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841" r:id="rId2"/>
    <p:sldId id="864" r:id="rId3"/>
    <p:sldId id="258" r:id="rId4"/>
    <p:sldId id="259" r:id="rId5"/>
    <p:sldId id="843" r:id="rId6"/>
    <p:sldId id="842" r:id="rId7"/>
    <p:sldId id="260" r:id="rId8"/>
    <p:sldId id="261" r:id="rId9"/>
    <p:sldId id="879" r:id="rId10"/>
    <p:sldId id="878" r:id="rId11"/>
    <p:sldId id="881" r:id="rId12"/>
    <p:sldId id="882" r:id="rId13"/>
    <p:sldId id="880" r:id="rId14"/>
    <p:sldId id="844" r:id="rId15"/>
    <p:sldId id="262" r:id="rId16"/>
    <p:sldId id="263" r:id="rId17"/>
    <p:sldId id="848" r:id="rId18"/>
    <p:sldId id="845" r:id="rId19"/>
    <p:sldId id="846" r:id="rId20"/>
    <p:sldId id="866" r:id="rId21"/>
    <p:sldId id="850" r:id="rId22"/>
    <p:sldId id="851" r:id="rId23"/>
    <p:sldId id="853" r:id="rId24"/>
    <p:sldId id="852" r:id="rId25"/>
    <p:sldId id="854" r:id="rId26"/>
    <p:sldId id="855" r:id="rId27"/>
    <p:sldId id="856" r:id="rId28"/>
    <p:sldId id="857" r:id="rId29"/>
    <p:sldId id="858" r:id="rId30"/>
    <p:sldId id="865" r:id="rId31"/>
    <p:sldId id="860" r:id="rId32"/>
    <p:sldId id="867" r:id="rId33"/>
    <p:sldId id="861" r:id="rId34"/>
    <p:sldId id="862" r:id="rId35"/>
    <p:sldId id="863" r:id="rId36"/>
    <p:sldId id="868" r:id="rId37"/>
    <p:sldId id="877" r:id="rId38"/>
    <p:sldId id="869" r:id="rId39"/>
    <p:sldId id="870" r:id="rId40"/>
    <p:sldId id="872" r:id="rId41"/>
    <p:sldId id="873" r:id="rId42"/>
    <p:sldId id="874" r:id="rId43"/>
    <p:sldId id="875" r:id="rId44"/>
    <p:sldId id="876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29D7A-2882-4A71-A6F7-486FB9BE7AA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BB6B07-E513-4392-828F-3DB0128406D0}">
      <dgm:prSet phldrT="[文字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altLang="zh-TW" dirty="0" err="1"/>
            <a:t>Psychrometrics</a:t>
          </a:r>
          <a:endParaRPr lang="zh-TW" altLang="en-US" dirty="0"/>
        </a:p>
      </dgm:t>
    </dgm:pt>
    <dgm:pt modelId="{A6C16AAA-7A68-47CF-B2E0-D522103B7645}" type="par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0EF0083F-FC89-46D4-9D84-5599719B1735}" type="sib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C4E5E328-1CB2-4B5C-BB3B-9D7116A78A62}">
      <dgm:prSet phldrT="[文字]"/>
      <dgm:spPr/>
      <dgm:t>
        <a:bodyPr/>
        <a:lstStyle/>
        <a:p>
          <a:r>
            <a:rPr lang="en-US" altLang="zh-TW" dirty="0"/>
            <a:t>Simulation models</a:t>
          </a:r>
          <a:endParaRPr lang="zh-TW" altLang="en-US" dirty="0"/>
        </a:p>
      </dgm:t>
    </dgm:pt>
    <dgm:pt modelId="{0FF4B363-94FC-468F-B3D2-583F852EEA56}" type="par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FD9A2F0B-D0DE-43A1-A8E0-AC95D488B9B6}" type="sib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326DB77E-174D-4B96-907D-EBF7D858BF24}">
      <dgm:prSet phldrT="[文字]"/>
      <dgm:spPr/>
      <dgm:t>
        <a:bodyPr/>
        <a:lstStyle/>
        <a:p>
          <a:r>
            <a:rPr lang="en-US" altLang="zh-TW" dirty="0"/>
            <a:t>Radiation monitor</a:t>
          </a:r>
          <a:endParaRPr lang="zh-TW" altLang="en-US" dirty="0"/>
        </a:p>
      </dgm:t>
    </dgm:pt>
    <dgm:pt modelId="{2F4184A1-FE23-4A13-B04B-D1C44FF7A33D}" type="par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DCE0F6D4-E371-46D7-AD29-36F0F98A88C6}" type="sib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9CC884E4-9418-488E-87D7-4DBF86841EFB}" type="pres">
      <dgm:prSet presAssocID="{15929D7A-2882-4A71-A6F7-486FB9BE7AA9}" presName="linear" presStyleCnt="0">
        <dgm:presLayoutVars>
          <dgm:dir/>
          <dgm:animLvl val="lvl"/>
          <dgm:resizeHandles val="exact"/>
        </dgm:presLayoutVars>
      </dgm:prSet>
      <dgm:spPr/>
    </dgm:pt>
    <dgm:pt modelId="{09434CD3-A6A7-471A-BDB3-B454CF23F3BD}" type="pres">
      <dgm:prSet presAssocID="{2DBB6B07-E513-4392-828F-3DB0128406D0}" presName="parentLin" presStyleCnt="0"/>
      <dgm:spPr/>
    </dgm:pt>
    <dgm:pt modelId="{CECC2450-C395-49B3-93E7-CC483FB8DDE8}" type="pres">
      <dgm:prSet presAssocID="{2DBB6B07-E513-4392-828F-3DB0128406D0}" presName="parentLeftMargin" presStyleLbl="node1" presStyleIdx="0" presStyleCnt="3"/>
      <dgm:spPr/>
    </dgm:pt>
    <dgm:pt modelId="{02F011B8-8898-46E2-B993-07273877C738}" type="pres">
      <dgm:prSet presAssocID="{2DBB6B07-E513-4392-828F-3DB012840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293024-ED25-42DE-8CCE-05D798D4CEC6}" type="pres">
      <dgm:prSet presAssocID="{2DBB6B07-E513-4392-828F-3DB0128406D0}" presName="negativeSpace" presStyleCnt="0"/>
      <dgm:spPr/>
    </dgm:pt>
    <dgm:pt modelId="{75B9214F-496F-4F5F-99B2-E25FBF09FA00}" type="pres">
      <dgm:prSet presAssocID="{2DBB6B07-E513-4392-828F-3DB0128406D0}" presName="childText" presStyleLbl="conFgAcc1" presStyleIdx="0" presStyleCnt="3">
        <dgm:presLayoutVars>
          <dgm:bulletEnabled val="1"/>
        </dgm:presLayoutVars>
      </dgm:prSet>
      <dgm:spPr/>
    </dgm:pt>
    <dgm:pt modelId="{C5078718-ADDF-4E19-8165-C29002E2BBAA}" type="pres">
      <dgm:prSet presAssocID="{0EF0083F-FC89-46D4-9D84-5599719B1735}" presName="spaceBetweenRectangles" presStyleCnt="0"/>
      <dgm:spPr/>
    </dgm:pt>
    <dgm:pt modelId="{C38EE796-E70C-40A1-815A-D03C44660DBC}" type="pres">
      <dgm:prSet presAssocID="{C4E5E328-1CB2-4B5C-BB3B-9D7116A78A62}" presName="parentLin" presStyleCnt="0"/>
      <dgm:spPr/>
    </dgm:pt>
    <dgm:pt modelId="{604845EB-274A-4E70-BE68-ABE67B63C92B}" type="pres">
      <dgm:prSet presAssocID="{C4E5E328-1CB2-4B5C-BB3B-9D7116A78A62}" presName="parentLeftMargin" presStyleLbl="node1" presStyleIdx="0" presStyleCnt="3"/>
      <dgm:spPr/>
    </dgm:pt>
    <dgm:pt modelId="{6BCC93F8-C1AD-44FB-99D9-36BFD581586E}" type="pres">
      <dgm:prSet presAssocID="{C4E5E328-1CB2-4B5C-BB3B-9D7116A78A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4A46D4-8B0A-431B-AF42-C14B644BFF0F}" type="pres">
      <dgm:prSet presAssocID="{C4E5E328-1CB2-4B5C-BB3B-9D7116A78A62}" presName="negativeSpace" presStyleCnt="0"/>
      <dgm:spPr/>
    </dgm:pt>
    <dgm:pt modelId="{0DD31E02-6315-425B-9875-3890F604668A}" type="pres">
      <dgm:prSet presAssocID="{C4E5E328-1CB2-4B5C-BB3B-9D7116A78A62}" presName="childText" presStyleLbl="conFgAcc1" presStyleIdx="1" presStyleCnt="3">
        <dgm:presLayoutVars>
          <dgm:bulletEnabled val="1"/>
        </dgm:presLayoutVars>
      </dgm:prSet>
      <dgm:spPr/>
    </dgm:pt>
    <dgm:pt modelId="{122C9FC1-D86A-4E80-B66B-9B7B932D7609}" type="pres">
      <dgm:prSet presAssocID="{FD9A2F0B-D0DE-43A1-A8E0-AC95D488B9B6}" presName="spaceBetweenRectangles" presStyleCnt="0"/>
      <dgm:spPr/>
    </dgm:pt>
    <dgm:pt modelId="{39C87EA6-1B00-4DF7-9E4B-27A310DE86F9}" type="pres">
      <dgm:prSet presAssocID="{326DB77E-174D-4B96-907D-EBF7D858BF24}" presName="parentLin" presStyleCnt="0"/>
      <dgm:spPr/>
    </dgm:pt>
    <dgm:pt modelId="{6A1A6B41-BCFC-451E-B8FA-5B32694AC383}" type="pres">
      <dgm:prSet presAssocID="{326DB77E-174D-4B96-907D-EBF7D858BF24}" presName="parentLeftMargin" presStyleLbl="node1" presStyleIdx="1" presStyleCnt="3"/>
      <dgm:spPr/>
    </dgm:pt>
    <dgm:pt modelId="{D0DDE3D4-93C1-4A02-A557-82DC6B692FA7}" type="pres">
      <dgm:prSet presAssocID="{326DB77E-174D-4B96-907D-EBF7D858BF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D71D25-2F59-4F09-B1AE-603AA0DB5F27}" type="pres">
      <dgm:prSet presAssocID="{326DB77E-174D-4B96-907D-EBF7D858BF24}" presName="negativeSpace" presStyleCnt="0"/>
      <dgm:spPr/>
    </dgm:pt>
    <dgm:pt modelId="{E1A86BE4-4000-4DB9-A4C6-4AAD8D4892EF}" type="pres">
      <dgm:prSet presAssocID="{326DB77E-174D-4B96-907D-EBF7D858BF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F94315-3E43-46DF-BA44-2F5D6D6EFF5C}" type="presOf" srcId="{326DB77E-174D-4B96-907D-EBF7D858BF24}" destId="{D0DDE3D4-93C1-4A02-A557-82DC6B692FA7}" srcOrd="1" destOrd="0" presId="urn:microsoft.com/office/officeart/2005/8/layout/list1"/>
    <dgm:cxn modelId="{38B4E439-BEA2-4E5B-B42D-8249897DC335}" srcId="{15929D7A-2882-4A71-A6F7-486FB9BE7AA9}" destId="{2DBB6B07-E513-4392-828F-3DB0128406D0}" srcOrd="0" destOrd="0" parTransId="{A6C16AAA-7A68-47CF-B2E0-D522103B7645}" sibTransId="{0EF0083F-FC89-46D4-9D84-5599719B1735}"/>
    <dgm:cxn modelId="{B123F267-B364-4099-BC62-11B643DB515E}" srcId="{15929D7A-2882-4A71-A6F7-486FB9BE7AA9}" destId="{326DB77E-174D-4B96-907D-EBF7D858BF24}" srcOrd="2" destOrd="0" parTransId="{2F4184A1-FE23-4A13-B04B-D1C44FF7A33D}" sibTransId="{DCE0F6D4-E371-46D7-AD29-36F0F98A88C6}"/>
    <dgm:cxn modelId="{5CCA474F-B06B-411D-9CE3-9FB9D53DEA9F}" type="presOf" srcId="{2DBB6B07-E513-4392-828F-3DB0128406D0}" destId="{CECC2450-C395-49B3-93E7-CC483FB8DDE8}" srcOrd="0" destOrd="0" presId="urn:microsoft.com/office/officeart/2005/8/layout/list1"/>
    <dgm:cxn modelId="{C6F3E19E-0EE8-4F44-9242-62E65E07EE8F}" type="presOf" srcId="{C4E5E328-1CB2-4B5C-BB3B-9D7116A78A62}" destId="{604845EB-274A-4E70-BE68-ABE67B63C92B}" srcOrd="0" destOrd="0" presId="urn:microsoft.com/office/officeart/2005/8/layout/list1"/>
    <dgm:cxn modelId="{B15B2CB1-328F-4A14-A509-B3A15444AE07}" srcId="{15929D7A-2882-4A71-A6F7-486FB9BE7AA9}" destId="{C4E5E328-1CB2-4B5C-BB3B-9D7116A78A62}" srcOrd="1" destOrd="0" parTransId="{0FF4B363-94FC-468F-B3D2-583F852EEA56}" sibTransId="{FD9A2F0B-D0DE-43A1-A8E0-AC95D488B9B6}"/>
    <dgm:cxn modelId="{EB373ECF-5D50-48E1-BD52-6F1C38457225}" type="presOf" srcId="{2DBB6B07-E513-4392-828F-3DB0128406D0}" destId="{02F011B8-8898-46E2-B993-07273877C738}" srcOrd="1" destOrd="0" presId="urn:microsoft.com/office/officeart/2005/8/layout/list1"/>
    <dgm:cxn modelId="{2CFA52E5-B626-4734-A2B7-4BD9C1A0F9B7}" type="presOf" srcId="{15929D7A-2882-4A71-A6F7-486FB9BE7AA9}" destId="{9CC884E4-9418-488E-87D7-4DBF86841EFB}" srcOrd="0" destOrd="0" presId="urn:microsoft.com/office/officeart/2005/8/layout/list1"/>
    <dgm:cxn modelId="{6F42E4EE-415A-4629-8396-1C36131887FA}" type="presOf" srcId="{C4E5E328-1CB2-4B5C-BB3B-9D7116A78A62}" destId="{6BCC93F8-C1AD-44FB-99D9-36BFD581586E}" srcOrd="1" destOrd="0" presId="urn:microsoft.com/office/officeart/2005/8/layout/list1"/>
    <dgm:cxn modelId="{6996C3F9-1511-4865-82E1-83CA44E4815E}" type="presOf" srcId="{326DB77E-174D-4B96-907D-EBF7D858BF24}" destId="{6A1A6B41-BCFC-451E-B8FA-5B32694AC383}" srcOrd="0" destOrd="0" presId="urn:microsoft.com/office/officeart/2005/8/layout/list1"/>
    <dgm:cxn modelId="{49062CB1-F932-47B6-AC06-374A91FFD568}" type="presParOf" srcId="{9CC884E4-9418-488E-87D7-4DBF86841EFB}" destId="{09434CD3-A6A7-471A-BDB3-B454CF23F3BD}" srcOrd="0" destOrd="0" presId="urn:microsoft.com/office/officeart/2005/8/layout/list1"/>
    <dgm:cxn modelId="{A692D063-057D-464F-81E9-157584E8E96A}" type="presParOf" srcId="{09434CD3-A6A7-471A-BDB3-B454CF23F3BD}" destId="{CECC2450-C395-49B3-93E7-CC483FB8DDE8}" srcOrd="0" destOrd="0" presId="urn:microsoft.com/office/officeart/2005/8/layout/list1"/>
    <dgm:cxn modelId="{8A2AD0CB-AF88-45A0-9EBA-6E6849132971}" type="presParOf" srcId="{09434CD3-A6A7-471A-BDB3-B454CF23F3BD}" destId="{02F011B8-8898-46E2-B993-07273877C738}" srcOrd="1" destOrd="0" presId="urn:microsoft.com/office/officeart/2005/8/layout/list1"/>
    <dgm:cxn modelId="{BDEC9569-3FD0-4DD5-83F0-AE65F7CD531B}" type="presParOf" srcId="{9CC884E4-9418-488E-87D7-4DBF86841EFB}" destId="{82293024-ED25-42DE-8CCE-05D798D4CEC6}" srcOrd="1" destOrd="0" presId="urn:microsoft.com/office/officeart/2005/8/layout/list1"/>
    <dgm:cxn modelId="{683E15AA-BB12-4CB5-8832-1B0A09C5EC54}" type="presParOf" srcId="{9CC884E4-9418-488E-87D7-4DBF86841EFB}" destId="{75B9214F-496F-4F5F-99B2-E25FBF09FA00}" srcOrd="2" destOrd="0" presId="urn:microsoft.com/office/officeart/2005/8/layout/list1"/>
    <dgm:cxn modelId="{E5FF58EC-5F4B-42CB-B6A8-78AEF0BB0CA4}" type="presParOf" srcId="{9CC884E4-9418-488E-87D7-4DBF86841EFB}" destId="{C5078718-ADDF-4E19-8165-C29002E2BBAA}" srcOrd="3" destOrd="0" presId="urn:microsoft.com/office/officeart/2005/8/layout/list1"/>
    <dgm:cxn modelId="{1EB40EC1-1E5F-43AA-A22E-7E781C7122A1}" type="presParOf" srcId="{9CC884E4-9418-488E-87D7-4DBF86841EFB}" destId="{C38EE796-E70C-40A1-815A-D03C44660DBC}" srcOrd="4" destOrd="0" presId="urn:microsoft.com/office/officeart/2005/8/layout/list1"/>
    <dgm:cxn modelId="{169463EF-107D-4556-8DF5-94C45242D242}" type="presParOf" srcId="{C38EE796-E70C-40A1-815A-D03C44660DBC}" destId="{604845EB-274A-4E70-BE68-ABE67B63C92B}" srcOrd="0" destOrd="0" presId="urn:microsoft.com/office/officeart/2005/8/layout/list1"/>
    <dgm:cxn modelId="{793AFE60-EBF1-4114-8F65-745B94C77B36}" type="presParOf" srcId="{C38EE796-E70C-40A1-815A-D03C44660DBC}" destId="{6BCC93F8-C1AD-44FB-99D9-36BFD581586E}" srcOrd="1" destOrd="0" presId="urn:microsoft.com/office/officeart/2005/8/layout/list1"/>
    <dgm:cxn modelId="{52C31E55-584F-4713-B71D-E8E0A81C553D}" type="presParOf" srcId="{9CC884E4-9418-488E-87D7-4DBF86841EFB}" destId="{FE4A46D4-8B0A-431B-AF42-C14B644BFF0F}" srcOrd="5" destOrd="0" presId="urn:microsoft.com/office/officeart/2005/8/layout/list1"/>
    <dgm:cxn modelId="{B4DF4F54-26CC-45D2-B6F5-466C8B5D116A}" type="presParOf" srcId="{9CC884E4-9418-488E-87D7-4DBF86841EFB}" destId="{0DD31E02-6315-425B-9875-3890F604668A}" srcOrd="6" destOrd="0" presId="urn:microsoft.com/office/officeart/2005/8/layout/list1"/>
    <dgm:cxn modelId="{33E0BE0D-E17B-4A3B-94E0-457DB3E63B0E}" type="presParOf" srcId="{9CC884E4-9418-488E-87D7-4DBF86841EFB}" destId="{122C9FC1-D86A-4E80-B66B-9B7B932D7609}" srcOrd="7" destOrd="0" presId="urn:microsoft.com/office/officeart/2005/8/layout/list1"/>
    <dgm:cxn modelId="{970648EA-D9C3-4A44-8EFB-70EFCA8878CE}" type="presParOf" srcId="{9CC884E4-9418-488E-87D7-4DBF86841EFB}" destId="{39C87EA6-1B00-4DF7-9E4B-27A310DE86F9}" srcOrd="8" destOrd="0" presId="urn:microsoft.com/office/officeart/2005/8/layout/list1"/>
    <dgm:cxn modelId="{FD13405B-87E6-4043-B6A1-D74E4CF885E1}" type="presParOf" srcId="{39C87EA6-1B00-4DF7-9E4B-27A310DE86F9}" destId="{6A1A6B41-BCFC-451E-B8FA-5B32694AC383}" srcOrd="0" destOrd="0" presId="urn:microsoft.com/office/officeart/2005/8/layout/list1"/>
    <dgm:cxn modelId="{506FDEAD-7CAC-42A5-B820-1DD6537B3F8E}" type="presParOf" srcId="{39C87EA6-1B00-4DF7-9E4B-27A310DE86F9}" destId="{D0DDE3D4-93C1-4A02-A557-82DC6B692FA7}" srcOrd="1" destOrd="0" presId="urn:microsoft.com/office/officeart/2005/8/layout/list1"/>
    <dgm:cxn modelId="{1E177344-42A7-4467-BE18-20FAD6DEFEAA}" type="presParOf" srcId="{9CC884E4-9418-488E-87D7-4DBF86841EFB}" destId="{CDD71D25-2F59-4F09-B1AE-603AA0DB5F27}" srcOrd="9" destOrd="0" presId="urn:microsoft.com/office/officeart/2005/8/layout/list1"/>
    <dgm:cxn modelId="{9C3D7800-589D-418D-AB2E-24D092DEB5B8}" type="presParOf" srcId="{9CC884E4-9418-488E-87D7-4DBF86841EFB}" destId="{E1A86BE4-4000-4DB9-A4C6-4AAD8D4892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29D7A-2882-4A71-A6F7-486FB9BE7AA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BB6B07-E513-4392-828F-3DB0128406D0}">
      <dgm:prSet phldrT="[文字]"/>
      <dgm:spPr>
        <a:ln w="12700">
          <a:noFill/>
        </a:ln>
      </dgm:spPr>
      <dgm:t>
        <a:bodyPr/>
        <a:lstStyle/>
        <a:p>
          <a:r>
            <a:rPr lang="en-US" altLang="zh-TW" dirty="0" err="1"/>
            <a:t>Psychrometrics</a:t>
          </a:r>
          <a:endParaRPr lang="zh-TW" altLang="en-US" dirty="0"/>
        </a:p>
      </dgm:t>
    </dgm:pt>
    <dgm:pt modelId="{A6C16AAA-7A68-47CF-B2E0-D522103B7645}" type="par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0EF0083F-FC89-46D4-9D84-5599719B1735}" type="sib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C4E5E328-1CB2-4B5C-BB3B-9D7116A78A62}">
      <dgm:prSet phldrT="[文字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Simulation models</a:t>
          </a:r>
          <a:endParaRPr lang="zh-TW" altLang="en-US" dirty="0"/>
        </a:p>
      </dgm:t>
    </dgm:pt>
    <dgm:pt modelId="{0FF4B363-94FC-468F-B3D2-583F852EEA56}" type="par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FD9A2F0B-D0DE-43A1-A8E0-AC95D488B9B6}" type="sib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326DB77E-174D-4B96-907D-EBF7D858BF24}">
      <dgm:prSet phldrT="[文字]"/>
      <dgm:spPr/>
      <dgm:t>
        <a:bodyPr/>
        <a:lstStyle/>
        <a:p>
          <a:r>
            <a:rPr lang="en-US" altLang="zh-TW" dirty="0"/>
            <a:t>Radiation monitor</a:t>
          </a:r>
          <a:endParaRPr lang="zh-TW" altLang="en-US" dirty="0"/>
        </a:p>
      </dgm:t>
    </dgm:pt>
    <dgm:pt modelId="{2F4184A1-FE23-4A13-B04B-D1C44FF7A33D}" type="par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DCE0F6D4-E371-46D7-AD29-36F0F98A88C6}" type="sib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9CC884E4-9418-488E-87D7-4DBF86841EFB}" type="pres">
      <dgm:prSet presAssocID="{15929D7A-2882-4A71-A6F7-486FB9BE7AA9}" presName="linear" presStyleCnt="0">
        <dgm:presLayoutVars>
          <dgm:dir/>
          <dgm:animLvl val="lvl"/>
          <dgm:resizeHandles val="exact"/>
        </dgm:presLayoutVars>
      </dgm:prSet>
      <dgm:spPr/>
    </dgm:pt>
    <dgm:pt modelId="{09434CD3-A6A7-471A-BDB3-B454CF23F3BD}" type="pres">
      <dgm:prSet presAssocID="{2DBB6B07-E513-4392-828F-3DB0128406D0}" presName="parentLin" presStyleCnt="0"/>
      <dgm:spPr/>
    </dgm:pt>
    <dgm:pt modelId="{CECC2450-C395-49B3-93E7-CC483FB8DDE8}" type="pres">
      <dgm:prSet presAssocID="{2DBB6B07-E513-4392-828F-3DB0128406D0}" presName="parentLeftMargin" presStyleLbl="node1" presStyleIdx="0" presStyleCnt="3"/>
      <dgm:spPr/>
    </dgm:pt>
    <dgm:pt modelId="{02F011B8-8898-46E2-B993-07273877C738}" type="pres">
      <dgm:prSet presAssocID="{2DBB6B07-E513-4392-828F-3DB012840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293024-ED25-42DE-8CCE-05D798D4CEC6}" type="pres">
      <dgm:prSet presAssocID="{2DBB6B07-E513-4392-828F-3DB0128406D0}" presName="negativeSpace" presStyleCnt="0"/>
      <dgm:spPr/>
    </dgm:pt>
    <dgm:pt modelId="{75B9214F-496F-4F5F-99B2-E25FBF09FA00}" type="pres">
      <dgm:prSet presAssocID="{2DBB6B07-E513-4392-828F-3DB0128406D0}" presName="childText" presStyleLbl="conFgAcc1" presStyleIdx="0" presStyleCnt="3">
        <dgm:presLayoutVars>
          <dgm:bulletEnabled val="1"/>
        </dgm:presLayoutVars>
      </dgm:prSet>
      <dgm:spPr/>
    </dgm:pt>
    <dgm:pt modelId="{C5078718-ADDF-4E19-8165-C29002E2BBAA}" type="pres">
      <dgm:prSet presAssocID="{0EF0083F-FC89-46D4-9D84-5599719B1735}" presName="spaceBetweenRectangles" presStyleCnt="0"/>
      <dgm:spPr/>
    </dgm:pt>
    <dgm:pt modelId="{C38EE796-E70C-40A1-815A-D03C44660DBC}" type="pres">
      <dgm:prSet presAssocID="{C4E5E328-1CB2-4B5C-BB3B-9D7116A78A62}" presName="parentLin" presStyleCnt="0"/>
      <dgm:spPr/>
    </dgm:pt>
    <dgm:pt modelId="{604845EB-274A-4E70-BE68-ABE67B63C92B}" type="pres">
      <dgm:prSet presAssocID="{C4E5E328-1CB2-4B5C-BB3B-9D7116A78A62}" presName="parentLeftMargin" presStyleLbl="node1" presStyleIdx="0" presStyleCnt="3"/>
      <dgm:spPr/>
    </dgm:pt>
    <dgm:pt modelId="{6BCC93F8-C1AD-44FB-99D9-36BFD581586E}" type="pres">
      <dgm:prSet presAssocID="{C4E5E328-1CB2-4B5C-BB3B-9D7116A78A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4A46D4-8B0A-431B-AF42-C14B644BFF0F}" type="pres">
      <dgm:prSet presAssocID="{C4E5E328-1CB2-4B5C-BB3B-9D7116A78A62}" presName="negativeSpace" presStyleCnt="0"/>
      <dgm:spPr/>
    </dgm:pt>
    <dgm:pt modelId="{0DD31E02-6315-425B-9875-3890F604668A}" type="pres">
      <dgm:prSet presAssocID="{C4E5E328-1CB2-4B5C-BB3B-9D7116A78A62}" presName="childText" presStyleLbl="conFgAcc1" presStyleIdx="1" presStyleCnt="3">
        <dgm:presLayoutVars>
          <dgm:bulletEnabled val="1"/>
        </dgm:presLayoutVars>
      </dgm:prSet>
      <dgm:spPr/>
    </dgm:pt>
    <dgm:pt modelId="{122C9FC1-D86A-4E80-B66B-9B7B932D7609}" type="pres">
      <dgm:prSet presAssocID="{FD9A2F0B-D0DE-43A1-A8E0-AC95D488B9B6}" presName="spaceBetweenRectangles" presStyleCnt="0"/>
      <dgm:spPr/>
    </dgm:pt>
    <dgm:pt modelId="{39C87EA6-1B00-4DF7-9E4B-27A310DE86F9}" type="pres">
      <dgm:prSet presAssocID="{326DB77E-174D-4B96-907D-EBF7D858BF24}" presName="parentLin" presStyleCnt="0"/>
      <dgm:spPr/>
    </dgm:pt>
    <dgm:pt modelId="{6A1A6B41-BCFC-451E-B8FA-5B32694AC383}" type="pres">
      <dgm:prSet presAssocID="{326DB77E-174D-4B96-907D-EBF7D858BF24}" presName="parentLeftMargin" presStyleLbl="node1" presStyleIdx="1" presStyleCnt="3"/>
      <dgm:spPr/>
    </dgm:pt>
    <dgm:pt modelId="{D0DDE3D4-93C1-4A02-A557-82DC6B692FA7}" type="pres">
      <dgm:prSet presAssocID="{326DB77E-174D-4B96-907D-EBF7D858BF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D71D25-2F59-4F09-B1AE-603AA0DB5F27}" type="pres">
      <dgm:prSet presAssocID="{326DB77E-174D-4B96-907D-EBF7D858BF24}" presName="negativeSpace" presStyleCnt="0"/>
      <dgm:spPr/>
    </dgm:pt>
    <dgm:pt modelId="{E1A86BE4-4000-4DB9-A4C6-4AAD8D4892EF}" type="pres">
      <dgm:prSet presAssocID="{326DB77E-174D-4B96-907D-EBF7D858BF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F94315-3E43-46DF-BA44-2F5D6D6EFF5C}" type="presOf" srcId="{326DB77E-174D-4B96-907D-EBF7D858BF24}" destId="{D0DDE3D4-93C1-4A02-A557-82DC6B692FA7}" srcOrd="1" destOrd="0" presId="urn:microsoft.com/office/officeart/2005/8/layout/list1"/>
    <dgm:cxn modelId="{38B4E439-BEA2-4E5B-B42D-8249897DC335}" srcId="{15929D7A-2882-4A71-A6F7-486FB9BE7AA9}" destId="{2DBB6B07-E513-4392-828F-3DB0128406D0}" srcOrd="0" destOrd="0" parTransId="{A6C16AAA-7A68-47CF-B2E0-D522103B7645}" sibTransId="{0EF0083F-FC89-46D4-9D84-5599719B1735}"/>
    <dgm:cxn modelId="{B123F267-B364-4099-BC62-11B643DB515E}" srcId="{15929D7A-2882-4A71-A6F7-486FB9BE7AA9}" destId="{326DB77E-174D-4B96-907D-EBF7D858BF24}" srcOrd="2" destOrd="0" parTransId="{2F4184A1-FE23-4A13-B04B-D1C44FF7A33D}" sibTransId="{DCE0F6D4-E371-46D7-AD29-36F0F98A88C6}"/>
    <dgm:cxn modelId="{5CCA474F-B06B-411D-9CE3-9FB9D53DEA9F}" type="presOf" srcId="{2DBB6B07-E513-4392-828F-3DB0128406D0}" destId="{CECC2450-C395-49B3-93E7-CC483FB8DDE8}" srcOrd="0" destOrd="0" presId="urn:microsoft.com/office/officeart/2005/8/layout/list1"/>
    <dgm:cxn modelId="{C6F3E19E-0EE8-4F44-9242-62E65E07EE8F}" type="presOf" srcId="{C4E5E328-1CB2-4B5C-BB3B-9D7116A78A62}" destId="{604845EB-274A-4E70-BE68-ABE67B63C92B}" srcOrd="0" destOrd="0" presId="urn:microsoft.com/office/officeart/2005/8/layout/list1"/>
    <dgm:cxn modelId="{B15B2CB1-328F-4A14-A509-B3A15444AE07}" srcId="{15929D7A-2882-4A71-A6F7-486FB9BE7AA9}" destId="{C4E5E328-1CB2-4B5C-BB3B-9D7116A78A62}" srcOrd="1" destOrd="0" parTransId="{0FF4B363-94FC-468F-B3D2-583F852EEA56}" sibTransId="{FD9A2F0B-D0DE-43A1-A8E0-AC95D488B9B6}"/>
    <dgm:cxn modelId="{EB373ECF-5D50-48E1-BD52-6F1C38457225}" type="presOf" srcId="{2DBB6B07-E513-4392-828F-3DB0128406D0}" destId="{02F011B8-8898-46E2-B993-07273877C738}" srcOrd="1" destOrd="0" presId="urn:microsoft.com/office/officeart/2005/8/layout/list1"/>
    <dgm:cxn modelId="{2CFA52E5-B626-4734-A2B7-4BD9C1A0F9B7}" type="presOf" srcId="{15929D7A-2882-4A71-A6F7-486FB9BE7AA9}" destId="{9CC884E4-9418-488E-87D7-4DBF86841EFB}" srcOrd="0" destOrd="0" presId="urn:microsoft.com/office/officeart/2005/8/layout/list1"/>
    <dgm:cxn modelId="{6F42E4EE-415A-4629-8396-1C36131887FA}" type="presOf" srcId="{C4E5E328-1CB2-4B5C-BB3B-9D7116A78A62}" destId="{6BCC93F8-C1AD-44FB-99D9-36BFD581586E}" srcOrd="1" destOrd="0" presId="urn:microsoft.com/office/officeart/2005/8/layout/list1"/>
    <dgm:cxn modelId="{6996C3F9-1511-4865-82E1-83CA44E4815E}" type="presOf" srcId="{326DB77E-174D-4B96-907D-EBF7D858BF24}" destId="{6A1A6B41-BCFC-451E-B8FA-5B32694AC383}" srcOrd="0" destOrd="0" presId="urn:microsoft.com/office/officeart/2005/8/layout/list1"/>
    <dgm:cxn modelId="{49062CB1-F932-47B6-AC06-374A91FFD568}" type="presParOf" srcId="{9CC884E4-9418-488E-87D7-4DBF86841EFB}" destId="{09434CD3-A6A7-471A-BDB3-B454CF23F3BD}" srcOrd="0" destOrd="0" presId="urn:microsoft.com/office/officeart/2005/8/layout/list1"/>
    <dgm:cxn modelId="{A692D063-057D-464F-81E9-157584E8E96A}" type="presParOf" srcId="{09434CD3-A6A7-471A-BDB3-B454CF23F3BD}" destId="{CECC2450-C395-49B3-93E7-CC483FB8DDE8}" srcOrd="0" destOrd="0" presId="urn:microsoft.com/office/officeart/2005/8/layout/list1"/>
    <dgm:cxn modelId="{8A2AD0CB-AF88-45A0-9EBA-6E6849132971}" type="presParOf" srcId="{09434CD3-A6A7-471A-BDB3-B454CF23F3BD}" destId="{02F011B8-8898-46E2-B993-07273877C738}" srcOrd="1" destOrd="0" presId="urn:microsoft.com/office/officeart/2005/8/layout/list1"/>
    <dgm:cxn modelId="{BDEC9569-3FD0-4DD5-83F0-AE65F7CD531B}" type="presParOf" srcId="{9CC884E4-9418-488E-87D7-4DBF86841EFB}" destId="{82293024-ED25-42DE-8CCE-05D798D4CEC6}" srcOrd="1" destOrd="0" presId="urn:microsoft.com/office/officeart/2005/8/layout/list1"/>
    <dgm:cxn modelId="{683E15AA-BB12-4CB5-8832-1B0A09C5EC54}" type="presParOf" srcId="{9CC884E4-9418-488E-87D7-4DBF86841EFB}" destId="{75B9214F-496F-4F5F-99B2-E25FBF09FA00}" srcOrd="2" destOrd="0" presId="urn:microsoft.com/office/officeart/2005/8/layout/list1"/>
    <dgm:cxn modelId="{E5FF58EC-5F4B-42CB-B6A8-78AEF0BB0CA4}" type="presParOf" srcId="{9CC884E4-9418-488E-87D7-4DBF86841EFB}" destId="{C5078718-ADDF-4E19-8165-C29002E2BBAA}" srcOrd="3" destOrd="0" presId="urn:microsoft.com/office/officeart/2005/8/layout/list1"/>
    <dgm:cxn modelId="{1EB40EC1-1E5F-43AA-A22E-7E781C7122A1}" type="presParOf" srcId="{9CC884E4-9418-488E-87D7-4DBF86841EFB}" destId="{C38EE796-E70C-40A1-815A-D03C44660DBC}" srcOrd="4" destOrd="0" presId="urn:microsoft.com/office/officeart/2005/8/layout/list1"/>
    <dgm:cxn modelId="{169463EF-107D-4556-8DF5-94C45242D242}" type="presParOf" srcId="{C38EE796-E70C-40A1-815A-D03C44660DBC}" destId="{604845EB-274A-4E70-BE68-ABE67B63C92B}" srcOrd="0" destOrd="0" presId="urn:microsoft.com/office/officeart/2005/8/layout/list1"/>
    <dgm:cxn modelId="{793AFE60-EBF1-4114-8F65-745B94C77B36}" type="presParOf" srcId="{C38EE796-E70C-40A1-815A-D03C44660DBC}" destId="{6BCC93F8-C1AD-44FB-99D9-36BFD581586E}" srcOrd="1" destOrd="0" presId="urn:microsoft.com/office/officeart/2005/8/layout/list1"/>
    <dgm:cxn modelId="{52C31E55-584F-4713-B71D-E8E0A81C553D}" type="presParOf" srcId="{9CC884E4-9418-488E-87D7-4DBF86841EFB}" destId="{FE4A46D4-8B0A-431B-AF42-C14B644BFF0F}" srcOrd="5" destOrd="0" presId="urn:microsoft.com/office/officeart/2005/8/layout/list1"/>
    <dgm:cxn modelId="{B4DF4F54-26CC-45D2-B6F5-466C8B5D116A}" type="presParOf" srcId="{9CC884E4-9418-488E-87D7-4DBF86841EFB}" destId="{0DD31E02-6315-425B-9875-3890F604668A}" srcOrd="6" destOrd="0" presId="urn:microsoft.com/office/officeart/2005/8/layout/list1"/>
    <dgm:cxn modelId="{33E0BE0D-E17B-4A3B-94E0-457DB3E63B0E}" type="presParOf" srcId="{9CC884E4-9418-488E-87D7-4DBF86841EFB}" destId="{122C9FC1-D86A-4E80-B66B-9B7B932D7609}" srcOrd="7" destOrd="0" presId="urn:microsoft.com/office/officeart/2005/8/layout/list1"/>
    <dgm:cxn modelId="{970648EA-D9C3-4A44-8EFB-70EFCA8878CE}" type="presParOf" srcId="{9CC884E4-9418-488E-87D7-4DBF86841EFB}" destId="{39C87EA6-1B00-4DF7-9E4B-27A310DE86F9}" srcOrd="8" destOrd="0" presId="urn:microsoft.com/office/officeart/2005/8/layout/list1"/>
    <dgm:cxn modelId="{FD13405B-87E6-4043-B6A1-D74E4CF885E1}" type="presParOf" srcId="{39C87EA6-1B00-4DF7-9E4B-27A310DE86F9}" destId="{6A1A6B41-BCFC-451E-B8FA-5B32694AC383}" srcOrd="0" destOrd="0" presId="urn:microsoft.com/office/officeart/2005/8/layout/list1"/>
    <dgm:cxn modelId="{506FDEAD-7CAC-42A5-B820-1DD6537B3F8E}" type="presParOf" srcId="{39C87EA6-1B00-4DF7-9E4B-27A310DE86F9}" destId="{D0DDE3D4-93C1-4A02-A557-82DC6B692FA7}" srcOrd="1" destOrd="0" presId="urn:microsoft.com/office/officeart/2005/8/layout/list1"/>
    <dgm:cxn modelId="{1E177344-42A7-4467-BE18-20FAD6DEFEAA}" type="presParOf" srcId="{9CC884E4-9418-488E-87D7-4DBF86841EFB}" destId="{CDD71D25-2F59-4F09-B1AE-603AA0DB5F27}" srcOrd="9" destOrd="0" presId="urn:microsoft.com/office/officeart/2005/8/layout/list1"/>
    <dgm:cxn modelId="{9C3D7800-589D-418D-AB2E-24D092DEB5B8}" type="presParOf" srcId="{9CC884E4-9418-488E-87D7-4DBF86841EFB}" destId="{E1A86BE4-4000-4DB9-A4C6-4AAD8D4892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929D7A-2882-4A71-A6F7-486FB9BE7AA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BB6B07-E513-4392-828F-3DB0128406D0}">
      <dgm:prSet phldrT="[文字]"/>
      <dgm:spPr>
        <a:ln w="57150">
          <a:noFill/>
        </a:ln>
      </dgm:spPr>
      <dgm:t>
        <a:bodyPr/>
        <a:lstStyle/>
        <a:p>
          <a:r>
            <a:rPr lang="en-US" altLang="zh-TW" dirty="0" err="1"/>
            <a:t>Psychrometrics</a:t>
          </a:r>
          <a:endParaRPr lang="zh-TW" altLang="en-US" dirty="0"/>
        </a:p>
      </dgm:t>
    </dgm:pt>
    <dgm:pt modelId="{A6C16AAA-7A68-47CF-B2E0-D522103B7645}" type="par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0EF0083F-FC89-46D4-9D84-5599719B1735}" type="sibTrans" cxnId="{38B4E439-BEA2-4E5B-B42D-8249897DC335}">
      <dgm:prSet/>
      <dgm:spPr/>
      <dgm:t>
        <a:bodyPr/>
        <a:lstStyle/>
        <a:p>
          <a:endParaRPr lang="zh-TW" altLang="en-US"/>
        </a:p>
      </dgm:t>
    </dgm:pt>
    <dgm:pt modelId="{C4E5E328-1CB2-4B5C-BB3B-9D7116A78A62}">
      <dgm:prSet phldrT="[文字]"/>
      <dgm:spPr/>
      <dgm:t>
        <a:bodyPr/>
        <a:lstStyle/>
        <a:p>
          <a:r>
            <a:rPr lang="en-US" altLang="zh-TW" dirty="0"/>
            <a:t>Simulation models</a:t>
          </a:r>
          <a:endParaRPr lang="zh-TW" altLang="en-US" dirty="0"/>
        </a:p>
      </dgm:t>
    </dgm:pt>
    <dgm:pt modelId="{0FF4B363-94FC-468F-B3D2-583F852EEA56}" type="par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FD9A2F0B-D0DE-43A1-A8E0-AC95D488B9B6}" type="sibTrans" cxnId="{B15B2CB1-328F-4A14-A509-B3A15444AE07}">
      <dgm:prSet/>
      <dgm:spPr/>
      <dgm:t>
        <a:bodyPr/>
        <a:lstStyle/>
        <a:p>
          <a:endParaRPr lang="zh-TW" altLang="en-US"/>
        </a:p>
      </dgm:t>
    </dgm:pt>
    <dgm:pt modelId="{326DB77E-174D-4B96-907D-EBF7D858BF24}">
      <dgm:prSet phldrT="[文字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Radiation monitor</a:t>
          </a:r>
          <a:endParaRPr lang="zh-TW" altLang="en-US" dirty="0"/>
        </a:p>
      </dgm:t>
    </dgm:pt>
    <dgm:pt modelId="{2F4184A1-FE23-4A13-B04B-D1C44FF7A33D}" type="par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DCE0F6D4-E371-46D7-AD29-36F0F98A88C6}" type="sibTrans" cxnId="{B123F267-B364-4099-BC62-11B643DB515E}">
      <dgm:prSet/>
      <dgm:spPr/>
      <dgm:t>
        <a:bodyPr/>
        <a:lstStyle/>
        <a:p>
          <a:endParaRPr lang="zh-TW" altLang="en-US"/>
        </a:p>
      </dgm:t>
    </dgm:pt>
    <dgm:pt modelId="{9CC884E4-9418-488E-87D7-4DBF86841EFB}" type="pres">
      <dgm:prSet presAssocID="{15929D7A-2882-4A71-A6F7-486FB9BE7AA9}" presName="linear" presStyleCnt="0">
        <dgm:presLayoutVars>
          <dgm:dir/>
          <dgm:animLvl val="lvl"/>
          <dgm:resizeHandles val="exact"/>
        </dgm:presLayoutVars>
      </dgm:prSet>
      <dgm:spPr/>
    </dgm:pt>
    <dgm:pt modelId="{09434CD3-A6A7-471A-BDB3-B454CF23F3BD}" type="pres">
      <dgm:prSet presAssocID="{2DBB6B07-E513-4392-828F-3DB0128406D0}" presName="parentLin" presStyleCnt="0"/>
      <dgm:spPr/>
    </dgm:pt>
    <dgm:pt modelId="{CECC2450-C395-49B3-93E7-CC483FB8DDE8}" type="pres">
      <dgm:prSet presAssocID="{2DBB6B07-E513-4392-828F-3DB0128406D0}" presName="parentLeftMargin" presStyleLbl="node1" presStyleIdx="0" presStyleCnt="3"/>
      <dgm:spPr/>
    </dgm:pt>
    <dgm:pt modelId="{02F011B8-8898-46E2-B993-07273877C738}" type="pres">
      <dgm:prSet presAssocID="{2DBB6B07-E513-4392-828F-3DB012840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293024-ED25-42DE-8CCE-05D798D4CEC6}" type="pres">
      <dgm:prSet presAssocID="{2DBB6B07-E513-4392-828F-3DB0128406D0}" presName="negativeSpace" presStyleCnt="0"/>
      <dgm:spPr/>
    </dgm:pt>
    <dgm:pt modelId="{75B9214F-496F-4F5F-99B2-E25FBF09FA00}" type="pres">
      <dgm:prSet presAssocID="{2DBB6B07-E513-4392-828F-3DB0128406D0}" presName="childText" presStyleLbl="conFgAcc1" presStyleIdx="0" presStyleCnt="3">
        <dgm:presLayoutVars>
          <dgm:bulletEnabled val="1"/>
        </dgm:presLayoutVars>
      </dgm:prSet>
      <dgm:spPr/>
    </dgm:pt>
    <dgm:pt modelId="{C5078718-ADDF-4E19-8165-C29002E2BBAA}" type="pres">
      <dgm:prSet presAssocID="{0EF0083F-FC89-46D4-9D84-5599719B1735}" presName="spaceBetweenRectangles" presStyleCnt="0"/>
      <dgm:spPr/>
    </dgm:pt>
    <dgm:pt modelId="{C38EE796-E70C-40A1-815A-D03C44660DBC}" type="pres">
      <dgm:prSet presAssocID="{C4E5E328-1CB2-4B5C-BB3B-9D7116A78A62}" presName="parentLin" presStyleCnt="0"/>
      <dgm:spPr/>
    </dgm:pt>
    <dgm:pt modelId="{604845EB-274A-4E70-BE68-ABE67B63C92B}" type="pres">
      <dgm:prSet presAssocID="{C4E5E328-1CB2-4B5C-BB3B-9D7116A78A62}" presName="parentLeftMargin" presStyleLbl="node1" presStyleIdx="0" presStyleCnt="3"/>
      <dgm:spPr/>
    </dgm:pt>
    <dgm:pt modelId="{6BCC93F8-C1AD-44FB-99D9-36BFD581586E}" type="pres">
      <dgm:prSet presAssocID="{C4E5E328-1CB2-4B5C-BB3B-9D7116A78A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4A46D4-8B0A-431B-AF42-C14B644BFF0F}" type="pres">
      <dgm:prSet presAssocID="{C4E5E328-1CB2-4B5C-BB3B-9D7116A78A62}" presName="negativeSpace" presStyleCnt="0"/>
      <dgm:spPr/>
    </dgm:pt>
    <dgm:pt modelId="{0DD31E02-6315-425B-9875-3890F604668A}" type="pres">
      <dgm:prSet presAssocID="{C4E5E328-1CB2-4B5C-BB3B-9D7116A78A62}" presName="childText" presStyleLbl="conFgAcc1" presStyleIdx="1" presStyleCnt="3">
        <dgm:presLayoutVars>
          <dgm:bulletEnabled val="1"/>
        </dgm:presLayoutVars>
      </dgm:prSet>
      <dgm:spPr/>
    </dgm:pt>
    <dgm:pt modelId="{122C9FC1-D86A-4E80-B66B-9B7B932D7609}" type="pres">
      <dgm:prSet presAssocID="{FD9A2F0B-D0DE-43A1-A8E0-AC95D488B9B6}" presName="spaceBetweenRectangles" presStyleCnt="0"/>
      <dgm:spPr/>
    </dgm:pt>
    <dgm:pt modelId="{39C87EA6-1B00-4DF7-9E4B-27A310DE86F9}" type="pres">
      <dgm:prSet presAssocID="{326DB77E-174D-4B96-907D-EBF7D858BF24}" presName="parentLin" presStyleCnt="0"/>
      <dgm:spPr/>
    </dgm:pt>
    <dgm:pt modelId="{6A1A6B41-BCFC-451E-B8FA-5B32694AC383}" type="pres">
      <dgm:prSet presAssocID="{326DB77E-174D-4B96-907D-EBF7D858BF24}" presName="parentLeftMargin" presStyleLbl="node1" presStyleIdx="1" presStyleCnt="3"/>
      <dgm:spPr/>
    </dgm:pt>
    <dgm:pt modelId="{D0DDE3D4-93C1-4A02-A557-82DC6B692FA7}" type="pres">
      <dgm:prSet presAssocID="{326DB77E-174D-4B96-907D-EBF7D858BF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D71D25-2F59-4F09-B1AE-603AA0DB5F27}" type="pres">
      <dgm:prSet presAssocID="{326DB77E-174D-4B96-907D-EBF7D858BF24}" presName="negativeSpace" presStyleCnt="0"/>
      <dgm:spPr/>
    </dgm:pt>
    <dgm:pt modelId="{E1A86BE4-4000-4DB9-A4C6-4AAD8D4892EF}" type="pres">
      <dgm:prSet presAssocID="{326DB77E-174D-4B96-907D-EBF7D858BF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F94315-3E43-46DF-BA44-2F5D6D6EFF5C}" type="presOf" srcId="{326DB77E-174D-4B96-907D-EBF7D858BF24}" destId="{D0DDE3D4-93C1-4A02-A557-82DC6B692FA7}" srcOrd="1" destOrd="0" presId="urn:microsoft.com/office/officeart/2005/8/layout/list1"/>
    <dgm:cxn modelId="{38B4E439-BEA2-4E5B-B42D-8249897DC335}" srcId="{15929D7A-2882-4A71-A6F7-486FB9BE7AA9}" destId="{2DBB6B07-E513-4392-828F-3DB0128406D0}" srcOrd="0" destOrd="0" parTransId="{A6C16AAA-7A68-47CF-B2E0-D522103B7645}" sibTransId="{0EF0083F-FC89-46D4-9D84-5599719B1735}"/>
    <dgm:cxn modelId="{B123F267-B364-4099-BC62-11B643DB515E}" srcId="{15929D7A-2882-4A71-A6F7-486FB9BE7AA9}" destId="{326DB77E-174D-4B96-907D-EBF7D858BF24}" srcOrd="2" destOrd="0" parTransId="{2F4184A1-FE23-4A13-B04B-D1C44FF7A33D}" sibTransId="{DCE0F6D4-E371-46D7-AD29-36F0F98A88C6}"/>
    <dgm:cxn modelId="{5CCA474F-B06B-411D-9CE3-9FB9D53DEA9F}" type="presOf" srcId="{2DBB6B07-E513-4392-828F-3DB0128406D0}" destId="{CECC2450-C395-49B3-93E7-CC483FB8DDE8}" srcOrd="0" destOrd="0" presId="urn:microsoft.com/office/officeart/2005/8/layout/list1"/>
    <dgm:cxn modelId="{C6F3E19E-0EE8-4F44-9242-62E65E07EE8F}" type="presOf" srcId="{C4E5E328-1CB2-4B5C-BB3B-9D7116A78A62}" destId="{604845EB-274A-4E70-BE68-ABE67B63C92B}" srcOrd="0" destOrd="0" presId="urn:microsoft.com/office/officeart/2005/8/layout/list1"/>
    <dgm:cxn modelId="{B15B2CB1-328F-4A14-A509-B3A15444AE07}" srcId="{15929D7A-2882-4A71-A6F7-486FB9BE7AA9}" destId="{C4E5E328-1CB2-4B5C-BB3B-9D7116A78A62}" srcOrd="1" destOrd="0" parTransId="{0FF4B363-94FC-468F-B3D2-583F852EEA56}" sibTransId="{FD9A2F0B-D0DE-43A1-A8E0-AC95D488B9B6}"/>
    <dgm:cxn modelId="{EB373ECF-5D50-48E1-BD52-6F1C38457225}" type="presOf" srcId="{2DBB6B07-E513-4392-828F-3DB0128406D0}" destId="{02F011B8-8898-46E2-B993-07273877C738}" srcOrd="1" destOrd="0" presId="urn:microsoft.com/office/officeart/2005/8/layout/list1"/>
    <dgm:cxn modelId="{2CFA52E5-B626-4734-A2B7-4BD9C1A0F9B7}" type="presOf" srcId="{15929D7A-2882-4A71-A6F7-486FB9BE7AA9}" destId="{9CC884E4-9418-488E-87D7-4DBF86841EFB}" srcOrd="0" destOrd="0" presId="urn:microsoft.com/office/officeart/2005/8/layout/list1"/>
    <dgm:cxn modelId="{6F42E4EE-415A-4629-8396-1C36131887FA}" type="presOf" srcId="{C4E5E328-1CB2-4B5C-BB3B-9D7116A78A62}" destId="{6BCC93F8-C1AD-44FB-99D9-36BFD581586E}" srcOrd="1" destOrd="0" presId="urn:microsoft.com/office/officeart/2005/8/layout/list1"/>
    <dgm:cxn modelId="{6996C3F9-1511-4865-82E1-83CA44E4815E}" type="presOf" srcId="{326DB77E-174D-4B96-907D-EBF7D858BF24}" destId="{6A1A6B41-BCFC-451E-B8FA-5B32694AC383}" srcOrd="0" destOrd="0" presId="urn:microsoft.com/office/officeart/2005/8/layout/list1"/>
    <dgm:cxn modelId="{49062CB1-F932-47B6-AC06-374A91FFD568}" type="presParOf" srcId="{9CC884E4-9418-488E-87D7-4DBF86841EFB}" destId="{09434CD3-A6A7-471A-BDB3-B454CF23F3BD}" srcOrd="0" destOrd="0" presId="urn:microsoft.com/office/officeart/2005/8/layout/list1"/>
    <dgm:cxn modelId="{A692D063-057D-464F-81E9-157584E8E96A}" type="presParOf" srcId="{09434CD3-A6A7-471A-BDB3-B454CF23F3BD}" destId="{CECC2450-C395-49B3-93E7-CC483FB8DDE8}" srcOrd="0" destOrd="0" presId="urn:microsoft.com/office/officeart/2005/8/layout/list1"/>
    <dgm:cxn modelId="{8A2AD0CB-AF88-45A0-9EBA-6E6849132971}" type="presParOf" srcId="{09434CD3-A6A7-471A-BDB3-B454CF23F3BD}" destId="{02F011B8-8898-46E2-B993-07273877C738}" srcOrd="1" destOrd="0" presId="urn:microsoft.com/office/officeart/2005/8/layout/list1"/>
    <dgm:cxn modelId="{BDEC9569-3FD0-4DD5-83F0-AE65F7CD531B}" type="presParOf" srcId="{9CC884E4-9418-488E-87D7-4DBF86841EFB}" destId="{82293024-ED25-42DE-8CCE-05D798D4CEC6}" srcOrd="1" destOrd="0" presId="urn:microsoft.com/office/officeart/2005/8/layout/list1"/>
    <dgm:cxn modelId="{683E15AA-BB12-4CB5-8832-1B0A09C5EC54}" type="presParOf" srcId="{9CC884E4-9418-488E-87D7-4DBF86841EFB}" destId="{75B9214F-496F-4F5F-99B2-E25FBF09FA00}" srcOrd="2" destOrd="0" presId="urn:microsoft.com/office/officeart/2005/8/layout/list1"/>
    <dgm:cxn modelId="{E5FF58EC-5F4B-42CB-B6A8-78AEF0BB0CA4}" type="presParOf" srcId="{9CC884E4-9418-488E-87D7-4DBF86841EFB}" destId="{C5078718-ADDF-4E19-8165-C29002E2BBAA}" srcOrd="3" destOrd="0" presId="urn:microsoft.com/office/officeart/2005/8/layout/list1"/>
    <dgm:cxn modelId="{1EB40EC1-1E5F-43AA-A22E-7E781C7122A1}" type="presParOf" srcId="{9CC884E4-9418-488E-87D7-4DBF86841EFB}" destId="{C38EE796-E70C-40A1-815A-D03C44660DBC}" srcOrd="4" destOrd="0" presId="urn:microsoft.com/office/officeart/2005/8/layout/list1"/>
    <dgm:cxn modelId="{169463EF-107D-4556-8DF5-94C45242D242}" type="presParOf" srcId="{C38EE796-E70C-40A1-815A-D03C44660DBC}" destId="{604845EB-274A-4E70-BE68-ABE67B63C92B}" srcOrd="0" destOrd="0" presId="urn:microsoft.com/office/officeart/2005/8/layout/list1"/>
    <dgm:cxn modelId="{793AFE60-EBF1-4114-8F65-745B94C77B36}" type="presParOf" srcId="{C38EE796-E70C-40A1-815A-D03C44660DBC}" destId="{6BCC93F8-C1AD-44FB-99D9-36BFD581586E}" srcOrd="1" destOrd="0" presId="urn:microsoft.com/office/officeart/2005/8/layout/list1"/>
    <dgm:cxn modelId="{52C31E55-584F-4713-B71D-E8E0A81C553D}" type="presParOf" srcId="{9CC884E4-9418-488E-87D7-4DBF86841EFB}" destId="{FE4A46D4-8B0A-431B-AF42-C14B644BFF0F}" srcOrd="5" destOrd="0" presId="urn:microsoft.com/office/officeart/2005/8/layout/list1"/>
    <dgm:cxn modelId="{B4DF4F54-26CC-45D2-B6F5-466C8B5D116A}" type="presParOf" srcId="{9CC884E4-9418-488E-87D7-4DBF86841EFB}" destId="{0DD31E02-6315-425B-9875-3890F604668A}" srcOrd="6" destOrd="0" presId="urn:microsoft.com/office/officeart/2005/8/layout/list1"/>
    <dgm:cxn modelId="{33E0BE0D-E17B-4A3B-94E0-457DB3E63B0E}" type="presParOf" srcId="{9CC884E4-9418-488E-87D7-4DBF86841EFB}" destId="{122C9FC1-D86A-4E80-B66B-9B7B932D7609}" srcOrd="7" destOrd="0" presId="urn:microsoft.com/office/officeart/2005/8/layout/list1"/>
    <dgm:cxn modelId="{970648EA-D9C3-4A44-8EFB-70EFCA8878CE}" type="presParOf" srcId="{9CC884E4-9418-488E-87D7-4DBF86841EFB}" destId="{39C87EA6-1B00-4DF7-9E4B-27A310DE86F9}" srcOrd="8" destOrd="0" presId="urn:microsoft.com/office/officeart/2005/8/layout/list1"/>
    <dgm:cxn modelId="{FD13405B-87E6-4043-B6A1-D74E4CF885E1}" type="presParOf" srcId="{39C87EA6-1B00-4DF7-9E4B-27A310DE86F9}" destId="{6A1A6B41-BCFC-451E-B8FA-5B32694AC383}" srcOrd="0" destOrd="0" presId="urn:microsoft.com/office/officeart/2005/8/layout/list1"/>
    <dgm:cxn modelId="{506FDEAD-7CAC-42A5-B820-1DD6537B3F8E}" type="presParOf" srcId="{39C87EA6-1B00-4DF7-9E4B-27A310DE86F9}" destId="{D0DDE3D4-93C1-4A02-A557-82DC6B692FA7}" srcOrd="1" destOrd="0" presId="urn:microsoft.com/office/officeart/2005/8/layout/list1"/>
    <dgm:cxn modelId="{1E177344-42A7-4467-BE18-20FAD6DEFEAA}" type="presParOf" srcId="{9CC884E4-9418-488E-87D7-4DBF86841EFB}" destId="{CDD71D25-2F59-4F09-B1AE-603AA0DB5F27}" srcOrd="9" destOrd="0" presId="urn:microsoft.com/office/officeart/2005/8/layout/list1"/>
    <dgm:cxn modelId="{9C3D7800-589D-418D-AB2E-24D092DEB5B8}" type="presParOf" srcId="{9CC884E4-9418-488E-87D7-4DBF86841EFB}" destId="{E1A86BE4-4000-4DB9-A4C6-4AAD8D4892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214F-496F-4F5F-99B2-E25FBF09FA00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011B8-8898-46E2-B993-07273877C738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 err="1"/>
            <a:t>Psychrometrics</a:t>
          </a:r>
          <a:endParaRPr lang="zh-TW" altLang="en-US" sz="4100" kern="1200" dirty="0"/>
        </a:p>
      </dsp:txBody>
      <dsp:txXfrm>
        <a:off x="465483" y="89476"/>
        <a:ext cx="5571434" cy="1092154"/>
      </dsp:txXfrm>
    </dsp:sp>
    <dsp:sp modelId="{0DD31E02-6315-425B-9875-3890F604668A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C93F8-C1AD-44FB-99D9-36BFD581586E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Simulation models</a:t>
          </a:r>
          <a:endParaRPr lang="zh-TW" altLang="en-US" sz="4100" kern="1200" dirty="0"/>
        </a:p>
      </dsp:txBody>
      <dsp:txXfrm>
        <a:off x="465483" y="1949236"/>
        <a:ext cx="5571434" cy="1092154"/>
      </dsp:txXfrm>
    </dsp:sp>
    <dsp:sp modelId="{E1A86BE4-4000-4DB9-A4C6-4AAD8D4892EF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DE3D4-93C1-4A02-A557-82DC6B692FA7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Radiation monitor</a:t>
          </a:r>
          <a:endParaRPr lang="zh-TW" altLang="en-US" sz="4100" kern="1200" dirty="0"/>
        </a:p>
      </dsp:txBody>
      <dsp:txXfrm>
        <a:off x="465483" y="3808996"/>
        <a:ext cx="557143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214F-496F-4F5F-99B2-E25FBF09FA00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011B8-8898-46E2-B993-07273877C738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 err="1"/>
            <a:t>Psychrometrics</a:t>
          </a:r>
          <a:endParaRPr lang="zh-TW" altLang="en-US" sz="4100" kern="1200" dirty="0"/>
        </a:p>
      </dsp:txBody>
      <dsp:txXfrm>
        <a:off x="465483" y="89476"/>
        <a:ext cx="5571434" cy="1092154"/>
      </dsp:txXfrm>
    </dsp:sp>
    <dsp:sp modelId="{0DD31E02-6315-425B-9875-3890F604668A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C93F8-C1AD-44FB-99D9-36BFD581586E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Simulation models</a:t>
          </a:r>
          <a:endParaRPr lang="zh-TW" altLang="en-US" sz="4100" kern="1200" dirty="0"/>
        </a:p>
      </dsp:txBody>
      <dsp:txXfrm>
        <a:off x="465483" y="1949236"/>
        <a:ext cx="5571434" cy="1092154"/>
      </dsp:txXfrm>
    </dsp:sp>
    <dsp:sp modelId="{E1A86BE4-4000-4DB9-A4C6-4AAD8D4892EF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DE3D4-93C1-4A02-A557-82DC6B692FA7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Radiation monitor</a:t>
          </a:r>
          <a:endParaRPr lang="zh-TW" altLang="en-US" sz="4100" kern="1200" dirty="0"/>
        </a:p>
      </dsp:txBody>
      <dsp:txXfrm>
        <a:off x="465483" y="3808996"/>
        <a:ext cx="5571434" cy="1092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214F-496F-4F5F-99B2-E25FBF09FA00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011B8-8898-46E2-B993-07273877C738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71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 err="1"/>
            <a:t>Psychrometrics</a:t>
          </a:r>
          <a:endParaRPr lang="zh-TW" altLang="en-US" sz="4100" kern="1200" dirty="0"/>
        </a:p>
      </dsp:txBody>
      <dsp:txXfrm>
        <a:off x="465483" y="89476"/>
        <a:ext cx="5571434" cy="1092154"/>
      </dsp:txXfrm>
    </dsp:sp>
    <dsp:sp modelId="{0DD31E02-6315-425B-9875-3890F604668A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C93F8-C1AD-44FB-99D9-36BFD581586E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Simulation models</a:t>
          </a:r>
          <a:endParaRPr lang="zh-TW" altLang="en-US" sz="4100" kern="1200" dirty="0"/>
        </a:p>
      </dsp:txBody>
      <dsp:txXfrm>
        <a:off x="465483" y="1949236"/>
        <a:ext cx="5571434" cy="1092154"/>
      </dsp:txXfrm>
    </dsp:sp>
    <dsp:sp modelId="{E1A86BE4-4000-4DB9-A4C6-4AAD8D4892EF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DE3D4-93C1-4A02-A557-82DC6B692FA7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100" kern="1200" dirty="0"/>
            <a:t>Radiation monitor</a:t>
          </a:r>
          <a:endParaRPr lang="zh-TW" altLang="en-US" sz="4100" kern="1200" dirty="0"/>
        </a:p>
      </dsp:txBody>
      <dsp:txXfrm>
        <a:off x="465483" y="3808996"/>
        <a:ext cx="557143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8235D-D74F-4802-84A2-1E88C45032D6}" type="datetimeFigureOut">
              <a:rPr lang="zh-TW" altLang="en-US" smtClean="0"/>
              <a:t>2022/4/7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9F69E-E515-49E5-87B2-6380A3D45F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63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8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20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3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8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FB8A-6445-4012-8D4A-D011A35CC47B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43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89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3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6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8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7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1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8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0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nt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台大網頁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544" y="6237313"/>
            <a:ext cx="762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6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pe.letsgrow.com/psychr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pe.letsgrow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hyperlink" Target="https://www.glastuinbouwmodellen.wur.nl/radiationmonitor/?user=Lg_ENC_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lastuinbouwmodellen.wur.nl/radiationmonitor/Content/HlpEN.pdf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stuinbouwmodellen.wur.nl/radiationmonitor/Content/HlpEN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7568" y="1916835"/>
            <a:ext cx="7772400" cy="1470025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sz="8000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Introducing </a:t>
            </a:r>
            <a:r>
              <a:rPr lang="en-US" altLang="zh-TW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LetsGrow</a:t>
            </a:r>
            <a:endParaRPr lang="zh-TW" altLang="en-US" sz="80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75620" y="4855910"/>
            <a:ext cx="6400800" cy="1296144"/>
          </a:xfrm>
        </p:spPr>
        <p:txBody>
          <a:bodyPr>
            <a:normAutofit fontScale="55000" lnSpcReduction="20000"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Wei FANG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NTU_BME and Global ATGS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National Taiwan University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2022/03/16</a:t>
            </a:r>
          </a:p>
          <a:p>
            <a:endParaRPr lang="en-US" altLang="zh-TW" sz="3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B8A19B-2DFF-47B4-9D7D-D2DE37117FAA}"/>
              </a:ext>
            </a:extLst>
          </p:cNvPr>
          <p:cNvSpPr/>
          <p:nvPr/>
        </p:nvSpPr>
        <p:spPr>
          <a:xfrm>
            <a:off x="4986019" y="3655312"/>
            <a:ext cx="2580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 psychrometric software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C1D3512-7E8F-4D6B-B767-4A3567236315}"/>
              </a:ext>
            </a:extLst>
          </p:cNvPr>
          <p:cNvSpPr/>
          <p:nvPr/>
        </p:nvSpPr>
        <p:spPr>
          <a:xfrm>
            <a:off x="0" y="-27384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[ATGS 7140] Plant Factory – Theory and Practice</a:t>
            </a:r>
          </a:p>
          <a:p>
            <a:pPr algn="ctr"/>
            <a:r>
              <a:rPr lang="en-US" altLang="zh-TW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[ANISCI7047] Smart Production of Livestock</a:t>
            </a:r>
            <a:endParaRPr lang="zh-TW" altLang="en-US" sz="32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52FDA8-0539-4392-8F17-5F85B0C1CF66}"/>
              </a:ext>
            </a:extLst>
          </p:cNvPr>
          <p:cNvSpPr/>
          <p:nvPr/>
        </p:nvSpPr>
        <p:spPr>
          <a:xfrm>
            <a:off x="3621504" y="3901803"/>
            <a:ext cx="5564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https://gpe.letsgrow.com/psychro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E73384-0925-4F72-9E97-6646898B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39F180-565F-45D9-B7E9-2E31C6319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89"/>
            <a:ext cx="8062705" cy="54403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99DCDAD-FA37-4FB9-86F9-032646ED4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285" y="1804946"/>
            <a:ext cx="7513859" cy="50530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B7C3487-8FCF-43F0-9E86-84B980AD6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532" y="1488886"/>
            <a:ext cx="1713910" cy="7398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03C1BD7-2E6A-4FE3-A9D7-54D14FAD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8" y="0"/>
            <a:ext cx="1713910" cy="7481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958F00-027F-46CF-80EA-6267A1EAC1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687" y="50689"/>
            <a:ext cx="3640738" cy="55185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A34C025-EC55-4684-8AAE-4A1A1DB726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649" y="0"/>
            <a:ext cx="1653872" cy="7633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9CCA42B-D270-40AA-A9B0-1CAC20752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632" y="1488886"/>
            <a:ext cx="4647963" cy="54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D1FCB2-D9D4-4218-9DA6-9B16CBE3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37E81C-BE82-454E-A01A-F1493EBC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7179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E51342E-EDF2-4DDC-B384-781B415F3057}"/>
              </a:ext>
            </a:extLst>
          </p:cNvPr>
          <p:cNvSpPr/>
          <p:nvPr/>
        </p:nvSpPr>
        <p:spPr>
          <a:xfrm>
            <a:off x="5057029" y="3768918"/>
            <a:ext cx="978011" cy="381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8FC7C30F-1957-427D-B292-ADE9D6B0AA83}"/>
              </a:ext>
            </a:extLst>
          </p:cNvPr>
          <p:cNvSpPr/>
          <p:nvPr/>
        </p:nvSpPr>
        <p:spPr>
          <a:xfrm>
            <a:off x="8062623" y="3429000"/>
            <a:ext cx="2941982" cy="1079390"/>
          </a:xfrm>
          <a:prstGeom prst="wedgeRoundRectCallout">
            <a:avLst>
              <a:gd name="adj1" fmla="val -118681"/>
              <a:gd name="adj2" fmla="val 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Click on this icon can bring the weather condition to the  </a:t>
            </a:r>
            <a:r>
              <a:rPr lang="en-US" altLang="zh-TW" dirty="0" err="1"/>
              <a:t>Psychro</a:t>
            </a:r>
            <a:r>
              <a:rPr lang="en-US" altLang="zh-TW" dirty="0"/>
              <a:t> software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87DED3-9599-4646-B1BA-CF72173ED998}"/>
              </a:ext>
            </a:extLst>
          </p:cNvPr>
          <p:cNvSpPr/>
          <p:nvPr/>
        </p:nvSpPr>
        <p:spPr>
          <a:xfrm>
            <a:off x="3419062" y="5185575"/>
            <a:ext cx="4171784" cy="324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504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C98F0E2-425B-413A-A9E3-D244D7100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30"/>
          <a:stretch/>
        </p:blipFill>
        <p:spPr>
          <a:xfrm>
            <a:off x="0" y="0"/>
            <a:ext cx="7847937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5710228-D4FC-45C4-A3DA-6870947C7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13"/>
          <a:stretch/>
        </p:blipFill>
        <p:spPr>
          <a:xfrm>
            <a:off x="7620787" y="0"/>
            <a:ext cx="9142425" cy="6858000"/>
          </a:xfrm>
          <a:prstGeom prst="rect">
            <a:avLst/>
          </a:prstGeom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9CBD9751-8125-408A-9979-E947CDF25E2C}"/>
              </a:ext>
            </a:extLst>
          </p:cNvPr>
          <p:cNvSpPr/>
          <p:nvPr/>
        </p:nvSpPr>
        <p:spPr>
          <a:xfrm>
            <a:off x="3441469" y="5245331"/>
            <a:ext cx="4006735" cy="349134"/>
          </a:xfrm>
          <a:prstGeom prst="wedgeRoundRectCallout">
            <a:avLst>
              <a:gd name="adj1" fmla="val 64509"/>
              <a:gd name="adj2" fmla="val -16607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E8CAC6D4-9688-43A8-8B65-B58AA50893B1}"/>
              </a:ext>
            </a:extLst>
          </p:cNvPr>
          <p:cNvSpPr/>
          <p:nvPr/>
        </p:nvSpPr>
        <p:spPr>
          <a:xfrm>
            <a:off x="8273934" y="4067694"/>
            <a:ext cx="2100349" cy="479368"/>
          </a:xfrm>
          <a:prstGeom prst="wedgeRoundRectCallout">
            <a:avLst>
              <a:gd name="adj1" fmla="val -65663"/>
              <a:gd name="adj2" fmla="val 112266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91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7E8E908-1140-4EDD-BE59-0155EDAF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4851"/>
            <a:ext cx="12192000" cy="18408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6F26C3E-3B29-4131-A2A0-1317F8C7C528}"/>
              </a:ext>
            </a:extLst>
          </p:cNvPr>
          <p:cNvSpPr/>
          <p:nvPr/>
        </p:nvSpPr>
        <p:spPr>
          <a:xfrm>
            <a:off x="11133221" y="2352414"/>
            <a:ext cx="1058779" cy="565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561C03-8C70-4BD0-8AFF-F15D1D3A1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7439"/>
            <a:ext cx="12192000" cy="17084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F7149A-DB13-4AEB-816A-6FF80D638D49}"/>
              </a:ext>
            </a:extLst>
          </p:cNvPr>
          <p:cNvSpPr/>
          <p:nvPr/>
        </p:nvSpPr>
        <p:spPr>
          <a:xfrm>
            <a:off x="3088105" y="4741883"/>
            <a:ext cx="3007895" cy="565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77538EBD-5D39-4248-8A60-150C210B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Three Extra Analysis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830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6561C03-8C70-4BD0-8AFF-F15D1D3A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221" y="1439059"/>
            <a:ext cx="12192000" cy="17084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F7149A-DB13-4AEB-816A-6FF80D638D49}"/>
              </a:ext>
            </a:extLst>
          </p:cNvPr>
          <p:cNvSpPr/>
          <p:nvPr/>
        </p:nvSpPr>
        <p:spPr>
          <a:xfrm>
            <a:off x="2975956" y="2666557"/>
            <a:ext cx="1003623" cy="3864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3EDB13-0CC0-4C4A-9AD4-985DBBA49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245" y="1418368"/>
            <a:ext cx="5921086" cy="23147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8712DEB-1E7E-47FB-8096-DA99BD135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9" y="3269845"/>
            <a:ext cx="3690360" cy="23266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7E6407-3EFF-428C-86C4-F1D0322B8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866" y="3879908"/>
            <a:ext cx="3667913" cy="221071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A0DF75-D4F4-469E-B3F1-8422CB590B2C}"/>
              </a:ext>
            </a:extLst>
          </p:cNvPr>
          <p:cNvSpPr txBox="1"/>
          <p:nvPr/>
        </p:nvSpPr>
        <p:spPr>
          <a:xfrm>
            <a:off x="3833793" y="3694530"/>
            <a:ext cx="474700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ExtraHeat</a:t>
            </a:r>
            <a:r>
              <a:rPr lang="en-US" altLang="zh-TW" dirty="0"/>
              <a:t> = (Radiation*Transmittance) – (U*dT)  </a:t>
            </a:r>
          </a:p>
          <a:p>
            <a:r>
              <a:rPr lang="en-US" altLang="zh-TW" dirty="0"/>
              <a:t>=[500*0.8 - </a:t>
            </a:r>
            <a:r>
              <a:rPr lang="en-US" altLang="zh-TW" b="1" dirty="0">
                <a:solidFill>
                  <a:srgbClr val="FF0000"/>
                </a:solidFill>
              </a:rPr>
              <a:t>0*(30-18)</a:t>
            </a:r>
            <a:r>
              <a:rPr lang="en-US" altLang="zh-TW" dirty="0"/>
              <a:t>]*3600/1000 kJ/m</a:t>
            </a:r>
            <a:r>
              <a:rPr lang="en-US" altLang="zh-TW" baseline="30000" dirty="0"/>
              <a:t>2</a:t>
            </a:r>
            <a:r>
              <a:rPr lang="en-US" altLang="zh-TW" dirty="0"/>
              <a:t>.h</a:t>
            </a:r>
          </a:p>
          <a:p>
            <a:r>
              <a:rPr lang="en-US" altLang="zh-TW" dirty="0"/>
              <a:t>∆Enthalpy=</a:t>
            </a:r>
            <a:r>
              <a:rPr lang="en-US" altLang="zh-TW" b="1" dirty="0">
                <a:solidFill>
                  <a:schemeClr val="accent2"/>
                </a:solidFill>
              </a:rPr>
              <a:t>87.54-40.61=46.93</a:t>
            </a:r>
            <a:r>
              <a:rPr lang="en-US" altLang="zh-TW" dirty="0"/>
              <a:t> kJ/kg</a:t>
            </a:r>
          </a:p>
          <a:p>
            <a:r>
              <a:rPr lang="en-US" altLang="zh-TW" dirty="0"/>
              <a:t>Ventilation=</a:t>
            </a:r>
            <a:r>
              <a:rPr lang="en-US" altLang="zh-TW" dirty="0" err="1"/>
              <a:t>ExtraHeat</a:t>
            </a:r>
            <a:r>
              <a:rPr lang="en-US" altLang="zh-TW" dirty="0"/>
              <a:t>/∆Enthalpy </a:t>
            </a:r>
          </a:p>
          <a:p>
            <a:r>
              <a:rPr lang="en-US" altLang="zh-TW" dirty="0"/>
              <a:t>=400*3.6/46.93=30.69 kg/m</a:t>
            </a:r>
            <a:r>
              <a:rPr lang="en-US" altLang="zh-TW" baseline="30000" dirty="0"/>
              <a:t>2</a:t>
            </a:r>
            <a:r>
              <a:rPr lang="en-US" altLang="zh-TW" dirty="0"/>
              <a:t>.h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DB3B777D-65AB-44C7-85A8-36225BF9E7B5}"/>
              </a:ext>
            </a:extLst>
          </p:cNvPr>
          <p:cNvCxnSpPr>
            <a:cxnSpLocks/>
          </p:cNvCxnSpPr>
          <p:nvPr/>
        </p:nvCxnSpPr>
        <p:spPr>
          <a:xfrm flipH="1">
            <a:off x="3752136" y="5257404"/>
            <a:ext cx="44602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C433FC8-7F40-488E-B13E-5B9550865DEC}"/>
              </a:ext>
            </a:extLst>
          </p:cNvPr>
          <p:cNvCxnSpPr>
            <a:cxnSpLocks/>
          </p:cNvCxnSpPr>
          <p:nvPr/>
        </p:nvCxnSpPr>
        <p:spPr>
          <a:xfrm>
            <a:off x="3979579" y="5487332"/>
            <a:ext cx="489270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938A15-05FC-4F0F-8B85-62E0D523B830}"/>
              </a:ext>
            </a:extLst>
          </p:cNvPr>
          <p:cNvSpPr txBox="1"/>
          <p:nvPr/>
        </p:nvSpPr>
        <p:spPr>
          <a:xfrm>
            <a:off x="3893076" y="5474292"/>
            <a:ext cx="573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ExtraHeat</a:t>
            </a:r>
            <a:r>
              <a:rPr lang="en-US" altLang="zh-TW" dirty="0"/>
              <a:t>=[500*0.8 - </a:t>
            </a:r>
            <a:r>
              <a:rPr lang="en-US" altLang="zh-TW" b="1" dirty="0">
                <a:solidFill>
                  <a:srgbClr val="FF0000"/>
                </a:solidFill>
              </a:rPr>
              <a:t>10*(30-18)</a:t>
            </a:r>
            <a:r>
              <a:rPr lang="en-US" altLang="zh-TW" dirty="0"/>
              <a:t>]*3600/1000 kJ/m</a:t>
            </a:r>
            <a:r>
              <a:rPr lang="en-US" altLang="zh-TW" baseline="30000" dirty="0"/>
              <a:t>2</a:t>
            </a:r>
            <a:r>
              <a:rPr lang="en-US" altLang="zh-TW" dirty="0"/>
              <a:t>.h</a:t>
            </a:r>
          </a:p>
          <a:p>
            <a:r>
              <a:rPr lang="en-US" altLang="zh-TW" dirty="0"/>
              <a:t>Ventilation=</a:t>
            </a:r>
            <a:r>
              <a:rPr lang="en-US" altLang="zh-TW" dirty="0" err="1"/>
              <a:t>ExtraHeat</a:t>
            </a:r>
            <a:r>
              <a:rPr lang="en-US" altLang="zh-TW" dirty="0"/>
              <a:t>/∆Enthalpy=(400-</a:t>
            </a:r>
            <a:r>
              <a:rPr lang="en-US" altLang="zh-TW" b="1" dirty="0">
                <a:solidFill>
                  <a:srgbClr val="FF0000"/>
                </a:solidFill>
              </a:rPr>
              <a:t>120</a:t>
            </a:r>
            <a:r>
              <a:rPr lang="en-US" altLang="zh-TW" dirty="0"/>
              <a:t>)/46.93=21.48</a:t>
            </a:r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6136020-40DB-412C-A537-E0329A157A14}"/>
              </a:ext>
            </a:extLst>
          </p:cNvPr>
          <p:cNvSpPr/>
          <p:nvPr/>
        </p:nvSpPr>
        <p:spPr>
          <a:xfrm>
            <a:off x="10556881" y="-831143"/>
            <a:ext cx="1727362" cy="320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5CFC4DF-9B07-495D-BCB4-9888427D7F5A}"/>
              </a:ext>
            </a:extLst>
          </p:cNvPr>
          <p:cNvGrpSpPr/>
          <p:nvPr/>
        </p:nvGrpSpPr>
        <p:grpSpPr>
          <a:xfrm>
            <a:off x="5278159" y="1651482"/>
            <a:ext cx="6961171" cy="4144046"/>
            <a:chOff x="5228050" y="1954403"/>
            <a:chExt cx="6961171" cy="414404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D20B041-1ACF-4496-8972-030D2EB455C3}"/>
                </a:ext>
              </a:extLst>
            </p:cNvPr>
            <p:cNvSpPr/>
            <p:nvPr/>
          </p:nvSpPr>
          <p:spPr>
            <a:xfrm>
              <a:off x="6272901" y="1954403"/>
              <a:ext cx="1723943" cy="19950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65B1806-17AD-4F40-949A-73F2A3C7745F}"/>
                </a:ext>
              </a:extLst>
            </p:cNvPr>
            <p:cNvSpPr/>
            <p:nvPr/>
          </p:nvSpPr>
          <p:spPr>
            <a:xfrm>
              <a:off x="10424954" y="1985986"/>
              <a:ext cx="1764267" cy="19950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61BDBE4-262F-4081-ACAD-97C00B44C8FE}"/>
                </a:ext>
              </a:extLst>
            </p:cNvPr>
            <p:cNvSpPr/>
            <p:nvPr/>
          </p:nvSpPr>
          <p:spPr>
            <a:xfrm>
              <a:off x="5228050" y="4365112"/>
              <a:ext cx="685070" cy="2443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27B3938-3543-442C-90E7-0026B321F34D}"/>
                </a:ext>
              </a:extLst>
            </p:cNvPr>
            <p:cNvSpPr/>
            <p:nvPr/>
          </p:nvSpPr>
          <p:spPr>
            <a:xfrm>
              <a:off x="6353039" y="5854053"/>
              <a:ext cx="685070" cy="2443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7813FB5-AD68-48FA-9A95-FA3EEE6006C0}"/>
              </a:ext>
            </a:extLst>
          </p:cNvPr>
          <p:cNvGrpSpPr/>
          <p:nvPr/>
        </p:nvGrpSpPr>
        <p:grpSpPr>
          <a:xfrm>
            <a:off x="4906416" y="2692385"/>
            <a:ext cx="7269811" cy="1880678"/>
            <a:chOff x="4919410" y="2987039"/>
            <a:chExt cx="7269811" cy="188067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7540462-C5E3-4682-86BB-43CFA90BF140}"/>
                </a:ext>
              </a:extLst>
            </p:cNvPr>
            <p:cNvSpPr/>
            <p:nvPr/>
          </p:nvSpPr>
          <p:spPr>
            <a:xfrm>
              <a:off x="6232577" y="2992582"/>
              <a:ext cx="1764267" cy="133004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1FAEE20-F1B8-49DE-9FA3-47C0E26E6782}"/>
                </a:ext>
              </a:extLst>
            </p:cNvPr>
            <p:cNvSpPr/>
            <p:nvPr/>
          </p:nvSpPr>
          <p:spPr>
            <a:xfrm>
              <a:off x="10424954" y="2987039"/>
              <a:ext cx="1764267" cy="133004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B7E5800-60BE-4E1E-B0D1-DCD6E10F5473}"/>
                </a:ext>
              </a:extLst>
            </p:cNvPr>
            <p:cNvSpPr/>
            <p:nvPr/>
          </p:nvSpPr>
          <p:spPr>
            <a:xfrm>
              <a:off x="4919410" y="4619225"/>
              <a:ext cx="2434828" cy="248492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5" name="標題 24">
            <a:extLst>
              <a:ext uri="{FF2B5EF4-FFF2-40B4-BE49-F238E27FC236}">
                <a16:creationId xmlns:a16="http://schemas.microsoft.com/office/drawing/2014/main" id="{07B4B0DB-DACC-4F15-A231-CA2F2550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44327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Energy Balance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C863FBB-1C48-4D1A-89EA-CEB75FC86489}"/>
              </a:ext>
            </a:extLst>
          </p:cNvPr>
          <p:cNvSpPr txBox="1"/>
          <p:nvPr/>
        </p:nvSpPr>
        <p:spPr>
          <a:xfrm>
            <a:off x="1173300" y="3011664"/>
            <a:ext cx="474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Based on outside and inside conditions defined previously</a:t>
            </a:r>
            <a:endParaRPr lang="zh-TW" altLang="en-US" sz="1400" dirty="0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07500145-9E24-40F2-820B-54220AF5788C}"/>
              </a:ext>
            </a:extLst>
          </p:cNvPr>
          <p:cNvSpPr/>
          <p:nvPr/>
        </p:nvSpPr>
        <p:spPr>
          <a:xfrm>
            <a:off x="5589767" y="3079603"/>
            <a:ext cx="596926" cy="171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76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91301D0-9AFB-4284-92BC-3788183EB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8" y="0"/>
            <a:ext cx="6334698" cy="3260994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4095CD57-9DF4-4CF7-A9E9-632638B8CE97}"/>
              </a:ext>
            </a:extLst>
          </p:cNvPr>
          <p:cNvSpPr/>
          <p:nvPr/>
        </p:nvSpPr>
        <p:spPr>
          <a:xfrm>
            <a:off x="291946" y="2159306"/>
            <a:ext cx="2726676" cy="407625"/>
          </a:xfrm>
          <a:prstGeom prst="wedgeRoundRectCallout">
            <a:avLst>
              <a:gd name="adj1" fmla="val 21950"/>
              <a:gd name="adj2" fmla="val -966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Value from Energy balance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12EF3A-7467-4676-B26D-3D5A0BECBEE5}"/>
              </a:ext>
            </a:extLst>
          </p:cNvPr>
          <p:cNvSpPr txBox="1"/>
          <p:nvPr/>
        </p:nvSpPr>
        <p:spPr>
          <a:xfrm>
            <a:off x="6626644" y="5363509"/>
            <a:ext cx="557453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Net</a:t>
            </a:r>
            <a:r>
              <a:rPr lang="en-US" altLang="zh-TW" sz="2400" dirty="0">
                <a:highlight>
                  <a:srgbClr val="FFFF00"/>
                </a:highlight>
              </a:rPr>
              <a:t> moisture balance </a:t>
            </a:r>
            <a:r>
              <a:rPr lang="en-US" altLang="zh-TW" sz="2400" dirty="0"/>
              <a:t>= </a:t>
            </a:r>
            <a:br>
              <a:rPr lang="en-US" altLang="zh-TW" sz="2400" dirty="0"/>
            </a:br>
            <a:r>
              <a:rPr lang="en-US" altLang="zh-TW" dirty="0"/>
              <a:t>Moisture removed – Crop evaporation – fogging rate </a:t>
            </a:r>
          </a:p>
          <a:p>
            <a:r>
              <a:rPr lang="en-US" altLang="zh-TW" sz="2400" dirty="0"/>
              <a:t>= 301.58 – 50 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- 100 </a:t>
            </a:r>
            <a:r>
              <a:rPr lang="en-US" altLang="zh-TW" sz="2400" dirty="0"/>
              <a:t>= 151.58 g/ m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.h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29DF09-81F3-4DFB-89D5-296289917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8" y="3401996"/>
            <a:ext cx="6411817" cy="316184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7A90F7-555D-4F57-B34E-A0F64D6515D6}"/>
              </a:ext>
            </a:extLst>
          </p:cNvPr>
          <p:cNvSpPr txBox="1"/>
          <p:nvPr/>
        </p:nvSpPr>
        <p:spPr>
          <a:xfrm>
            <a:off x="6626644" y="2183810"/>
            <a:ext cx="5574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Net</a:t>
            </a:r>
            <a:r>
              <a:rPr lang="en-US" altLang="zh-TW" sz="2400" dirty="0">
                <a:highlight>
                  <a:srgbClr val="FFFF00"/>
                </a:highlight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moisture balance </a:t>
            </a:r>
            <a:r>
              <a:rPr lang="en-US" altLang="zh-TW" sz="2400" dirty="0">
                <a:solidFill>
                  <a:srgbClr val="FF0000"/>
                </a:solidFill>
              </a:rPr>
              <a:t>= </a:t>
            </a:r>
            <a:br>
              <a:rPr lang="en-US" altLang="zh-TW" sz="2400" dirty="0"/>
            </a:b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Moisture removed – Crop evaporation – fogging rate </a:t>
            </a:r>
          </a:p>
          <a:p>
            <a:r>
              <a:rPr lang="en-US" altLang="zh-TW" sz="2400" dirty="0"/>
              <a:t>= 301.58 – 50 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- 0</a:t>
            </a:r>
            <a:r>
              <a:rPr lang="en-US" altLang="zh-TW" sz="2400" dirty="0">
                <a:highlight>
                  <a:srgbClr val="FFFF00"/>
                </a:highlight>
              </a:rPr>
              <a:t> </a:t>
            </a:r>
            <a:r>
              <a:rPr lang="en-US" altLang="zh-TW" sz="2400" dirty="0"/>
              <a:t>= 251.58 g/ m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.h</a:t>
            </a:r>
            <a:endParaRPr lang="zh-TW" altLang="en-US" sz="2400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6E03683-28D8-4950-A287-AF0BE45003C0}"/>
              </a:ext>
            </a:extLst>
          </p:cNvPr>
          <p:cNvSpPr/>
          <p:nvPr/>
        </p:nvSpPr>
        <p:spPr>
          <a:xfrm>
            <a:off x="6152220" y="2783975"/>
            <a:ext cx="525137" cy="30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CDC2D6-32A1-4043-BF87-5FDB0477958E}"/>
              </a:ext>
            </a:extLst>
          </p:cNvPr>
          <p:cNvSpPr txBox="1"/>
          <p:nvPr/>
        </p:nvSpPr>
        <p:spPr>
          <a:xfrm>
            <a:off x="6540347" y="787408"/>
            <a:ext cx="55745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AH</a:t>
            </a:r>
            <a:r>
              <a:rPr lang="en-US" altLang="zh-TW" sz="2400" baseline="-25000" dirty="0" err="1"/>
              <a:t>dif</a:t>
            </a:r>
            <a:r>
              <a:rPr lang="en-US" altLang="zh-TW" sz="2400" dirty="0"/>
              <a:t> = 23.08 - 9.04 = 14.04 g/kg air</a:t>
            </a:r>
          </a:p>
          <a:p>
            <a:r>
              <a:rPr lang="en-US" altLang="zh-TW" sz="2400" dirty="0"/>
              <a:t>Moisture removed @given ventilation rate = 21.48 * 14.04 = 301.58 g/m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.h</a:t>
            </a: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088BB84-0E36-4451-B8FE-50107FF3151A}"/>
              </a:ext>
            </a:extLst>
          </p:cNvPr>
          <p:cNvSpPr/>
          <p:nvPr/>
        </p:nvSpPr>
        <p:spPr>
          <a:xfrm>
            <a:off x="6187806" y="6098474"/>
            <a:ext cx="525137" cy="30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24">
            <a:extLst>
              <a:ext uri="{FF2B5EF4-FFF2-40B4-BE49-F238E27FC236}">
                <a16:creationId xmlns:a16="http://schemas.microsoft.com/office/drawing/2014/main" id="{124E6CAA-7847-49E2-A28E-68B2107B4D53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74432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Moisture Balance </a:t>
            </a:r>
            <a:r>
              <a:rPr lang="en-US" altLang="zh-TW" sz="2100" dirty="0"/>
              <a:t>based on ventilation rate derived from energy balance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613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C0311D-3B7E-4284-A5A3-CCF82731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36396" cy="364658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8D19496-AB2D-4132-845C-0637A66FA4FB}"/>
              </a:ext>
            </a:extLst>
          </p:cNvPr>
          <p:cNvSpPr txBox="1"/>
          <p:nvPr/>
        </p:nvSpPr>
        <p:spPr>
          <a:xfrm>
            <a:off x="6242093" y="577849"/>
            <a:ext cx="5843889" cy="107721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Moisture exhaust= Fan capacity x </a:t>
            </a:r>
            <a:r>
              <a:rPr lang="en-US" altLang="zh-TW" sz="1600" dirty="0" err="1"/>
              <a:t>AH</a:t>
            </a:r>
            <a:r>
              <a:rPr lang="en-US" altLang="zh-TW" sz="1600" baseline="-25000" dirty="0" err="1"/>
              <a:t>dif</a:t>
            </a:r>
            <a:r>
              <a:rPr lang="zh-TW" altLang="en-US" sz="1600" dirty="0"/>
              <a:t> </a:t>
            </a:r>
            <a:r>
              <a:rPr lang="en-US" altLang="zh-TW" sz="1600" dirty="0"/>
              <a:t>(g/m</a:t>
            </a:r>
            <a:r>
              <a:rPr lang="en-US" altLang="zh-TW" sz="1600" baseline="30000" dirty="0"/>
              <a:t>3</a:t>
            </a:r>
            <a:r>
              <a:rPr lang="en-US" altLang="zh-TW" sz="1600" dirty="0"/>
              <a:t>) </a:t>
            </a:r>
          </a:p>
          <a:p>
            <a:r>
              <a:rPr lang="en-US" altLang="zh-TW" sz="1400" dirty="0"/>
              <a:t>    = 10  m</a:t>
            </a:r>
            <a:r>
              <a:rPr lang="en-US" altLang="zh-TW" sz="1400" baseline="30000" dirty="0"/>
              <a:t>3</a:t>
            </a:r>
            <a:r>
              <a:rPr lang="en-US" altLang="zh-TW" sz="1400" dirty="0"/>
              <a:t>/m</a:t>
            </a:r>
            <a:r>
              <a:rPr lang="en-US" altLang="zh-TW" sz="1400" baseline="30000" dirty="0"/>
              <a:t>2</a:t>
            </a:r>
            <a:r>
              <a:rPr lang="en-US" altLang="zh-TW" sz="1400" dirty="0"/>
              <a:t>.h * (26.43 – 10.87) g/m</a:t>
            </a:r>
            <a:r>
              <a:rPr lang="en-US" altLang="zh-TW" sz="1400" baseline="30000" dirty="0"/>
              <a:t>3</a:t>
            </a:r>
            <a:r>
              <a:rPr lang="en-US" altLang="zh-TW" sz="1400" dirty="0"/>
              <a:t> = 155.6 g/m</a:t>
            </a:r>
            <a:r>
              <a:rPr lang="en-US" altLang="zh-TW" sz="1400" baseline="30000" dirty="0"/>
              <a:t>2</a:t>
            </a:r>
            <a:r>
              <a:rPr lang="en-US" altLang="zh-TW" sz="1400" dirty="0"/>
              <a:t>.h</a:t>
            </a:r>
          </a:p>
          <a:p>
            <a:r>
              <a:rPr lang="en-US" altLang="zh-TW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Moisture exhaust= Fan capacity x </a:t>
            </a:r>
            <a:r>
              <a:rPr lang="en-US" altLang="zh-TW" sz="1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AH</a:t>
            </a:r>
            <a:r>
              <a:rPr lang="en-US" altLang="zh-TW" sz="1600" b="1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dif</a:t>
            </a:r>
            <a:r>
              <a:rPr lang="en-US" altLang="zh-TW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 (g/kg) x </a:t>
            </a:r>
            <a:r>
              <a:rPr lang="en-US" altLang="zh-TW" sz="1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density</a:t>
            </a:r>
            <a:r>
              <a:rPr lang="en-US" altLang="zh-TW" sz="1600" b="1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insideAir</a:t>
            </a:r>
            <a:endParaRPr lang="en-US" altLang="zh-TW" sz="1600" b="1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dirty="0"/>
              <a:t>   = </a:t>
            </a:r>
            <a:r>
              <a:rPr lang="en-US" altLang="zh-TW" sz="1400" dirty="0"/>
              <a:t>10 m</a:t>
            </a:r>
            <a:r>
              <a:rPr lang="en-US" altLang="zh-TW" sz="1400" baseline="30000" dirty="0"/>
              <a:t>3</a:t>
            </a:r>
            <a:r>
              <a:rPr lang="en-US" altLang="zh-TW" sz="1400" dirty="0"/>
              <a:t>/m</a:t>
            </a:r>
            <a:r>
              <a:rPr lang="en-US" altLang="zh-TW" sz="1400" baseline="30000" dirty="0"/>
              <a:t>2</a:t>
            </a:r>
            <a:r>
              <a:rPr lang="en-US" altLang="zh-TW" sz="1400" dirty="0"/>
              <a:t>.h x (23.08 – 9.04) g/kg x (26.43/23.08) kg/m</a:t>
            </a:r>
            <a:r>
              <a:rPr lang="en-US" altLang="zh-TW" sz="1400" baseline="30000" dirty="0"/>
              <a:t>3</a:t>
            </a:r>
            <a:r>
              <a:rPr lang="en-US" altLang="zh-TW" sz="1400" dirty="0"/>
              <a:t> = 160.778 g/m</a:t>
            </a:r>
            <a:r>
              <a:rPr lang="en-US" altLang="zh-TW" sz="1400" baseline="30000" dirty="0"/>
              <a:t>2</a:t>
            </a:r>
            <a:r>
              <a:rPr lang="en-US" altLang="zh-TW" sz="1400" dirty="0"/>
              <a:t>.h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288C0D3-34E2-4F9E-8EB1-6387384FF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917" y="2022666"/>
            <a:ext cx="1597707" cy="1008106"/>
          </a:xfrm>
          <a:prstGeom prst="rect">
            <a:avLst/>
          </a:prstGeom>
        </p:spPr>
      </p:pic>
      <p:sp>
        <p:nvSpPr>
          <p:cNvPr id="6" name="右大括弧 5">
            <a:extLst>
              <a:ext uri="{FF2B5EF4-FFF2-40B4-BE49-F238E27FC236}">
                <a16:creationId xmlns:a16="http://schemas.microsoft.com/office/drawing/2014/main" id="{84F6E1DD-4E6C-441B-A077-B672E2B0A384}"/>
              </a:ext>
            </a:extLst>
          </p:cNvPr>
          <p:cNvSpPr/>
          <p:nvPr/>
        </p:nvSpPr>
        <p:spPr>
          <a:xfrm>
            <a:off x="8075624" y="2727297"/>
            <a:ext cx="106268" cy="25444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EE91EA-353D-4559-954C-3B6811259125}"/>
              </a:ext>
            </a:extLst>
          </p:cNvPr>
          <p:cNvSpPr txBox="1"/>
          <p:nvPr/>
        </p:nvSpPr>
        <p:spPr>
          <a:xfrm>
            <a:off x="8264950" y="2454217"/>
            <a:ext cx="28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aseline="-25000" dirty="0"/>
              <a:t>Air density </a:t>
            </a:r>
          </a:p>
          <a:p>
            <a:r>
              <a:rPr lang="en-US" altLang="zh-TW" baseline="-25000" dirty="0"/>
              <a:t>= (26.43/23.08) = 1.1451473</a:t>
            </a:r>
          </a:p>
        </p:txBody>
      </p:sp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BEE0C253-29B7-42F8-925D-EF9B3F70798F}"/>
              </a:ext>
            </a:extLst>
          </p:cNvPr>
          <p:cNvSpPr/>
          <p:nvPr/>
        </p:nvSpPr>
        <p:spPr>
          <a:xfrm>
            <a:off x="4929809" y="1423283"/>
            <a:ext cx="1206587" cy="437322"/>
          </a:xfrm>
          <a:prstGeom prst="wedgeRoundRectCallout">
            <a:avLst>
              <a:gd name="adj1" fmla="val 87241"/>
              <a:gd name="adj2" fmla="val -88173"/>
              <a:gd name="adj3" fmla="val 16667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07F1CFF-27EC-46A4-A16A-F156F960AD27}"/>
              </a:ext>
            </a:extLst>
          </p:cNvPr>
          <p:cNvSpPr txBox="1"/>
          <p:nvPr/>
        </p:nvSpPr>
        <p:spPr>
          <a:xfrm>
            <a:off x="54302" y="3998525"/>
            <a:ext cx="3118270" cy="5539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Fan power = 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dP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x (total flow/3600) / Efficiency</a:t>
            </a:r>
            <a:endParaRPr lang="en-US" altLang="zh-TW" sz="1200" b="1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dirty="0"/>
              <a:t>= </a:t>
            </a:r>
            <a:r>
              <a:rPr lang="en-US" altLang="zh-TW" sz="1400" dirty="0"/>
              <a:t>1000  x (1000/3600) /1 = 277.78 W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6C1FA43-52D3-434A-9B23-C76402455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241066"/>
            <a:ext cx="6136396" cy="364658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F83A724-E70A-4FF0-9F62-DF7EA2E3C7AA}"/>
              </a:ext>
            </a:extLst>
          </p:cNvPr>
          <p:cNvSpPr txBox="1"/>
          <p:nvPr/>
        </p:nvSpPr>
        <p:spPr>
          <a:xfrm>
            <a:off x="2256845" y="6122504"/>
            <a:ext cx="373446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/>
              <a:t>Fan power = </a:t>
            </a:r>
            <a:r>
              <a:rPr lang="en-US" altLang="zh-TW" dirty="0"/>
              <a:t>= </a:t>
            </a:r>
            <a:r>
              <a:rPr lang="en-US" altLang="zh-TW" sz="1400" dirty="0"/>
              <a:t>100  x (1000/3600) /0.4 = 69.444 W</a:t>
            </a: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6E15FB50-CF9E-4486-915A-998B2F8CA37D}"/>
              </a:ext>
            </a:extLst>
          </p:cNvPr>
          <p:cNvSpPr/>
          <p:nvPr/>
        </p:nvSpPr>
        <p:spPr>
          <a:xfrm>
            <a:off x="1125795" y="1925755"/>
            <a:ext cx="1674709" cy="1051197"/>
          </a:xfrm>
          <a:prstGeom prst="wedgeRoundRectCallout">
            <a:avLst>
              <a:gd name="adj1" fmla="val -3472"/>
              <a:gd name="adj2" fmla="val 143646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8FCB5196-EFE6-4902-ACD9-1488D7AC994F}"/>
              </a:ext>
            </a:extLst>
          </p:cNvPr>
          <p:cNvSpPr/>
          <p:nvPr/>
        </p:nvSpPr>
        <p:spPr>
          <a:xfrm>
            <a:off x="7816132" y="5136543"/>
            <a:ext cx="1113183" cy="985961"/>
          </a:xfrm>
          <a:prstGeom prst="wedgeRoundRectCallout">
            <a:avLst>
              <a:gd name="adj1" fmla="val -204788"/>
              <a:gd name="adj2" fmla="val 67101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2E2C6935-26D4-487C-92E3-06B63BDEAE2E}"/>
              </a:ext>
            </a:extLst>
          </p:cNvPr>
          <p:cNvSpPr/>
          <p:nvPr/>
        </p:nvSpPr>
        <p:spPr>
          <a:xfrm>
            <a:off x="1956022" y="3164619"/>
            <a:ext cx="930302" cy="397566"/>
          </a:xfrm>
          <a:prstGeom prst="wedgeRoundRectCallout">
            <a:avLst>
              <a:gd name="adj1" fmla="val 210203"/>
              <a:gd name="adj2" fmla="val 10497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647A861-ED66-4C43-914A-A4EDA7BBDBAE}"/>
              </a:ext>
            </a:extLst>
          </p:cNvPr>
          <p:cNvSpPr txBox="1"/>
          <p:nvPr/>
        </p:nvSpPr>
        <p:spPr>
          <a:xfrm>
            <a:off x="3172572" y="3798983"/>
            <a:ext cx="2963824" cy="20544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Heat Exchanger (HX)</a:t>
            </a:r>
            <a:r>
              <a:rPr lang="zh-TW" altLang="en-US" sz="1050" dirty="0"/>
              <a:t> </a:t>
            </a:r>
            <a:r>
              <a:rPr lang="en-US" altLang="zh-TW" sz="1050" dirty="0"/>
              <a:t>Power = f(dT,  fan capacity)</a:t>
            </a:r>
          </a:p>
          <a:p>
            <a:r>
              <a:rPr lang="en-US" altLang="zh-TW" sz="1050" dirty="0"/>
              <a:t>If dT or fan capacity = 0,  </a:t>
            </a:r>
            <a:r>
              <a:rPr lang="en-US" altLang="zh-TW" sz="1050" dirty="0" err="1"/>
              <a:t>HXPower</a:t>
            </a:r>
            <a:r>
              <a:rPr lang="en-US" altLang="zh-TW" sz="1050" dirty="0"/>
              <a:t>=0</a:t>
            </a:r>
          </a:p>
          <a:p>
            <a:endParaRPr lang="en-US" altLang="zh-TW" sz="1050" dirty="0"/>
          </a:p>
          <a:p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HXPower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=Cp*dT*(capacity/3.60)*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density</a:t>
            </a:r>
            <a:r>
              <a:rPr lang="en-US" altLang="zh-TW" sz="1200" b="1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in</a:t>
            </a:r>
            <a:endParaRPr lang="en-US" altLang="zh-TW" sz="1200" b="1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sz="1200" dirty="0"/>
              <a:t> = 1.001 * 12 * 10 /3.6* (26.43/23.08)</a:t>
            </a:r>
            <a:br>
              <a:rPr lang="en-US" altLang="zh-TW" sz="1200" dirty="0"/>
            </a:br>
            <a:r>
              <a:rPr lang="en-US" altLang="zh-TW" sz="1200" dirty="0"/>
              <a:t> = 38.2 W/m</a:t>
            </a:r>
            <a:r>
              <a:rPr lang="en-US" altLang="zh-TW" sz="1200" baseline="30000" dirty="0"/>
              <a:t>2</a:t>
            </a:r>
          </a:p>
          <a:p>
            <a:endParaRPr lang="en-US" altLang="zh-TW" sz="1200" dirty="0"/>
          </a:p>
          <a:p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Elec. Consumption = 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HXPower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*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GHarea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en-US" altLang="zh-TW" sz="1200" dirty="0"/>
              <a:t>= 38.21*100 = 3821 W </a:t>
            </a:r>
          </a:p>
          <a:p>
            <a:r>
              <a:rPr lang="en-US" altLang="zh-TW" sz="1200" dirty="0"/>
              <a:t>= 3821*3600/10</a:t>
            </a:r>
            <a:r>
              <a:rPr lang="en-US" altLang="zh-TW" sz="1200" baseline="30000" dirty="0"/>
              <a:t>6</a:t>
            </a:r>
            <a:r>
              <a:rPr lang="en-US" altLang="zh-TW" sz="1200" dirty="0"/>
              <a:t> MJ/h </a:t>
            </a:r>
          </a:p>
          <a:p>
            <a:r>
              <a:rPr lang="en-US" altLang="zh-TW" sz="1200" dirty="0"/>
              <a:t>= 3.821*3.6 = 13.7556 MJ/h</a:t>
            </a:r>
            <a:endParaRPr lang="en-US" altLang="zh-TW" sz="1050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6E12864-0976-4D2E-AEC4-AA48E574F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742701"/>
              </p:ext>
            </p:extLst>
          </p:nvPr>
        </p:nvGraphicFramePr>
        <p:xfrm>
          <a:off x="1937646" y="1066525"/>
          <a:ext cx="1206587" cy="243840"/>
        </p:xfrm>
        <a:graphic>
          <a:graphicData uri="http://schemas.openxmlformats.org/drawingml/2006/table">
            <a:tbl>
              <a:tblPr/>
              <a:tblGrid>
                <a:gridCol w="499009">
                  <a:extLst>
                    <a:ext uri="{9D8B030D-6E8A-4147-A177-3AD203B41FA5}">
                      <a16:colId xmlns:a16="http://schemas.microsoft.com/office/drawing/2014/main" val="862312750"/>
                    </a:ext>
                  </a:extLst>
                </a:gridCol>
                <a:gridCol w="707578">
                  <a:extLst>
                    <a:ext uri="{9D8B030D-6E8A-4147-A177-3AD203B41FA5}">
                      <a16:colId xmlns:a16="http://schemas.microsoft.com/office/drawing/2014/main" val="1273354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dirty="0"/>
                        <a:t>10.87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g/m³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989929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39FCAAB2-F2F5-4531-B837-CB74E24CC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757842"/>
              </p:ext>
            </p:extLst>
          </p:nvPr>
        </p:nvGraphicFramePr>
        <p:xfrm>
          <a:off x="4841197" y="1083754"/>
          <a:ext cx="1432703" cy="243840"/>
        </p:xfrm>
        <a:graphic>
          <a:graphicData uri="http://schemas.openxmlformats.org/drawingml/2006/table">
            <a:tbl>
              <a:tblPr/>
              <a:tblGrid>
                <a:gridCol w="592524">
                  <a:extLst>
                    <a:ext uri="{9D8B030D-6E8A-4147-A177-3AD203B41FA5}">
                      <a16:colId xmlns:a16="http://schemas.microsoft.com/office/drawing/2014/main" val="862312750"/>
                    </a:ext>
                  </a:extLst>
                </a:gridCol>
                <a:gridCol w="840179">
                  <a:extLst>
                    <a:ext uri="{9D8B030D-6E8A-4147-A177-3AD203B41FA5}">
                      <a16:colId xmlns:a16="http://schemas.microsoft.com/office/drawing/2014/main" val="1273354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altLang="zh-TW" sz="1000" dirty="0"/>
                        <a:t>26.43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g/m³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989929"/>
                  </a:ext>
                </a:extLst>
              </a:tr>
            </a:tbl>
          </a:graphicData>
        </a:graphic>
      </p:graphicFrame>
      <p:grpSp>
        <p:nvGrpSpPr>
          <p:cNvPr id="29" name="群組 28">
            <a:extLst>
              <a:ext uri="{FF2B5EF4-FFF2-40B4-BE49-F238E27FC236}">
                <a16:creationId xmlns:a16="http://schemas.microsoft.com/office/drawing/2014/main" id="{37CC68FB-BE91-4206-AA81-59465DD10FA8}"/>
              </a:ext>
            </a:extLst>
          </p:cNvPr>
          <p:cNvGrpSpPr/>
          <p:nvPr/>
        </p:nvGrpSpPr>
        <p:grpSpPr>
          <a:xfrm>
            <a:off x="10069002" y="679352"/>
            <a:ext cx="405517" cy="310101"/>
            <a:chOff x="10432111" y="397565"/>
            <a:chExt cx="405517" cy="310101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F9A2A803-4FF4-474F-B1C0-3DD2E9EE50A1}"/>
                </a:ext>
              </a:extLst>
            </p:cNvPr>
            <p:cNvCxnSpPr/>
            <p:nvPr/>
          </p:nvCxnSpPr>
          <p:spPr>
            <a:xfrm>
              <a:off x="10479819" y="397565"/>
              <a:ext cx="357809" cy="310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B795516-A033-433F-BBA1-52F268F4E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2111" y="397565"/>
              <a:ext cx="357809" cy="310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2A83B05F-A3B1-4522-ABC7-AF45A21AE9B2}"/>
              </a:ext>
            </a:extLst>
          </p:cNvPr>
          <p:cNvSpPr/>
          <p:nvPr/>
        </p:nvSpPr>
        <p:spPr>
          <a:xfrm>
            <a:off x="1285954" y="2131151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/>
              <a:t>dP</a:t>
            </a:r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9FA390C-7AE0-48C6-BD12-EE2B472564AB}"/>
              </a:ext>
            </a:extLst>
          </p:cNvPr>
          <p:cNvSpPr/>
          <p:nvPr/>
        </p:nvSpPr>
        <p:spPr>
          <a:xfrm>
            <a:off x="7390984" y="5384560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/>
              <a:t>dP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DC34ED4-6FEE-491A-B3EA-81C84545225B}"/>
              </a:ext>
            </a:extLst>
          </p:cNvPr>
          <p:cNvSpPr txBox="1"/>
          <p:nvPr/>
        </p:nvSpPr>
        <p:spPr>
          <a:xfrm>
            <a:off x="2528515" y="183286"/>
            <a:ext cx="1582309" cy="3077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dT = </a:t>
            </a:r>
            <a:r>
              <a:rPr lang="en-US" altLang="zh-TW" sz="1400" b="1" dirty="0" err="1"/>
              <a:t>T</a:t>
            </a:r>
            <a:r>
              <a:rPr lang="en-US" altLang="zh-TW" sz="1400" b="1" baseline="-25000" dirty="0" err="1"/>
              <a:t>inside</a:t>
            </a:r>
            <a:r>
              <a:rPr lang="en-US" altLang="zh-TW" sz="1400" b="1" dirty="0"/>
              <a:t> - </a:t>
            </a:r>
            <a:r>
              <a:rPr lang="en-US" altLang="zh-TW" sz="1400" b="1" dirty="0" err="1"/>
              <a:t>T</a:t>
            </a:r>
            <a:r>
              <a:rPr lang="en-US" altLang="zh-TW" sz="1400" b="1" baseline="-25000" dirty="0" err="1"/>
              <a:t>outside</a:t>
            </a:r>
            <a:endParaRPr lang="en-US" altLang="zh-TW" sz="1400" b="1" baseline="-25000" dirty="0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C907F9D-5054-4024-9D69-2C43123450CE}"/>
              </a:ext>
            </a:extLst>
          </p:cNvPr>
          <p:cNvCxnSpPr/>
          <p:nvPr/>
        </p:nvCxnSpPr>
        <p:spPr>
          <a:xfrm>
            <a:off x="4110824" y="491063"/>
            <a:ext cx="818985" cy="137090"/>
          </a:xfrm>
          <a:prstGeom prst="straightConnector1">
            <a:avLst/>
          </a:prstGeom>
          <a:ln w="38100">
            <a:solidFill>
              <a:srgbClr val="72A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9871466-D9BD-4658-802D-8F7DB45800C2}"/>
              </a:ext>
            </a:extLst>
          </p:cNvPr>
          <p:cNvCxnSpPr>
            <a:cxnSpLocks/>
          </p:cNvCxnSpPr>
          <p:nvPr/>
        </p:nvCxnSpPr>
        <p:spPr>
          <a:xfrm flipH="1">
            <a:off x="2122998" y="516351"/>
            <a:ext cx="405517" cy="191315"/>
          </a:xfrm>
          <a:prstGeom prst="straightConnector1">
            <a:avLst/>
          </a:prstGeom>
          <a:ln w="38100">
            <a:solidFill>
              <a:srgbClr val="72A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6">
            <a:extLst>
              <a:ext uri="{FF2B5EF4-FFF2-40B4-BE49-F238E27FC236}">
                <a16:creationId xmlns:a16="http://schemas.microsoft.com/office/drawing/2014/main" id="{7BA71E35-D209-486A-8996-8B92EB6E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092" y="-40065"/>
            <a:ext cx="5843889" cy="61427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Moisture Control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990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30D2C1D-2A08-4A42-A6C0-DABE0C1C9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903"/>
            <a:ext cx="6830170" cy="38086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41820BF-6998-4AFD-8C24-24AB953A4BD8}"/>
              </a:ext>
            </a:extLst>
          </p:cNvPr>
          <p:cNvSpPr txBox="1"/>
          <p:nvPr/>
        </p:nvSpPr>
        <p:spPr>
          <a:xfrm>
            <a:off x="50325" y="3887205"/>
            <a:ext cx="3130197" cy="5539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Fan power = 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dP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x (Total flow/3600)/ Efficiency</a:t>
            </a:r>
            <a:endParaRPr lang="en-US" altLang="zh-TW" sz="1200" b="1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dirty="0"/>
              <a:t>= </a:t>
            </a:r>
            <a:r>
              <a:rPr lang="en-US" altLang="zh-TW" sz="1400" dirty="0">
                <a:solidFill>
                  <a:srgbClr val="FF0000"/>
                </a:solidFill>
              </a:rPr>
              <a:t>1000</a:t>
            </a:r>
            <a:r>
              <a:rPr lang="en-US" altLang="zh-TW" sz="1400" dirty="0"/>
              <a:t>  x (160/3600) /1 = 44.44 W</a:t>
            </a: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D9EDFB9A-CCC3-4614-A37F-2856DF46696E}"/>
              </a:ext>
            </a:extLst>
          </p:cNvPr>
          <p:cNvSpPr/>
          <p:nvPr/>
        </p:nvSpPr>
        <p:spPr>
          <a:xfrm>
            <a:off x="1924216" y="1781093"/>
            <a:ext cx="1256306" cy="1195860"/>
          </a:xfrm>
          <a:prstGeom prst="wedgeRoundRectCallout">
            <a:avLst>
              <a:gd name="adj1" fmla="val 35404"/>
              <a:gd name="adj2" fmla="val 125029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F3EF91-5010-4661-A87C-466558A0B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082" y="9945"/>
            <a:ext cx="6487780" cy="37987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147CF4-AA06-4315-BB01-8B012FB3EAAF}"/>
              </a:ext>
            </a:extLst>
          </p:cNvPr>
          <p:cNvSpPr txBox="1"/>
          <p:nvPr/>
        </p:nvSpPr>
        <p:spPr>
          <a:xfrm>
            <a:off x="9043281" y="3702539"/>
            <a:ext cx="3148719" cy="7386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Total flow = Capacity * GH area </a:t>
            </a:r>
          </a:p>
          <a:p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Fan power = 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dP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x (Total flow/3600)/ Efficiency</a:t>
            </a:r>
            <a:endParaRPr lang="en-US" altLang="zh-TW" sz="1200" b="1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dirty="0"/>
              <a:t>= </a:t>
            </a:r>
            <a:r>
              <a:rPr lang="en-US" altLang="zh-TW" sz="1400" dirty="0"/>
              <a:t>1000  x (</a:t>
            </a:r>
            <a:r>
              <a:rPr lang="en-US" altLang="zh-TW" sz="1400" b="1" dirty="0">
                <a:solidFill>
                  <a:srgbClr val="FF0000"/>
                </a:solidFill>
              </a:rPr>
              <a:t>0</a:t>
            </a:r>
            <a:r>
              <a:rPr lang="en-US" altLang="zh-TW" sz="1400" dirty="0"/>
              <a:t>/3600) /1 = 0 W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A75FBE-9720-4836-9746-A52FB6F2E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830" y="4842344"/>
            <a:ext cx="5269938" cy="200571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33B24F-AE96-4D4F-B767-1E45F1F60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860" y="4842344"/>
            <a:ext cx="5096784" cy="200571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1F72CC4-EAB5-4257-A610-30437AAAE5FC}"/>
              </a:ext>
            </a:extLst>
          </p:cNvPr>
          <p:cNvSpPr/>
          <p:nvPr/>
        </p:nvSpPr>
        <p:spPr>
          <a:xfrm>
            <a:off x="1384851" y="5319424"/>
            <a:ext cx="930303" cy="930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CAC4AD-B489-4F0C-BF67-FD8FC29EE07F}"/>
              </a:ext>
            </a:extLst>
          </p:cNvPr>
          <p:cNvSpPr/>
          <p:nvPr/>
        </p:nvSpPr>
        <p:spPr>
          <a:xfrm>
            <a:off x="7362905" y="5319425"/>
            <a:ext cx="930303" cy="874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185F42-ECAC-4222-B379-4B604FA18D8C}"/>
              </a:ext>
            </a:extLst>
          </p:cNvPr>
          <p:cNvSpPr txBox="1"/>
          <p:nvPr/>
        </p:nvSpPr>
        <p:spPr>
          <a:xfrm>
            <a:off x="2157488" y="4842344"/>
            <a:ext cx="362359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Fan power =</a:t>
            </a:r>
            <a:r>
              <a:rPr lang="en-US" altLang="zh-TW" dirty="0"/>
              <a:t> </a:t>
            </a:r>
            <a:r>
              <a:rPr lang="en-US" altLang="zh-TW" sz="1400" dirty="0"/>
              <a:t>200 x (</a:t>
            </a:r>
            <a:r>
              <a:rPr lang="en-US" altLang="zh-TW" sz="1400" dirty="0">
                <a:solidFill>
                  <a:srgbClr val="FF0000"/>
                </a:solidFill>
              </a:rPr>
              <a:t>160</a:t>
            </a:r>
            <a:r>
              <a:rPr lang="en-US" altLang="zh-TW" sz="1400" dirty="0"/>
              <a:t>/3600) /0.5 = 17.78 W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5467B80-A312-42FE-9F02-E664F352DED8}"/>
              </a:ext>
            </a:extLst>
          </p:cNvPr>
          <p:cNvSpPr txBox="1"/>
          <p:nvPr/>
        </p:nvSpPr>
        <p:spPr>
          <a:xfrm>
            <a:off x="8086520" y="4842344"/>
            <a:ext cx="362359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Fan power =</a:t>
            </a:r>
            <a:r>
              <a:rPr lang="en-US" altLang="zh-TW" dirty="0"/>
              <a:t> </a:t>
            </a:r>
            <a:r>
              <a:rPr lang="en-US" altLang="zh-TW" sz="1400" dirty="0"/>
              <a:t>200  x (</a:t>
            </a:r>
            <a:r>
              <a:rPr lang="en-US" altLang="zh-TW" sz="1400" dirty="0">
                <a:solidFill>
                  <a:srgbClr val="FF0000"/>
                </a:solidFill>
              </a:rPr>
              <a:t>1600</a:t>
            </a:r>
            <a:r>
              <a:rPr lang="en-US" altLang="zh-TW" sz="1400" dirty="0"/>
              <a:t>/3600) /0.5 = 177.78 W</a:t>
            </a:r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517D88A8-E357-4ECC-961E-0C61DF779305}"/>
              </a:ext>
            </a:extLst>
          </p:cNvPr>
          <p:cNvSpPr/>
          <p:nvPr/>
        </p:nvSpPr>
        <p:spPr>
          <a:xfrm>
            <a:off x="7768423" y="1838334"/>
            <a:ext cx="1193181" cy="1138619"/>
          </a:xfrm>
          <a:prstGeom prst="wedgeRoundRectCallout">
            <a:avLst>
              <a:gd name="adj1" fmla="val 61124"/>
              <a:gd name="adj2" fmla="val 10508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395AF9-D270-484A-BFF9-EAA48C396690}"/>
              </a:ext>
            </a:extLst>
          </p:cNvPr>
          <p:cNvSpPr/>
          <p:nvPr/>
        </p:nvSpPr>
        <p:spPr>
          <a:xfrm>
            <a:off x="1285954" y="2131151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/>
              <a:t>dP</a:t>
            </a:r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2332A5-1C95-4D14-822C-3D8C052E6786}"/>
              </a:ext>
            </a:extLst>
          </p:cNvPr>
          <p:cNvSpPr/>
          <p:nvPr/>
        </p:nvSpPr>
        <p:spPr>
          <a:xfrm>
            <a:off x="7261698" y="2131739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/>
              <a:t>dP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5EF12F-F3F1-41AD-94C2-94FAED4EA95E}"/>
              </a:ext>
            </a:extLst>
          </p:cNvPr>
          <p:cNvSpPr txBox="1"/>
          <p:nvPr/>
        </p:nvSpPr>
        <p:spPr>
          <a:xfrm>
            <a:off x="3180522" y="3759228"/>
            <a:ext cx="3379303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HXPower</a:t>
            </a:r>
            <a:r>
              <a:rPr lang="zh-TW" altLang="en-US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= Cp * dT * capacity/3.6 * density</a:t>
            </a:r>
          </a:p>
          <a:p>
            <a:r>
              <a:rPr lang="en-US" altLang="zh-TW" sz="1200" dirty="0"/>
              <a:t> = 1.001 * 1 * 1/3.6 * (11.54/9.63) = 0.333 W/m</a:t>
            </a:r>
            <a:r>
              <a:rPr lang="en-US" altLang="zh-TW" sz="1200" baseline="30000" dirty="0"/>
              <a:t>2</a:t>
            </a:r>
          </a:p>
          <a:p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Elec.Consumption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= 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HXPower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*</a:t>
            </a:r>
            <a:r>
              <a:rPr lang="en-US" altLang="zh-TW" sz="1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Gharea</a:t>
            </a:r>
            <a:r>
              <a:rPr lang="en-US" altLang="zh-TW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 * 3.6/1000 </a:t>
            </a:r>
          </a:p>
          <a:p>
            <a:r>
              <a:rPr lang="en-US" altLang="zh-TW" sz="1200" dirty="0"/>
              <a:t>= 0.3184*160 = 50.944 W= 50.944*3600/10</a:t>
            </a:r>
            <a:r>
              <a:rPr lang="en-US" altLang="zh-TW" sz="1200" baseline="30000" dirty="0"/>
              <a:t>6</a:t>
            </a:r>
            <a:r>
              <a:rPr lang="en-US" altLang="zh-TW" sz="1200" dirty="0"/>
              <a:t> </a:t>
            </a:r>
          </a:p>
          <a:p>
            <a:r>
              <a:rPr lang="en-US" altLang="zh-TW" sz="1200" dirty="0"/>
              <a:t>= 0.18336 MJ/h</a:t>
            </a:r>
            <a:endParaRPr lang="en-US" altLang="zh-TW" sz="105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58B4F3-97F2-45DC-A71F-10D23CB7CDBE}"/>
              </a:ext>
            </a:extLst>
          </p:cNvPr>
          <p:cNvSpPr txBox="1"/>
          <p:nvPr/>
        </p:nvSpPr>
        <p:spPr>
          <a:xfrm>
            <a:off x="11092071" y="1033670"/>
            <a:ext cx="1052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/>
              <a:t>11.54 g/m</a:t>
            </a:r>
            <a:r>
              <a:rPr lang="en-US" altLang="zh-TW" sz="1050" baseline="30000" dirty="0"/>
              <a:t>3</a:t>
            </a:r>
            <a:endParaRPr lang="zh-TW" alt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07084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1B795D6C-E8A0-4496-898B-2CFD6E43F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307" y="4210194"/>
            <a:ext cx="6857142" cy="260821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94C0814-2673-4201-B991-ED3D782FE8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447" y="5769628"/>
            <a:ext cx="3402583" cy="10469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3DA78CA-6691-40AC-B61B-19CE666C3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" y="37948"/>
            <a:ext cx="6798365" cy="416648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27F70E0-0D22-4ADF-ACA0-BDD0039E8E44}"/>
              </a:ext>
            </a:extLst>
          </p:cNvPr>
          <p:cNvSpPr txBox="1"/>
          <p:nvPr/>
        </p:nvSpPr>
        <p:spPr>
          <a:xfrm>
            <a:off x="7025349" y="334820"/>
            <a:ext cx="4930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When fan capacity = 0 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.h, 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There is no air exchange between in &amp; outdoor, thus, Moisture exhaust = 0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5A1A2C3-695F-49C6-AA9C-14D265F102AB}"/>
              </a:ext>
            </a:extLst>
          </p:cNvPr>
          <p:cNvSpPr/>
          <p:nvPr/>
        </p:nvSpPr>
        <p:spPr>
          <a:xfrm>
            <a:off x="5484230" y="1652063"/>
            <a:ext cx="1200647" cy="381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4D765E-1F4F-48C1-8459-19C9E8F81698}"/>
              </a:ext>
            </a:extLst>
          </p:cNvPr>
          <p:cNvSpPr/>
          <p:nvPr/>
        </p:nvSpPr>
        <p:spPr>
          <a:xfrm>
            <a:off x="2068482" y="1969796"/>
            <a:ext cx="1200647" cy="381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8757A46-1F8C-4CF6-897F-07B02F536C85}"/>
              </a:ext>
            </a:extLst>
          </p:cNvPr>
          <p:cNvSpPr txBox="1"/>
          <p:nvPr/>
        </p:nvSpPr>
        <p:spPr>
          <a:xfrm>
            <a:off x="6995204" y="1347872"/>
            <a:ext cx="52000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However, there still exist AH difference between indoor and micro-climate around crop</a:t>
            </a:r>
            <a:b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AH</a:t>
            </a:r>
            <a:r>
              <a:rPr lang="en-US" altLang="zh-TW" sz="1600" baseline="-25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 24.43 – 23.08 = 1.35 g/kg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When Crop height =1 m, Air volume around crop per unit area (1 m</a:t>
            </a:r>
            <a:r>
              <a:rPr lang="en-US" altLang="zh-TW" sz="12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=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m</a:t>
            </a:r>
            <a:r>
              <a:rPr lang="en-US" altLang="zh-TW" sz="12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</a:p>
          <a:p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 empirical equation to derive Diffusion: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Diffusion = 0.214375 * </a:t>
            </a:r>
            <a:r>
              <a:rPr lang="en-US" altLang="zh-TW" sz="1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AH</a:t>
            </a:r>
            <a:r>
              <a:rPr lang="en-US" altLang="zh-TW" sz="1600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</a:t>
            </a:r>
            <a:r>
              <a:rPr lang="en-US" altLang="zh-TW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* density /crop height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=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0.214375* 1.35 * 1.1449 /1 = 0.331 g/m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Fan capacity = 0, air movement through crop = 0 cm/s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Total moisture transport (TMT) = Diffuse</a:t>
            </a:r>
          </a:p>
          <a:p>
            <a:endParaRPr lang="zh-TW" altLang="en-US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F01DD2-5029-41B6-9513-3C92EEA0A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26117"/>
            <a:ext cx="6798365" cy="26398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7CA21D-F8F4-48BD-8A77-44333F259E9C}"/>
              </a:ext>
            </a:extLst>
          </p:cNvPr>
          <p:cNvSpPr/>
          <p:nvPr/>
        </p:nvSpPr>
        <p:spPr>
          <a:xfrm>
            <a:off x="1986684" y="4642764"/>
            <a:ext cx="1200647" cy="381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3031015-A18D-4C2A-B0EB-C629A88E8C90}"/>
              </a:ext>
            </a:extLst>
          </p:cNvPr>
          <p:cNvCxnSpPr>
            <a:cxnSpLocks/>
          </p:cNvCxnSpPr>
          <p:nvPr/>
        </p:nvCxnSpPr>
        <p:spPr>
          <a:xfrm>
            <a:off x="0" y="4132873"/>
            <a:ext cx="1226844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AA291B1-487C-4D19-B557-A35596E984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05" y="5436380"/>
            <a:ext cx="3163319" cy="10451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87BCF8A-E943-4985-84B4-1731B989BB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133" y="4295947"/>
            <a:ext cx="2208415" cy="6936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7" name="箭號: 上-下雙向 16">
            <a:extLst>
              <a:ext uri="{FF2B5EF4-FFF2-40B4-BE49-F238E27FC236}">
                <a16:creationId xmlns:a16="http://schemas.microsoft.com/office/drawing/2014/main" id="{6B880DB9-87BC-4AD5-A2C2-51B3A24DCBF6}"/>
              </a:ext>
            </a:extLst>
          </p:cNvPr>
          <p:cNvSpPr/>
          <p:nvPr/>
        </p:nvSpPr>
        <p:spPr>
          <a:xfrm rot="3455578">
            <a:off x="6549741" y="4819781"/>
            <a:ext cx="198783" cy="69363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上-下雙向 17">
            <a:extLst>
              <a:ext uri="{FF2B5EF4-FFF2-40B4-BE49-F238E27FC236}">
                <a16:creationId xmlns:a16="http://schemas.microsoft.com/office/drawing/2014/main" id="{59124609-3CED-4B8D-AE0E-0B7AEA1C5B57}"/>
              </a:ext>
            </a:extLst>
          </p:cNvPr>
          <p:cNvSpPr/>
          <p:nvPr/>
        </p:nvSpPr>
        <p:spPr>
          <a:xfrm rot="18986474">
            <a:off x="8666139" y="4891621"/>
            <a:ext cx="156266" cy="642719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7C6221F3-80BB-485F-B22A-64EF3E162279}"/>
              </a:ext>
            </a:extLst>
          </p:cNvPr>
          <p:cNvSpPr/>
          <p:nvPr/>
        </p:nvSpPr>
        <p:spPr>
          <a:xfrm>
            <a:off x="9583161" y="5635947"/>
            <a:ext cx="158510" cy="3849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25033DE7-DE79-4433-942D-CBD2FCA14B84}"/>
              </a:ext>
            </a:extLst>
          </p:cNvPr>
          <p:cNvSpPr/>
          <p:nvPr/>
        </p:nvSpPr>
        <p:spPr>
          <a:xfrm>
            <a:off x="11695266" y="5652645"/>
            <a:ext cx="158510" cy="3849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353D7B3-8D06-460C-9D32-24240BA84991}"/>
              </a:ext>
            </a:extLst>
          </p:cNvPr>
          <p:cNvSpPr/>
          <p:nvPr/>
        </p:nvSpPr>
        <p:spPr>
          <a:xfrm>
            <a:off x="8782308" y="5923723"/>
            <a:ext cx="708277" cy="24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3D159AE-66CF-4584-A527-4B581FD3A246}"/>
              </a:ext>
            </a:extLst>
          </p:cNvPr>
          <p:cNvSpPr/>
          <p:nvPr/>
        </p:nvSpPr>
        <p:spPr>
          <a:xfrm>
            <a:off x="10914579" y="5876014"/>
            <a:ext cx="708277" cy="2913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97D656-2D3E-4664-B344-861B17F7EB33}"/>
              </a:ext>
            </a:extLst>
          </p:cNvPr>
          <p:cNvSpPr txBox="1"/>
          <p:nvPr/>
        </p:nvSpPr>
        <p:spPr>
          <a:xfrm>
            <a:off x="4134680" y="5455259"/>
            <a:ext cx="2218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density</a:t>
            </a:r>
            <a:r>
              <a:rPr lang="en-US" altLang="zh-TW" sz="1200" dirty="0"/>
              <a:t> </a:t>
            </a:r>
            <a:r>
              <a:rPr lang="en-US" altLang="zh-TW" sz="1200" b="1" dirty="0"/>
              <a:t>= 27.97/24.43  = 1.1449 </a:t>
            </a:r>
            <a:endParaRPr lang="zh-TW" altLang="en-US" sz="12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B998868-5ADD-40FE-A748-D33B8A555ADD}"/>
              </a:ext>
            </a:extLst>
          </p:cNvPr>
          <p:cNvSpPr txBox="1"/>
          <p:nvPr/>
        </p:nvSpPr>
        <p:spPr>
          <a:xfrm>
            <a:off x="9344402" y="5435850"/>
            <a:ext cx="214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density</a:t>
            </a:r>
            <a:r>
              <a:rPr lang="en-US" altLang="zh-TW" sz="1200" dirty="0"/>
              <a:t> </a:t>
            </a:r>
            <a:r>
              <a:rPr lang="en-US" altLang="zh-TW" sz="1200" b="1" dirty="0"/>
              <a:t>=29.5/25.79 = 1.1438</a:t>
            </a:r>
            <a:endParaRPr lang="zh-TW" altLang="en-US" sz="1200" b="1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822DC82-C234-405A-B5B3-B11BB1E148E8}"/>
              </a:ext>
            </a:extLst>
          </p:cNvPr>
          <p:cNvSpPr txBox="1"/>
          <p:nvPr/>
        </p:nvSpPr>
        <p:spPr>
          <a:xfrm>
            <a:off x="4302100" y="2793575"/>
            <a:ext cx="2218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density</a:t>
            </a:r>
            <a:r>
              <a:rPr lang="en-US" altLang="zh-TW" sz="1200" dirty="0"/>
              <a:t> </a:t>
            </a:r>
            <a:r>
              <a:rPr lang="en-US" altLang="zh-TW" sz="1200" b="1" dirty="0"/>
              <a:t>= 27.97/24.43  = 1.1449 </a:t>
            </a:r>
            <a:endParaRPr lang="zh-TW" altLang="en-US" sz="1200" b="1" dirty="0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C238D05E-A64A-40BF-AC6C-22E97D141A29}"/>
              </a:ext>
            </a:extLst>
          </p:cNvPr>
          <p:cNvSpPr/>
          <p:nvPr/>
        </p:nvSpPr>
        <p:spPr>
          <a:xfrm rot="14213495">
            <a:off x="6795565" y="2828375"/>
            <a:ext cx="205378" cy="88904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7886D44-3BC8-41E4-89FC-3C7143BE047F}"/>
              </a:ext>
            </a:extLst>
          </p:cNvPr>
          <p:cNvSpPr/>
          <p:nvPr/>
        </p:nvSpPr>
        <p:spPr>
          <a:xfrm>
            <a:off x="146525" y="6030269"/>
            <a:ext cx="3296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Diffusion = 0.214375 * 1.35 * 1.1449 /0.5 = 0.663</a:t>
            </a:r>
            <a:endParaRPr lang="zh-TW" altLang="en-US" sz="12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76925BF-7B82-40B6-A517-DA2B686DE2D7}"/>
              </a:ext>
            </a:extLst>
          </p:cNvPr>
          <p:cNvSpPr/>
          <p:nvPr/>
        </p:nvSpPr>
        <p:spPr>
          <a:xfrm>
            <a:off x="3468005" y="6343009"/>
            <a:ext cx="3181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Diffusion = 0.214375 * 1.35 * 1.1449 /1 = 0.331</a:t>
            </a:r>
            <a:endParaRPr lang="zh-TW" altLang="en-US" sz="120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F4E1CC3-1609-415A-A254-C6CD545C8930}"/>
              </a:ext>
            </a:extLst>
          </p:cNvPr>
          <p:cNvSpPr/>
          <p:nvPr/>
        </p:nvSpPr>
        <p:spPr>
          <a:xfrm>
            <a:off x="5361464" y="3497276"/>
            <a:ext cx="1159049" cy="1442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A42BD3E-31EE-47D2-B8C7-109A66E35546}"/>
              </a:ext>
            </a:extLst>
          </p:cNvPr>
          <p:cNvSpPr/>
          <p:nvPr/>
        </p:nvSpPr>
        <p:spPr>
          <a:xfrm>
            <a:off x="5370742" y="3824604"/>
            <a:ext cx="1159049" cy="1442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A2A5FFB-6BB9-4030-BE2E-BEEE27704926}"/>
              </a:ext>
            </a:extLst>
          </p:cNvPr>
          <p:cNvSpPr/>
          <p:nvPr/>
        </p:nvSpPr>
        <p:spPr>
          <a:xfrm>
            <a:off x="6821899" y="6343009"/>
            <a:ext cx="3296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Diffusion = 0.214375 * 2.71 * 1.1438 /0.5 = 1.329</a:t>
            </a:r>
            <a:endParaRPr lang="zh-TW" altLang="en-US" sz="1200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1EA587C-3D77-4652-8623-2F97BB779C2D}"/>
              </a:ext>
            </a:extLst>
          </p:cNvPr>
          <p:cNvSpPr/>
          <p:nvPr/>
        </p:nvSpPr>
        <p:spPr>
          <a:xfrm>
            <a:off x="8954173" y="6535164"/>
            <a:ext cx="3181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Diffusion = 0.214375 * 2.71 * 1.1438 /1 = 0.664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4042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A42F039-A83D-403A-A5F4-32E41A3B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26203" cy="234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D39C53A-B72E-4221-8178-8CEA09308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74812"/>
            <a:ext cx="6026202" cy="234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DA4F16-4EB7-4BBF-B96B-19DDFB632BB0}"/>
              </a:ext>
            </a:extLst>
          </p:cNvPr>
          <p:cNvSpPr/>
          <p:nvPr/>
        </p:nvSpPr>
        <p:spPr>
          <a:xfrm>
            <a:off x="4825556" y="1863766"/>
            <a:ext cx="939140" cy="314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14A821A-8971-446D-A9BD-8FC50B5D2D30}"/>
              </a:ext>
            </a:extLst>
          </p:cNvPr>
          <p:cNvSpPr/>
          <p:nvPr/>
        </p:nvSpPr>
        <p:spPr>
          <a:xfrm>
            <a:off x="1812454" y="399415"/>
            <a:ext cx="1121577" cy="179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FFCB84-3950-40A7-9671-68F44B414E99}"/>
              </a:ext>
            </a:extLst>
          </p:cNvPr>
          <p:cNvSpPr/>
          <p:nvPr/>
        </p:nvSpPr>
        <p:spPr>
          <a:xfrm>
            <a:off x="4877642" y="4140338"/>
            <a:ext cx="1006324" cy="293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6E1C8F-6BC0-4884-A504-09F617767DBC}"/>
              </a:ext>
            </a:extLst>
          </p:cNvPr>
          <p:cNvSpPr/>
          <p:nvPr/>
        </p:nvSpPr>
        <p:spPr>
          <a:xfrm>
            <a:off x="1812454" y="2661855"/>
            <a:ext cx="1200647" cy="181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CE455B2-C88D-4BAE-A42C-B0D517ED74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34253"/>
            <a:ext cx="6094914" cy="22649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5D656A7-ABB7-4C43-B7B6-1EAD747C0C2E}"/>
              </a:ext>
            </a:extLst>
          </p:cNvPr>
          <p:cNvSpPr/>
          <p:nvPr/>
        </p:nvSpPr>
        <p:spPr>
          <a:xfrm>
            <a:off x="1830424" y="4945103"/>
            <a:ext cx="1182677" cy="223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76FF18-7D1B-4A48-9DA8-148DE7F30BCD}"/>
              </a:ext>
            </a:extLst>
          </p:cNvPr>
          <p:cNvSpPr/>
          <p:nvPr/>
        </p:nvSpPr>
        <p:spPr>
          <a:xfrm>
            <a:off x="4894268" y="6462483"/>
            <a:ext cx="1061260" cy="340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E85675-EBAC-4ED1-BA20-1578C8B2CEB9}"/>
              </a:ext>
            </a:extLst>
          </p:cNvPr>
          <p:cNvSpPr txBox="1"/>
          <p:nvPr/>
        </p:nvSpPr>
        <p:spPr>
          <a:xfrm>
            <a:off x="6246910" y="761688"/>
            <a:ext cx="56219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Total moisture transport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en-US" altLang="zh-TW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TmT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=  </a:t>
            </a:r>
            <a:r>
              <a:rPr lang="en-US" altLang="zh-TW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moistureTransport</a:t>
            </a:r>
            <a:r>
              <a:rPr lang="en-US" altLang="zh-TW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fan</a:t>
            </a:r>
            <a:r>
              <a:rPr lang="zh-TW" altLang="en-US" baseline="-25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aseline="-25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moistureTransport</a:t>
            </a:r>
            <a:r>
              <a:rPr lang="en-US" altLang="zh-TW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diffuse</a:t>
            </a:r>
            <a:endParaRPr lang="en-US" altLang="zh-TW" baseline="-250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Fan capacity * AH   + Diffusion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in      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   * g/m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+   g/m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</a:t>
            </a: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DE6A78B-7882-4178-B576-4FADC6948803}"/>
              </a:ext>
            </a:extLst>
          </p:cNvPr>
          <p:cNvCxnSpPr>
            <a:cxnSpLocks/>
          </p:cNvCxnSpPr>
          <p:nvPr/>
        </p:nvCxnSpPr>
        <p:spPr>
          <a:xfrm>
            <a:off x="0" y="2264316"/>
            <a:ext cx="6026202" cy="547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BAA3C2DE-4E31-4D16-9A50-E44DD398C0DB}"/>
              </a:ext>
            </a:extLst>
          </p:cNvPr>
          <p:cNvCxnSpPr>
            <a:cxnSpLocks/>
          </p:cNvCxnSpPr>
          <p:nvPr/>
        </p:nvCxnSpPr>
        <p:spPr>
          <a:xfrm>
            <a:off x="41084" y="4579471"/>
            <a:ext cx="598511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29A9029-7679-453C-AC94-6E4EA2F8538A}"/>
              </a:ext>
            </a:extLst>
          </p:cNvPr>
          <p:cNvSpPr txBox="1"/>
          <p:nvPr/>
        </p:nvSpPr>
        <p:spPr>
          <a:xfrm>
            <a:off x="6231009" y="316582"/>
            <a:ext cx="5798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Air movement = f(fan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capacity)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B9DCA0A-4D5D-4F6A-BCC7-2228785BEC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203" y="2034291"/>
            <a:ext cx="2106853" cy="125512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B23FBFF-DA3E-4C49-BBF2-CC86D89DC4BE}"/>
              </a:ext>
            </a:extLst>
          </p:cNvPr>
          <p:cNvSpPr/>
          <p:nvPr/>
        </p:nvSpPr>
        <p:spPr>
          <a:xfrm>
            <a:off x="8874776" y="3129449"/>
            <a:ext cx="826280" cy="190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783784B-B366-4EFB-876D-79D821F5FF89}"/>
              </a:ext>
            </a:extLst>
          </p:cNvPr>
          <p:cNvSpPr txBox="1"/>
          <p:nvPr/>
        </p:nvSpPr>
        <p:spPr>
          <a:xfrm>
            <a:off x="6463174" y="3612623"/>
            <a:ext cx="5798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 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100 cm/3600 s = air movement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0.0277 cm/s</a:t>
            </a:r>
          </a:p>
          <a:p>
            <a:r>
              <a:rPr lang="en-US" altLang="zh-TW" sz="1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TmT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*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27.9658  + 0.332 = 28.2978  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≈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28.30 g/m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.h</a:t>
            </a:r>
          </a:p>
          <a:p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 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= 10 * 100/3600 = 1/3.6 = 0.2777 cm/s</a:t>
            </a:r>
          </a:p>
          <a:p>
            <a:r>
              <a:rPr lang="en-US" altLang="zh-TW" sz="1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TmT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=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10 * 27.9658 + 0.332 = 279.99  g/m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.h </a:t>
            </a:r>
          </a:p>
          <a:p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30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 =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30 * 100/3600 = 0.8333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cm/s</a:t>
            </a:r>
          </a:p>
          <a:p>
            <a:r>
              <a:rPr lang="en-US" altLang="zh-TW" sz="1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TmT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=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30 * 27.9658 + 0.332 = 839.306 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≈ 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839.31 g/m</a:t>
            </a:r>
            <a:r>
              <a:rPr lang="en-US" altLang="zh-TW" sz="16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.h</a:t>
            </a:r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890A559-29AB-4695-8C30-E8983BB59593}"/>
              </a:ext>
            </a:extLst>
          </p:cNvPr>
          <p:cNvCxnSpPr>
            <a:cxnSpLocks/>
          </p:cNvCxnSpPr>
          <p:nvPr/>
        </p:nvCxnSpPr>
        <p:spPr>
          <a:xfrm>
            <a:off x="2934031" y="598658"/>
            <a:ext cx="1891525" cy="1301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2AD7C4-8C60-4D14-8B99-AB0F52ABBCFF}"/>
              </a:ext>
            </a:extLst>
          </p:cNvPr>
          <p:cNvCxnSpPr>
            <a:cxnSpLocks/>
          </p:cNvCxnSpPr>
          <p:nvPr/>
        </p:nvCxnSpPr>
        <p:spPr>
          <a:xfrm>
            <a:off x="5764696" y="1909851"/>
            <a:ext cx="895316" cy="177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E541935D-2873-42C7-8D23-BE1114A00117}"/>
              </a:ext>
            </a:extLst>
          </p:cNvPr>
          <p:cNvCxnSpPr>
            <a:cxnSpLocks/>
          </p:cNvCxnSpPr>
          <p:nvPr/>
        </p:nvCxnSpPr>
        <p:spPr>
          <a:xfrm>
            <a:off x="5755955" y="2178700"/>
            <a:ext cx="671351" cy="185689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208EB266-B2BD-4A5D-AD10-E52D7C4833E8}"/>
              </a:ext>
            </a:extLst>
          </p:cNvPr>
          <p:cNvCxnSpPr>
            <a:cxnSpLocks/>
          </p:cNvCxnSpPr>
          <p:nvPr/>
        </p:nvCxnSpPr>
        <p:spPr>
          <a:xfrm>
            <a:off x="5874959" y="4205625"/>
            <a:ext cx="490765" cy="373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63EC4A6-37AB-4D39-A514-54F54C605E34}"/>
              </a:ext>
            </a:extLst>
          </p:cNvPr>
          <p:cNvCxnSpPr>
            <a:cxnSpLocks/>
          </p:cNvCxnSpPr>
          <p:nvPr/>
        </p:nvCxnSpPr>
        <p:spPr>
          <a:xfrm>
            <a:off x="5874959" y="4342359"/>
            <a:ext cx="552347" cy="53792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68748D0-EE76-45CF-9EC6-E2A73953B0FD}"/>
              </a:ext>
            </a:extLst>
          </p:cNvPr>
          <p:cNvCxnSpPr>
            <a:cxnSpLocks/>
          </p:cNvCxnSpPr>
          <p:nvPr/>
        </p:nvCxnSpPr>
        <p:spPr>
          <a:xfrm flipV="1">
            <a:off x="5919790" y="5261192"/>
            <a:ext cx="445934" cy="12641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8BEC029B-84A3-445B-A952-CB1021A715DF}"/>
              </a:ext>
            </a:extLst>
          </p:cNvPr>
          <p:cNvCxnSpPr>
            <a:cxnSpLocks/>
          </p:cNvCxnSpPr>
          <p:nvPr/>
        </p:nvCxnSpPr>
        <p:spPr>
          <a:xfrm flipV="1">
            <a:off x="5954146" y="5616324"/>
            <a:ext cx="473160" cy="118671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6CE4AE9-93D2-4217-9118-80FCB70C4E11}"/>
              </a:ext>
            </a:extLst>
          </p:cNvPr>
          <p:cNvCxnSpPr>
            <a:cxnSpLocks/>
          </p:cNvCxnSpPr>
          <p:nvPr/>
        </p:nvCxnSpPr>
        <p:spPr>
          <a:xfrm>
            <a:off x="3013101" y="2862970"/>
            <a:ext cx="1847538" cy="1309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3920548C-B2DB-4A30-A0F5-FBD3BF55517C}"/>
              </a:ext>
            </a:extLst>
          </p:cNvPr>
          <p:cNvCxnSpPr>
            <a:cxnSpLocks/>
          </p:cNvCxnSpPr>
          <p:nvPr/>
        </p:nvCxnSpPr>
        <p:spPr>
          <a:xfrm>
            <a:off x="3013101" y="5187789"/>
            <a:ext cx="1847538" cy="12707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EBDD3760-715F-4E50-B767-9C52991FB70D}"/>
              </a:ext>
            </a:extLst>
          </p:cNvPr>
          <p:cNvCxnSpPr>
            <a:cxnSpLocks/>
          </p:cNvCxnSpPr>
          <p:nvPr/>
        </p:nvCxnSpPr>
        <p:spPr>
          <a:xfrm flipH="1">
            <a:off x="7795604" y="3334567"/>
            <a:ext cx="1079172" cy="6410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7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B22A8BC9-59AC-4A64-AAFB-39FA556AC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94244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608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B22A8BC9-59AC-4A64-AAFB-39FA556AC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89311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20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7568" y="1916835"/>
            <a:ext cx="7772400" cy="1470025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sz="8000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Introducing </a:t>
            </a:r>
            <a:r>
              <a:rPr lang="en-US" altLang="zh-TW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LetsGrow</a:t>
            </a:r>
            <a:endParaRPr lang="zh-TW" altLang="en-US" sz="80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75620" y="4855910"/>
            <a:ext cx="6400800" cy="1296144"/>
          </a:xfrm>
        </p:spPr>
        <p:txBody>
          <a:bodyPr>
            <a:normAutofit fontScale="55000" lnSpcReduction="20000"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Wei FANG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NTU_BME and Global ATGS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National Taiwan University</a:t>
            </a: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2022/03/16</a:t>
            </a:r>
          </a:p>
          <a:p>
            <a:endParaRPr lang="en-US" altLang="zh-TW" sz="3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B8A19B-2DFF-47B4-9D7D-D2DE37117FAA}"/>
              </a:ext>
            </a:extLst>
          </p:cNvPr>
          <p:cNvSpPr/>
          <p:nvPr/>
        </p:nvSpPr>
        <p:spPr>
          <a:xfrm>
            <a:off x="3808911" y="3575929"/>
            <a:ext cx="4569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FF0000"/>
                </a:solidFill>
              </a:rPr>
              <a:t>Greenhouse Simulation</a:t>
            </a:r>
            <a:endParaRPr lang="zh-TW" altLang="en-US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C1D3512-7E8F-4D6B-B767-4A3567236315}"/>
              </a:ext>
            </a:extLst>
          </p:cNvPr>
          <p:cNvSpPr/>
          <p:nvPr/>
        </p:nvSpPr>
        <p:spPr>
          <a:xfrm>
            <a:off x="0" y="-2738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[ATGS 7140] Plant Factory – Theory and Practice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193F212-A07F-4885-A16F-7A60EDFE6790}"/>
              </a:ext>
            </a:extLst>
          </p:cNvPr>
          <p:cNvSpPr txBox="1"/>
          <p:nvPr/>
        </p:nvSpPr>
        <p:spPr>
          <a:xfrm>
            <a:off x="3244132" y="4223247"/>
            <a:ext cx="581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https://gpe.letsgrow.com/</a:t>
            </a:r>
            <a:endParaRPr lang="en-US" altLang="zh-TW" dirty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803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F9134CC-8AB2-45F7-80E4-6A395FC13C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7D5D582E-56EC-4C5E-9F22-EADB43758F60}"/>
              </a:ext>
            </a:extLst>
          </p:cNvPr>
          <p:cNvSpPr/>
          <p:nvPr/>
        </p:nvSpPr>
        <p:spPr>
          <a:xfrm>
            <a:off x="9803957" y="946204"/>
            <a:ext cx="1152940" cy="771277"/>
          </a:xfrm>
          <a:prstGeom prst="wedgeEllipseCallout">
            <a:avLst>
              <a:gd name="adj1" fmla="val -25661"/>
              <a:gd name="adj2" fmla="val 398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71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AD5A3D6-1F8A-43BD-9B11-50FD0DDDA8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91C2783-1989-4745-A460-8A17EA13AE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521D9568-F7A8-4066-8054-98CC90BE915E}"/>
              </a:ext>
            </a:extLst>
          </p:cNvPr>
          <p:cNvSpPr/>
          <p:nvPr/>
        </p:nvSpPr>
        <p:spPr>
          <a:xfrm>
            <a:off x="10940994" y="1144987"/>
            <a:ext cx="1152940" cy="771277"/>
          </a:xfrm>
          <a:prstGeom prst="wedgeEllipseCallout">
            <a:avLst>
              <a:gd name="adj1" fmla="val -209109"/>
              <a:gd name="adj2" fmla="val 1243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539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CD0C9E-AFA7-4530-A6D7-673E7BBC6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30" y="1988"/>
            <a:ext cx="12192000" cy="592769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1135A9-9E7C-436E-82C0-F5737633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412" y="0"/>
            <a:ext cx="2044809" cy="27259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62CACB-75E7-401C-9ACF-4F3A9C0CD9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0206" y="0"/>
            <a:ext cx="2044809" cy="272597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6156FFA-0801-4067-91AD-3E90036E7B43}"/>
              </a:ext>
            </a:extLst>
          </p:cNvPr>
          <p:cNvSpPr txBox="1"/>
          <p:nvPr/>
        </p:nvSpPr>
        <p:spPr>
          <a:xfrm>
            <a:off x="7792277" y="4245996"/>
            <a:ext cx="403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AH</a:t>
            </a:r>
            <a:r>
              <a:rPr lang="en-US" altLang="zh-TW" baseline="-25000" dirty="0" err="1"/>
              <a:t>dif</a:t>
            </a:r>
            <a:r>
              <a:rPr lang="en-US" altLang="zh-TW" dirty="0"/>
              <a:t>=12.47-9.04=3.43 g/kg</a:t>
            </a:r>
          </a:p>
          <a:p>
            <a:r>
              <a:rPr lang="en-US" altLang="zh-TW" dirty="0"/>
              <a:t>          = 3.43 * (10.87/9.04)= 4.12 g/m</a:t>
            </a:r>
            <a:r>
              <a:rPr lang="en-US" altLang="zh-TW" baseline="30000" dirty="0"/>
              <a:t>3</a:t>
            </a:r>
          </a:p>
          <a:p>
            <a:r>
              <a:rPr lang="en-US" altLang="zh-TW" dirty="0"/>
              <a:t>Moisture exhaust= Flow * </a:t>
            </a:r>
            <a:r>
              <a:rPr lang="en-US" altLang="zh-TW" dirty="0" err="1"/>
              <a:t>AH</a:t>
            </a:r>
            <a:r>
              <a:rPr lang="en-US" altLang="zh-TW" baseline="-25000" dirty="0" err="1"/>
              <a:t>dif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          =  5 * 4.12 = 20.6 g/m</a:t>
            </a:r>
            <a:r>
              <a:rPr lang="en-US" altLang="zh-TW" baseline="30000" dirty="0"/>
              <a:t>2</a:t>
            </a:r>
            <a:r>
              <a:rPr lang="en-US" altLang="zh-TW" dirty="0"/>
              <a:t>.h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097700-8E20-4564-9BAF-050A3F37F6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0" y="-87464"/>
            <a:ext cx="4651513" cy="101776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8764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B5B13A1-E1EF-4708-BBB6-8BC401C611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784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E88A95A-EB45-4BCC-849A-722190710BE7}"/>
              </a:ext>
            </a:extLst>
          </p:cNvPr>
          <p:cNvSpPr txBox="1"/>
          <p:nvPr/>
        </p:nvSpPr>
        <p:spPr>
          <a:xfrm>
            <a:off x="9366636" y="3611882"/>
            <a:ext cx="200372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Check</a:t>
            </a:r>
          </a:p>
          <a:p>
            <a:r>
              <a:rPr lang="en-US" altLang="zh-TW" dirty="0"/>
              <a:t>Moisture Control</a:t>
            </a:r>
          </a:p>
          <a:p>
            <a:r>
              <a:rPr lang="en-US" altLang="zh-TW" dirty="0"/>
              <a:t>of</a:t>
            </a:r>
          </a:p>
          <a:p>
            <a:r>
              <a:rPr lang="en-US" altLang="zh-TW" dirty="0" err="1"/>
              <a:t>Psychro</a:t>
            </a:r>
            <a:r>
              <a:rPr lang="en-US" altLang="zh-TW" dirty="0"/>
              <a:t> diagram</a:t>
            </a:r>
            <a:endParaRPr lang="zh-TW" altLang="en-US" dirty="0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EB262F7E-3FEE-4774-9106-36A3578DC925}"/>
              </a:ext>
            </a:extLst>
          </p:cNvPr>
          <p:cNvSpPr/>
          <p:nvPr/>
        </p:nvSpPr>
        <p:spPr>
          <a:xfrm>
            <a:off x="8563555" y="3812650"/>
            <a:ext cx="803081" cy="413468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FC8F68-4161-40AB-BD76-33A24E19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9850" cy="114498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6847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C2DC18F-C467-41FD-9F6F-B902959664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51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E3374A3-AEEF-4F07-87BD-9544F8818442}"/>
              </a:ext>
            </a:extLst>
          </p:cNvPr>
          <p:cNvSpPr txBox="1"/>
          <p:nvPr/>
        </p:nvSpPr>
        <p:spPr>
          <a:xfrm>
            <a:off x="8124903" y="4350846"/>
            <a:ext cx="328388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Energy consumption = 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U*dT + 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</a:t>
            </a:r>
            <a:r>
              <a:rPr lang="en-US" altLang="zh-TW" baseline="-25000" dirty="0" err="1">
                <a:solidFill>
                  <a:schemeClr val="tx1"/>
                </a:solidFill>
              </a:rPr>
              <a:t>fg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* crop evaporation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7*2+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2.49 kJ/g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* 50 g/m</a:t>
            </a:r>
            <a:r>
              <a:rPr lang="en-US" altLang="zh-TW" baseline="30000" dirty="0">
                <a:solidFill>
                  <a:schemeClr val="tx1"/>
                </a:solidFill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.h /3.6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14 + 34.58 = 48.58 W/m</a:t>
            </a:r>
            <a:r>
              <a:rPr lang="en-US" altLang="zh-TW" baseline="30000" dirty="0">
                <a:solidFill>
                  <a:schemeClr val="tx1"/>
                </a:solidFill>
              </a:rPr>
              <a:t>2</a:t>
            </a:r>
            <a:endParaRPr lang="zh-TW" altLang="en-US" baseline="30000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3E9BD4-4F7D-49D6-8C05-865CBDB22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76" y="4269848"/>
            <a:ext cx="4905955" cy="167772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298B225-CC43-4CA4-AA00-1E387F53FE5E}"/>
              </a:ext>
            </a:extLst>
          </p:cNvPr>
          <p:cNvSpPr/>
          <p:nvPr/>
        </p:nvSpPr>
        <p:spPr>
          <a:xfrm>
            <a:off x="161676" y="5581815"/>
            <a:ext cx="4905955" cy="151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D803BF-70FF-4C65-9A77-9804D81B6935}"/>
              </a:ext>
            </a:extLst>
          </p:cNvPr>
          <p:cNvSpPr/>
          <p:nvPr/>
        </p:nvSpPr>
        <p:spPr>
          <a:xfrm>
            <a:off x="163003" y="4875474"/>
            <a:ext cx="4905955" cy="151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19AB67-B1C2-4A58-8B0F-783E3DACDFCC}"/>
              </a:ext>
            </a:extLst>
          </p:cNvPr>
          <p:cNvSpPr txBox="1"/>
          <p:nvPr/>
        </p:nvSpPr>
        <p:spPr>
          <a:xfrm>
            <a:off x="5185576" y="4350846"/>
            <a:ext cx="276969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Heat of vaporization = </a:t>
            </a:r>
          </a:p>
          <a:p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dEnthalpy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/ 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dAH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36.54 / 14.67 = 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2.49 kJ/g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4874D8-704A-48F2-A504-2FB563578A71}"/>
              </a:ext>
            </a:extLst>
          </p:cNvPr>
          <p:cNvSpPr/>
          <p:nvPr/>
        </p:nvSpPr>
        <p:spPr>
          <a:xfrm>
            <a:off x="2425152" y="4795298"/>
            <a:ext cx="516831" cy="261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39085A5-E6EB-435F-806D-F4A1D43A64AA}"/>
              </a:ext>
            </a:extLst>
          </p:cNvPr>
          <p:cNvSpPr/>
          <p:nvPr/>
        </p:nvSpPr>
        <p:spPr>
          <a:xfrm>
            <a:off x="2418529" y="5520193"/>
            <a:ext cx="516831" cy="261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56EF8E-414E-4926-A4FD-15BD394DDD78}"/>
              </a:ext>
            </a:extLst>
          </p:cNvPr>
          <p:cNvSpPr/>
          <p:nvPr/>
        </p:nvSpPr>
        <p:spPr>
          <a:xfrm>
            <a:off x="1504126" y="4179828"/>
            <a:ext cx="666580" cy="615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A6F013-D105-4269-A86F-6252B59A7C47}"/>
              </a:ext>
            </a:extLst>
          </p:cNvPr>
          <p:cNvSpPr/>
          <p:nvPr/>
        </p:nvSpPr>
        <p:spPr>
          <a:xfrm>
            <a:off x="4232748" y="4181153"/>
            <a:ext cx="666580" cy="615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AD1FBB-E2F8-4794-9AFE-357E159AF9F4}"/>
              </a:ext>
            </a:extLst>
          </p:cNvPr>
          <p:cNvSpPr txBox="1"/>
          <p:nvPr/>
        </p:nvSpPr>
        <p:spPr>
          <a:xfrm>
            <a:off x="5270390" y="5485910"/>
            <a:ext cx="613840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Gas consumption (Nature gas) = 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48.74 * 10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4-3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* 3600 / (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37377 heat value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熱值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* 0.84 efficiency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= 48.74 *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36000 /(31672 kJ/m</a:t>
            </a:r>
            <a:r>
              <a:rPr lang="en-US" altLang="zh-TW" baseline="30000" dirty="0">
                <a:solidFill>
                  <a:schemeClr val="tx1"/>
                </a:solidFill>
              </a:rPr>
              <a:t>3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= 48.74/0.8797=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55.4 m</a:t>
            </a:r>
            <a:r>
              <a:rPr lang="en-US" altLang="zh-TW" baseline="30000" dirty="0">
                <a:solidFill>
                  <a:schemeClr val="tx1"/>
                </a:solidFill>
              </a:rPr>
              <a:t>3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ha.h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296D76-3405-42AF-B63E-2CFDAA02D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1513" cy="90660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1819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7D3C963-AE25-4AA8-B202-931EB96F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45" y="445270"/>
            <a:ext cx="6965343" cy="38643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D5F005-DC2A-4C1A-B9C0-4CFEF69AA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45" y="3403156"/>
            <a:ext cx="7060759" cy="300559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CD4967B-8843-403B-AE2B-BAD4251AFE5B}"/>
              </a:ext>
            </a:extLst>
          </p:cNvPr>
          <p:cNvSpPr txBox="1"/>
          <p:nvPr/>
        </p:nvSpPr>
        <p:spPr>
          <a:xfrm>
            <a:off x="193078" y="6218587"/>
            <a:ext cx="3379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Resulting U = 1/(1/7+1/6+1/6+1/6)=42/27=1.56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7B577F-1396-4BB3-9E95-A13FA4131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141" y="758047"/>
            <a:ext cx="5239909" cy="215581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DA8DC26-1584-4878-BB92-6526BCF2D167}"/>
              </a:ext>
            </a:extLst>
          </p:cNvPr>
          <p:cNvSpPr txBox="1"/>
          <p:nvPr/>
        </p:nvSpPr>
        <p:spPr>
          <a:xfrm>
            <a:off x="9913830" y="2477750"/>
            <a:ext cx="215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Resulting U = </a:t>
            </a:r>
            <a:br>
              <a:rPr lang="en-US" altLang="zh-TW" dirty="0"/>
            </a:br>
            <a:r>
              <a:rPr lang="en-US" altLang="zh-TW" dirty="0"/>
              <a:t>1/(1/5+1/6+1/7+1/8)</a:t>
            </a:r>
          </a:p>
          <a:p>
            <a:r>
              <a:rPr lang="en-US" altLang="zh-TW" dirty="0"/>
              <a:t>=1.576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F71EC7-6594-495F-99EC-CA1C270F8D00}"/>
              </a:ext>
            </a:extLst>
          </p:cNvPr>
          <p:cNvSpPr txBox="1"/>
          <p:nvPr/>
        </p:nvSpPr>
        <p:spPr>
          <a:xfrm>
            <a:off x="8221889" y="3554968"/>
            <a:ext cx="2767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Q = U * dT = 1.576 * (20-18) = 3.15 W/m</a:t>
            </a:r>
            <a:r>
              <a:rPr lang="en-US" altLang="zh-TW" baseline="30000" dirty="0"/>
              <a:t>2</a:t>
            </a:r>
          </a:p>
          <a:p>
            <a:r>
              <a:rPr lang="en-US" altLang="zh-TW" dirty="0"/>
              <a:t>Gas consumption =</a:t>
            </a:r>
          </a:p>
          <a:p>
            <a:r>
              <a:rPr lang="en-US" altLang="zh-TW" dirty="0"/>
              <a:t>3.15 </a:t>
            </a:r>
            <a:r>
              <a:rPr lang="en-US" altLang="zh-TW" b="1" dirty="0">
                <a:solidFill>
                  <a:srgbClr val="FF0000"/>
                </a:solidFill>
              </a:rPr>
              <a:t>/ 0.8797 </a:t>
            </a:r>
            <a:r>
              <a:rPr lang="en-US" altLang="zh-TW" dirty="0"/>
              <a:t>= 3.58</a:t>
            </a:r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EAC715C-B7FF-44E7-9DBB-E6A4FA213544}"/>
              </a:ext>
            </a:extLst>
          </p:cNvPr>
          <p:cNvSpPr txBox="1"/>
          <p:nvPr/>
        </p:nvSpPr>
        <p:spPr>
          <a:xfrm>
            <a:off x="3410826" y="2573208"/>
            <a:ext cx="357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Q = U * dT = 7* (20-18) = 14 W/m</a:t>
            </a:r>
            <a:r>
              <a:rPr lang="en-US" altLang="zh-TW" baseline="30000" dirty="0"/>
              <a:t>2</a:t>
            </a:r>
          </a:p>
          <a:p>
            <a:r>
              <a:rPr lang="en-US" altLang="zh-TW" dirty="0"/>
              <a:t>Gas consumption =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CEAD7C-E444-42CA-B7E6-DDD95D538E24}"/>
              </a:ext>
            </a:extLst>
          </p:cNvPr>
          <p:cNvSpPr txBox="1"/>
          <p:nvPr/>
        </p:nvSpPr>
        <p:spPr>
          <a:xfrm>
            <a:off x="3808030" y="5719769"/>
            <a:ext cx="276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Q = U * dT = 1.56 * (20-18) = 3.12 W/m</a:t>
            </a:r>
            <a:r>
              <a:rPr lang="en-US" altLang="zh-TW" baseline="30000" dirty="0"/>
              <a:t>2</a:t>
            </a:r>
            <a:endParaRPr lang="zh-TW" altLang="en-US" baseline="30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ACF2C8-C559-4C43-94D9-C4D36882A1B9}"/>
              </a:ext>
            </a:extLst>
          </p:cNvPr>
          <p:cNvSpPr/>
          <p:nvPr/>
        </p:nvSpPr>
        <p:spPr>
          <a:xfrm>
            <a:off x="3410826" y="3122785"/>
            <a:ext cx="4455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 * 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10* 3600 /(31672 kJ/m</a:t>
            </a:r>
            <a:r>
              <a:rPr lang="en-US" altLang="zh-TW" baseline="30000" dirty="0"/>
              <a:t>3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= 14</a:t>
            </a:r>
            <a:r>
              <a:rPr lang="en-US" altLang="zh-TW" sz="1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/0.8797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  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15.9 m</a:t>
            </a:r>
            <a:r>
              <a:rPr lang="en-US" altLang="zh-TW" baseline="30000" dirty="0"/>
              <a:t>3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ha.h</a:t>
            </a:r>
            <a:endParaRPr lang="zh-TW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CA83D09-484A-45C0-92FC-1F9BC86122E0}"/>
              </a:ext>
            </a:extLst>
          </p:cNvPr>
          <p:cNvSpPr/>
          <p:nvPr/>
        </p:nvSpPr>
        <p:spPr>
          <a:xfrm>
            <a:off x="3572383" y="6409772"/>
            <a:ext cx="25236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Gas consumption = 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3.11 </a:t>
            </a:r>
            <a:r>
              <a:rPr lang="en-US" altLang="zh-TW" sz="1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 0.8797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 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3.53 m</a:t>
            </a:r>
            <a:r>
              <a:rPr lang="en-US" altLang="zh-TW" baseline="30000" dirty="0"/>
              <a:t>3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ha.h</a:t>
            </a:r>
            <a:endParaRPr lang="zh-TW" altLang="en-US" sz="1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63EACFD-06A2-490B-8E3D-03F2859433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593" y="-21727"/>
            <a:ext cx="4261899" cy="102725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4671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53E2CE2-C6E4-46E3-9541-C9C7A0812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0" y="500933"/>
            <a:ext cx="7172077" cy="335544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204706-1CAC-4B05-AB40-806946DC53F0}"/>
              </a:ext>
            </a:extLst>
          </p:cNvPr>
          <p:cNvSpPr txBox="1"/>
          <p:nvPr/>
        </p:nvSpPr>
        <p:spPr>
          <a:xfrm>
            <a:off x="58310" y="3856382"/>
            <a:ext cx="6027089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Qin = (</a:t>
            </a:r>
            <a:r>
              <a:rPr lang="en-US" altLang="zh-TW" sz="1400" dirty="0">
                <a:highlight>
                  <a:srgbClr val="FFFF00"/>
                </a:highlight>
              </a:rPr>
              <a:t>700 * 0.7 </a:t>
            </a:r>
            <a:r>
              <a:rPr lang="en-US" altLang="zh-TW" sz="1600" dirty="0"/>
              <a:t>* 3.6) in kJ/m</a:t>
            </a:r>
            <a:r>
              <a:rPr lang="en-US" altLang="zh-TW" baseline="30000" dirty="0"/>
              <a:t>2</a:t>
            </a:r>
            <a:r>
              <a:rPr lang="en-US" altLang="zh-TW" sz="1600" dirty="0"/>
              <a:t>.h</a:t>
            </a:r>
          </a:p>
          <a:p>
            <a:r>
              <a:rPr lang="en-US" altLang="zh-TW" sz="1600" dirty="0" err="1"/>
              <a:t>dEnthalpy</a:t>
            </a:r>
            <a:r>
              <a:rPr lang="en-US" altLang="zh-TW" sz="1600" dirty="0"/>
              <a:t> = (</a:t>
            </a:r>
            <a:r>
              <a:rPr lang="en-US" altLang="zh-TW" sz="1400" dirty="0">
                <a:highlight>
                  <a:srgbClr val="FFFF00"/>
                </a:highlight>
              </a:rPr>
              <a:t>51.16 – 40.61</a:t>
            </a:r>
            <a:r>
              <a:rPr lang="en-US" altLang="zh-TW" sz="1600" dirty="0"/>
              <a:t>) in kJ/kg</a:t>
            </a:r>
          </a:p>
          <a:p>
            <a:r>
              <a:rPr lang="en-US" altLang="zh-TW" sz="1600" dirty="0"/>
              <a:t>Vent. rate = Qin / </a:t>
            </a:r>
            <a:r>
              <a:rPr lang="en-US" altLang="zh-TW" sz="1600" dirty="0" err="1"/>
              <a:t>dEnthalpy</a:t>
            </a:r>
            <a:endParaRPr lang="en-US" altLang="zh-TW" sz="1600" dirty="0"/>
          </a:p>
          <a:p>
            <a:r>
              <a:rPr lang="en-US" altLang="zh-TW" sz="1600" dirty="0"/>
              <a:t>= (490 * 3.6) / (51.16-40.61) = 167.2 kg/m</a:t>
            </a:r>
            <a:r>
              <a:rPr lang="en-US" altLang="zh-TW" baseline="30000" dirty="0"/>
              <a:t>2</a:t>
            </a:r>
            <a:r>
              <a:rPr lang="en-US" altLang="zh-TW" sz="1600" dirty="0"/>
              <a:t>.h ~ 166.17</a:t>
            </a:r>
          </a:p>
          <a:p>
            <a:endParaRPr lang="en-US" altLang="zh-TW" sz="1600" dirty="0"/>
          </a:p>
          <a:p>
            <a:r>
              <a:rPr lang="en-US" altLang="zh-TW" sz="1600" dirty="0"/>
              <a:t>dCO2 = </a:t>
            </a:r>
            <a:r>
              <a:rPr lang="en-US" altLang="zh-TW" sz="1400" dirty="0">
                <a:highlight>
                  <a:srgbClr val="FFFF00"/>
                </a:highlight>
              </a:rPr>
              <a:t>600-400</a:t>
            </a:r>
            <a:r>
              <a:rPr lang="en-US" altLang="zh-TW" sz="1600" dirty="0"/>
              <a:t>=200 ppm = 200 * 1.522 mg/kg</a:t>
            </a:r>
          </a:p>
          <a:p>
            <a:r>
              <a:rPr lang="en-US" altLang="zh-TW" sz="1600" dirty="0"/>
              <a:t>CO2 loss = </a:t>
            </a:r>
            <a:r>
              <a:rPr lang="en-US" altLang="zh-TW" sz="1600" dirty="0" err="1"/>
              <a:t>Vent.rate</a:t>
            </a:r>
            <a:r>
              <a:rPr lang="en-US" altLang="zh-TW" sz="1600" dirty="0"/>
              <a:t> * dCO2/(10</a:t>
            </a:r>
            <a:r>
              <a:rPr lang="en-US" altLang="zh-TW" sz="1600" baseline="30000" dirty="0"/>
              <a:t>6-4</a:t>
            </a:r>
            <a:r>
              <a:rPr lang="en-US" altLang="zh-TW" sz="1600" dirty="0"/>
              <a:t>)</a:t>
            </a:r>
          </a:p>
          <a:p>
            <a:r>
              <a:rPr lang="en-US" altLang="zh-TW" sz="1600" dirty="0"/>
              <a:t>= 166.17 * (200*1.522)/100=505.8 kg/</a:t>
            </a:r>
            <a:r>
              <a:rPr lang="en-US" altLang="zh-TW" sz="1600" dirty="0" err="1"/>
              <a:t>ha.h</a:t>
            </a:r>
            <a:r>
              <a:rPr lang="en-US" altLang="zh-TW" sz="1600" dirty="0"/>
              <a:t> </a:t>
            </a:r>
            <a:endParaRPr lang="zh-TW" altLang="en-US" sz="1600" dirty="0"/>
          </a:p>
          <a:p>
            <a:endParaRPr lang="en-US" altLang="zh-TW" sz="1600" dirty="0"/>
          </a:p>
          <a:p>
            <a:r>
              <a:rPr lang="en-US" altLang="zh-TW" sz="1600" dirty="0"/>
              <a:t>Moisture exhaust = </a:t>
            </a:r>
            <a:r>
              <a:rPr lang="en-US" altLang="zh-TW" sz="1600" dirty="0" err="1"/>
              <a:t>Vent.rate</a:t>
            </a:r>
            <a:r>
              <a:rPr lang="en-US" altLang="zh-TW" sz="1600" dirty="0"/>
              <a:t> * </a:t>
            </a:r>
            <a:r>
              <a:rPr lang="en-US" altLang="zh-TW" sz="1600" dirty="0" err="1"/>
              <a:t>dAH</a:t>
            </a:r>
            <a:endParaRPr lang="en-US" altLang="zh-TW" sz="1600" dirty="0"/>
          </a:p>
          <a:p>
            <a:r>
              <a:rPr lang="en-US" altLang="zh-TW" sz="1600" dirty="0"/>
              <a:t>= 166.17 *  (</a:t>
            </a:r>
            <a:r>
              <a:rPr lang="en-US" altLang="zh-TW" sz="1400" dirty="0">
                <a:highlight>
                  <a:srgbClr val="FFFF00"/>
                </a:highlight>
              </a:rPr>
              <a:t>12.47-9.04</a:t>
            </a:r>
            <a:r>
              <a:rPr lang="en-US" altLang="zh-TW" sz="1600" dirty="0"/>
              <a:t>) = 569.96  </a:t>
            </a:r>
            <a:endParaRPr lang="zh-TW" altLang="en-US" sz="1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B5400C3-AAC1-46D4-A6E0-BFFCF30F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077" y="1486892"/>
            <a:ext cx="5025752" cy="23853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BA236F5-23B9-4A37-8253-46688DBF56D5}"/>
              </a:ext>
            </a:extLst>
          </p:cNvPr>
          <p:cNvSpPr txBox="1"/>
          <p:nvPr/>
        </p:nvSpPr>
        <p:spPr>
          <a:xfrm>
            <a:off x="7172077" y="4010942"/>
            <a:ext cx="4961613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Qin = (</a:t>
            </a:r>
            <a:r>
              <a:rPr lang="en-US" altLang="zh-TW" sz="1600" dirty="0">
                <a:highlight>
                  <a:srgbClr val="FFFF00"/>
                </a:highlight>
              </a:rPr>
              <a:t>600 * 0.7</a:t>
            </a:r>
            <a:r>
              <a:rPr lang="en-US" altLang="zh-TW" sz="1600" dirty="0"/>
              <a:t> * 3.6) in kJ/m</a:t>
            </a:r>
            <a:r>
              <a:rPr lang="en-US" altLang="zh-TW" baseline="30000" dirty="0"/>
              <a:t>2</a:t>
            </a:r>
            <a:r>
              <a:rPr lang="en-US" altLang="zh-TW" sz="1600" dirty="0"/>
              <a:t>.h</a:t>
            </a:r>
          </a:p>
          <a:p>
            <a:r>
              <a:rPr lang="en-US" altLang="zh-TW" sz="1600" dirty="0" err="1"/>
              <a:t>dEnthalpy</a:t>
            </a:r>
            <a:r>
              <a:rPr lang="en-US" altLang="zh-TW" sz="1600" dirty="0"/>
              <a:t> = (</a:t>
            </a:r>
            <a:r>
              <a:rPr lang="en-US" altLang="zh-TW" sz="1600" dirty="0">
                <a:highlight>
                  <a:srgbClr val="FFFF00"/>
                </a:highlight>
              </a:rPr>
              <a:t>51.16 – 40.61</a:t>
            </a:r>
            <a:r>
              <a:rPr lang="en-US" altLang="zh-TW" sz="1600" dirty="0"/>
              <a:t>) in kJ/kg</a:t>
            </a:r>
          </a:p>
          <a:p>
            <a:r>
              <a:rPr lang="en-US" altLang="zh-TW" sz="1600" dirty="0"/>
              <a:t>Vent. Rate = Qin / </a:t>
            </a:r>
            <a:r>
              <a:rPr lang="en-US" altLang="zh-TW" sz="1600" dirty="0" err="1"/>
              <a:t>dEnthalpy</a:t>
            </a:r>
            <a:endParaRPr lang="en-US" altLang="zh-TW" sz="1600" dirty="0"/>
          </a:p>
          <a:p>
            <a:r>
              <a:rPr lang="en-US" altLang="zh-TW" sz="1600" dirty="0"/>
              <a:t>= (420 * 3.6) / (51.16-40.61) = 143.31 kg/m</a:t>
            </a:r>
            <a:r>
              <a:rPr lang="en-US" altLang="zh-TW" baseline="30000" dirty="0"/>
              <a:t>2</a:t>
            </a:r>
            <a:r>
              <a:rPr lang="en-US" altLang="zh-TW" sz="1600" dirty="0"/>
              <a:t>.h ~ 142.27</a:t>
            </a:r>
          </a:p>
          <a:p>
            <a:endParaRPr lang="en-US" altLang="zh-TW" sz="1600" dirty="0"/>
          </a:p>
          <a:p>
            <a:r>
              <a:rPr lang="en-US" altLang="zh-TW" sz="1600" dirty="0"/>
              <a:t>dCO2 = </a:t>
            </a:r>
            <a:r>
              <a:rPr lang="en-US" altLang="zh-TW" sz="1600" dirty="0">
                <a:highlight>
                  <a:srgbClr val="FFFF00"/>
                </a:highlight>
              </a:rPr>
              <a:t>500-400</a:t>
            </a:r>
            <a:r>
              <a:rPr lang="en-US" altLang="zh-TW" sz="1600" dirty="0"/>
              <a:t>=100 ppm = 100 * 1.522 mg/kg</a:t>
            </a:r>
          </a:p>
          <a:p>
            <a:r>
              <a:rPr lang="en-US" altLang="zh-TW" sz="1600" dirty="0"/>
              <a:t>CO2 loss = </a:t>
            </a:r>
            <a:r>
              <a:rPr lang="en-US" altLang="zh-TW" sz="1600" dirty="0" err="1"/>
              <a:t>Vent.rate</a:t>
            </a:r>
            <a:r>
              <a:rPr lang="en-US" altLang="zh-TW" sz="1600" dirty="0"/>
              <a:t> * dCO2/100</a:t>
            </a:r>
          </a:p>
          <a:p>
            <a:r>
              <a:rPr lang="en-US" altLang="zh-TW" sz="1600" dirty="0"/>
              <a:t>= 142.27 * (100*1.522)/100=216.53 kg/</a:t>
            </a:r>
            <a:r>
              <a:rPr lang="en-US" altLang="zh-TW" sz="1600" dirty="0" err="1"/>
              <a:t>ha.h</a:t>
            </a:r>
            <a:r>
              <a:rPr lang="en-US" altLang="zh-TW" sz="1600" dirty="0"/>
              <a:t> </a:t>
            </a:r>
            <a:endParaRPr lang="zh-TW" altLang="en-US" sz="1600" dirty="0"/>
          </a:p>
          <a:p>
            <a:endParaRPr lang="en-US" altLang="zh-TW" sz="1600" dirty="0"/>
          </a:p>
          <a:p>
            <a:r>
              <a:rPr lang="en-US" altLang="zh-TW" sz="1600" dirty="0"/>
              <a:t>Moisture exhaust = </a:t>
            </a:r>
            <a:r>
              <a:rPr lang="en-US" altLang="zh-TW" sz="1600" dirty="0" err="1"/>
              <a:t>Vent.rate</a:t>
            </a:r>
            <a:r>
              <a:rPr lang="en-US" altLang="zh-TW" sz="1600" dirty="0"/>
              <a:t> * </a:t>
            </a:r>
            <a:r>
              <a:rPr lang="en-US" altLang="zh-TW" sz="1600" dirty="0" err="1"/>
              <a:t>dAH</a:t>
            </a:r>
            <a:endParaRPr lang="en-US" altLang="zh-TW" sz="1600" dirty="0"/>
          </a:p>
          <a:p>
            <a:r>
              <a:rPr lang="en-US" altLang="zh-TW" sz="1600" dirty="0"/>
              <a:t>= 142.27 * (</a:t>
            </a:r>
            <a:r>
              <a:rPr lang="en-US" altLang="zh-TW" sz="1600" dirty="0">
                <a:highlight>
                  <a:srgbClr val="FFFF00"/>
                </a:highlight>
              </a:rPr>
              <a:t>12.47-9.04</a:t>
            </a:r>
            <a:r>
              <a:rPr lang="en-US" altLang="zh-TW" sz="1600" dirty="0"/>
              <a:t>) = 488.00  </a:t>
            </a:r>
            <a:endParaRPr lang="zh-TW" altLang="en-US" sz="1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C59CD28-FA7A-41EF-9C8C-F4D7F2E5CF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664" y="3856382"/>
            <a:ext cx="3637723" cy="7474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692824-46E8-4957-8542-1197783804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169" y="-1"/>
            <a:ext cx="5005831" cy="120859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8563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9C21EC-C3CC-4DD7-BAD8-E26884494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32" y="0"/>
            <a:ext cx="11658786" cy="6725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0C75194-E79B-4A83-B86D-5F56F010F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8" y="1215188"/>
            <a:ext cx="2634916" cy="12753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D8CB62C-6501-471B-921B-8FE1A79FF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8" y="2045367"/>
            <a:ext cx="2634916" cy="13836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F1296C9-9CF7-4DAA-88AF-EF59B4B7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8" y="2875546"/>
            <a:ext cx="2634916" cy="138363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B404E4-0F69-41CD-9898-F204524F29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3387" y="0"/>
            <a:ext cx="2634917" cy="15039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1EF949D-5AA6-4AEB-9547-734FD89333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3386" y="2929688"/>
            <a:ext cx="2634917" cy="12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B22A8BC9-59AC-4A64-AAFB-39FA556AC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1761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10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2CD4B-3BF8-462A-A090-66E55BDC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992" y="-343753"/>
            <a:ext cx="6149008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TW" sz="2400" dirty="0"/>
              <a:t>More models from WUR</a:t>
            </a:r>
            <a:endParaRPr lang="zh-TW" altLang="en-US" sz="2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474957C-F266-430D-8C1E-75BEF9805778}"/>
              </a:ext>
            </a:extLst>
          </p:cNvPr>
          <p:cNvSpPr txBox="1">
            <a:spLocks/>
          </p:cNvSpPr>
          <p:nvPr/>
        </p:nvSpPr>
        <p:spPr>
          <a:xfrm>
            <a:off x="6042992" y="476543"/>
            <a:ext cx="6379596" cy="322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>
                <a:hlinkClick r:id="rId2"/>
              </a:rPr>
              <a:t>https://www.glastuinbouwmodellen.wur.nl/radiationmonitor/?user=Lg_ENC_ext</a:t>
            </a:r>
            <a:br>
              <a:rPr lang="en-US" altLang="zh-TW" sz="1400" dirty="0"/>
            </a:br>
            <a:endParaRPr lang="zh-TW" altLang="en-US" sz="1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343315A-D4AE-4C41-968E-BDA5038F9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57677" cy="58799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0D952B4-9C09-433B-848A-8A031FF6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8490"/>
            <a:ext cx="7315200" cy="30572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C4C9926-67B5-4B49-840B-CA4AFD4CE757}"/>
              </a:ext>
            </a:extLst>
          </p:cNvPr>
          <p:cNvSpPr/>
          <p:nvPr/>
        </p:nvSpPr>
        <p:spPr>
          <a:xfrm>
            <a:off x="3641697" y="6094997"/>
            <a:ext cx="2093002" cy="464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0259B88-2FD2-47C2-A8E7-E1244FC09C26}"/>
              </a:ext>
            </a:extLst>
          </p:cNvPr>
          <p:cNvCxnSpPr/>
          <p:nvPr/>
        </p:nvCxnSpPr>
        <p:spPr>
          <a:xfrm flipV="1">
            <a:off x="5734699" y="5478449"/>
            <a:ext cx="361301" cy="616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8783D0F-F1DB-4DEA-9859-D0456C6F76E4}"/>
              </a:ext>
            </a:extLst>
          </p:cNvPr>
          <p:cNvGrpSpPr/>
          <p:nvPr/>
        </p:nvGrpSpPr>
        <p:grpSpPr>
          <a:xfrm>
            <a:off x="87463" y="87464"/>
            <a:ext cx="12021326" cy="5327372"/>
            <a:chOff x="87463" y="87464"/>
            <a:chExt cx="12021326" cy="532737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02244D2-3A9F-4CBE-ADF0-0E291C81E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0370" y="700035"/>
              <a:ext cx="5918419" cy="47148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A9D4448-3405-436C-99C8-7B1121C19C34}"/>
                </a:ext>
              </a:extLst>
            </p:cNvPr>
            <p:cNvSpPr/>
            <p:nvPr/>
          </p:nvSpPr>
          <p:spPr>
            <a:xfrm>
              <a:off x="87463" y="87464"/>
              <a:ext cx="2679592" cy="96210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2B2560D-6AA8-4759-A033-30CAB708298B}"/>
                </a:ext>
              </a:extLst>
            </p:cNvPr>
            <p:cNvSpPr/>
            <p:nvPr/>
          </p:nvSpPr>
          <p:spPr>
            <a:xfrm>
              <a:off x="8039110" y="699570"/>
              <a:ext cx="1236363" cy="350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F2C6CFC-1607-4DD7-BB59-3B50A48F5D4D}"/>
              </a:ext>
            </a:extLst>
          </p:cNvPr>
          <p:cNvGrpSpPr/>
          <p:nvPr/>
        </p:nvGrpSpPr>
        <p:grpSpPr>
          <a:xfrm>
            <a:off x="5601970" y="2418968"/>
            <a:ext cx="6448508" cy="4714801"/>
            <a:chOff x="5544711" y="2383064"/>
            <a:chExt cx="6448508" cy="471480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4250635-9603-450B-9126-71CEA8EDC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4711" y="2383064"/>
              <a:ext cx="6448508" cy="4714801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03EF14C-C207-4B37-BD26-BC521F26195F}"/>
                </a:ext>
              </a:extLst>
            </p:cNvPr>
            <p:cNvSpPr/>
            <p:nvPr/>
          </p:nvSpPr>
          <p:spPr>
            <a:xfrm>
              <a:off x="5608676" y="2442375"/>
              <a:ext cx="2679592" cy="97096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1A31E05-C22D-4C94-9D24-8D0F4D0ADBFE}"/>
                </a:ext>
              </a:extLst>
            </p:cNvPr>
            <p:cNvSpPr/>
            <p:nvPr/>
          </p:nvSpPr>
          <p:spPr>
            <a:xfrm>
              <a:off x="10213792" y="2383064"/>
              <a:ext cx="1236363" cy="350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8723950-BB82-4CFD-A611-A49395B113FE}"/>
              </a:ext>
            </a:extLst>
          </p:cNvPr>
          <p:cNvGrpSpPr/>
          <p:nvPr/>
        </p:nvGrpSpPr>
        <p:grpSpPr>
          <a:xfrm>
            <a:off x="5665935" y="4188492"/>
            <a:ext cx="6559826" cy="3477701"/>
            <a:chOff x="5544711" y="4203260"/>
            <a:chExt cx="6559826" cy="347770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241F795-1168-40CA-A6A0-A33EDBD03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4711" y="4203260"/>
              <a:ext cx="6559826" cy="34777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21F5BD-CF36-49D0-A8DB-D5006A9ED9CC}"/>
                </a:ext>
              </a:extLst>
            </p:cNvPr>
            <p:cNvSpPr/>
            <p:nvPr/>
          </p:nvSpPr>
          <p:spPr>
            <a:xfrm>
              <a:off x="5559288" y="4214351"/>
              <a:ext cx="2679592" cy="101918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3A2C732-EA51-470F-ABB3-A0DCACF4E701}"/>
                </a:ext>
              </a:extLst>
            </p:cNvPr>
            <p:cNvSpPr/>
            <p:nvPr/>
          </p:nvSpPr>
          <p:spPr>
            <a:xfrm>
              <a:off x="10273283" y="4203260"/>
              <a:ext cx="1236363" cy="350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83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25E53CE-0364-41E8-980F-0A936EAD88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A0788B8-9AD8-463B-AA56-0C276A9F4333}"/>
              </a:ext>
            </a:extLst>
          </p:cNvPr>
          <p:cNvCxnSpPr/>
          <p:nvPr/>
        </p:nvCxnSpPr>
        <p:spPr>
          <a:xfrm flipH="1">
            <a:off x="2584174" y="612250"/>
            <a:ext cx="2623930" cy="194011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F9B7B951-D350-46CE-8551-711D391BA49A}"/>
              </a:ext>
            </a:extLst>
          </p:cNvPr>
          <p:cNvSpPr txBox="1"/>
          <p:nvPr/>
        </p:nvSpPr>
        <p:spPr>
          <a:xfrm>
            <a:off x="6424654" y="1256306"/>
            <a:ext cx="49695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Enter EN</a:t>
            </a:r>
            <a:r>
              <a:rPr lang="en-US" altLang="zh-TW" sz="2800" b="1" dirty="0">
                <a:solidFill>
                  <a:srgbClr val="FF0000"/>
                </a:solidFill>
              </a:rPr>
              <a:t>F</a:t>
            </a:r>
            <a:r>
              <a:rPr lang="en-US" altLang="zh-TW" dirty="0"/>
              <a:t> for degree F temperature input version</a:t>
            </a:r>
          </a:p>
          <a:p>
            <a:r>
              <a:rPr lang="en-US" altLang="zh-TW" dirty="0"/>
              <a:t>Enter EN</a:t>
            </a:r>
            <a:r>
              <a:rPr lang="en-US" altLang="zh-TW" sz="2800" b="1" dirty="0">
                <a:solidFill>
                  <a:srgbClr val="FF0000"/>
                </a:solidFill>
              </a:rPr>
              <a:t>C</a:t>
            </a:r>
            <a:r>
              <a:rPr lang="en-US" altLang="zh-TW" dirty="0"/>
              <a:t> for degree C temperature input version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947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06ECB4-7587-43FA-8AC7-2D6026A1D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7223" y="-66502"/>
            <a:ext cx="3737114" cy="12642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C4768B-D74B-4856-88AA-E3343AB804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17" y="1"/>
            <a:ext cx="5849340" cy="298481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6AE28D-5E22-4E49-A1A2-3246516D21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761" y="1424637"/>
            <a:ext cx="6065977" cy="28314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A7D23A-35FE-4CF1-B6AB-F3D023D2A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17" y="2551127"/>
            <a:ext cx="5849340" cy="43368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D69D2A-12CA-48E0-B4DD-338E564FBAD9}"/>
              </a:ext>
            </a:extLst>
          </p:cNvPr>
          <p:cNvSpPr/>
          <p:nvPr/>
        </p:nvSpPr>
        <p:spPr>
          <a:xfrm>
            <a:off x="6552477" y="2000346"/>
            <a:ext cx="535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6"/>
              </a:rPr>
              <a:t>https://www.glastuinbouwmodellen.wur.nl/radiationmonitor/Content/HlpEN.pdf</a:t>
            </a:r>
            <a:endParaRPr lang="en-US" altLang="zh-TW" sz="12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5E02E05-F78A-4F8C-B180-A67C0752D478}"/>
              </a:ext>
            </a:extLst>
          </p:cNvPr>
          <p:cNvSpPr txBox="1"/>
          <p:nvPr/>
        </p:nvSpPr>
        <p:spPr>
          <a:xfrm>
            <a:off x="10121711" y="3522810"/>
            <a:ext cx="189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88 pages in total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616107F-FC82-4B3B-9199-7B55740193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289" y="4553284"/>
            <a:ext cx="2750953" cy="1351721"/>
          </a:xfrm>
          <a:prstGeom prst="rect">
            <a:avLst/>
          </a:prstGeom>
        </p:spPr>
      </p:pic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FE56EAD3-0805-49C8-A001-DCB3E79C86F5}"/>
              </a:ext>
            </a:extLst>
          </p:cNvPr>
          <p:cNvSpPr/>
          <p:nvPr/>
        </p:nvSpPr>
        <p:spPr>
          <a:xfrm>
            <a:off x="9002684" y="3333404"/>
            <a:ext cx="814647" cy="374072"/>
          </a:xfrm>
          <a:prstGeom prst="wedgeRoundRectCallout">
            <a:avLst>
              <a:gd name="adj1" fmla="val -514711"/>
              <a:gd name="adj2" fmla="val -181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3DB03F1F-B5B1-466F-886C-73BB2F2F629A}"/>
              </a:ext>
            </a:extLst>
          </p:cNvPr>
          <p:cNvSpPr/>
          <p:nvPr/>
        </p:nvSpPr>
        <p:spPr>
          <a:xfrm>
            <a:off x="5913239" y="812940"/>
            <a:ext cx="814647" cy="374072"/>
          </a:xfrm>
          <a:prstGeom prst="wedgeRoundRectCallout">
            <a:avLst>
              <a:gd name="adj1" fmla="val -121854"/>
              <a:gd name="adj2" fmla="val -1219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CEB1CE33-ECC5-42B7-8FBF-A6F104D2F6F8}"/>
              </a:ext>
            </a:extLst>
          </p:cNvPr>
          <p:cNvSpPr/>
          <p:nvPr/>
        </p:nvSpPr>
        <p:spPr>
          <a:xfrm>
            <a:off x="8744267" y="779886"/>
            <a:ext cx="814647" cy="374072"/>
          </a:xfrm>
          <a:prstGeom prst="wedgeRoundRectCallout">
            <a:avLst>
              <a:gd name="adj1" fmla="val -425"/>
              <a:gd name="adj2" fmla="val 1891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952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3D2CFF-7638-4861-BD6E-A92D7C9C3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79" y="97403"/>
            <a:ext cx="7338693" cy="46903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DD225F8-D8A2-403D-A434-E1DB2C950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78" y="4611756"/>
            <a:ext cx="7362709" cy="22303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D02D700-DFAF-4A68-A65B-CAAA2CA97A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889" y="2711394"/>
            <a:ext cx="2735249" cy="19083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2FE137E-5FF5-4846-B538-CD2313FA2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889" y="4868186"/>
            <a:ext cx="2743200" cy="15346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8067698-70F7-4100-B8D8-AB3EA85E3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889" y="349135"/>
            <a:ext cx="2759825" cy="192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249587C-6E40-41DB-B8E7-E200BA92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54672" cy="68940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03AFFDE-43D7-4133-ACE9-2A87C57DE060}"/>
              </a:ext>
            </a:extLst>
          </p:cNvPr>
          <p:cNvSpPr/>
          <p:nvPr/>
        </p:nvSpPr>
        <p:spPr>
          <a:xfrm>
            <a:off x="6511637" y="4427454"/>
            <a:ext cx="5198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3"/>
              </a:rPr>
              <a:t>https://www.glastuinbouwmodellen.wur.nl/radiationmonitor/Content/HlpEN.pdf</a:t>
            </a:r>
            <a:endParaRPr lang="en-US" altLang="zh-TW" sz="1200" dirty="0"/>
          </a:p>
          <a:p>
            <a:endParaRPr lang="zh-TW" altLang="en-US" sz="1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81060F-49EC-4456-ABDC-38516A623E74}"/>
              </a:ext>
            </a:extLst>
          </p:cNvPr>
          <p:cNvSpPr txBox="1"/>
          <p:nvPr/>
        </p:nvSpPr>
        <p:spPr>
          <a:xfrm>
            <a:off x="9406816" y="3925120"/>
            <a:ext cx="230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/>
              <a:t>88 pages in total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794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E6793E-4C26-43E3-A81D-9DB686CC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932" y="0"/>
            <a:ext cx="7575082" cy="6905799"/>
          </a:xfrm>
          <a:prstGeom prst="rect">
            <a:avLst/>
          </a:prstGeom>
        </p:spPr>
      </p:pic>
      <p:sp>
        <p:nvSpPr>
          <p:cNvPr id="4" name="標題 2">
            <a:extLst>
              <a:ext uri="{FF2B5EF4-FFF2-40B4-BE49-F238E27FC236}">
                <a16:creationId xmlns:a16="http://schemas.microsoft.com/office/drawing/2014/main" id="{129E4997-0476-4B58-BF31-22B221FB01E0}"/>
              </a:ext>
            </a:extLst>
          </p:cNvPr>
          <p:cNvSpPr txBox="1">
            <a:spLocks/>
          </p:cNvSpPr>
          <p:nvPr/>
        </p:nvSpPr>
        <p:spPr>
          <a:xfrm>
            <a:off x="4533498" y="82132"/>
            <a:ext cx="5005137" cy="61088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/>
              <a:t>started at page 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680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2D1BF7D-F0AE-47FC-BB43-FF5FABD83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422" y="0"/>
            <a:ext cx="7665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3BCF933-EE22-4FE4-9343-8ED9DBDCE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794" y="0"/>
            <a:ext cx="85554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39C24DB-E053-419B-9940-EE1D9762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891" y="0"/>
            <a:ext cx="7338218" cy="6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E56A5D5-2513-4C6F-9C56-AD8B112D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56" y="81102"/>
            <a:ext cx="10013172" cy="678484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35706A-058B-40A5-9E10-BC32AD55F918}"/>
              </a:ext>
            </a:extLst>
          </p:cNvPr>
          <p:cNvSpPr txBox="1"/>
          <p:nvPr/>
        </p:nvSpPr>
        <p:spPr>
          <a:xfrm>
            <a:off x="7364101" y="500930"/>
            <a:ext cx="353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ATM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sea level, altitude =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 m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393F2F2-6A5E-4202-84C1-1E6312EEF20E}"/>
              </a:ext>
            </a:extLst>
          </p:cNvPr>
          <p:cNvSpPr txBox="1"/>
          <p:nvPr/>
        </p:nvSpPr>
        <p:spPr>
          <a:xfrm>
            <a:off x="7859335" y="2632738"/>
            <a:ext cx="2702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RH inside stomata is 100%</a:t>
            </a:r>
            <a:endParaRPr lang="zh-TW" altLang="en-US" sz="16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C71CCC7-E602-4144-9891-06D850BB6F12}"/>
              </a:ext>
            </a:extLst>
          </p:cNvPr>
          <p:cNvCxnSpPr>
            <a:cxnSpLocks/>
          </p:cNvCxnSpPr>
          <p:nvPr/>
        </p:nvCxnSpPr>
        <p:spPr>
          <a:xfrm flipH="1">
            <a:off x="4694676" y="3300984"/>
            <a:ext cx="663708" cy="58909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68F5A1D0-66D3-435A-90CF-2F53F7E98E5D}"/>
              </a:ext>
            </a:extLst>
          </p:cNvPr>
          <p:cNvSpPr/>
          <p:nvPr/>
        </p:nvSpPr>
        <p:spPr>
          <a:xfrm>
            <a:off x="5247198" y="2971292"/>
            <a:ext cx="96012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FB042AF-5E3C-4949-B861-496853579C6C}"/>
              </a:ext>
            </a:extLst>
          </p:cNvPr>
          <p:cNvSpPr/>
          <p:nvPr/>
        </p:nvSpPr>
        <p:spPr>
          <a:xfrm>
            <a:off x="5069354" y="2603306"/>
            <a:ext cx="1252198" cy="4716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This is </a:t>
            </a:r>
            <a:r>
              <a:rPr lang="en-US" altLang="zh-TW" dirty="0" err="1">
                <a:solidFill>
                  <a:schemeClr val="tx1"/>
                </a:solidFill>
              </a:rPr>
              <a:t>AH</a:t>
            </a:r>
            <a:r>
              <a:rPr lang="en-US" altLang="zh-TW" baseline="-25000" dirty="0" err="1">
                <a:solidFill>
                  <a:schemeClr val="tx1"/>
                </a:solidFill>
              </a:rPr>
              <a:t>dif</a:t>
            </a:r>
            <a:endParaRPr lang="zh-TW" altLang="en-US" baseline="-25000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2222CD-D581-4CA1-B882-B701CD557808}"/>
              </a:ext>
            </a:extLst>
          </p:cNvPr>
          <p:cNvSpPr/>
          <p:nvPr/>
        </p:nvSpPr>
        <p:spPr>
          <a:xfrm>
            <a:off x="3515138" y="3717035"/>
            <a:ext cx="1179538" cy="346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141D76-B6B6-4092-8AB1-BA86F590DBE3}"/>
              </a:ext>
            </a:extLst>
          </p:cNvPr>
          <p:cNvSpPr/>
          <p:nvPr/>
        </p:nvSpPr>
        <p:spPr>
          <a:xfrm>
            <a:off x="2175477" y="4467080"/>
            <a:ext cx="1252198" cy="4716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This is AHD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or HD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6C7866B7-47C4-4F4C-9B2F-360E6AEC3BAD}"/>
              </a:ext>
            </a:extLst>
          </p:cNvPr>
          <p:cNvCxnSpPr/>
          <p:nvPr/>
        </p:nvCxnSpPr>
        <p:spPr>
          <a:xfrm flipV="1">
            <a:off x="3427675" y="4063116"/>
            <a:ext cx="87463" cy="4039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E9E415E-4A24-4228-8BCC-DA974D8E85A6}"/>
              </a:ext>
            </a:extLst>
          </p:cNvPr>
          <p:cNvSpPr/>
          <p:nvPr/>
        </p:nvSpPr>
        <p:spPr>
          <a:xfrm>
            <a:off x="5136544" y="5439138"/>
            <a:ext cx="96012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FC02E5-823C-4D24-AA95-6A41D486C071}"/>
              </a:ext>
            </a:extLst>
          </p:cNvPr>
          <p:cNvSpPr/>
          <p:nvPr/>
        </p:nvSpPr>
        <p:spPr>
          <a:xfrm>
            <a:off x="1063488" y="5124542"/>
            <a:ext cx="2020042" cy="314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   = </a:t>
            </a:r>
            <a:r>
              <a:rPr lang="en-US" altLang="zh-TW" dirty="0" err="1">
                <a:solidFill>
                  <a:schemeClr val="tx1"/>
                </a:solidFill>
              </a:rPr>
              <a:t>VPsat</a:t>
            </a:r>
            <a:r>
              <a:rPr lang="en-US" altLang="zh-TW" dirty="0">
                <a:solidFill>
                  <a:schemeClr val="tx1"/>
                </a:solidFill>
              </a:rPr>
              <a:t> - VP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FC1579A-B9AA-417D-8A75-05DDF9DBEE66}"/>
              </a:ext>
            </a:extLst>
          </p:cNvPr>
          <p:cNvSpPr/>
          <p:nvPr/>
        </p:nvSpPr>
        <p:spPr>
          <a:xfrm>
            <a:off x="3515138" y="5122041"/>
            <a:ext cx="1179538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772B9837-0DDC-4924-8406-1D7714C59EDA}"/>
              </a:ext>
            </a:extLst>
          </p:cNvPr>
          <p:cNvCxnSpPr>
            <a:cxnSpLocks/>
          </p:cNvCxnSpPr>
          <p:nvPr/>
        </p:nvCxnSpPr>
        <p:spPr>
          <a:xfrm flipH="1" flipV="1">
            <a:off x="4643694" y="5439138"/>
            <a:ext cx="510866" cy="32004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1F099F3-D4E8-46C5-BA55-BA112BD4F33C}"/>
              </a:ext>
            </a:extLst>
          </p:cNvPr>
          <p:cNvSpPr txBox="1"/>
          <p:nvPr/>
        </p:nvSpPr>
        <p:spPr>
          <a:xfrm>
            <a:off x="3925957" y="4132509"/>
            <a:ext cx="343814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AH</a:t>
            </a:r>
            <a:r>
              <a:rPr lang="en-US" altLang="zh-TW" sz="2000" baseline="-25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&gt;0 to ensure water vapor inside stomata can be escaped to outside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F109C4-1974-47DA-8B27-AC6459375713}"/>
              </a:ext>
            </a:extLst>
          </p:cNvPr>
          <p:cNvSpPr/>
          <p:nvPr/>
        </p:nvSpPr>
        <p:spPr>
          <a:xfrm>
            <a:off x="5100654" y="5551449"/>
            <a:ext cx="1252198" cy="4716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This is </a:t>
            </a:r>
            <a:r>
              <a:rPr lang="en-US" altLang="zh-TW" dirty="0" err="1">
                <a:solidFill>
                  <a:schemeClr val="tx1"/>
                </a:solidFill>
              </a:rPr>
              <a:t>VP</a:t>
            </a:r>
            <a:r>
              <a:rPr lang="en-US" altLang="zh-TW" baseline="-25000" dirty="0" err="1">
                <a:solidFill>
                  <a:schemeClr val="tx1"/>
                </a:solidFill>
              </a:rPr>
              <a:t>dif</a:t>
            </a:r>
            <a:endParaRPr lang="zh-TW" altLang="en-US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9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25309B8-E4B2-4767-9238-D5D5FFC17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43049" cy="638154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AD712F8-6888-49E2-A8B6-C51FAEF20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958" y="5135078"/>
            <a:ext cx="6228042" cy="17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7DD0B7B-747C-4A8D-B3CC-F126BD26B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7309" cy="67957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331E7D9-F89A-4E36-A48D-7437CD19F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309" y="5394960"/>
            <a:ext cx="5396288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E7705D3-F705-4944-BAE6-22DD45B67F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891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4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23AD790-A45B-4190-B8BE-5941B4F1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952" y="-5400"/>
            <a:ext cx="7036067" cy="68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3CB0DE3-F985-48CF-9252-3A236076F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7423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7AD11AD-7D19-4080-A73E-BE04B4EADBDF}"/>
              </a:ext>
            </a:extLst>
          </p:cNvPr>
          <p:cNvSpPr txBox="1"/>
          <p:nvPr/>
        </p:nvSpPr>
        <p:spPr>
          <a:xfrm>
            <a:off x="6747309" y="5264324"/>
            <a:ext cx="3542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最後一頁技術相關資訊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之後的都是贊助商相關</a:t>
            </a:r>
          </a:p>
        </p:txBody>
      </p:sp>
    </p:spTree>
    <p:extLst>
      <p:ext uri="{BB962C8B-B14F-4D97-AF65-F5344CB8AC3E}">
        <p14:creationId xmlns:p14="http://schemas.microsoft.com/office/powerpoint/2010/main" val="295690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A4C7EEA-95D0-4C14-9119-F66BB29F2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34" y="770896"/>
            <a:ext cx="9952054" cy="5303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B26B587-A75A-4EA8-8ABE-12A974465130}"/>
              </a:ext>
            </a:extLst>
          </p:cNvPr>
          <p:cNvSpPr txBox="1"/>
          <p:nvPr/>
        </p:nvSpPr>
        <p:spPr>
          <a:xfrm>
            <a:off x="6104614" y="349247"/>
            <a:ext cx="265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Micro-climate</a:t>
            </a:r>
            <a:endParaRPr lang="zh-TW" altLang="en-US" sz="3200" dirty="0"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3D40C59-100A-43BE-BDF9-B5D36002EECC}"/>
              </a:ext>
            </a:extLst>
          </p:cNvPr>
          <p:cNvSpPr/>
          <p:nvPr/>
        </p:nvSpPr>
        <p:spPr>
          <a:xfrm>
            <a:off x="4572000" y="2569464"/>
            <a:ext cx="96012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6E45FDF-5444-4E37-B113-E6B89AE42F51}"/>
              </a:ext>
            </a:extLst>
          </p:cNvPr>
          <p:cNvSpPr txBox="1"/>
          <p:nvPr/>
        </p:nvSpPr>
        <p:spPr>
          <a:xfrm>
            <a:off x="3813048" y="3573761"/>
            <a:ext cx="343814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AH</a:t>
            </a:r>
            <a:r>
              <a:rPr lang="en-US" altLang="zh-TW" sz="2000" baseline="-25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&gt;0 to ensure water vapor move away from crop canopy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523EFE-5B86-4254-81BA-873AF77B1E32}"/>
              </a:ext>
            </a:extLst>
          </p:cNvPr>
          <p:cNvSpPr/>
          <p:nvPr/>
        </p:nvSpPr>
        <p:spPr>
          <a:xfrm>
            <a:off x="4572000" y="4898447"/>
            <a:ext cx="96012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75F7AD-0E1E-41CC-8E42-B5FF45F34F6A}"/>
              </a:ext>
            </a:extLst>
          </p:cNvPr>
          <p:cNvSpPr/>
          <p:nvPr/>
        </p:nvSpPr>
        <p:spPr>
          <a:xfrm>
            <a:off x="498944" y="4583851"/>
            <a:ext cx="2020042" cy="314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   = </a:t>
            </a:r>
            <a:r>
              <a:rPr lang="en-US" altLang="zh-TW" dirty="0" err="1">
                <a:solidFill>
                  <a:schemeClr val="tx1"/>
                </a:solidFill>
              </a:rPr>
              <a:t>VPsat</a:t>
            </a:r>
            <a:r>
              <a:rPr lang="en-US" altLang="zh-TW" dirty="0">
                <a:solidFill>
                  <a:schemeClr val="tx1"/>
                </a:solidFill>
              </a:rPr>
              <a:t> - VP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89EF7C-F769-4B90-B15F-CB8882A734BA}"/>
              </a:ext>
            </a:extLst>
          </p:cNvPr>
          <p:cNvSpPr/>
          <p:nvPr/>
        </p:nvSpPr>
        <p:spPr>
          <a:xfrm>
            <a:off x="2932578" y="4583851"/>
            <a:ext cx="1179538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6A386A13-E5F3-4E52-8EA3-3EE632C45ED8}"/>
              </a:ext>
            </a:extLst>
          </p:cNvPr>
          <p:cNvCxnSpPr>
            <a:cxnSpLocks/>
          </p:cNvCxnSpPr>
          <p:nvPr/>
        </p:nvCxnSpPr>
        <p:spPr>
          <a:xfrm flipH="1" flipV="1">
            <a:off x="4061134" y="4900948"/>
            <a:ext cx="510866" cy="32004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1CCF011-FD97-4F26-B3E8-E6782B0B85CF}"/>
              </a:ext>
            </a:extLst>
          </p:cNvPr>
          <p:cNvCxnSpPr>
            <a:cxnSpLocks/>
          </p:cNvCxnSpPr>
          <p:nvPr/>
        </p:nvCxnSpPr>
        <p:spPr>
          <a:xfrm flipH="1">
            <a:off x="4061134" y="2833565"/>
            <a:ext cx="663708" cy="58909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6940E751-5907-4C16-859C-1BBFC19CB23C}"/>
              </a:ext>
            </a:extLst>
          </p:cNvPr>
          <p:cNvSpPr/>
          <p:nvPr/>
        </p:nvSpPr>
        <p:spPr>
          <a:xfrm>
            <a:off x="2881596" y="3249616"/>
            <a:ext cx="1179538" cy="346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25C7FE1-178D-4A4B-9F6E-167A49331D17}"/>
              </a:ext>
            </a:extLst>
          </p:cNvPr>
          <p:cNvSpPr/>
          <p:nvPr/>
        </p:nvSpPr>
        <p:spPr>
          <a:xfrm>
            <a:off x="4488909" y="2218375"/>
            <a:ext cx="1252198" cy="4716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This is </a:t>
            </a:r>
            <a:r>
              <a:rPr lang="en-US" altLang="zh-TW" dirty="0" err="1">
                <a:solidFill>
                  <a:schemeClr val="tx1"/>
                </a:solidFill>
              </a:rPr>
              <a:t>AH</a:t>
            </a:r>
            <a:r>
              <a:rPr lang="en-US" altLang="zh-TW" baseline="-25000" dirty="0" err="1">
                <a:solidFill>
                  <a:schemeClr val="tx1"/>
                </a:solidFill>
              </a:rPr>
              <a:t>dif</a:t>
            </a:r>
            <a:endParaRPr lang="zh-TW" altLang="en-US" baseline="-250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93BAB2-58CF-481F-B4E3-6A556C403C72}"/>
              </a:ext>
            </a:extLst>
          </p:cNvPr>
          <p:cNvSpPr/>
          <p:nvPr/>
        </p:nvSpPr>
        <p:spPr>
          <a:xfrm>
            <a:off x="301933" y="6026520"/>
            <a:ext cx="9851883" cy="471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AHD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is not equal to 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AH</a:t>
            </a:r>
            <a:r>
              <a:rPr lang="en-US" altLang="zh-TW" b="1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dif</a:t>
            </a:r>
            <a:r>
              <a:rPr lang="en-US" altLang="zh-TW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, AHD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is the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AH@Tsat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 –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AH@Tdb</a:t>
            </a:r>
            <a:endParaRPr lang="en-US" altLang="zh-TW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VPD is not equal to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VP</a:t>
            </a:r>
            <a:r>
              <a:rPr lang="en-US" altLang="zh-TW" b="1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dif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, VPD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is the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VP@Tsat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</a:rPr>
              <a:t> – </a:t>
            </a:r>
            <a:r>
              <a:rPr lang="en-US" altLang="zh-TW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VP@Tdb</a:t>
            </a:r>
            <a:endParaRPr lang="zh-TW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B4E95C0-75AB-4546-ACB7-6E91E531689D}"/>
              </a:ext>
            </a:extLst>
          </p:cNvPr>
          <p:cNvSpPr/>
          <p:nvPr/>
        </p:nvSpPr>
        <p:spPr>
          <a:xfrm>
            <a:off x="4392988" y="5058467"/>
            <a:ext cx="1252198" cy="4716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This is </a:t>
            </a:r>
            <a:r>
              <a:rPr lang="en-US" altLang="zh-TW" dirty="0" err="1">
                <a:solidFill>
                  <a:schemeClr val="tx1"/>
                </a:solidFill>
              </a:rPr>
              <a:t>VP</a:t>
            </a:r>
            <a:r>
              <a:rPr lang="en-US" altLang="zh-TW" baseline="-25000" dirty="0" err="1">
                <a:solidFill>
                  <a:schemeClr val="tx1"/>
                </a:solidFill>
              </a:rPr>
              <a:t>dif</a:t>
            </a:r>
            <a:endParaRPr lang="zh-TW" altLang="en-US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96E11B2-A5A7-404B-9FD9-CF823830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02" y="0"/>
            <a:ext cx="10671829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23D062E-B18E-4811-80F2-CA5AC0756D11}"/>
              </a:ext>
            </a:extLst>
          </p:cNvPr>
          <p:cNvSpPr/>
          <p:nvPr/>
        </p:nvSpPr>
        <p:spPr>
          <a:xfrm>
            <a:off x="3612423" y="3666744"/>
            <a:ext cx="1058779" cy="4023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59B3508-2CB3-4AB4-8E51-5F02FD3794A1}"/>
              </a:ext>
            </a:extLst>
          </p:cNvPr>
          <p:cNvSpPr txBox="1"/>
          <p:nvPr/>
        </p:nvSpPr>
        <p:spPr>
          <a:xfrm>
            <a:off x="455439" y="2062168"/>
            <a:ext cx="168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Detail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version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816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4506EFE-890C-4B69-BCE0-FDA9198CF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8" y="393192"/>
            <a:ext cx="12113372" cy="582472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624CEE-2664-4F8C-A373-0FD8AAC04DEA}"/>
              </a:ext>
            </a:extLst>
          </p:cNvPr>
          <p:cNvSpPr/>
          <p:nvPr/>
        </p:nvSpPr>
        <p:spPr>
          <a:xfrm>
            <a:off x="4195652" y="2863516"/>
            <a:ext cx="1058779" cy="565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A0DFDEC-8D1D-4EC9-8EA3-C2E6B52A9BA9}"/>
              </a:ext>
            </a:extLst>
          </p:cNvPr>
          <p:cNvSpPr txBox="1"/>
          <p:nvPr/>
        </p:nvSpPr>
        <p:spPr>
          <a:xfrm>
            <a:off x="455439" y="2062168"/>
            <a:ext cx="168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Simplify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version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019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7E8E908-1140-4EDD-BE59-0155EDAF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4851"/>
            <a:ext cx="12192000" cy="18408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6F26C3E-3B29-4131-A2A0-1317F8C7C528}"/>
              </a:ext>
            </a:extLst>
          </p:cNvPr>
          <p:cNvSpPr/>
          <p:nvPr/>
        </p:nvSpPr>
        <p:spPr>
          <a:xfrm>
            <a:off x="2275467" y="2670466"/>
            <a:ext cx="1058779" cy="565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77538EBD-5D39-4248-8A60-150C210B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Geo location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E99E07-10A6-48C7-86C7-5917FB774A64}"/>
              </a:ext>
            </a:extLst>
          </p:cNvPr>
          <p:cNvSpPr txBox="1"/>
          <p:nvPr/>
        </p:nvSpPr>
        <p:spPr>
          <a:xfrm>
            <a:off x="1327868" y="3864334"/>
            <a:ext cx="98914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 in the outdoor T and RH info from worldwide weather station into the psychrometric software</a:t>
            </a:r>
            <a:endParaRPr lang="zh-TW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71A1C6-E91A-4CD5-8FC7-A0923E71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B39822-4F1D-4CC7-AA15-4340D079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148CE2-14D7-423A-ACBF-626EBD0E0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83" y="2782956"/>
            <a:ext cx="2496709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1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1643</Words>
  <Application>Microsoft Office PowerPoint</Application>
  <PresentationFormat>寬螢幕</PresentationFormat>
  <Paragraphs>203</Paragraphs>
  <Slides>44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新細明體</vt:lpstr>
      <vt:lpstr>標楷體</vt:lpstr>
      <vt:lpstr>Arial</vt:lpstr>
      <vt:lpstr>Calibri</vt:lpstr>
      <vt:lpstr>Times New Roman</vt:lpstr>
      <vt:lpstr>Wingdings</vt:lpstr>
      <vt:lpstr>4_Office 佈景主題</vt:lpstr>
      <vt:lpstr>Introducing LetsGrow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Geo location</vt:lpstr>
      <vt:lpstr>PowerPoint 簡報</vt:lpstr>
      <vt:lpstr>PowerPoint 簡報</vt:lpstr>
      <vt:lpstr>PowerPoint 簡報</vt:lpstr>
      <vt:lpstr>PowerPoint 簡報</vt:lpstr>
      <vt:lpstr>Three Extra Analysis</vt:lpstr>
      <vt:lpstr>Energy Balance</vt:lpstr>
      <vt:lpstr>PowerPoint 簡報</vt:lpstr>
      <vt:lpstr>Moisture Control</vt:lpstr>
      <vt:lpstr>PowerPoint 簡報</vt:lpstr>
      <vt:lpstr>PowerPoint 簡報</vt:lpstr>
      <vt:lpstr>PowerPoint 簡報</vt:lpstr>
      <vt:lpstr>PowerPoint 簡報</vt:lpstr>
      <vt:lpstr>Introducing LetsGrow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More models from WUR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Psychrometrics</dc:title>
  <dc:creator>FangWei</dc:creator>
  <cp:lastModifiedBy>FangWei</cp:lastModifiedBy>
  <cp:revision>178</cp:revision>
  <dcterms:created xsi:type="dcterms:W3CDTF">2022-02-19T08:54:23Z</dcterms:created>
  <dcterms:modified xsi:type="dcterms:W3CDTF">2022-04-07T11:45:28Z</dcterms:modified>
</cp:coreProperties>
</file>