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64" r:id="rId2"/>
    <p:sldId id="613" r:id="rId3"/>
    <p:sldId id="435" r:id="rId4"/>
    <p:sldId id="567" r:id="rId5"/>
    <p:sldId id="651" r:id="rId6"/>
    <p:sldId id="652" r:id="rId7"/>
    <p:sldId id="503" r:id="rId8"/>
    <p:sldId id="618" r:id="rId9"/>
    <p:sldId id="621" r:id="rId10"/>
    <p:sldId id="639" r:id="rId11"/>
    <p:sldId id="640" r:id="rId12"/>
    <p:sldId id="620" r:id="rId13"/>
    <p:sldId id="641" r:id="rId14"/>
    <p:sldId id="642" r:id="rId15"/>
    <p:sldId id="653" r:id="rId16"/>
    <p:sldId id="654" r:id="rId17"/>
    <p:sldId id="655" r:id="rId18"/>
    <p:sldId id="656" r:id="rId19"/>
    <p:sldId id="657" r:id="rId20"/>
    <p:sldId id="658" r:id="rId21"/>
    <p:sldId id="659" r:id="rId22"/>
    <p:sldId id="660" r:id="rId23"/>
    <p:sldId id="661" r:id="rId24"/>
    <p:sldId id="645" r:id="rId25"/>
    <p:sldId id="646" r:id="rId26"/>
    <p:sldId id="565" r:id="rId27"/>
    <p:sldId id="647" r:id="rId28"/>
    <p:sldId id="648" r:id="rId29"/>
    <p:sldId id="566" r:id="rId30"/>
    <p:sldId id="650" r:id="rId31"/>
    <p:sldId id="499" r:id="rId32"/>
    <p:sldId id="500" r:id="rId33"/>
    <p:sldId id="501" r:id="rId34"/>
    <p:sldId id="502" r:id="rId35"/>
    <p:sldId id="511" r:id="rId36"/>
    <p:sldId id="471" r:id="rId37"/>
    <p:sldId id="514" r:id="rId38"/>
    <p:sldId id="515" r:id="rId39"/>
    <p:sldId id="516" r:id="rId40"/>
    <p:sldId id="512" r:id="rId41"/>
    <p:sldId id="446" r:id="rId42"/>
    <p:sldId id="447" r:id="rId43"/>
    <p:sldId id="662" r:id="rId44"/>
    <p:sldId id="527" r:id="rId45"/>
    <p:sldId id="510" r:id="rId46"/>
    <p:sldId id="470" r:id="rId47"/>
    <p:sldId id="423" r:id="rId48"/>
    <p:sldId id="422" r:id="rId49"/>
    <p:sldId id="424" r:id="rId50"/>
    <p:sldId id="469" r:id="rId51"/>
    <p:sldId id="625" r:id="rId52"/>
    <p:sldId id="626" r:id="rId53"/>
    <p:sldId id="627" r:id="rId54"/>
    <p:sldId id="628" r:id="rId55"/>
    <p:sldId id="629" r:id="rId56"/>
    <p:sldId id="630" r:id="rId57"/>
    <p:sldId id="631" r:id="rId58"/>
    <p:sldId id="476" r:id="rId59"/>
    <p:sldId id="504" r:id="rId60"/>
    <p:sldId id="591" r:id="rId61"/>
    <p:sldId id="610" r:id="rId62"/>
    <p:sldId id="592" r:id="rId63"/>
    <p:sldId id="597" r:id="rId64"/>
    <p:sldId id="603" r:id="rId65"/>
    <p:sldId id="599" r:id="rId66"/>
    <p:sldId id="600" r:id="rId67"/>
    <p:sldId id="601" r:id="rId68"/>
    <p:sldId id="602" r:id="rId69"/>
    <p:sldId id="604" r:id="rId70"/>
    <p:sldId id="605" r:id="rId71"/>
    <p:sldId id="606" r:id="rId72"/>
    <p:sldId id="607" r:id="rId73"/>
    <p:sldId id="608" r:id="rId74"/>
    <p:sldId id="609" r:id="rId75"/>
    <p:sldId id="663" r:id="rId76"/>
    <p:sldId id="360" r:id="rId77"/>
    <p:sldId id="440" r:id="rId78"/>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63" d="100"/>
          <a:sy n="63" d="100"/>
        </p:scale>
        <p:origin x="1372"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0183D-EA38-438A-B81B-6C2048123606}"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zh-TW" altLang="en-US"/>
        </a:p>
      </dgm:t>
    </dgm:pt>
    <dgm:pt modelId="{59077FE7-D4C6-426A-89CB-10B96F97147C}" type="pres">
      <dgm:prSet presAssocID="{F0D0183D-EA38-438A-B81B-6C2048123606}" presName="linear" presStyleCnt="0">
        <dgm:presLayoutVars>
          <dgm:animLvl val="lvl"/>
          <dgm:resizeHandles val="exact"/>
        </dgm:presLayoutVars>
      </dgm:prSet>
      <dgm:spPr/>
    </dgm:pt>
  </dgm:ptLst>
  <dgm:cxnLst>
    <dgm:cxn modelId="{D919B1C0-7D04-414D-B237-A75109102ED6}" type="presOf" srcId="{F0D0183D-EA38-438A-B81B-6C2048123606}" destId="{59077FE7-D4C6-426A-89CB-10B96F97147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49738-B340-4FFC-BF46-9214F521643A}"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zh-TW" altLang="en-US"/>
        </a:p>
      </dgm:t>
    </dgm:pt>
    <dgm:pt modelId="{9664985D-7F19-4C43-B57C-F2FF27AF9770}">
      <dgm:prSet phldrT="[文字]" custT="1"/>
      <dgm:spPr/>
      <dgm:t>
        <a:bodyPr/>
        <a:lstStyle/>
        <a:p>
          <a:r>
            <a:rPr lang="en-US" altLang="zh-TW" sz="3200" dirty="0">
              <a:latin typeface="標楷體" panose="03000509000000000000" pitchFamily="65" charset="-120"/>
              <a:ea typeface="標楷體" panose="03000509000000000000" pitchFamily="65" charset="-120"/>
            </a:rPr>
            <a:t>Antioxidant</a:t>
          </a:r>
          <a:endParaRPr lang="zh-TW" altLang="en-US" sz="3200" dirty="0">
            <a:latin typeface="標楷體" panose="03000509000000000000" pitchFamily="65" charset="-120"/>
            <a:ea typeface="標楷體" panose="03000509000000000000" pitchFamily="65" charset="-120"/>
          </a:endParaRPr>
        </a:p>
      </dgm:t>
    </dgm:pt>
    <dgm:pt modelId="{89A24C97-1B49-4D36-BFC5-9858F8F10D64}" type="parTrans" cxnId="{2CEBF801-F44F-497A-B146-F9334C65C6DB}">
      <dgm:prSet/>
      <dgm:spPr/>
      <dgm:t>
        <a:bodyPr/>
        <a:lstStyle/>
        <a:p>
          <a:endParaRPr lang="zh-TW" altLang="en-US"/>
        </a:p>
      </dgm:t>
    </dgm:pt>
    <dgm:pt modelId="{B38E8858-7529-47EB-8882-FE0E3CF3E1F7}" type="sibTrans" cxnId="{2CEBF801-F44F-497A-B146-F9334C65C6DB}">
      <dgm:prSet/>
      <dgm:spPr/>
      <dgm:t>
        <a:bodyPr/>
        <a:lstStyle/>
        <a:p>
          <a:endParaRPr lang="zh-TW" altLang="en-US"/>
        </a:p>
      </dgm:t>
    </dgm:pt>
    <dgm:pt modelId="{D7B75539-B278-4DE7-A761-071AC44A0DA0}">
      <dgm:prSet phldrT="[文字]" custT="1"/>
      <dgm:spPr/>
      <dgm:t>
        <a:bodyPr/>
        <a:lstStyle/>
        <a:p>
          <a:r>
            <a:rPr lang="en-US" altLang="zh-TW" sz="3600" dirty="0" err="1">
              <a:latin typeface="+mn-lt"/>
              <a:ea typeface="標楷體" panose="03000509000000000000" pitchFamily="65" charset="-120"/>
            </a:rPr>
            <a:t>Vit</a:t>
          </a:r>
          <a:r>
            <a:rPr lang="en-US" altLang="zh-TW" sz="1900" dirty="0">
              <a:latin typeface="標楷體" panose="03000509000000000000" pitchFamily="65" charset="-120"/>
              <a:ea typeface="標楷體" panose="03000509000000000000" pitchFamily="65" charset="-120"/>
            </a:rPr>
            <a:t>.</a:t>
          </a:r>
          <a:endParaRPr lang="zh-TW" altLang="en-US" sz="1900" dirty="0">
            <a:latin typeface="標楷體" panose="03000509000000000000" pitchFamily="65" charset="-120"/>
            <a:ea typeface="標楷體" panose="03000509000000000000" pitchFamily="65" charset="-120"/>
          </a:endParaRPr>
        </a:p>
      </dgm:t>
    </dgm:pt>
    <dgm:pt modelId="{7F572038-24F3-41DC-9DDC-EE5D04529235}" type="parTrans" cxnId="{8E2EC31E-796F-47E5-A3C2-43B0426E500C}">
      <dgm:prSet/>
      <dgm:spPr/>
      <dgm:t>
        <a:bodyPr/>
        <a:lstStyle/>
        <a:p>
          <a:endParaRPr lang="zh-TW" altLang="en-US"/>
        </a:p>
      </dgm:t>
    </dgm:pt>
    <dgm:pt modelId="{CC44FDBB-1DA4-4F6E-8FA4-863A8B42E7C5}" type="sibTrans" cxnId="{8E2EC31E-796F-47E5-A3C2-43B0426E500C}">
      <dgm:prSet/>
      <dgm:spPr/>
      <dgm:t>
        <a:bodyPr/>
        <a:lstStyle/>
        <a:p>
          <a:endParaRPr lang="zh-TW" altLang="en-US"/>
        </a:p>
      </dgm:t>
    </dgm:pt>
    <dgm:pt modelId="{E0AFC565-C9D2-48D0-BD45-F341ADCD774A}">
      <dgm:prSet phldrT="[文字]"/>
      <dgm:spPr/>
      <dgm:t>
        <a:bodyPr/>
        <a:lstStyle/>
        <a:p>
          <a:r>
            <a:rPr lang="en-US" altLang="zh-TW" dirty="0">
              <a:latin typeface="標楷體" panose="03000509000000000000" pitchFamily="65" charset="-120"/>
              <a:ea typeface="標楷體" panose="03000509000000000000" pitchFamily="65" charset="-120"/>
            </a:rPr>
            <a:t>Enzyme</a:t>
          </a:r>
          <a:endParaRPr lang="zh-TW" altLang="en-US" dirty="0">
            <a:latin typeface="標楷體" panose="03000509000000000000" pitchFamily="65" charset="-120"/>
            <a:ea typeface="標楷體" panose="03000509000000000000" pitchFamily="65" charset="-120"/>
          </a:endParaRPr>
        </a:p>
      </dgm:t>
    </dgm:pt>
    <dgm:pt modelId="{A47D87A9-97A6-4054-859F-80720137E0E7}" type="parTrans" cxnId="{8DD189E1-06C0-4B3F-ABAD-E4CB2636E89A}">
      <dgm:prSet/>
      <dgm:spPr/>
      <dgm:t>
        <a:bodyPr/>
        <a:lstStyle/>
        <a:p>
          <a:endParaRPr lang="zh-TW" altLang="en-US"/>
        </a:p>
      </dgm:t>
    </dgm:pt>
    <dgm:pt modelId="{30C0AF84-36A2-42D8-A30C-E3EFDA7C4010}" type="sibTrans" cxnId="{8DD189E1-06C0-4B3F-ABAD-E4CB2636E89A}">
      <dgm:prSet/>
      <dgm:spPr/>
      <dgm:t>
        <a:bodyPr/>
        <a:lstStyle/>
        <a:p>
          <a:endParaRPr lang="zh-TW" altLang="en-US"/>
        </a:p>
      </dgm:t>
    </dgm:pt>
    <dgm:pt modelId="{9700DF1E-48EE-4BA9-B256-E978472638C2}">
      <dgm:prSet phldrT="[文字]" custT="1"/>
      <dgm:spPr/>
      <dgm:t>
        <a:bodyPr/>
        <a:lstStyle/>
        <a:p>
          <a:r>
            <a:rPr lang="en-US" altLang="zh-TW" sz="2000" dirty="0" err="1">
              <a:latin typeface="+mn-lt"/>
              <a:ea typeface="標楷體" panose="03000509000000000000" pitchFamily="65" charset="-120"/>
            </a:rPr>
            <a:t>Phyto</a:t>
          </a:r>
          <a:r>
            <a:rPr lang="en-US" altLang="zh-TW" sz="2000" dirty="0">
              <a:latin typeface="+mn-lt"/>
              <a:ea typeface="標楷體" panose="03000509000000000000" pitchFamily="65" charset="-120"/>
            </a:rPr>
            <a:t>-chemicals</a:t>
          </a:r>
          <a:endParaRPr lang="zh-TW" altLang="en-US" sz="2000" dirty="0">
            <a:latin typeface="+mn-lt"/>
            <a:ea typeface="標楷體" panose="03000509000000000000" pitchFamily="65" charset="-120"/>
          </a:endParaRPr>
        </a:p>
      </dgm:t>
    </dgm:pt>
    <dgm:pt modelId="{8523E168-7C86-4FC6-90C4-589700F8199F}" type="parTrans" cxnId="{29C1542F-F69C-4DE7-871B-F99225BA17C9}">
      <dgm:prSet/>
      <dgm:spPr/>
      <dgm:t>
        <a:bodyPr/>
        <a:lstStyle/>
        <a:p>
          <a:endParaRPr lang="zh-TW" altLang="en-US"/>
        </a:p>
      </dgm:t>
    </dgm:pt>
    <dgm:pt modelId="{D789FDAA-7A90-4737-8FAC-2F12F6FCEACD}" type="sibTrans" cxnId="{29C1542F-F69C-4DE7-871B-F99225BA17C9}">
      <dgm:prSet/>
      <dgm:spPr/>
      <dgm:t>
        <a:bodyPr/>
        <a:lstStyle/>
        <a:p>
          <a:endParaRPr lang="zh-TW" altLang="en-US"/>
        </a:p>
      </dgm:t>
    </dgm:pt>
    <dgm:pt modelId="{C265978C-B47C-4834-84B2-91BAB39D6B9C}">
      <dgm:prSet phldrT="[文字]"/>
      <dgm:spPr/>
      <dgm:t>
        <a:bodyPr/>
        <a:lstStyle/>
        <a:p>
          <a:endParaRPr lang="zh-TW" altLang="en-US" dirty="0"/>
        </a:p>
      </dgm:t>
    </dgm:pt>
    <dgm:pt modelId="{49500291-2E5D-4F28-BC1B-034D02B4BA6E}" type="parTrans" cxnId="{42683422-0897-40D4-9F72-431F40D8776D}">
      <dgm:prSet/>
      <dgm:spPr/>
      <dgm:t>
        <a:bodyPr/>
        <a:lstStyle/>
        <a:p>
          <a:endParaRPr lang="zh-TW" altLang="en-US"/>
        </a:p>
      </dgm:t>
    </dgm:pt>
    <dgm:pt modelId="{83B577C5-FA6B-4C76-AE30-13E689517123}" type="sibTrans" cxnId="{42683422-0897-40D4-9F72-431F40D8776D}">
      <dgm:prSet/>
      <dgm:spPr/>
      <dgm:t>
        <a:bodyPr/>
        <a:lstStyle/>
        <a:p>
          <a:endParaRPr lang="zh-TW" altLang="en-US"/>
        </a:p>
      </dgm:t>
    </dgm:pt>
    <dgm:pt modelId="{A80CF49E-D5DC-4150-86EE-95790045A7F6}" type="pres">
      <dgm:prSet presAssocID="{4DF49738-B340-4FFC-BF46-9214F521643A}" presName="Name0" presStyleCnt="0">
        <dgm:presLayoutVars>
          <dgm:chMax val="1"/>
          <dgm:dir/>
          <dgm:animLvl val="ctr"/>
          <dgm:resizeHandles val="exact"/>
        </dgm:presLayoutVars>
      </dgm:prSet>
      <dgm:spPr/>
    </dgm:pt>
    <dgm:pt modelId="{BE25DC01-0F41-4923-9BE6-84C6CA31C10B}" type="pres">
      <dgm:prSet presAssocID="{9664985D-7F19-4C43-B57C-F2FF27AF9770}" presName="centerShape" presStyleLbl="node0" presStyleIdx="0" presStyleCnt="1" custScaleX="148673" custScaleY="140778"/>
      <dgm:spPr/>
    </dgm:pt>
    <dgm:pt modelId="{5372684F-0D54-461C-A5CF-FCF404CDB6AE}" type="pres">
      <dgm:prSet presAssocID="{D7B75539-B278-4DE7-A761-071AC44A0DA0}" presName="node" presStyleLbl="node1" presStyleIdx="0" presStyleCnt="3">
        <dgm:presLayoutVars>
          <dgm:bulletEnabled val="1"/>
        </dgm:presLayoutVars>
      </dgm:prSet>
      <dgm:spPr/>
    </dgm:pt>
    <dgm:pt modelId="{4F3D639E-FDF2-469E-8DAB-D5EF0C4A6B1A}" type="pres">
      <dgm:prSet presAssocID="{D7B75539-B278-4DE7-A761-071AC44A0DA0}" presName="dummy" presStyleCnt="0"/>
      <dgm:spPr/>
    </dgm:pt>
    <dgm:pt modelId="{EF83B3DD-4ABF-4DA8-9A53-BC4ED21024EB}" type="pres">
      <dgm:prSet presAssocID="{CC44FDBB-1DA4-4F6E-8FA4-863A8B42E7C5}" presName="sibTrans" presStyleLbl="sibTrans2D1" presStyleIdx="0" presStyleCnt="3"/>
      <dgm:spPr/>
    </dgm:pt>
    <dgm:pt modelId="{7A0B6AEE-D699-4D31-93FB-E16C5F3CAC8D}" type="pres">
      <dgm:prSet presAssocID="{E0AFC565-C9D2-48D0-BD45-F341ADCD774A}" presName="node" presStyleLbl="node1" presStyleIdx="1" presStyleCnt="3" custScaleX="106781" custScaleY="98473">
        <dgm:presLayoutVars>
          <dgm:bulletEnabled val="1"/>
        </dgm:presLayoutVars>
      </dgm:prSet>
      <dgm:spPr/>
    </dgm:pt>
    <dgm:pt modelId="{CBCE9C40-F7E6-4370-8121-CC9C467938F5}" type="pres">
      <dgm:prSet presAssocID="{E0AFC565-C9D2-48D0-BD45-F341ADCD774A}" presName="dummy" presStyleCnt="0"/>
      <dgm:spPr/>
    </dgm:pt>
    <dgm:pt modelId="{2A9B8FD9-0CB6-42A4-B7D5-9F9FD76E94E2}" type="pres">
      <dgm:prSet presAssocID="{30C0AF84-36A2-42D8-A30C-E3EFDA7C4010}" presName="sibTrans" presStyleLbl="sibTrans2D1" presStyleIdx="1" presStyleCnt="3"/>
      <dgm:spPr/>
    </dgm:pt>
    <dgm:pt modelId="{27D8F0F7-A56C-4AF1-9ADD-A21F9C7FCEAC}" type="pres">
      <dgm:prSet presAssocID="{9700DF1E-48EE-4BA9-B256-E978472638C2}" presName="node" presStyleLbl="node1" presStyleIdx="2" presStyleCnt="3">
        <dgm:presLayoutVars>
          <dgm:bulletEnabled val="1"/>
        </dgm:presLayoutVars>
      </dgm:prSet>
      <dgm:spPr/>
    </dgm:pt>
    <dgm:pt modelId="{35BB1663-2D8C-45DB-82A1-8CE6B284B6B8}" type="pres">
      <dgm:prSet presAssocID="{9700DF1E-48EE-4BA9-B256-E978472638C2}" presName="dummy" presStyleCnt="0"/>
      <dgm:spPr/>
    </dgm:pt>
    <dgm:pt modelId="{9349380F-6BC8-4142-A25F-FD513F60238C}" type="pres">
      <dgm:prSet presAssocID="{D789FDAA-7A90-4737-8FAC-2F12F6FCEACD}" presName="sibTrans" presStyleLbl="sibTrans2D1" presStyleIdx="2" presStyleCnt="3"/>
      <dgm:spPr/>
    </dgm:pt>
  </dgm:ptLst>
  <dgm:cxnLst>
    <dgm:cxn modelId="{2CEBF801-F44F-497A-B146-F9334C65C6DB}" srcId="{4DF49738-B340-4FFC-BF46-9214F521643A}" destId="{9664985D-7F19-4C43-B57C-F2FF27AF9770}" srcOrd="0" destOrd="0" parTransId="{89A24C97-1B49-4D36-BFC5-9858F8F10D64}" sibTransId="{B38E8858-7529-47EB-8882-FE0E3CF3E1F7}"/>
    <dgm:cxn modelId="{E295BD06-8F49-4B1A-9A85-80864B5F5E75}" type="presOf" srcId="{9700DF1E-48EE-4BA9-B256-E978472638C2}" destId="{27D8F0F7-A56C-4AF1-9ADD-A21F9C7FCEAC}" srcOrd="0" destOrd="0" presId="urn:microsoft.com/office/officeart/2005/8/layout/radial6"/>
    <dgm:cxn modelId="{8E2EC31E-796F-47E5-A3C2-43B0426E500C}" srcId="{9664985D-7F19-4C43-B57C-F2FF27AF9770}" destId="{D7B75539-B278-4DE7-A761-071AC44A0DA0}" srcOrd="0" destOrd="0" parTransId="{7F572038-24F3-41DC-9DDC-EE5D04529235}" sibTransId="{CC44FDBB-1DA4-4F6E-8FA4-863A8B42E7C5}"/>
    <dgm:cxn modelId="{42683422-0897-40D4-9F72-431F40D8776D}" srcId="{4DF49738-B340-4FFC-BF46-9214F521643A}" destId="{C265978C-B47C-4834-84B2-91BAB39D6B9C}" srcOrd="1" destOrd="0" parTransId="{49500291-2E5D-4F28-BC1B-034D02B4BA6E}" sibTransId="{83B577C5-FA6B-4C76-AE30-13E689517123}"/>
    <dgm:cxn modelId="{7CFCD327-C259-4F19-824D-53D17FA3136C}" type="presOf" srcId="{D789FDAA-7A90-4737-8FAC-2F12F6FCEACD}" destId="{9349380F-6BC8-4142-A25F-FD513F60238C}" srcOrd="0" destOrd="0" presId="urn:microsoft.com/office/officeart/2005/8/layout/radial6"/>
    <dgm:cxn modelId="{29C1542F-F69C-4DE7-871B-F99225BA17C9}" srcId="{9664985D-7F19-4C43-B57C-F2FF27AF9770}" destId="{9700DF1E-48EE-4BA9-B256-E978472638C2}" srcOrd="2" destOrd="0" parTransId="{8523E168-7C86-4FC6-90C4-589700F8199F}" sibTransId="{D789FDAA-7A90-4737-8FAC-2F12F6FCEACD}"/>
    <dgm:cxn modelId="{E433AC37-8FE9-4A9E-AE94-1E2C6740FE80}" type="presOf" srcId="{E0AFC565-C9D2-48D0-BD45-F341ADCD774A}" destId="{7A0B6AEE-D699-4D31-93FB-E16C5F3CAC8D}" srcOrd="0" destOrd="0" presId="urn:microsoft.com/office/officeart/2005/8/layout/radial6"/>
    <dgm:cxn modelId="{845EB853-AA76-4809-8FD0-BC06E8049AD2}" type="presOf" srcId="{30C0AF84-36A2-42D8-A30C-E3EFDA7C4010}" destId="{2A9B8FD9-0CB6-42A4-B7D5-9F9FD76E94E2}" srcOrd="0" destOrd="0" presId="urn:microsoft.com/office/officeart/2005/8/layout/radial6"/>
    <dgm:cxn modelId="{25EAC39C-F363-4D7B-9E3C-173C887AFA75}" type="presOf" srcId="{4DF49738-B340-4FFC-BF46-9214F521643A}" destId="{A80CF49E-D5DC-4150-86EE-95790045A7F6}" srcOrd="0" destOrd="0" presId="urn:microsoft.com/office/officeart/2005/8/layout/radial6"/>
    <dgm:cxn modelId="{B24A36DA-E30E-4B67-8E4A-EA7D74225D68}" type="presOf" srcId="{CC44FDBB-1DA4-4F6E-8FA4-863A8B42E7C5}" destId="{EF83B3DD-4ABF-4DA8-9A53-BC4ED21024EB}" srcOrd="0" destOrd="0" presId="urn:microsoft.com/office/officeart/2005/8/layout/radial6"/>
    <dgm:cxn modelId="{8DD189E1-06C0-4B3F-ABAD-E4CB2636E89A}" srcId="{9664985D-7F19-4C43-B57C-F2FF27AF9770}" destId="{E0AFC565-C9D2-48D0-BD45-F341ADCD774A}" srcOrd="1" destOrd="0" parTransId="{A47D87A9-97A6-4054-859F-80720137E0E7}" sibTransId="{30C0AF84-36A2-42D8-A30C-E3EFDA7C4010}"/>
    <dgm:cxn modelId="{383638E6-837A-4932-B267-12433FBEB15A}" type="presOf" srcId="{D7B75539-B278-4DE7-A761-071AC44A0DA0}" destId="{5372684F-0D54-461C-A5CF-FCF404CDB6AE}" srcOrd="0" destOrd="0" presId="urn:microsoft.com/office/officeart/2005/8/layout/radial6"/>
    <dgm:cxn modelId="{6C0369FE-BDA3-41A8-8803-AE521A4847BA}" type="presOf" srcId="{9664985D-7F19-4C43-B57C-F2FF27AF9770}" destId="{BE25DC01-0F41-4923-9BE6-84C6CA31C10B}" srcOrd="0" destOrd="0" presId="urn:microsoft.com/office/officeart/2005/8/layout/radial6"/>
    <dgm:cxn modelId="{73DE0222-55B4-45F2-B6B3-CB6BA7DC0ED8}" type="presParOf" srcId="{A80CF49E-D5DC-4150-86EE-95790045A7F6}" destId="{BE25DC01-0F41-4923-9BE6-84C6CA31C10B}" srcOrd="0" destOrd="0" presId="urn:microsoft.com/office/officeart/2005/8/layout/radial6"/>
    <dgm:cxn modelId="{E1BBA80F-1E7B-449C-9634-CDD7783131DB}" type="presParOf" srcId="{A80CF49E-D5DC-4150-86EE-95790045A7F6}" destId="{5372684F-0D54-461C-A5CF-FCF404CDB6AE}" srcOrd="1" destOrd="0" presId="urn:microsoft.com/office/officeart/2005/8/layout/radial6"/>
    <dgm:cxn modelId="{A3DA57F6-A545-4500-99C3-9E5BAE7D1503}" type="presParOf" srcId="{A80CF49E-D5DC-4150-86EE-95790045A7F6}" destId="{4F3D639E-FDF2-469E-8DAB-D5EF0C4A6B1A}" srcOrd="2" destOrd="0" presId="urn:microsoft.com/office/officeart/2005/8/layout/radial6"/>
    <dgm:cxn modelId="{D4DE5F7A-9892-4C53-B615-AE59F3100FF3}" type="presParOf" srcId="{A80CF49E-D5DC-4150-86EE-95790045A7F6}" destId="{EF83B3DD-4ABF-4DA8-9A53-BC4ED21024EB}" srcOrd="3" destOrd="0" presId="urn:microsoft.com/office/officeart/2005/8/layout/radial6"/>
    <dgm:cxn modelId="{B75DC0FE-CE09-4582-B9F7-3584ED085F80}" type="presParOf" srcId="{A80CF49E-D5DC-4150-86EE-95790045A7F6}" destId="{7A0B6AEE-D699-4D31-93FB-E16C5F3CAC8D}" srcOrd="4" destOrd="0" presId="urn:microsoft.com/office/officeart/2005/8/layout/radial6"/>
    <dgm:cxn modelId="{990A7872-B9A1-4003-9240-DBBA3CB8DF33}" type="presParOf" srcId="{A80CF49E-D5DC-4150-86EE-95790045A7F6}" destId="{CBCE9C40-F7E6-4370-8121-CC9C467938F5}" srcOrd="5" destOrd="0" presId="urn:microsoft.com/office/officeart/2005/8/layout/radial6"/>
    <dgm:cxn modelId="{80EA6785-87AD-4DC9-AC97-C855EF020EA8}" type="presParOf" srcId="{A80CF49E-D5DC-4150-86EE-95790045A7F6}" destId="{2A9B8FD9-0CB6-42A4-B7D5-9F9FD76E94E2}" srcOrd="6" destOrd="0" presId="urn:microsoft.com/office/officeart/2005/8/layout/radial6"/>
    <dgm:cxn modelId="{3B01D01C-7D4A-4A47-A5FB-F99728C64F07}" type="presParOf" srcId="{A80CF49E-D5DC-4150-86EE-95790045A7F6}" destId="{27D8F0F7-A56C-4AF1-9ADD-A21F9C7FCEAC}" srcOrd="7" destOrd="0" presId="urn:microsoft.com/office/officeart/2005/8/layout/radial6"/>
    <dgm:cxn modelId="{109D36F4-1CCB-48E6-B103-46F526584657}" type="presParOf" srcId="{A80CF49E-D5DC-4150-86EE-95790045A7F6}" destId="{35BB1663-2D8C-45DB-82A1-8CE6B284B6B8}" srcOrd="8" destOrd="0" presId="urn:microsoft.com/office/officeart/2005/8/layout/radial6"/>
    <dgm:cxn modelId="{3C767CC0-7DA6-424D-A754-BA7D09B3A0CE}" type="presParOf" srcId="{A80CF49E-D5DC-4150-86EE-95790045A7F6}" destId="{9349380F-6BC8-4142-A25F-FD513F60238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9380F-6BC8-4142-A25F-FD513F60238C}">
      <dsp:nvSpPr>
        <dsp:cNvPr id="0" name=""/>
        <dsp:cNvSpPr/>
      </dsp:nvSpPr>
      <dsp:spPr>
        <a:xfrm>
          <a:off x="1609236" y="749489"/>
          <a:ext cx="5007797" cy="5007797"/>
        </a:xfrm>
        <a:prstGeom prst="blockArc">
          <a:avLst>
            <a:gd name="adj1" fmla="val 9000000"/>
            <a:gd name="adj2" fmla="val 16200000"/>
            <a:gd name="adj3" fmla="val 4639"/>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9B8FD9-0CB6-42A4-B7D5-9F9FD76E94E2}">
      <dsp:nvSpPr>
        <dsp:cNvPr id="0" name=""/>
        <dsp:cNvSpPr/>
      </dsp:nvSpPr>
      <dsp:spPr>
        <a:xfrm>
          <a:off x="1609236" y="749489"/>
          <a:ext cx="5007797" cy="5007797"/>
        </a:xfrm>
        <a:prstGeom prst="blockArc">
          <a:avLst>
            <a:gd name="adj1" fmla="val 1800000"/>
            <a:gd name="adj2" fmla="val 9000000"/>
            <a:gd name="adj3" fmla="val 4639"/>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3B3DD-4ABF-4DA8-9A53-BC4ED21024EB}">
      <dsp:nvSpPr>
        <dsp:cNvPr id="0" name=""/>
        <dsp:cNvSpPr/>
      </dsp:nvSpPr>
      <dsp:spPr>
        <a:xfrm>
          <a:off x="1609236" y="749489"/>
          <a:ext cx="5007797" cy="5007797"/>
        </a:xfrm>
        <a:prstGeom prst="blockArc">
          <a:avLst>
            <a:gd name="adj1" fmla="val 16200000"/>
            <a:gd name="adj2" fmla="val 18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25DC01-0F41-4923-9BE6-84C6CA31C10B}">
      <dsp:nvSpPr>
        <dsp:cNvPr id="0" name=""/>
        <dsp:cNvSpPr/>
      </dsp:nvSpPr>
      <dsp:spPr>
        <a:xfrm>
          <a:off x="2399855" y="1631089"/>
          <a:ext cx="3426559" cy="324459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altLang="zh-TW" sz="3200" kern="1200" dirty="0">
              <a:latin typeface="標楷體" panose="03000509000000000000" pitchFamily="65" charset="-120"/>
              <a:ea typeface="標楷體" panose="03000509000000000000" pitchFamily="65" charset="-120"/>
            </a:rPr>
            <a:t>Antioxidant</a:t>
          </a:r>
          <a:endParaRPr lang="zh-TW" altLang="en-US" sz="3200" kern="1200" dirty="0">
            <a:latin typeface="標楷體" panose="03000509000000000000" pitchFamily="65" charset="-120"/>
            <a:ea typeface="標楷體" panose="03000509000000000000" pitchFamily="65" charset="-120"/>
          </a:endParaRPr>
        </a:p>
      </dsp:txBody>
      <dsp:txXfrm>
        <a:off x="2901663" y="2106249"/>
        <a:ext cx="2422943" cy="2294278"/>
      </dsp:txXfrm>
    </dsp:sp>
    <dsp:sp modelId="{5372684F-0D54-461C-A5CF-FCF404CDB6AE}">
      <dsp:nvSpPr>
        <dsp:cNvPr id="0" name=""/>
        <dsp:cNvSpPr/>
      </dsp:nvSpPr>
      <dsp:spPr>
        <a:xfrm>
          <a:off x="3306468" y="903"/>
          <a:ext cx="1613333" cy="16133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altLang="zh-TW" sz="3600" kern="1200" dirty="0" err="1">
              <a:latin typeface="+mn-lt"/>
              <a:ea typeface="標楷體" panose="03000509000000000000" pitchFamily="65" charset="-120"/>
            </a:rPr>
            <a:t>Vit</a:t>
          </a:r>
          <a:r>
            <a:rPr lang="en-US" altLang="zh-TW" sz="1900" kern="1200" dirty="0">
              <a:latin typeface="標楷體" panose="03000509000000000000" pitchFamily="65" charset="-120"/>
              <a:ea typeface="標楷體" panose="03000509000000000000" pitchFamily="65" charset="-120"/>
            </a:rPr>
            <a:t>.</a:t>
          </a:r>
          <a:endParaRPr lang="zh-TW" altLang="en-US" sz="1900" kern="1200" dirty="0">
            <a:latin typeface="標楷體" panose="03000509000000000000" pitchFamily="65" charset="-120"/>
            <a:ea typeface="標楷體" panose="03000509000000000000" pitchFamily="65" charset="-120"/>
          </a:endParaRPr>
        </a:p>
      </dsp:txBody>
      <dsp:txXfrm>
        <a:off x="3542735" y="237170"/>
        <a:ext cx="1140799" cy="1140799"/>
      </dsp:txXfrm>
    </dsp:sp>
    <dsp:sp modelId="{7A0B6AEE-D699-4D31-93FB-E16C5F3CAC8D}">
      <dsp:nvSpPr>
        <dsp:cNvPr id="0" name=""/>
        <dsp:cNvSpPr/>
      </dsp:nvSpPr>
      <dsp:spPr>
        <a:xfrm>
          <a:off x="5369909" y="3681949"/>
          <a:ext cx="1722733" cy="1588698"/>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altLang="zh-TW" sz="2900" kern="1200" dirty="0">
              <a:latin typeface="標楷體" panose="03000509000000000000" pitchFamily="65" charset="-120"/>
              <a:ea typeface="標楷體" panose="03000509000000000000" pitchFamily="65" charset="-120"/>
            </a:rPr>
            <a:t>Enzyme</a:t>
          </a:r>
          <a:endParaRPr lang="zh-TW" altLang="en-US" sz="2900" kern="1200" dirty="0">
            <a:latin typeface="標楷體" panose="03000509000000000000" pitchFamily="65" charset="-120"/>
            <a:ea typeface="標楷體" panose="03000509000000000000" pitchFamily="65" charset="-120"/>
          </a:endParaRPr>
        </a:p>
      </dsp:txBody>
      <dsp:txXfrm>
        <a:off x="5622197" y="3914608"/>
        <a:ext cx="1218157" cy="1123380"/>
      </dsp:txXfrm>
    </dsp:sp>
    <dsp:sp modelId="{27D8F0F7-A56C-4AF1-9ADD-A21F9C7FCEAC}">
      <dsp:nvSpPr>
        <dsp:cNvPr id="0" name=""/>
        <dsp:cNvSpPr/>
      </dsp:nvSpPr>
      <dsp:spPr>
        <a:xfrm>
          <a:off x="1188327" y="3669631"/>
          <a:ext cx="1613333" cy="161333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TW" sz="2000" kern="1200" dirty="0" err="1">
              <a:latin typeface="+mn-lt"/>
              <a:ea typeface="標楷體" panose="03000509000000000000" pitchFamily="65" charset="-120"/>
            </a:rPr>
            <a:t>Phyto</a:t>
          </a:r>
          <a:r>
            <a:rPr lang="en-US" altLang="zh-TW" sz="2000" kern="1200" dirty="0">
              <a:latin typeface="+mn-lt"/>
              <a:ea typeface="標楷體" panose="03000509000000000000" pitchFamily="65" charset="-120"/>
            </a:rPr>
            <a:t>-chemicals</a:t>
          </a:r>
          <a:endParaRPr lang="zh-TW" altLang="en-US" sz="2000" kern="1200" dirty="0">
            <a:latin typeface="+mn-lt"/>
            <a:ea typeface="標楷體" panose="03000509000000000000" pitchFamily="65" charset="-120"/>
          </a:endParaRPr>
        </a:p>
      </dsp:txBody>
      <dsp:txXfrm>
        <a:off x="1424594" y="3905898"/>
        <a:ext cx="1140799" cy="1140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42C6E2-C16C-4C19-B098-BBE088DF992E}" type="datetimeFigureOut">
              <a:rPr lang="zh-TW" altLang="en-US" smtClean="0"/>
              <a:t>2023/2/19</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46D9EE1-1628-4744-AA7A-F65E74E0AF7B}" type="slidenum">
              <a:rPr lang="zh-TW" altLang="en-US" smtClean="0"/>
              <a:t>‹#›</a:t>
            </a:fld>
            <a:endParaRPr lang="zh-TW" altLang="en-US"/>
          </a:p>
        </p:txBody>
      </p:sp>
    </p:spTree>
    <p:extLst>
      <p:ext uri="{BB962C8B-B14F-4D97-AF65-F5344CB8AC3E}">
        <p14:creationId xmlns:p14="http://schemas.microsoft.com/office/powerpoint/2010/main" val="3882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62" tIns="47081" rIns="94162" bIns="47081" anchor="b"/>
          <a:lstStyle>
            <a:lvl1pPr defTabSz="939800" eaLnBrk="0" hangingPunct="0">
              <a:defRPr kumimoji="1">
                <a:solidFill>
                  <a:schemeClr val="tx1"/>
                </a:solidFill>
                <a:latin typeface="Arial" charset="0"/>
                <a:ea typeface="新細明體" charset="-120"/>
              </a:defRPr>
            </a:lvl1pPr>
            <a:lvl2pPr marL="742950" indent="-285750" defTabSz="939800" eaLnBrk="0" hangingPunct="0">
              <a:defRPr kumimoji="1">
                <a:solidFill>
                  <a:schemeClr val="tx1"/>
                </a:solidFill>
                <a:latin typeface="Arial" charset="0"/>
                <a:ea typeface="新細明體" charset="-120"/>
              </a:defRPr>
            </a:lvl2pPr>
            <a:lvl3pPr marL="1143000" indent="-228600" defTabSz="939800" eaLnBrk="0" hangingPunct="0">
              <a:defRPr kumimoji="1">
                <a:solidFill>
                  <a:schemeClr val="tx1"/>
                </a:solidFill>
                <a:latin typeface="Arial" charset="0"/>
                <a:ea typeface="新細明體" charset="-120"/>
              </a:defRPr>
            </a:lvl3pPr>
            <a:lvl4pPr marL="1600200" indent="-228600" defTabSz="939800" eaLnBrk="0" hangingPunct="0">
              <a:defRPr kumimoji="1">
                <a:solidFill>
                  <a:schemeClr val="tx1"/>
                </a:solidFill>
                <a:latin typeface="Arial" charset="0"/>
                <a:ea typeface="新細明體" charset="-120"/>
              </a:defRPr>
            </a:lvl4pPr>
            <a:lvl5pPr marL="2057400" indent="-228600" defTabSz="939800" eaLnBrk="0" hangingPunct="0">
              <a:defRPr kumimoji="1">
                <a:solidFill>
                  <a:schemeClr val="tx1"/>
                </a:solidFill>
                <a:latin typeface="Arial" charset="0"/>
                <a:ea typeface="新細明體" charset="-120"/>
              </a:defRPr>
            </a:lvl5pPr>
            <a:lvl6pPr marL="2514600" indent="-228600" defTabSz="939800" eaLnBrk="0" fontAlgn="base" hangingPunct="0">
              <a:spcBef>
                <a:spcPct val="0"/>
              </a:spcBef>
              <a:spcAft>
                <a:spcPct val="0"/>
              </a:spcAft>
              <a:defRPr kumimoji="1">
                <a:solidFill>
                  <a:schemeClr val="tx1"/>
                </a:solidFill>
                <a:latin typeface="Arial" charset="0"/>
                <a:ea typeface="新細明體" charset="-120"/>
              </a:defRPr>
            </a:lvl6pPr>
            <a:lvl7pPr marL="2971800" indent="-228600" defTabSz="939800" eaLnBrk="0" fontAlgn="base" hangingPunct="0">
              <a:spcBef>
                <a:spcPct val="0"/>
              </a:spcBef>
              <a:spcAft>
                <a:spcPct val="0"/>
              </a:spcAft>
              <a:defRPr kumimoji="1">
                <a:solidFill>
                  <a:schemeClr val="tx1"/>
                </a:solidFill>
                <a:latin typeface="Arial" charset="0"/>
                <a:ea typeface="新細明體" charset="-120"/>
              </a:defRPr>
            </a:lvl7pPr>
            <a:lvl8pPr marL="3429000" indent="-228600" defTabSz="939800" eaLnBrk="0" fontAlgn="base" hangingPunct="0">
              <a:spcBef>
                <a:spcPct val="0"/>
              </a:spcBef>
              <a:spcAft>
                <a:spcPct val="0"/>
              </a:spcAft>
              <a:defRPr kumimoji="1">
                <a:solidFill>
                  <a:schemeClr val="tx1"/>
                </a:solidFill>
                <a:latin typeface="Arial" charset="0"/>
                <a:ea typeface="新細明體" charset="-120"/>
              </a:defRPr>
            </a:lvl8pPr>
            <a:lvl9pPr marL="3886200" indent="-228600" defTabSz="9398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B7353087-9375-414F-9C55-B36055D296D1}" type="slidenum">
              <a:rPr lang="en-US" altLang="zh-TW" sz="1100">
                <a:latin typeface="標楷體" pitchFamily="65" charset="-120"/>
                <a:ea typeface="標楷體" pitchFamily="65" charset="-120"/>
              </a:rPr>
              <a:pPr algn="r" eaLnBrk="1" hangingPunct="1"/>
              <a:t>1</a:t>
            </a:fld>
            <a:endParaRPr lang="en-US" altLang="zh-TW" sz="1100" dirty="0">
              <a:latin typeface="標楷體" pitchFamily="65" charset="-120"/>
              <a:ea typeface="標楷體" pitchFamily="65" charset="-12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zh-TW" altLang="zh-TW">
              <a:latin typeface="標楷體" pitchFamily="65" charset="-120"/>
              <a:ea typeface="新細明體" charset="-120"/>
            </a:endParaRPr>
          </a:p>
        </p:txBody>
      </p:sp>
    </p:spTree>
    <p:extLst>
      <p:ext uri="{BB962C8B-B14F-4D97-AF65-F5344CB8AC3E}">
        <p14:creationId xmlns:p14="http://schemas.microsoft.com/office/powerpoint/2010/main" val="225892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74D575-5F21-43A1-A6D7-1502E088BB7E}" type="slidenum">
              <a:rPr lang="zh-TW" altLang="en-US" smtClean="0">
                <a:solidFill>
                  <a:prstClr val="black"/>
                </a:solidFill>
              </a:rPr>
              <a:pPr>
                <a:defRPr/>
              </a:pPr>
              <a:t>32</a:t>
            </a:fld>
            <a:endParaRPr lang="zh-TW" altLang="en-US">
              <a:solidFill>
                <a:prstClr val="black"/>
              </a:solidFill>
            </a:endParaRPr>
          </a:p>
        </p:txBody>
      </p:sp>
    </p:spTree>
    <p:extLst>
      <p:ext uri="{BB962C8B-B14F-4D97-AF65-F5344CB8AC3E}">
        <p14:creationId xmlns:p14="http://schemas.microsoft.com/office/powerpoint/2010/main" val="46264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74D575-5F21-43A1-A6D7-1502E088BB7E}" type="slidenum">
              <a:rPr lang="zh-TW" altLang="en-US" smtClean="0">
                <a:solidFill>
                  <a:prstClr val="black"/>
                </a:solidFill>
              </a:rPr>
              <a:pPr>
                <a:defRPr/>
              </a:pPr>
              <a:t>33</a:t>
            </a:fld>
            <a:endParaRPr lang="zh-TW" altLang="en-US">
              <a:solidFill>
                <a:prstClr val="black"/>
              </a:solidFill>
            </a:endParaRPr>
          </a:p>
        </p:txBody>
      </p:sp>
    </p:spTree>
    <p:extLst>
      <p:ext uri="{BB962C8B-B14F-4D97-AF65-F5344CB8AC3E}">
        <p14:creationId xmlns:p14="http://schemas.microsoft.com/office/powerpoint/2010/main" val="328029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74D575-5F21-43A1-A6D7-1502E088BB7E}" type="slidenum">
              <a:rPr lang="zh-TW" altLang="en-US" smtClean="0">
                <a:solidFill>
                  <a:prstClr val="black"/>
                </a:solidFill>
              </a:rPr>
              <a:pPr>
                <a:defRPr/>
              </a:pPr>
              <a:t>34</a:t>
            </a:fld>
            <a:endParaRPr lang="zh-TW" altLang="en-US">
              <a:solidFill>
                <a:prstClr val="black"/>
              </a:solidFill>
            </a:endParaRPr>
          </a:p>
        </p:txBody>
      </p:sp>
    </p:spTree>
    <p:extLst>
      <p:ext uri="{BB962C8B-B14F-4D97-AF65-F5344CB8AC3E}">
        <p14:creationId xmlns:p14="http://schemas.microsoft.com/office/powerpoint/2010/main" val="286362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DD16258-8196-4278-BDCA-CEEE79FC8F84}" type="slidenum">
              <a:rPr lang="zh-TW" altLang="en-US" smtClean="0"/>
              <a:pPr>
                <a:defRPr/>
              </a:pPr>
              <a:t>36</a:t>
            </a:fld>
            <a:endParaRPr lang="zh-TW" altLang="en-US"/>
          </a:p>
        </p:txBody>
      </p:sp>
    </p:spTree>
    <p:extLst>
      <p:ext uri="{BB962C8B-B14F-4D97-AF65-F5344CB8AC3E}">
        <p14:creationId xmlns:p14="http://schemas.microsoft.com/office/powerpoint/2010/main" val="365182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F033933-9777-42DD-B713-BA7220F1E194}" type="slidenum">
              <a:rPr lang="zh-TW" altLang="en-US" smtClean="0"/>
              <a:t>38</a:t>
            </a:fld>
            <a:endParaRPr lang="zh-TW" altLang="en-US"/>
          </a:p>
        </p:txBody>
      </p:sp>
    </p:spTree>
    <p:extLst>
      <p:ext uri="{BB962C8B-B14F-4D97-AF65-F5344CB8AC3E}">
        <p14:creationId xmlns:p14="http://schemas.microsoft.com/office/powerpoint/2010/main" val="249497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DD16258-8196-4278-BDCA-CEEE79FC8F84}" type="slidenum">
              <a:rPr lang="zh-TW" altLang="en-US" smtClean="0"/>
              <a:pPr>
                <a:defRPr/>
              </a:pPr>
              <a:t>46</a:t>
            </a:fld>
            <a:endParaRPr lang="zh-TW" altLang="en-US"/>
          </a:p>
        </p:txBody>
      </p:sp>
    </p:spTree>
    <p:extLst>
      <p:ext uri="{BB962C8B-B14F-4D97-AF65-F5344CB8AC3E}">
        <p14:creationId xmlns:p14="http://schemas.microsoft.com/office/powerpoint/2010/main" val="365182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rPr>
              <a:pPr/>
              <a:t>51</a:t>
            </a:fld>
            <a:endParaRPr lang="zh-TW" altLang="en-US">
              <a:solidFill>
                <a:prstClr val="black"/>
              </a:solidFill>
            </a:endParaRPr>
          </a:p>
        </p:txBody>
      </p:sp>
    </p:spTree>
    <p:extLst>
      <p:ext uri="{BB962C8B-B14F-4D97-AF65-F5344CB8AC3E}">
        <p14:creationId xmlns:p14="http://schemas.microsoft.com/office/powerpoint/2010/main" val="390120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rPr>
              <a:pPr/>
              <a:t>52</a:t>
            </a:fld>
            <a:endParaRPr lang="zh-TW" altLang="en-US">
              <a:solidFill>
                <a:prstClr val="black"/>
              </a:solidFill>
            </a:endParaRPr>
          </a:p>
        </p:txBody>
      </p:sp>
    </p:spTree>
    <p:extLst>
      <p:ext uri="{BB962C8B-B14F-4D97-AF65-F5344CB8AC3E}">
        <p14:creationId xmlns:p14="http://schemas.microsoft.com/office/powerpoint/2010/main" val="249477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rPr>
              <a:pPr/>
              <a:t>53</a:t>
            </a:fld>
            <a:endParaRPr lang="zh-TW" altLang="en-US">
              <a:solidFill>
                <a:prstClr val="black"/>
              </a:solidFill>
            </a:endParaRPr>
          </a:p>
        </p:txBody>
      </p:sp>
    </p:spTree>
    <p:extLst>
      <p:ext uri="{BB962C8B-B14F-4D97-AF65-F5344CB8AC3E}">
        <p14:creationId xmlns:p14="http://schemas.microsoft.com/office/powerpoint/2010/main" val="271834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rPr>
              <a:pPr/>
              <a:t>54</a:t>
            </a:fld>
            <a:endParaRPr lang="zh-TW" altLang="en-US">
              <a:solidFill>
                <a:prstClr val="black"/>
              </a:solidFill>
            </a:endParaRPr>
          </a:p>
        </p:txBody>
      </p:sp>
    </p:spTree>
    <p:extLst>
      <p:ext uri="{BB962C8B-B14F-4D97-AF65-F5344CB8AC3E}">
        <p14:creationId xmlns:p14="http://schemas.microsoft.com/office/powerpoint/2010/main" val="164497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Greenhouse and plant factory are</a:t>
            </a:r>
            <a:r>
              <a:rPr lang="en-US" altLang="zh-TW" baseline="0" dirty="0"/>
              <a:t> both controlled environment agriculture. Most greenhouses grow plants in one layer and most plant factories grow plants in </a:t>
            </a:r>
            <a:r>
              <a:rPr lang="en-US" altLang="zh-TW" baseline="0" dirty="0" err="1"/>
              <a:t>mutilple</a:t>
            </a:r>
            <a:r>
              <a:rPr lang="en-US" altLang="zh-TW" baseline="0" dirty="0"/>
              <a:t> layers. It is also termed ‘vertical farms’</a:t>
            </a:r>
            <a:endParaRPr lang="zh-TW" altLang="en-US" dirty="0"/>
          </a:p>
        </p:txBody>
      </p:sp>
      <p:sp>
        <p:nvSpPr>
          <p:cNvPr id="4" name="投影片編號版面配置區 3"/>
          <p:cNvSpPr>
            <a:spLocks noGrp="1"/>
          </p:cNvSpPr>
          <p:nvPr>
            <p:ph type="sldNum" sz="quarter" idx="10"/>
          </p:nvPr>
        </p:nvSpPr>
        <p:spPr/>
        <p:txBody>
          <a:bodyPr/>
          <a:lstStyle/>
          <a:p>
            <a:fld id="{F46D9EE1-1628-4744-AA7A-F65E74E0AF7B}" type="slidenum">
              <a:rPr lang="zh-TW" altLang="en-US" smtClean="0"/>
              <a:t>7</a:t>
            </a:fld>
            <a:endParaRPr lang="zh-TW" altLang="en-US"/>
          </a:p>
        </p:txBody>
      </p:sp>
    </p:spTree>
    <p:extLst>
      <p:ext uri="{BB962C8B-B14F-4D97-AF65-F5344CB8AC3E}">
        <p14:creationId xmlns:p14="http://schemas.microsoft.com/office/powerpoint/2010/main" val="2003696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latin typeface="Calibri"/>
                <a:ea typeface="新細明體"/>
              </a:rPr>
              <a:pPr/>
              <a:t>55</a:t>
            </a:fld>
            <a:endParaRPr lang="zh-TW" altLang="en-US">
              <a:solidFill>
                <a:prstClr val="black"/>
              </a:solidFill>
              <a:latin typeface="Calibri"/>
              <a:ea typeface="新細明體"/>
            </a:endParaRPr>
          </a:p>
        </p:txBody>
      </p:sp>
    </p:spTree>
    <p:extLst>
      <p:ext uri="{BB962C8B-B14F-4D97-AF65-F5344CB8AC3E}">
        <p14:creationId xmlns:p14="http://schemas.microsoft.com/office/powerpoint/2010/main" val="230966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latin typeface="Calibri"/>
                <a:ea typeface="新細明體"/>
              </a:rPr>
              <a:pPr/>
              <a:t>56</a:t>
            </a:fld>
            <a:endParaRPr lang="zh-TW" altLang="en-US">
              <a:solidFill>
                <a:prstClr val="black"/>
              </a:solidFill>
              <a:latin typeface="Calibri"/>
              <a:ea typeface="新細明體"/>
            </a:endParaRPr>
          </a:p>
        </p:txBody>
      </p:sp>
    </p:spTree>
    <p:extLst>
      <p:ext uri="{BB962C8B-B14F-4D97-AF65-F5344CB8AC3E}">
        <p14:creationId xmlns:p14="http://schemas.microsoft.com/office/powerpoint/2010/main" val="257355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FC945-F917-4193-BDE4-2D5DE37AA178}" type="slidenum">
              <a:rPr lang="zh-TW" altLang="en-US" smtClean="0">
                <a:solidFill>
                  <a:prstClr val="black"/>
                </a:solidFill>
                <a:latin typeface="Calibri"/>
                <a:ea typeface="新細明體"/>
              </a:rPr>
              <a:pPr/>
              <a:t>57</a:t>
            </a:fld>
            <a:endParaRPr lang="zh-TW" altLang="en-US">
              <a:solidFill>
                <a:prstClr val="black"/>
              </a:solidFill>
              <a:latin typeface="Calibri"/>
              <a:ea typeface="新細明體"/>
            </a:endParaRPr>
          </a:p>
        </p:txBody>
      </p:sp>
    </p:spTree>
    <p:extLst>
      <p:ext uri="{BB962C8B-B14F-4D97-AF65-F5344CB8AC3E}">
        <p14:creationId xmlns:p14="http://schemas.microsoft.com/office/powerpoint/2010/main" val="1666385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defTabSz="918423">
              <a:defRPr/>
            </a:pPr>
            <a:r>
              <a:rPr lang="en-US" altLang="ko-KR" dirty="0"/>
              <a:t>Then,</a:t>
            </a:r>
            <a:r>
              <a:rPr lang="en-US" altLang="ko-KR" baseline="0" dirty="0"/>
              <a:t> why bio-pharmaceutical medicine? </a:t>
            </a:r>
          </a:p>
          <a:p>
            <a:pPr defTabSz="918423">
              <a:defRPr/>
            </a:pPr>
            <a:endParaRPr lang="en-US" altLang="ko-KR" baseline="0" dirty="0"/>
          </a:p>
          <a:p>
            <a:pPr defTabSz="918423">
              <a:defRPr/>
            </a:pPr>
            <a:r>
              <a:rPr lang="en-US" altLang="ko-KR" baseline="0" dirty="0"/>
              <a:t>There are several advantages, various functions within the body, few side effects when used for a ling time, a lot of resources to use, </a:t>
            </a:r>
          </a:p>
          <a:p>
            <a:pPr defTabSz="918423">
              <a:defRPr/>
            </a:pPr>
            <a:endParaRPr lang="en-US" altLang="ko-KR" baseline="0" dirty="0"/>
          </a:p>
          <a:p>
            <a:pPr defTabSz="918423">
              <a:defRPr/>
            </a:pPr>
            <a:r>
              <a:rPr lang="en-US" altLang="ko-KR" baseline="0" dirty="0"/>
              <a:t>There are a lot of medicinal plants we don’t use. And high cost-effectiveness. </a:t>
            </a:r>
          </a:p>
          <a:p>
            <a:pPr defTabSz="918423">
              <a:defRPr/>
            </a:pPr>
            <a:endParaRPr lang="en-US" altLang="ko-KR" baseline="0" dirty="0"/>
          </a:p>
          <a:p>
            <a:pPr defTabSz="918423">
              <a:defRPr/>
            </a:pPr>
            <a:r>
              <a:rPr lang="en-US" altLang="ko-KR" baseline="0" dirty="0"/>
              <a:t>W</a:t>
            </a:r>
            <a:r>
              <a:rPr lang="en-US" altLang="ko-KR" dirty="0">
                <a:effectLst/>
              </a:rPr>
              <a:t>e can see explosive growth of the bio-pharmaceutical market worldwide than general medicine.</a:t>
            </a:r>
          </a:p>
          <a:p>
            <a:endParaRPr lang="ko-KR" altLang="en-US" dirty="0"/>
          </a:p>
        </p:txBody>
      </p:sp>
      <p:sp>
        <p:nvSpPr>
          <p:cNvPr id="4" name="슬라이드 번호 개체 틀 3"/>
          <p:cNvSpPr>
            <a:spLocks noGrp="1"/>
          </p:cNvSpPr>
          <p:nvPr>
            <p:ph type="sldNum" sz="quarter" idx="10"/>
          </p:nvPr>
        </p:nvSpPr>
        <p:spPr/>
        <p:txBody>
          <a:bodyPr/>
          <a:lstStyle/>
          <a:p>
            <a:fld id="{136CC3A5-91BC-47C6-B428-4C5B96306FD1}" type="slidenum">
              <a:rPr lang="ko-KR" altLang="en-US" smtClean="0">
                <a:solidFill>
                  <a:prstClr val="black"/>
                </a:solidFill>
              </a:rPr>
              <a:pPr/>
              <a:t>65</a:t>
            </a:fld>
            <a:endParaRPr lang="ko-KR" altLang="en-US">
              <a:solidFill>
                <a:prstClr val="black"/>
              </a:solidFill>
            </a:endParaRPr>
          </a:p>
        </p:txBody>
      </p:sp>
    </p:spTree>
    <p:extLst>
      <p:ext uri="{BB962C8B-B14F-4D97-AF65-F5344CB8AC3E}">
        <p14:creationId xmlns:p14="http://schemas.microsoft.com/office/powerpoint/2010/main" val="175242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a:t>Let’s move on the secondary</a:t>
            </a:r>
            <a:r>
              <a:rPr lang="en-US" altLang="ko-KR" baseline="0" dirty="0"/>
              <a:t> metabolites in plants. </a:t>
            </a:r>
          </a:p>
          <a:p>
            <a:endParaRPr lang="en-US" altLang="ko-KR" dirty="0"/>
          </a:p>
          <a:p>
            <a:r>
              <a:rPr lang="en-US" altLang="ko-KR" dirty="0"/>
              <a:t>Plants produce phytochemicals by themselves. Plants produce carbohydrate</a:t>
            </a:r>
            <a:r>
              <a:rPr lang="en-US" altLang="ko-KR" baseline="0" dirty="0"/>
              <a:t> and </a:t>
            </a:r>
            <a:r>
              <a:rPr lang="en-US" altLang="ko-KR" dirty="0"/>
              <a:t>primary metabolites by photosynthesis. These primary metabolite is used to make</a:t>
            </a:r>
            <a:r>
              <a:rPr lang="en-US" altLang="ko-KR" baseline="0" dirty="0"/>
              <a:t> </a:t>
            </a:r>
            <a:r>
              <a:rPr lang="en-US" altLang="ko-KR" dirty="0"/>
              <a:t>secondary metabolites</a:t>
            </a:r>
            <a:r>
              <a:rPr lang="en-US" altLang="ko-KR" baseline="0" dirty="0"/>
              <a:t> which are composed of </a:t>
            </a:r>
            <a:r>
              <a:rPr lang="en-US" altLang="ko-KR" dirty="0"/>
              <a:t>alkaloids, </a:t>
            </a:r>
            <a:r>
              <a:rPr lang="en-US" altLang="ko-KR" dirty="0" err="1"/>
              <a:t>terpenoids</a:t>
            </a:r>
            <a:r>
              <a:rPr lang="en-US" altLang="ko-KR" dirty="0"/>
              <a:t> and </a:t>
            </a:r>
            <a:r>
              <a:rPr lang="en-US" altLang="ko-KR" dirty="0" err="1"/>
              <a:t>phenylporphonoids</a:t>
            </a:r>
            <a:r>
              <a:rPr lang="en-US" altLang="ko-KR" dirty="0"/>
              <a:t>.</a:t>
            </a:r>
            <a:br>
              <a:rPr lang="en-US" altLang="ko-KR" dirty="0"/>
            </a:br>
            <a:endParaRPr lang="en-US" altLang="ko-KR" dirty="0"/>
          </a:p>
          <a:p>
            <a:r>
              <a:rPr lang="en-US" altLang="ko-KR" dirty="0"/>
              <a:t>These bioactive compounds have</a:t>
            </a:r>
            <a:r>
              <a:rPr lang="en-US" altLang="ko-KR" baseline="0" dirty="0"/>
              <a:t> </a:t>
            </a:r>
            <a:r>
              <a:rPr lang="en-US" altLang="ko-KR" dirty="0"/>
              <a:t>antioxidant, anticancer, and antibacterial effects.</a:t>
            </a:r>
            <a:endParaRPr lang="ko-KR" altLang="en-US" dirty="0"/>
          </a:p>
        </p:txBody>
      </p:sp>
      <p:sp>
        <p:nvSpPr>
          <p:cNvPr id="4" name="슬라이드 번호 개체 틀 3"/>
          <p:cNvSpPr>
            <a:spLocks noGrp="1"/>
          </p:cNvSpPr>
          <p:nvPr>
            <p:ph type="sldNum" sz="quarter" idx="10"/>
          </p:nvPr>
        </p:nvSpPr>
        <p:spPr/>
        <p:txBody>
          <a:bodyPr/>
          <a:lstStyle/>
          <a:p>
            <a:fld id="{136CC3A5-91BC-47C6-B428-4C5B96306FD1}" type="slidenum">
              <a:rPr lang="ko-KR" altLang="en-US" smtClean="0"/>
              <a:pPr/>
              <a:t>66</a:t>
            </a:fld>
            <a:endParaRPr lang="ko-KR" altLang="en-US"/>
          </a:p>
        </p:txBody>
      </p:sp>
    </p:spTree>
    <p:extLst>
      <p:ext uri="{BB962C8B-B14F-4D97-AF65-F5344CB8AC3E}">
        <p14:creationId xmlns:p14="http://schemas.microsoft.com/office/powerpoint/2010/main" val="218266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a:t>Elicitor</a:t>
            </a:r>
            <a:r>
              <a:rPr lang="en-US" altLang="ko-KR" baseline="0" dirty="0"/>
              <a:t> </a:t>
            </a:r>
            <a:r>
              <a:rPr lang="en-US" altLang="ko-KR" dirty="0"/>
              <a:t>is a compound derived from a pathogen, disease,</a:t>
            </a:r>
            <a:r>
              <a:rPr lang="en-US" altLang="ko-KR" baseline="0" dirty="0"/>
              <a:t> environment stress in plant. </a:t>
            </a:r>
            <a:endParaRPr lang="en-US" altLang="ko-KR" dirty="0"/>
          </a:p>
          <a:p>
            <a:endParaRPr lang="en-US" altLang="ko-KR" dirty="0"/>
          </a:p>
          <a:p>
            <a:r>
              <a:rPr lang="en-US" altLang="ko-KR" dirty="0"/>
              <a:t>The elicitor</a:t>
            </a:r>
            <a:r>
              <a:rPr lang="en-US" altLang="ko-KR" baseline="0" dirty="0"/>
              <a:t> </a:t>
            </a:r>
            <a:r>
              <a:rPr lang="en-US" altLang="ko-KR" dirty="0"/>
              <a:t>enhances synthesis of metabolites which reduce damage and increase resistance to pathogen, disease or environmental stress. </a:t>
            </a:r>
          </a:p>
          <a:p>
            <a:endParaRPr lang="en-US" altLang="ko-KR" dirty="0"/>
          </a:p>
          <a:p>
            <a:r>
              <a:rPr lang="en-US" altLang="ko-KR" dirty="0"/>
              <a:t>This is an immune response known in plant body.</a:t>
            </a:r>
            <a:r>
              <a:rPr lang="en-US" altLang="ko-KR" baseline="0" dirty="0"/>
              <a:t> </a:t>
            </a:r>
          </a:p>
          <a:p>
            <a:endParaRPr lang="en-US" altLang="ko-KR" baseline="0" dirty="0"/>
          </a:p>
          <a:p>
            <a:r>
              <a:rPr lang="en-US" altLang="ko-KR" baseline="0" dirty="0"/>
              <a:t>There are a lot of abiotic stress such as temp. irradiance, light quality, photoperiod, ozone gas, nutrient solution, drought stress which can be controlled in plant factory. </a:t>
            </a:r>
          </a:p>
          <a:p>
            <a:endParaRPr lang="en-US" altLang="ko-KR" baseline="0" dirty="0"/>
          </a:p>
          <a:p>
            <a:r>
              <a:rPr lang="en-US" altLang="ko-KR" baseline="0" dirty="0"/>
              <a:t>These kinds of environmental stress help secondary metabolite increase. </a:t>
            </a:r>
          </a:p>
        </p:txBody>
      </p:sp>
      <p:sp>
        <p:nvSpPr>
          <p:cNvPr id="4" name="슬라이드 번호 개체 틀 3"/>
          <p:cNvSpPr>
            <a:spLocks noGrp="1"/>
          </p:cNvSpPr>
          <p:nvPr>
            <p:ph type="sldNum" sz="quarter" idx="10"/>
          </p:nvPr>
        </p:nvSpPr>
        <p:spPr/>
        <p:txBody>
          <a:bodyPr/>
          <a:lstStyle/>
          <a:p>
            <a:fld id="{136CC3A5-91BC-47C6-B428-4C5B96306FD1}" type="slidenum">
              <a:rPr lang="ko-KR" altLang="en-US" smtClean="0"/>
              <a:pPr/>
              <a:t>68</a:t>
            </a:fld>
            <a:endParaRPr lang="ko-KR" altLang="en-US"/>
          </a:p>
        </p:txBody>
      </p:sp>
    </p:spTree>
    <p:extLst>
      <p:ext uri="{BB962C8B-B14F-4D97-AF65-F5344CB8AC3E}">
        <p14:creationId xmlns:p14="http://schemas.microsoft.com/office/powerpoint/2010/main" val="51407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4D983E-3D27-4DBE-AA19-F0D2B7A6476C}" type="slidenum">
              <a:rPr kumimoji="1" lang="ja-JP" altLang="en-US" smtClean="0"/>
              <a:t>75</a:t>
            </a:fld>
            <a:endParaRPr kumimoji="1" lang="ja-JP" altLang="en-US"/>
          </a:p>
        </p:txBody>
      </p:sp>
    </p:spTree>
    <p:extLst>
      <p:ext uri="{BB962C8B-B14F-4D97-AF65-F5344CB8AC3E}">
        <p14:creationId xmlns:p14="http://schemas.microsoft.com/office/powerpoint/2010/main" val="1153149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2A7CA2C-4081-41C0-8F46-FA112561F9D5}" type="slidenum">
              <a:rPr lang="zh-TW" altLang="en-US">
                <a:solidFill>
                  <a:prstClr val="black"/>
                </a:solidFill>
              </a:rPr>
              <a:pPr/>
              <a:t>76</a:t>
            </a:fld>
            <a:endParaRPr lang="zh-TW" altLang="en-US">
              <a:solidFill>
                <a:prstClr val="black"/>
              </a:solidFill>
            </a:endParaRPr>
          </a:p>
        </p:txBody>
      </p:sp>
    </p:spTree>
    <p:extLst>
      <p:ext uri="{BB962C8B-B14F-4D97-AF65-F5344CB8AC3E}">
        <p14:creationId xmlns:p14="http://schemas.microsoft.com/office/powerpoint/2010/main" val="3267601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a:ln/>
        </p:spPr>
      </p:sp>
      <p:sp>
        <p:nvSpPr>
          <p:cNvPr id="1095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charset="-120"/>
            </a:endParaRPr>
          </a:p>
        </p:txBody>
      </p:sp>
      <p:sp>
        <p:nvSpPr>
          <p:cNvPr id="1095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6600" b="1">
                <a:solidFill>
                  <a:schemeClr val="tx1"/>
                </a:solidFill>
                <a:latin typeface="Arial" charset="0"/>
                <a:ea typeface="新細明體" charset="-120"/>
              </a:defRPr>
            </a:lvl1pPr>
            <a:lvl2pPr marL="742950" indent="-285750" eaLnBrk="0" hangingPunct="0">
              <a:defRPr kumimoji="1" sz="6600" b="1">
                <a:solidFill>
                  <a:schemeClr val="tx1"/>
                </a:solidFill>
                <a:latin typeface="Arial" charset="0"/>
                <a:ea typeface="新細明體" charset="-120"/>
              </a:defRPr>
            </a:lvl2pPr>
            <a:lvl3pPr marL="1143000" indent="-228600" eaLnBrk="0" hangingPunct="0">
              <a:defRPr kumimoji="1" sz="6600" b="1">
                <a:solidFill>
                  <a:schemeClr val="tx1"/>
                </a:solidFill>
                <a:latin typeface="Arial" charset="0"/>
                <a:ea typeface="新細明體" charset="-120"/>
              </a:defRPr>
            </a:lvl3pPr>
            <a:lvl4pPr marL="1600200" indent="-228600" eaLnBrk="0" hangingPunct="0">
              <a:defRPr kumimoji="1" sz="6600" b="1">
                <a:solidFill>
                  <a:schemeClr val="tx1"/>
                </a:solidFill>
                <a:latin typeface="Arial" charset="0"/>
                <a:ea typeface="新細明體" charset="-120"/>
              </a:defRPr>
            </a:lvl4pPr>
            <a:lvl5pPr marL="2057400" indent="-228600" eaLnBrk="0" hangingPunct="0">
              <a:defRPr kumimoji="1" sz="6600" b="1">
                <a:solidFill>
                  <a:schemeClr val="tx1"/>
                </a:solidFill>
                <a:latin typeface="Arial" charset="0"/>
                <a:ea typeface="新細明體" charset="-120"/>
              </a:defRPr>
            </a:lvl5pPr>
            <a:lvl6pPr marL="2514600" indent="-228600" eaLnBrk="0" fontAlgn="base" hangingPunct="0">
              <a:spcBef>
                <a:spcPct val="0"/>
              </a:spcBef>
              <a:spcAft>
                <a:spcPct val="0"/>
              </a:spcAft>
              <a:defRPr kumimoji="1" sz="6600" b="1">
                <a:solidFill>
                  <a:schemeClr val="tx1"/>
                </a:solidFill>
                <a:latin typeface="Arial" charset="0"/>
                <a:ea typeface="新細明體" charset="-120"/>
              </a:defRPr>
            </a:lvl6pPr>
            <a:lvl7pPr marL="2971800" indent="-228600" eaLnBrk="0" fontAlgn="base" hangingPunct="0">
              <a:spcBef>
                <a:spcPct val="0"/>
              </a:spcBef>
              <a:spcAft>
                <a:spcPct val="0"/>
              </a:spcAft>
              <a:defRPr kumimoji="1" sz="6600" b="1">
                <a:solidFill>
                  <a:schemeClr val="tx1"/>
                </a:solidFill>
                <a:latin typeface="Arial" charset="0"/>
                <a:ea typeface="新細明體" charset="-120"/>
              </a:defRPr>
            </a:lvl7pPr>
            <a:lvl8pPr marL="3429000" indent="-228600" eaLnBrk="0" fontAlgn="base" hangingPunct="0">
              <a:spcBef>
                <a:spcPct val="0"/>
              </a:spcBef>
              <a:spcAft>
                <a:spcPct val="0"/>
              </a:spcAft>
              <a:defRPr kumimoji="1" sz="6600" b="1">
                <a:solidFill>
                  <a:schemeClr val="tx1"/>
                </a:solidFill>
                <a:latin typeface="Arial" charset="0"/>
                <a:ea typeface="新細明體" charset="-120"/>
              </a:defRPr>
            </a:lvl8pPr>
            <a:lvl9pPr marL="3886200" indent="-228600" eaLnBrk="0" fontAlgn="base" hangingPunct="0">
              <a:spcBef>
                <a:spcPct val="0"/>
              </a:spcBef>
              <a:spcAft>
                <a:spcPct val="0"/>
              </a:spcAft>
              <a:defRPr kumimoji="1" sz="6600" b="1">
                <a:solidFill>
                  <a:schemeClr val="tx1"/>
                </a:solidFill>
                <a:latin typeface="Arial" charset="0"/>
                <a:ea typeface="新細明體" charset="-120"/>
              </a:defRPr>
            </a:lvl9pPr>
          </a:lstStyle>
          <a:p>
            <a:pPr eaLnBrk="1" hangingPunct="1"/>
            <a:fld id="{371BF4D5-CA97-40FA-B465-E02B68206C5F}" type="slidenum">
              <a:rPr lang="en-US" altLang="zh-TW" sz="1200" b="0" smtClean="0">
                <a:solidFill>
                  <a:prstClr val="black"/>
                </a:solidFill>
              </a:rPr>
              <a:pPr eaLnBrk="1" hangingPunct="1"/>
              <a:t>77</a:t>
            </a:fld>
            <a:endParaRPr lang="en-US" altLang="zh-TW" sz="1200" b="0">
              <a:solidFill>
                <a:prstClr val="black"/>
              </a:solidFill>
            </a:endParaRPr>
          </a:p>
        </p:txBody>
      </p:sp>
    </p:spTree>
    <p:extLst>
      <p:ext uri="{BB962C8B-B14F-4D97-AF65-F5344CB8AC3E}">
        <p14:creationId xmlns:p14="http://schemas.microsoft.com/office/powerpoint/2010/main" val="35443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CEF443-1BD6-4DC6-9398-826E631C41A7}"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p14="http://schemas.microsoft.com/office/powerpoint/2010/main" val="303413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46D9EE1-1628-4744-AA7A-F65E74E0AF7B}" type="slidenum">
              <a:rPr lang="zh-TW" altLang="en-US" smtClean="0"/>
              <a:t>15</a:t>
            </a:fld>
            <a:endParaRPr lang="zh-TW" altLang="en-US"/>
          </a:p>
        </p:txBody>
      </p:sp>
    </p:spTree>
    <p:extLst>
      <p:ext uri="{BB962C8B-B14F-4D97-AF65-F5344CB8AC3E}">
        <p14:creationId xmlns:p14="http://schemas.microsoft.com/office/powerpoint/2010/main" val="77054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82886F33-129A-4250-B4C2-A6951625B36C}" type="slidenum">
              <a:rPr lang="en-US" altLang="zh-CN" smtClean="0"/>
              <a:pPr>
                <a:spcBef>
                  <a:spcPct val="0"/>
                </a:spcBef>
              </a:pPr>
              <a:t>18</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1102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BA91169D-774A-4E28-B8D9-091FD95F7C15}" type="slidenum">
              <a:rPr lang="en-US" altLang="zh-CN" smtClean="0"/>
              <a:pPr>
                <a:spcBef>
                  <a:spcPct val="0"/>
                </a:spcBef>
              </a:pPr>
              <a:t>19</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52221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87102EA2-6018-4D2A-9C92-EE0970C61C7A}" type="slidenum">
              <a:rPr lang="en-US" altLang="zh-CN" smtClean="0"/>
              <a:pPr>
                <a:spcBef>
                  <a:spcPct val="0"/>
                </a:spcBef>
              </a:pPr>
              <a:t>22</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zh-TW" altLang="zh-TW"/>
          </a:p>
        </p:txBody>
      </p:sp>
    </p:spTree>
    <p:extLst>
      <p:ext uri="{BB962C8B-B14F-4D97-AF65-F5344CB8AC3E}">
        <p14:creationId xmlns:p14="http://schemas.microsoft.com/office/powerpoint/2010/main" val="299724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2356CC74-3B86-42B0-81B3-1FBA194F2F8A}" type="slidenum">
              <a:rPr lang="en-US" altLang="zh-CN" smtClean="0"/>
              <a:pPr>
                <a:spcBef>
                  <a:spcPct val="0"/>
                </a:spcBef>
              </a:pPr>
              <a:t>23</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zh-TW" altLang="zh-TW"/>
          </a:p>
        </p:txBody>
      </p:sp>
    </p:spTree>
    <p:extLst>
      <p:ext uri="{BB962C8B-B14F-4D97-AF65-F5344CB8AC3E}">
        <p14:creationId xmlns:p14="http://schemas.microsoft.com/office/powerpoint/2010/main" val="258435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DD16258-8196-4278-BDCA-CEEE79FC8F84}" type="slidenum">
              <a:rPr lang="zh-TW" altLang="en-US" smtClean="0"/>
              <a:pPr>
                <a:defRPr/>
              </a:pPr>
              <a:t>31</a:t>
            </a:fld>
            <a:endParaRPr lang="zh-TW" altLang="en-US"/>
          </a:p>
        </p:txBody>
      </p:sp>
    </p:spTree>
    <p:extLst>
      <p:ext uri="{BB962C8B-B14F-4D97-AF65-F5344CB8AC3E}">
        <p14:creationId xmlns:p14="http://schemas.microsoft.com/office/powerpoint/2010/main" val="402847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70BEFBD-801B-4A30-B140-492384DD08E4}" type="datetime1">
              <a:rPr lang="zh-TW" altLang="en-US" smtClean="0"/>
              <a:t>2023/2/19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981EE9C-9A71-4C87-9CBF-C18A6A7E62CB}" type="datetime1">
              <a:rPr lang="zh-TW" altLang="en-US" smtClean="0"/>
              <a:t>2023/2/19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645815D-FD5A-4E54-BB62-8294F95A04D8}" type="datetime1">
              <a:rPr lang="zh-TW" altLang="en-US" smtClean="0"/>
              <a:t>2023/2/19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BC0B578-9AD4-4B45-83F0-BD082A6A27E6}" type="datetime1">
              <a:rPr lang="zh-TW" altLang="en-US" smtClean="0"/>
              <a:t>2023/2/19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DB3102F-14DC-4098-851E-EBF6DF0F269D}" type="datetime1">
              <a:rPr lang="zh-TW" altLang="en-US" smtClean="0"/>
              <a:t>2023/2/19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3D5D2BC-D05A-4217-BFF6-FF7B5A2653A2}" type="datetime1">
              <a:rPr lang="zh-TW" altLang="en-US" smtClean="0"/>
              <a:t>2023/2/19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680D281-B373-4EED-B822-EF412586D52C}" type="datetime1">
              <a:rPr lang="zh-TW" altLang="en-US" smtClean="0"/>
              <a:t>2023/2/19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0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投影片編號版面配置區 17"/>
          <p:cNvSpPr>
            <a:spLocks noGrp="1"/>
          </p:cNvSpPr>
          <p:nvPr>
            <p:ph type="sldNum" sz="quarter" idx="10"/>
          </p:nvPr>
        </p:nvSpPr>
        <p:spPr/>
        <p:txBody>
          <a:bodyPr/>
          <a:lstStyle>
            <a:lvl1pPr>
              <a:defRPr/>
            </a:lvl1pPr>
          </a:lstStyle>
          <a:p>
            <a:pPr>
              <a:defRPr/>
            </a:pPr>
            <a:fld id="{A196FB8A-6445-4012-8D4A-D011A35CC47B}" type="slidenum">
              <a:rPr lang="zh-TW" altLang="en-US">
                <a:solidFill>
                  <a:prstClr val="black"/>
                </a:solidFill>
              </a:rPr>
              <a:pPr>
                <a:defRPr/>
              </a:pPr>
              <a:t>‹#›</a:t>
            </a:fld>
            <a:endParaRPr lang="zh-TW" altLang="en-US" dirty="0">
              <a:solidFill>
                <a:prstClr val="black"/>
              </a:solidFill>
            </a:endParaRPr>
          </a:p>
        </p:txBody>
      </p:sp>
    </p:spTree>
    <p:extLst>
      <p:ext uri="{BB962C8B-B14F-4D97-AF65-F5344CB8AC3E}">
        <p14:creationId xmlns:p14="http://schemas.microsoft.com/office/powerpoint/2010/main" val="270786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ntu.edu.tw/"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A7C2E-CB8B-4761-8D62-C3D9F197E5D6}" type="datetime1">
              <a:rPr lang="zh-TW" altLang="en-US" smtClean="0"/>
              <a:t>2023/2/19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pic>
        <p:nvPicPr>
          <p:cNvPr id="7" name="Picture 2" descr="台大網頁">
            <a:hlinkClick r:id="rId12"/>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244408" y="6237312"/>
            <a:ext cx="571500" cy="571501"/>
          </a:xfrm>
          <a:prstGeom prst="rect">
            <a:avLst/>
          </a:prstGeom>
          <a:noFill/>
          <a:extLst>
            <a:ext uri="{909E8E84-426E-40DD-AFC4-6F175D3DCCD1}">
              <a14:hiddenFill xmlns:a14="http://schemas.microsoft.com/office/drawing/2010/main">
                <a:solidFill>
                  <a:srgbClr val="FFFFFF"/>
                </a:solidFill>
              </a14:hiddenFill>
            </a:ext>
          </a:extLst>
        </p:spPr>
      </p:pic>
      <p:sp>
        <p:nvSpPr>
          <p:cNvPr id="8" name="橢圓 7"/>
          <p:cNvSpPr/>
          <p:nvPr userDrawn="1"/>
        </p:nvSpPr>
        <p:spPr>
          <a:xfrm>
            <a:off x="8815908" y="6523062"/>
            <a:ext cx="328092" cy="285751"/>
          </a:xfrm>
          <a:prstGeom prst="ellipse">
            <a:avLst/>
          </a:prstGeom>
          <a:solidFill>
            <a:srgbClr val="40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4"/>
          </p:nvPr>
        </p:nvSpPr>
        <p:spPr>
          <a:xfrm>
            <a:off x="6974904" y="6448251"/>
            <a:ext cx="2133600" cy="365125"/>
          </a:xfrm>
          <a:prstGeom prst="rect">
            <a:avLst/>
          </a:prstGeom>
        </p:spPr>
        <p:txBody>
          <a:bodyPr vert="horz" lIns="91440" tIns="45720" rIns="91440" bIns="45720" rtlCol="0" anchor="ctr"/>
          <a:lstStyle>
            <a:lvl1pPr algn="r">
              <a:defRPr sz="1800" b="1">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5" Type="http://schemas.openxmlformats.org/officeDocument/2006/relationships/image" Target="../media/image8.jpeg"/><Relationship Id="rId10" Type="http://schemas.openxmlformats.org/officeDocument/2006/relationships/image" Target="../media/image2.gif"/><Relationship Id="rId4" Type="http://schemas.openxmlformats.org/officeDocument/2006/relationships/diagramData" Target="../diagrams/data1.xml"/><Relationship Id="rId9" Type="http://schemas.openxmlformats.org/officeDocument/2006/relationships/hyperlink" Target="http://www.ntu.edu.tw/" TargetMode="Externa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image" Target="../media/image41.jpeg"/><Relationship Id="rId7" Type="http://schemas.openxmlformats.org/officeDocument/2006/relationships/image" Target="../media/image71.jpeg"/><Relationship Id="rId12"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jpeg"/></Relationships>
</file>

<file path=ppt/slides/_rels/slide4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jpeg"/><Relationship Id="rId4" Type="http://schemas.openxmlformats.org/officeDocument/2006/relationships/image" Target="../media/image99.jpe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1.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0.png"/><Relationship Id="rId2" Type="http://schemas.openxmlformats.org/officeDocument/2006/relationships/notesSlide" Target="../notesSlides/notesSlide25.xml"/><Relationship Id="rId16" Type="http://schemas.openxmlformats.org/officeDocument/2006/relationships/image" Target="../media/image114.jpe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09.png"/><Relationship Id="rId5" Type="http://schemas.openxmlformats.org/officeDocument/2006/relationships/image" Target="../media/image104.png"/><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media/image107.png"/><Relationship Id="rId14" Type="http://schemas.openxmlformats.org/officeDocument/2006/relationships/image" Target="../media/image112.jpeg"/></Relationships>
</file>

<file path=ppt/slides/_rels/slide6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5" Type="http://schemas.openxmlformats.org/officeDocument/2006/relationships/image" Target="../media/image118.jpeg"/><Relationship Id="rId4" Type="http://schemas.openxmlformats.org/officeDocument/2006/relationships/image" Target="../media/image11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 Id="rId5" Type="http://schemas.openxmlformats.org/officeDocument/2006/relationships/image" Target="../media/image122.jpeg"/><Relationship Id="rId4" Type="http://schemas.openxmlformats.org/officeDocument/2006/relationships/image" Target="../media/image121.jpeg"/></Relationships>
</file>

<file path=ppt/slides/_rels/slide7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 Id="rId5" Type="http://schemas.openxmlformats.org/officeDocument/2006/relationships/image" Target="../media/image128.jpeg"/><Relationship Id="rId4" Type="http://schemas.openxmlformats.org/officeDocument/2006/relationships/image" Target="../media/image127.jpeg"/></Relationships>
</file>

<file path=ppt/slides/_rels/slide7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7.xml"/><Relationship Id="rId4" Type="http://schemas.openxmlformats.org/officeDocument/2006/relationships/image" Target="../media/image131.jpeg"/></Relationships>
</file>

<file path=ppt/slides/_rels/slide7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4.jpe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1a_The%20other%20truth.pptx" TargetMode="External"/><Relationship Id="rId2" Type="http://schemas.openxmlformats.org/officeDocument/2006/relationships/hyperlink" Target="https://www.ted.com/talks/jonathan_foley_the_other_inconvenient_truth"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5" descr="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6"/>
          <p:cNvSpPr>
            <a:spLocks noChangeArrowheads="1"/>
          </p:cNvSpPr>
          <p:nvPr/>
        </p:nvSpPr>
        <p:spPr bwMode="auto">
          <a:xfrm>
            <a:off x="1721766" y="1161090"/>
            <a:ext cx="70754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r>
              <a:rPr lang="en-US" altLang="zh-TW" sz="32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Development of  </a:t>
            </a:r>
            <a:br>
              <a:rPr lang="en-US" altLang="zh-TW" sz="32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2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Plant Factory Industry in Taiwan</a:t>
            </a:r>
          </a:p>
        </p:txBody>
      </p:sp>
      <p:graphicFrame>
        <p:nvGraphicFramePr>
          <p:cNvPr id="3" name="資料庫圖表 2"/>
          <p:cNvGraphicFramePr/>
          <p:nvPr>
            <p:extLst>
              <p:ext uri="{D42A27DB-BD31-4B8C-83A1-F6EECF244321}">
                <p14:modId xmlns:p14="http://schemas.microsoft.com/office/powerpoint/2010/main" val="2262737642"/>
              </p:ext>
            </p:extLst>
          </p:nvPr>
        </p:nvGraphicFramePr>
        <p:xfrm>
          <a:off x="4572000" y="2780928"/>
          <a:ext cx="3647152"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副標題 2"/>
          <p:cNvSpPr txBox="1">
            <a:spLocks/>
          </p:cNvSpPr>
          <p:nvPr/>
        </p:nvSpPr>
        <p:spPr>
          <a:xfrm>
            <a:off x="-14302" y="3622139"/>
            <a:ext cx="9158301" cy="19575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Wei FANG</a:t>
            </a:r>
          </a:p>
          <a:p>
            <a:pPr marL="0" indent="0" algn="ctr">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Dept. of Biomechatronics Engineering </a:t>
            </a:r>
          </a:p>
          <a:p>
            <a:pPr marL="0" indent="0" algn="ctr">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Global ATGS</a:t>
            </a:r>
          </a:p>
          <a:p>
            <a:pPr marL="0" indent="0" algn="ctr">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Center of Excellence for Controlled Environment Agriculture (CCEA)</a:t>
            </a:r>
          </a:p>
          <a:p>
            <a:pPr marL="0" indent="0" algn="ctr">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National Taiwan University</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Picture 2" descr="台大網頁">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5536" y="2674171"/>
            <a:ext cx="1258883" cy="125888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a:xfrm>
            <a:off x="6947608" y="6420955"/>
            <a:ext cx="2133600" cy="365125"/>
          </a:xfrm>
        </p:spPr>
        <p:txBody>
          <a:bodyPr/>
          <a:lstStyle/>
          <a:p>
            <a:fld id="{73DA0BB7-265A-403C-9275-D587AB510EDC}" type="slidenum">
              <a:rPr lang="zh-TW" altLang="en-US" smtClean="0"/>
              <a:t>1</a:t>
            </a:fld>
            <a:endParaRPr lang="zh-TW" altLang="en-US"/>
          </a:p>
        </p:txBody>
      </p:sp>
      <p:pic>
        <p:nvPicPr>
          <p:cNvPr id="9"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778170" y="6002488"/>
            <a:ext cx="1277244"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057001" y="5980911"/>
            <a:ext cx="155195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630161" y="5949076"/>
            <a:ext cx="152814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200" y="6002488"/>
            <a:ext cx="1798827"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圖片 12" descr="D:\0000_My Files\0000_研究\00PF\PF_台灣\PF_寰宇\photos\20140205寰宇12.jp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bwMode="auto">
          <a:xfrm>
            <a:off x="1754251" y="6002488"/>
            <a:ext cx="1475811" cy="1008000"/>
          </a:xfrm>
          <a:prstGeom prst="rect">
            <a:avLst/>
          </a:prstGeom>
          <a:noFill/>
          <a:ln>
            <a:noFill/>
          </a:ln>
          <a:extLst>
            <a:ext uri="{53640926-AAD7-44D8-BBD7-CCE9431645EC}">
              <a14:shadowObscured xmlns:a14="http://schemas.microsoft.com/office/drawing/2010/main"/>
            </a:ext>
          </a:extLst>
        </p:spPr>
      </p:pic>
      <p:pic>
        <p:nvPicPr>
          <p:cNvPr id="14" name="Picture 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245831" y="5980911"/>
            <a:ext cx="1513852"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a:extLst>
              <a:ext uri="{FF2B5EF4-FFF2-40B4-BE49-F238E27FC236}">
                <a16:creationId xmlns:a16="http://schemas.microsoft.com/office/drawing/2014/main" id="{40ADD428-0E0A-4F3F-A518-3BFF479E2B42}"/>
              </a:ext>
            </a:extLst>
          </p:cNvPr>
          <p:cNvSpPr/>
          <p:nvPr/>
        </p:nvSpPr>
        <p:spPr>
          <a:xfrm>
            <a:off x="8200" y="19924"/>
            <a:ext cx="9158301" cy="461665"/>
          </a:xfrm>
          <a:prstGeom prst="rect">
            <a:avLst/>
          </a:prstGeom>
        </p:spPr>
        <p:txBody>
          <a:bodyPr wrap="square">
            <a:spAutoFit/>
          </a:bodyPr>
          <a:lstStyle/>
          <a:p>
            <a:pPr algn="ctr"/>
            <a:r>
              <a:rPr lang="en-US" altLang="zh-TW" sz="2400" b="1" dirty="0">
                <a:solidFill>
                  <a:srgbClr val="FFFF00"/>
                </a:solidFill>
                <a:latin typeface="Calibri" panose="020F0502020204030204" pitchFamily="34" charset="0"/>
              </a:rPr>
              <a:t>Plant Factory – Theory and Practice</a:t>
            </a:r>
            <a:endParaRPr lang="zh-TW" altLang="en-US" sz="2400" b="1" dirty="0">
              <a:solidFill>
                <a:srgbClr val="FFFF00"/>
              </a:solidFill>
            </a:endParaRPr>
          </a:p>
        </p:txBody>
      </p:sp>
    </p:spTree>
    <p:extLst>
      <p:ext uri="{BB962C8B-B14F-4D97-AF65-F5344CB8AC3E}">
        <p14:creationId xmlns:p14="http://schemas.microsoft.com/office/powerpoint/2010/main" val="244239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20992" y="404664"/>
            <a:ext cx="6229350" cy="1080120"/>
          </a:xfrm>
        </p:spPr>
        <p:txBody>
          <a:bodyPr>
            <a:noAutofit/>
          </a:bodyPr>
          <a:lstStyle/>
          <a:p>
            <a:pPr algn="ctr"/>
            <a:r>
              <a:rPr lang="en-US" altLang="zh-TW" sz="6000" b="1" dirty="0" err="1">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Glo</a:t>
            </a:r>
            <a:r>
              <a:rPr lang="en-US" altLang="zh-TW" sz="6000" b="1" dirty="0" err="1">
                <a:solidFill>
                  <a:srgbClr val="00B05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Na</a:t>
            </a:r>
            <a:r>
              <a:rPr lang="en-US" altLang="zh-TW" sz="6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cal</a:t>
            </a:r>
            <a:r>
              <a:rPr lang="en-US" altLang="zh-TW" sz="6000" dirty="0">
                <a:latin typeface="Times New Roman" panose="02020603050405020304" pitchFamily="18" charset="0"/>
                <a:ea typeface="標楷體" panose="03000509000000000000" pitchFamily="65" charset="-120"/>
                <a:cs typeface="Times New Roman" panose="02020603050405020304" pitchFamily="18" charset="0"/>
              </a:rPr>
              <a:t>    Issues</a:t>
            </a:r>
            <a:endParaRPr lang="zh-TW" altLang="en-US" sz="60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91680" y="1844824"/>
            <a:ext cx="5544616" cy="486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2"/>
          <p:cNvSpPr txBox="1">
            <a:spLocks/>
          </p:cNvSpPr>
          <p:nvPr/>
        </p:nvSpPr>
        <p:spPr>
          <a:xfrm>
            <a:off x="611560" y="3014954"/>
            <a:ext cx="1854864"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600" b="1" u="sng" dirty="0">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Glo</a:t>
            </a:r>
            <a:r>
              <a:rPr lang="en-US" altLang="zh-TW" sz="3600" b="1" dirty="0">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bal</a:t>
            </a:r>
          </a:p>
          <a:p>
            <a:pPr algn="l"/>
            <a:endParaRPr lang="zh-TW" altLang="en-US" sz="33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標題 2"/>
          <p:cNvSpPr txBox="1">
            <a:spLocks/>
          </p:cNvSpPr>
          <p:nvPr/>
        </p:nvSpPr>
        <p:spPr>
          <a:xfrm>
            <a:off x="611560" y="4000754"/>
            <a:ext cx="1854864"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u="sng" dirty="0">
                <a:solidFill>
                  <a:srgbClr val="00B05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Na</a:t>
            </a:r>
            <a:r>
              <a:rPr lang="en-US" altLang="zh-TW" sz="3300" b="1" dirty="0">
                <a:solidFill>
                  <a:srgbClr val="00B05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tional</a:t>
            </a:r>
          </a:p>
          <a:p>
            <a:pPr algn="l"/>
            <a:endParaRPr lang="zh-TW" altLang="en-US" sz="33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2"/>
          <p:cNvSpPr txBox="1">
            <a:spLocks/>
          </p:cNvSpPr>
          <p:nvPr/>
        </p:nvSpPr>
        <p:spPr>
          <a:xfrm>
            <a:off x="611560" y="5020022"/>
            <a:ext cx="1854864"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Lo</a:t>
            </a:r>
            <a:r>
              <a:rPr lang="en-US" altLang="zh-TW" sz="33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cal</a:t>
            </a:r>
          </a:p>
          <a:p>
            <a:pPr algn="l"/>
            <a:endParaRPr lang="zh-TW" altLang="en-US" sz="33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95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44676" y="5465299"/>
            <a:ext cx="512638" cy="365125"/>
          </a:xfrm>
        </p:spPr>
        <p:txBody>
          <a:bodyPr/>
          <a:lstStyle/>
          <a:p>
            <a:fld id="{73DA0BB7-265A-403C-9275-D587AB510EDC}" type="slidenum">
              <a:rPr lang="zh-TW" altLang="en-US" smtClean="0">
                <a:solidFill>
                  <a:prstClr val="black">
                    <a:tint val="75000"/>
                  </a:prstClr>
                </a:solidFill>
              </a:rPr>
              <a:pPr/>
              <a:t>11</a:t>
            </a:fld>
            <a:endParaRPr lang="zh-TW" altLang="en-US">
              <a:solidFill>
                <a:prstClr val="black">
                  <a:tint val="75000"/>
                </a:prstClr>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1680" y="1268760"/>
            <a:ext cx="5544616" cy="486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628889" y="1539005"/>
            <a:ext cx="1005403" cy="584775"/>
          </a:xfrm>
          <a:prstGeom prst="rect">
            <a:avLst/>
          </a:prstGeom>
        </p:spPr>
        <p:txBody>
          <a:bodyPr wrap="none">
            <a:spAutoFit/>
          </a:bodyPr>
          <a:lstStyle/>
          <a:p>
            <a:pPr lvl="0"/>
            <a:r>
              <a:rPr lang="zh-TW" altLang="en-US" sz="3200" dirty="0">
                <a:latin typeface="標楷體" panose="03000509000000000000" pitchFamily="65" charset="-120"/>
                <a:ea typeface="標楷體" panose="03000509000000000000" pitchFamily="65" charset="-120"/>
              </a:rPr>
              <a:t>永續</a:t>
            </a:r>
            <a:endParaRPr lang="zh-TW" altLang="en-US" sz="3200" dirty="0"/>
          </a:p>
        </p:txBody>
      </p:sp>
      <p:sp>
        <p:nvSpPr>
          <p:cNvPr id="3" name="矩形 2"/>
          <p:cNvSpPr/>
          <p:nvPr/>
        </p:nvSpPr>
        <p:spPr>
          <a:xfrm>
            <a:off x="2411760" y="1527001"/>
            <a:ext cx="1005403" cy="584775"/>
          </a:xfrm>
          <a:prstGeom prst="rect">
            <a:avLst/>
          </a:prstGeom>
        </p:spPr>
        <p:txBody>
          <a:bodyPr wrap="none">
            <a:spAutoFit/>
          </a:bodyPr>
          <a:lstStyle/>
          <a:p>
            <a:pPr lvl="0"/>
            <a:r>
              <a:rPr lang="zh-TW" altLang="en-US" sz="3200" dirty="0">
                <a:latin typeface="標楷體" panose="03000509000000000000" pitchFamily="65" charset="-120"/>
                <a:ea typeface="標楷體" panose="03000509000000000000" pitchFamily="65" charset="-120"/>
              </a:rPr>
              <a:t>有限</a:t>
            </a:r>
            <a:endParaRPr lang="zh-TW" altLang="en-US" sz="3200" dirty="0"/>
          </a:p>
        </p:txBody>
      </p:sp>
      <p:sp>
        <p:nvSpPr>
          <p:cNvPr id="7" name="矩形 6"/>
          <p:cNvSpPr/>
          <p:nvPr/>
        </p:nvSpPr>
        <p:spPr>
          <a:xfrm>
            <a:off x="2591295" y="3439933"/>
            <a:ext cx="902811" cy="523220"/>
          </a:xfrm>
          <a:prstGeom prst="rect">
            <a:avLst/>
          </a:prstGeom>
        </p:spPr>
        <p:txBody>
          <a:bodyPr wrap="none">
            <a:spAutoFit/>
          </a:bodyPr>
          <a:lstStyle/>
          <a:p>
            <a:pPr lvl="0"/>
            <a:r>
              <a:rPr lang="zh-TW" altLang="en-US" sz="2800" dirty="0">
                <a:latin typeface="標楷體" panose="03000509000000000000" pitchFamily="65" charset="-120"/>
                <a:ea typeface="標楷體" panose="03000509000000000000" pitchFamily="65" charset="-120"/>
              </a:rPr>
              <a:t>充足</a:t>
            </a:r>
            <a:endParaRPr lang="zh-TW" altLang="en-US" sz="2800" dirty="0"/>
          </a:p>
        </p:txBody>
      </p:sp>
      <p:sp>
        <p:nvSpPr>
          <p:cNvPr id="8" name="矩形 7"/>
          <p:cNvSpPr/>
          <p:nvPr/>
        </p:nvSpPr>
        <p:spPr>
          <a:xfrm>
            <a:off x="4718869" y="3429000"/>
            <a:ext cx="902811" cy="523220"/>
          </a:xfrm>
          <a:prstGeom prst="rect">
            <a:avLst/>
          </a:prstGeom>
        </p:spPr>
        <p:txBody>
          <a:bodyPr wrap="none">
            <a:spAutoFit/>
          </a:bodyPr>
          <a:lstStyle/>
          <a:p>
            <a:pPr lvl="0"/>
            <a:r>
              <a:rPr lang="zh-TW" altLang="en-US" sz="2800" dirty="0">
                <a:latin typeface="標楷體" panose="03000509000000000000" pitchFamily="65" charset="-120"/>
                <a:ea typeface="標楷體" panose="03000509000000000000" pitchFamily="65" charset="-120"/>
              </a:rPr>
              <a:t>確保</a:t>
            </a:r>
            <a:endParaRPr lang="zh-TW" altLang="en-US" sz="2800" dirty="0"/>
          </a:p>
        </p:txBody>
      </p:sp>
      <p:sp>
        <p:nvSpPr>
          <p:cNvPr id="5" name="矩形 4"/>
          <p:cNvSpPr/>
          <p:nvPr/>
        </p:nvSpPr>
        <p:spPr>
          <a:xfrm>
            <a:off x="557244" y="5195114"/>
            <a:ext cx="4572000" cy="1200329"/>
          </a:xfrm>
          <a:prstGeom prst="rect">
            <a:avLst/>
          </a:prstGeom>
        </p:spPr>
        <p:txBody>
          <a:bodyPr>
            <a:spAutoFit/>
          </a:bodyPr>
          <a:lstStyle/>
          <a:p>
            <a:pPr marL="342900" indent="-342900">
              <a:buFont typeface="+mj-lt"/>
              <a:buNone/>
            </a:pPr>
            <a:r>
              <a:rPr lang="en-US" altLang="zh-TW" dirty="0"/>
              <a:t>Food security</a:t>
            </a:r>
          </a:p>
          <a:p>
            <a:pPr marL="342900" indent="-342900">
              <a:buFont typeface="+mj-lt"/>
              <a:buNone/>
            </a:pPr>
            <a:r>
              <a:rPr lang="en-US" altLang="zh-TW" dirty="0"/>
              <a:t>	need for stable food supply</a:t>
            </a:r>
          </a:p>
          <a:p>
            <a:pPr marL="342900" indent="-342900"/>
            <a:r>
              <a:rPr lang="en-US" altLang="zh-TW" dirty="0"/>
              <a:t>Freshness, tasty</a:t>
            </a:r>
          </a:p>
          <a:p>
            <a:pPr marL="342900" indent="-342900">
              <a:buFont typeface="+mj-lt"/>
              <a:buNone/>
            </a:pPr>
            <a:endParaRPr lang="en-US" altLang="zh-TW" dirty="0"/>
          </a:p>
        </p:txBody>
      </p:sp>
      <p:sp>
        <p:nvSpPr>
          <p:cNvPr id="9" name="矩形 8"/>
          <p:cNvSpPr/>
          <p:nvPr/>
        </p:nvSpPr>
        <p:spPr>
          <a:xfrm>
            <a:off x="4860032" y="143017"/>
            <a:ext cx="4572000" cy="1477328"/>
          </a:xfrm>
          <a:prstGeom prst="rect">
            <a:avLst/>
          </a:prstGeom>
        </p:spPr>
        <p:txBody>
          <a:bodyPr>
            <a:spAutoFit/>
          </a:bodyPr>
          <a:lstStyle/>
          <a:p>
            <a:r>
              <a:rPr lang="en-US" altLang="zh-TW" dirty="0"/>
              <a:t>Global warming</a:t>
            </a:r>
          </a:p>
          <a:p>
            <a:r>
              <a:rPr lang="en-US" altLang="zh-TW" dirty="0"/>
              <a:t>Extreme weather</a:t>
            </a:r>
          </a:p>
          <a:p>
            <a:r>
              <a:rPr lang="en-US" altLang="zh-TW" dirty="0"/>
              <a:t>elevated CO</a:t>
            </a:r>
            <a:r>
              <a:rPr lang="en-US" altLang="zh-TW" baseline="-25000" dirty="0"/>
              <a:t>2</a:t>
            </a:r>
          </a:p>
          <a:p>
            <a:r>
              <a:rPr lang="en-US" altLang="zh-TW" dirty="0"/>
              <a:t>Polluted river, lake, ocean</a:t>
            </a:r>
          </a:p>
          <a:p>
            <a:r>
              <a:rPr lang="en-US" altLang="zh-TW" dirty="0"/>
              <a:t>Polluted earth</a:t>
            </a:r>
          </a:p>
        </p:txBody>
      </p:sp>
      <p:sp>
        <p:nvSpPr>
          <p:cNvPr id="10" name="矩形 9"/>
          <p:cNvSpPr/>
          <p:nvPr/>
        </p:nvSpPr>
        <p:spPr>
          <a:xfrm>
            <a:off x="1049427" y="245573"/>
            <a:ext cx="1625766" cy="1754326"/>
          </a:xfrm>
          <a:prstGeom prst="rect">
            <a:avLst/>
          </a:prstGeom>
        </p:spPr>
        <p:txBody>
          <a:bodyPr wrap="none">
            <a:spAutoFit/>
          </a:bodyPr>
          <a:lstStyle/>
          <a:p>
            <a:r>
              <a:rPr lang="en-US" altLang="zh-TW" dirty="0"/>
              <a:t>Energy</a:t>
            </a:r>
          </a:p>
          <a:p>
            <a:r>
              <a:rPr lang="en-US" altLang="zh-TW" dirty="0"/>
              <a:t>    Oil</a:t>
            </a:r>
          </a:p>
          <a:p>
            <a:r>
              <a:rPr lang="en-US" altLang="zh-TW" dirty="0"/>
              <a:t>    Natural gas</a:t>
            </a:r>
          </a:p>
          <a:p>
            <a:r>
              <a:rPr lang="en-US" altLang="zh-TW" dirty="0"/>
              <a:t>Freshwater</a:t>
            </a:r>
          </a:p>
          <a:p>
            <a:r>
              <a:rPr lang="en-US" altLang="zh-TW" dirty="0"/>
              <a:t>Arable land</a:t>
            </a:r>
          </a:p>
          <a:p>
            <a:r>
              <a:rPr lang="en-US" altLang="zh-TW" dirty="0"/>
              <a:t>…</a:t>
            </a:r>
            <a:endParaRPr lang="zh-TW" altLang="en-US" dirty="0"/>
          </a:p>
        </p:txBody>
      </p:sp>
      <p:sp>
        <p:nvSpPr>
          <p:cNvPr id="11" name="矩形 10"/>
          <p:cNvSpPr/>
          <p:nvPr/>
        </p:nvSpPr>
        <p:spPr>
          <a:xfrm>
            <a:off x="5592549" y="5185452"/>
            <a:ext cx="4572000" cy="1477328"/>
          </a:xfrm>
          <a:prstGeom prst="rect">
            <a:avLst/>
          </a:prstGeom>
        </p:spPr>
        <p:txBody>
          <a:bodyPr>
            <a:spAutoFit/>
          </a:bodyPr>
          <a:lstStyle/>
          <a:p>
            <a:pPr marL="342900" indent="-342900">
              <a:buFont typeface="+mj-lt"/>
              <a:buNone/>
            </a:pPr>
            <a:r>
              <a:rPr lang="en-US" altLang="zh-TW" dirty="0"/>
              <a:t>Food Safety</a:t>
            </a:r>
          </a:p>
          <a:p>
            <a:pPr marL="342900" indent="-342900">
              <a:buFont typeface="+mj-lt"/>
              <a:buNone/>
            </a:pPr>
            <a:r>
              <a:rPr lang="en-US" altLang="zh-TW" dirty="0"/>
              <a:t>	need for safe food</a:t>
            </a:r>
          </a:p>
          <a:p>
            <a:pPr marL="342900" indent="-342900">
              <a:buFont typeface="+mj-lt"/>
              <a:buNone/>
            </a:pPr>
            <a:r>
              <a:rPr lang="en-US" altLang="zh-TW" dirty="0"/>
              <a:t>LCA (Life Cycle Assessment/Analysis)</a:t>
            </a:r>
          </a:p>
          <a:p>
            <a:pPr marL="342900" indent="-342900">
              <a:buFont typeface="+mj-lt"/>
              <a:buNone/>
            </a:pPr>
            <a:r>
              <a:rPr lang="en-US" altLang="zh-TW" dirty="0"/>
              <a:t>GAP (Good Agricultural Practice)</a:t>
            </a:r>
          </a:p>
          <a:p>
            <a:pPr marL="342900" indent="-342900">
              <a:buFont typeface="+mj-lt"/>
              <a:buNone/>
            </a:pPr>
            <a:r>
              <a:rPr lang="en-US" altLang="zh-TW" dirty="0"/>
              <a:t>Nutritious</a:t>
            </a:r>
            <a:endParaRPr lang="zh-TW" altLang="en-US" dirty="0">
              <a:latin typeface="標楷體" pitchFamily="65" charset="-120"/>
              <a:ea typeface="標楷體" pitchFamily="65" charset="-120"/>
            </a:endParaRPr>
          </a:p>
        </p:txBody>
      </p:sp>
      <p:sp>
        <p:nvSpPr>
          <p:cNvPr id="12" name="矩形 11"/>
          <p:cNvSpPr/>
          <p:nvPr/>
        </p:nvSpPr>
        <p:spPr>
          <a:xfrm>
            <a:off x="85736" y="2708920"/>
            <a:ext cx="2182008" cy="1200329"/>
          </a:xfrm>
          <a:prstGeom prst="rect">
            <a:avLst/>
          </a:prstGeom>
        </p:spPr>
        <p:txBody>
          <a:bodyPr wrap="none">
            <a:spAutoFit/>
          </a:bodyPr>
          <a:lstStyle/>
          <a:p>
            <a:pPr marL="342900" indent="-342900"/>
            <a:r>
              <a:rPr lang="en-US" altLang="zh-TW" dirty="0">
                <a:solidFill>
                  <a:srgbClr val="FF0000"/>
                </a:solidFill>
              </a:rPr>
              <a:t>Awareness</a:t>
            </a:r>
          </a:p>
          <a:p>
            <a:pPr marL="342900" indent="-342900"/>
            <a:r>
              <a:rPr lang="en-US" altLang="zh-TW" dirty="0">
                <a:solidFill>
                  <a:srgbClr val="FF0000"/>
                </a:solidFill>
              </a:rPr>
              <a:t>    Food mileage</a:t>
            </a:r>
          </a:p>
          <a:p>
            <a:pPr marL="342900" indent="-342900"/>
            <a:r>
              <a:rPr lang="en-US" altLang="zh-TW" dirty="0">
                <a:solidFill>
                  <a:srgbClr val="FF0000"/>
                </a:solidFill>
              </a:rPr>
              <a:t>    Carbon footprint</a:t>
            </a:r>
          </a:p>
          <a:p>
            <a:pPr marL="342900" indent="-342900"/>
            <a:r>
              <a:rPr lang="en-US" altLang="zh-TW" dirty="0">
                <a:solidFill>
                  <a:srgbClr val="FF0000"/>
                </a:solidFill>
              </a:rPr>
              <a:t>    Local for local </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8390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484" y="1075813"/>
            <a:ext cx="9140400" cy="578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4"/>
          <p:cNvSpPr txBox="1">
            <a:spLocks noGrp="1" noChangeArrowheads="1"/>
          </p:cNvSpPr>
          <p:nvPr>
            <p:ph type="title"/>
          </p:nvPr>
        </p:nvSpPr>
        <p:spPr bwMode="auto">
          <a:xfrm>
            <a:off x="-14514" y="15596"/>
            <a:ext cx="9139199" cy="103874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4050" dirty="0">
                <a:solidFill>
                  <a:srgbClr val="FFFF00"/>
                </a:solidFill>
                <a:latin typeface="Calibri" pitchFamily="34" charset="0"/>
              </a:rPr>
              <a:t>B</a:t>
            </a:r>
            <a:r>
              <a:rPr lang="en-US" altLang="ja-JP" sz="2100" dirty="0">
                <a:solidFill>
                  <a:srgbClr val="FFFF00"/>
                </a:solidFill>
                <a:latin typeface="Calibri" pitchFamily="34" charset="0"/>
              </a:rPr>
              <a:t>illions of plants of various kinds are needed to solve ‘</a:t>
            </a:r>
            <a:r>
              <a:rPr lang="en-US" altLang="ja-JP" sz="2100" dirty="0" err="1">
                <a:solidFill>
                  <a:srgbClr val="FFFF00"/>
                </a:solidFill>
                <a:latin typeface="Calibri" pitchFamily="34" charset="0"/>
              </a:rPr>
              <a:t>glonacal</a:t>
            </a:r>
            <a:r>
              <a:rPr lang="en-US" altLang="ja-JP" sz="2100" dirty="0">
                <a:solidFill>
                  <a:srgbClr val="FFFF00"/>
                </a:solidFill>
                <a:latin typeface="Calibri" pitchFamily="34" charset="0"/>
              </a:rPr>
              <a:t>’ issues on environment, food/feed and bio-resource</a:t>
            </a:r>
            <a:endParaRPr lang="ja-JP" altLang="en-US" sz="2400" dirty="0">
              <a:solidFill>
                <a:srgbClr val="FFFF00"/>
              </a:solidFill>
              <a:latin typeface="Calibri" pitchFamily="34" charset="0"/>
            </a:endParaRPr>
          </a:p>
        </p:txBody>
      </p:sp>
    </p:spTree>
    <p:extLst>
      <p:ext uri="{BB962C8B-B14F-4D97-AF65-F5344CB8AC3E}">
        <p14:creationId xmlns:p14="http://schemas.microsoft.com/office/powerpoint/2010/main" val="26803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404664"/>
            <a:ext cx="8208912" cy="5760640"/>
          </a:xfrm>
        </p:spPr>
        <p:txBody>
          <a:bodyPr rtlCol="0" anchor="ctr">
            <a:noAutofit/>
          </a:bodyPr>
          <a:lstStyle/>
          <a:p>
            <a:pPr algn="ctr">
              <a:defRPr/>
            </a:pP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Is there any </a:t>
            </a:r>
            <a:b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plant production system </a:t>
            </a:r>
            <a:b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capable of producing mass </a:t>
            </a:r>
            <a:r>
              <a:rPr lang="en-US" altLang="zh-TW"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amount</a:t>
            </a: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of high </a:t>
            </a:r>
            <a:r>
              <a:rPr lang="en-US" altLang="zh-TW"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quality</a:t>
            </a: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products in the </a:t>
            </a:r>
            <a:r>
              <a:rPr lang="en-US" altLang="zh-TW"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shortest time</a:t>
            </a: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b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use the least amount of </a:t>
            </a:r>
            <a:r>
              <a:rPr lang="en-US" altLang="zh-TW"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resource</a:t>
            </a:r>
            <a:r>
              <a:rPr lang="zh-TW" altLang="en-US"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(land, water, labor, energy, etc.),</a:t>
            </a:r>
            <a:b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and has the least amount of </a:t>
            </a:r>
            <a:r>
              <a:rPr lang="en-US" altLang="zh-TW"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impact</a:t>
            </a:r>
            <a:r>
              <a:rPr lang="en-US" altLang="zh-TW"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on environment?</a:t>
            </a:r>
            <a:endParaRPr lang="ja-JP" altLang="en-US" sz="44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5562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グラフ 4"/>
          <p:cNvGraphicFramePr>
            <a:graphicFrameLocks/>
          </p:cNvGraphicFramePr>
          <p:nvPr>
            <p:extLst/>
          </p:nvPr>
        </p:nvGraphicFramePr>
        <p:xfrm>
          <a:off x="899592" y="715556"/>
          <a:ext cx="7770675" cy="5449748"/>
        </p:xfrm>
        <a:graphic>
          <a:graphicData uri="http://schemas.openxmlformats.org/presentationml/2006/ole">
            <mc:AlternateContent xmlns:mc="http://schemas.openxmlformats.org/markup-compatibility/2006">
              <mc:Choice xmlns:v="urn:schemas-microsoft-com:vml" Requires="v">
                <p:oleObj spid="_x0000_s4122" name="グラフ" r:id="rId3" imgW="7219984" imgH="4781685" progId="Excel.Chart.8">
                  <p:embed/>
                </p:oleObj>
              </mc:Choice>
              <mc:Fallback>
                <p:oleObj name="グラフ" r:id="rId3" imgW="7219984" imgH="478168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715556"/>
                        <a:ext cx="7770675" cy="5449748"/>
                      </a:xfrm>
                      <a:prstGeom prst="rect">
                        <a:avLst/>
                      </a:prstGeom>
                      <a:noFill/>
                      <a:extLst/>
                    </p:spPr>
                  </p:pic>
                </p:oleObj>
              </mc:Fallback>
            </mc:AlternateContent>
          </a:graphicData>
        </a:graphic>
      </p:graphicFrame>
      <p:sp>
        <p:nvSpPr>
          <p:cNvPr id="1030" name="テキスト ボックス 6"/>
          <p:cNvSpPr txBox="1">
            <a:spLocks noChangeArrowheads="1"/>
          </p:cNvSpPr>
          <p:nvPr/>
        </p:nvSpPr>
        <p:spPr bwMode="auto">
          <a:xfrm rot="16200000">
            <a:off x="1511343" y="316615"/>
            <a:ext cx="553998" cy="283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latin typeface="Calibri" pitchFamily="34" charset="0"/>
              </a:rPr>
              <a:t>Value Created or Yield</a:t>
            </a:r>
          </a:p>
        </p:txBody>
      </p:sp>
      <p:sp>
        <p:nvSpPr>
          <p:cNvPr id="1031" name="テキスト ボックス 7"/>
          <p:cNvSpPr txBox="1">
            <a:spLocks noChangeArrowheads="1"/>
          </p:cNvSpPr>
          <p:nvPr/>
        </p:nvSpPr>
        <p:spPr bwMode="auto">
          <a:xfrm>
            <a:off x="2536033" y="4043534"/>
            <a:ext cx="13930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100">
                <a:latin typeface="Calibri" pitchFamily="34" charset="0"/>
              </a:rPr>
              <a:t>Open &amp;</a:t>
            </a:r>
          </a:p>
          <a:p>
            <a:pPr eaLnBrk="1" hangingPunct="1"/>
            <a:r>
              <a:rPr lang="en-US" altLang="ja-JP" sz="2100">
                <a:latin typeface="Calibri" pitchFamily="34" charset="0"/>
              </a:rPr>
              <a:t>Extensive</a:t>
            </a:r>
            <a:endParaRPr lang="ja-JP" altLang="en-US" sz="2100">
              <a:latin typeface="Calibri" pitchFamily="34" charset="0"/>
            </a:endParaRPr>
          </a:p>
        </p:txBody>
      </p:sp>
      <p:sp>
        <p:nvSpPr>
          <p:cNvPr id="1032" name="テキスト ボックス 8"/>
          <p:cNvSpPr txBox="1">
            <a:spLocks noChangeArrowheads="1"/>
          </p:cNvSpPr>
          <p:nvPr/>
        </p:nvSpPr>
        <p:spPr bwMode="auto">
          <a:xfrm>
            <a:off x="2339752" y="5445914"/>
            <a:ext cx="6168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800" dirty="0">
                <a:latin typeface="Calibri" pitchFamily="34" charset="0"/>
              </a:rPr>
              <a:t>Amounts of Resource Input or Cost </a:t>
            </a:r>
            <a:endParaRPr lang="ja-JP" altLang="en-US" sz="2800" dirty="0">
              <a:latin typeface="Calibri" pitchFamily="34" charset="0"/>
            </a:endParaRPr>
          </a:p>
        </p:txBody>
      </p:sp>
      <p:sp>
        <p:nvSpPr>
          <p:cNvPr id="3" name="向左箭號 2"/>
          <p:cNvSpPr/>
          <p:nvPr/>
        </p:nvSpPr>
        <p:spPr>
          <a:xfrm rot="1466680">
            <a:off x="4795475" y="1135197"/>
            <a:ext cx="871537" cy="57694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latin typeface="Times New Roman" panose="02020603050405020304" pitchFamily="18" charset="0"/>
                <a:cs typeface="Times New Roman" panose="02020603050405020304" pitchFamily="18" charset="0"/>
              </a:rPr>
              <a:t>R&amp;D</a:t>
            </a:r>
            <a:endParaRPr lang="zh-TW" altLang="en-US" sz="1350" dirty="0">
              <a:latin typeface="Times New Roman" panose="02020603050405020304" pitchFamily="18" charset="0"/>
              <a:cs typeface="Times New Roman" panose="02020603050405020304" pitchFamily="18" charset="0"/>
            </a:endParaRPr>
          </a:p>
        </p:txBody>
      </p:sp>
      <p:sp>
        <p:nvSpPr>
          <p:cNvPr id="2" name="矩形 1"/>
          <p:cNvSpPr/>
          <p:nvPr/>
        </p:nvSpPr>
        <p:spPr>
          <a:xfrm>
            <a:off x="2843808" y="4782198"/>
            <a:ext cx="1306768" cy="369332"/>
          </a:xfrm>
          <a:prstGeom prst="rect">
            <a:avLst/>
          </a:prstGeom>
        </p:spPr>
        <p:txBody>
          <a:bodyPr wrap="none">
            <a:spAutoFit/>
          </a:bodyPr>
          <a:lstStyle/>
          <a:p>
            <a:r>
              <a:rPr lang="en-US" altLang="ja-JP"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Open fields</a:t>
            </a:r>
            <a:endParaRPr lang="zh-TW" altLang="en-US" dirty="0"/>
          </a:p>
        </p:txBody>
      </p:sp>
      <p:sp>
        <p:nvSpPr>
          <p:cNvPr id="4" name="矩形 3"/>
          <p:cNvSpPr/>
          <p:nvPr/>
        </p:nvSpPr>
        <p:spPr>
          <a:xfrm>
            <a:off x="5399762" y="3858868"/>
            <a:ext cx="1450077" cy="369332"/>
          </a:xfrm>
          <a:prstGeom prst="rect">
            <a:avLst/>
          </a:prstGeom>
        </p:spPr>
        <p:txBody>
          <a:bodyPr wrap="none">
            <a:spAutoFit/>
          </a:bodyPr>
          <a:lstStyle/>
          <a:p>
            <a:r>
              <a:rPr lang="en-US" altLang="ja-JP"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Greenhouses</a:t>
            </a:r>
            <a:endParaRPr lang="zh-TW" altLang="en-US" dirty="0"/>
          </a:p>
        </p:txBody>
      </p:sp>
      <p:sp>
        <p:nvSpPr>
          <p:cNvPr id="5" name="矩形 4"/>
          <p:cNvSpPr/>
          <p:nvPr/>
        </p:nvSpPr>
        <p:spPr>
          <a:xfrm>
            <a:off x="6732240" y="2456488"/>
            <a:ext cx="1473480" cy="369332"/>
          </a:xfrm>
          <a:prstGeom prst="rect">
            <a:avLst/>
          </a:prstGeom>
        </p:spPr>
        <p:txBody>
          <a:bodyPr wrap="none">
            <a:spAutoFit/>
          </a:bodyPr>
          <a:lstStyle/>
          <a:p>
            <a:pPr algn="ctr"/>
            <a:r>
              <a:rPr lang="en-US"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Plant factory</a:t>
            </a:r>
            <a:endPar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標題 4"/>
          <p:cNvSpPr txBox="1">
            <a:spLocks/>
          </p:cNvSpPr>
          <p:nvPr/>
        </p:nvSpPr>
        <p:spPr>
          <a:xfrm>
            <a:off x="470124" y="127788"/>
            <a:ext cx="8229600" cy="52108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a:t>Plant Production Systems</a:t>
            </a:r>
            <a:endParaRPr lang="zh-TW" altLang="en-US" dirty="0"/>
          </a:p>
        </p:txBody>
      </p:sp>
    </p:spTree>
    <p:extLst>
      <p:ext uri="{BB962C8B-B14F-4D97-AF65-F5344CB8AC3E}">
        <p14:creationId xmlns:p14="http://schemas.microsoft.com/office/powerpoint/2010/main" val="116826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0" y="0"/>
            <a:ext cx="9144000" cy="114300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a:spcBef>
                <a:spcPct val="0"/>
              </a:spcBef>
              <a:buNone/>
              <a:defRPr sz="4400">
                <a:solidFill>
                  <a:schemeClr val="tx1"/>
                </a:solidFill>
              </a:defRPr>
            </a:lvl1pPr>
          </a:lstStyle>
          <a:p>
            <a:r>
              <a:rPr lang="en-US" altLang="zh-TW" sz="2800" dirty="0">
                <a:latin typeface="Times New Roman" panose="02020603050405020304" pitchFamily="18" charset="0"/>
                <a:cs typeface="Times New Roman" panose="02020603050405020304" pitchFamily="18" charset="0"/>
              </a:rPr>
              <a:t>Controlled Environment Agriculture (CEA)</a:t>
            </a:r>
            <a:endParaRPr lang="zh-TW" altLang="en-US" sz="2800" dirty="0">
              <a:latin typeface="Times New Roman" panose="02020603050405020304" pitchFamily="18" charset="0"/>
              <a:cs typeface="Times New Roman" panose="02020603050405020304" pitchFamily="18" charset="0"/>
            </a:endParaRPr>
          </a:p>
        </p:txBody>
      </p:sp>
      <p:sp>
        <p:nvSpPr>
          <p:cNvPr id="5" name="內容版面配置區 2"/>
          <p:cNvSpPr txBox="1">
            <a:spLocks/>
          </p:cNvSpPr>
          <p:nvPr/>
        </p:nvSpPr>
        <p:spPr>
          <a:xfrm>
            <a:off x="4932040" y="1407762"/>
            <a:ext cx="4032448" cy="79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Greenhouse:  Plant Factory with</a:t>
            </a:r>
            <a:b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sunlight and/or supplemental light</a:t>
            </a:r>
          </a:p>
        </p:txBody>
      </p:sp>
      <p:pic>
        <p:nvPicPr>
          <p:cNvPr id="7" name="Picture 3" descr="C:\Users\Administrator\Dropbox\20140228 HK_PF\20140301 新界考察\DSC_03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2887236"/>
            <a:ext cx="3740744" cy="1909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向右箭號 1"/>
          <p:cNvSpPr/>
          <p:nvPr/>
        </p:nvSpPr>
        <p:spPr>
          <a:xfrm>
            <a:off x="4369928" y="3501008"/>
            <a:ext cx="79208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763688" y="2314041"/>
            <a:ext cx="1709122" cy="523220"/>
          </a:xfrm>
          <a:prstGeom prst="rect">
            <a:avLst/>
          </a:prstGeom>
        </p:spPr>
        <p:txBody>
          <a:bodyPr wrap="none">
            <a:spAutoFit/>
          </a:bodyPr>
          <a:lstStyle/>
          <a:p>
            <a:r>
              <a:rPr lang="en-US" altLang="zh-TW" sz="2800" dirty="0">
                <a:latin typeface="Times New Roman" pitchFamily="18" charset="0"/>
                <a:ea typeface="標楷體" panose="03000509000000000000" pitchFamily="65" charset="-120"/>
                <a:cs typeface="Times New Roman" pitchFamily="18" charset="0"/>
              </a:rPr>
              <a:t>Open field</a:t>
            </a:r>
            <a:endParaRPr lang="zh-TW" altLang="en-US" sz="2800" dirty="0"/>
          </a:p>
        </p:txBody>
      </p:sp>
      <p:sp>
        <p:nvSpPr>
          <p:cNvPr id="9" name="文字方塊 8"/>
          <p:cNvSpPr txBox="1"/>
          <p:nvPr/>
        </p:nvSpPr>
        <p:spPr>
          <a:xfrm>
            <a:off x="395536" y="4783878"/>
            <a:ext cx="3740744" cy="646331"/>
          </a:xfrm>
          <a:prstGeom prst="rect">
            <a:avLst/>
          </a:prstGeom>
          <a:noFill/>
        </p:spPr>
        <p:txBody>
          <a:bodyPr wrap="square" rtlCol="0">
            <a:spAutoFit/>
          </a:bodyPr>
          <a:lstStyle/>
          <a:p>
            <a:pPr algn="ctr"/>
            <a:r>
              <a:rPr lang="en-US" altLang="zh-TW" sz="3600" dirty="0">
                <a:solidFill>
                  <a:prstClr val="black"/>
                </a:solidFill>
                <a:latin typeface="Times New Roman" panose="02020603050405020304" pitchFamily="18" charset="0"/>
                <a:cs typeface="Times New Roman" panose="02020603050405020304" pitchFamily="18" charset="0"/>
              </a:rPr>
              <a:t>&lt;</a:t>
            </a:r>
            <a:r>
              <a:rPr lang="zh-TW" altLang="en-US" sz="3600" dirty="0">
                <a:solidFill>
                  <a:prstClr val="black"/>
                </a:solidFill>
                <a:latin typeface="Times New Roman" panose="02020603050405020304" pitchFamily="18" charset="0"/>
                <a:cs typeface="Times New Roman" panose="02020603050405020304" pitchFamily="18" charset="0"/>
              </a:rPr>
              <a:t>  </a:t>
            </a:r>
            <a:r>
              <a:rPr lang="en-US" altLang="zh-TW" sz="3600" dirty="0">
                <a:solidFill>
                  <a:prstClr val="black"/>
                </a:solidFill>
                <a:latin typeface="Times New Roman" panose="02020603050405020304" pitchFamily="18" charset="0"/>
                <a:cs typeface="Times New Roman" panose="02020603050405020304" pitchFamily="18" charset="0"/>
              </a:rPr>
              <a:t>3 kg/m</a:t>
            </a:r>
            <a:r>
              <a:rPr lang="en-US" altLang="zh-TW" sz="3600" baseline="30000" dirty="0">
                <a:solidFill>
                  <a:prstClr val="black"/>
                </a:solidFill>
                <a:latin typeface="Times New Roman" panose="02020603050405020304" pitchFamily="18" charset="0"/>
                <a:cs typeface="Times New Roman" panose="02020603050405020304" pitchFamily="18" charset="0"/>
              </a:rPr>
              <a:t>2</a:t>
            </a:r>
            <a:r>
              <a:rPr lang="en-US" altLang="zh-TW" sz="3600" dirty="0">
                <a:solidFill>
                  <a:prstClr val="black"/>
                </a:solidFill>
                <a:latin typeface="Times New Roman" panose="02020603050405020304" pitchFamily="18" charset="0"/>
                <a:cs typeface="Times New Roman" panose="02020603050405020304" pitchFamily="18" charset="0"/>
              </a:rPr>
              <a:t>/year</a:t>
            </a:r>
            <a:endParaRPr lang="zh-TW" altLang="en-US" sz="3600" dirty="0">
              <a:solidFill>
                <a:prstClr val="black"/>
              </a:solidFill>
              <a:latin typeface="Times New Roman" panose="02020603050405020304" pitchFamily="18" charset="0"/>
              <a:cs typeface="Times New Roman" panose="02020603050405020304" pitchFamily="18" charset="0"/>
            </a:endParaRPr>
          </a:p>
        </p:txBody>
      </p:sp>
      <p:sp>
        <p:nvSpPr>
          <p:cNvPr id="8" name="矩形 7"/>
          <p:cNvSpPr/>
          <p:nvPr/>
        </p:nvSpPr>
        <p:spPr>
          <a:xfrm>
            <a:off x="6012160" y="3076061"/>
            <a:ext cx="2808782" cy="400110"/>
          </a:xfrm>
          <a:prstGeom prst="rect">
            <a:avLst/>
          </a:prstGeom>
        </p:spPr>
        <p:txBody>
          <a:bodyPr wrap="none">
            <a:spAutoFit/>
          </a:bodyPr>
          <a:lstStyle/>
          <a:p>
            <a:r>
              <a:rPr lang="en-US" altLang="zh-TW" sz="2000" dirty="0">
                <a:latin typeface="Times New Roman" pitchFamily="18" charset="0"/>
                <a:ea typeface="標楷體" panose="03000509000000000000" pitchFamily="65" charset="-120"/>
                <a:cs typeface="Times New Roman" pitchFamily="18" charset="0"/>
              </a:rPr>
              <a:t>Semi-closed: Greenhouse</a:t>
            </a:r>
            <a:endParaRPr lang="zh-TW" altLang="en-US" sz="2000" dirty="0"/>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292549" y="3542365"/>
            <a:ext cx="3528393" cy="262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字方塊 12"/>
          <p:cNvSpPr txBox="1"/>
          <p:nvPr/>
        </p:nvSpPr>
        <p:spPr>
          <a:xfrm>
            <a:off x="5306635" y="5717659"/>
            <a:ext cx="3672408" cy="523220"/>
          </a:xfrm>
          <a:prstGeom prst="rect">
            <a:avLst/>
          </a:prstGeom>
          <a:noFill/>
        </p:spPr>
        <p:txBody>
          <a:bodyPr wrap="square" rtlCol="0">
            <a:spAutoFit/>
          </a:bodyPr>
          <a:lstStyle/>
          <a:p>
            <a:pPr algn="ctr"/>
            <a:r>
              <a:rPr lang="en-US" altLang="zh-TW" sz="2800" dirty="0">
                <a:solidFill>
                  <a:prstClr val="black"/>
                </a:solidFill>
                <a:latin typeface="Times New Roman" panose="02020603050405020304" pitchFamily="18" charset="0"/>
                <a:cs typeface="Times New Roman" panose="02020603050405020304" pitchFamily="18" charset="0"/>
              </a:rPr>
              <a:t>69 kg/m</a:t>
            </a:r>
            <a:r>
              <a:rPr lang="en-US" altLang="zh-TW" sz="2800" baseline="30000" dirty="0">
                <a:solidFill>
                  <a:prstClr val="black"/>
                </a:solidFill>
                <a:latin typeface="Times New Roman" panose="02020603050405020304" pitchFamily="18" charset="0"/>
                <a:cs typeface="Times New Roman" panose="02020603050405020304" pitchFamily="18" charset="0"/>
              </a:rPr>
              <a:t>2</a:t>
            </a:r>
            <a:r>
              <a:rPr lang="en-US" altLang="zh-TW" sz="2800" dirty="0">
                <a:solidFill>
                  <a:prstClr val="black"/>
                </a:solidFill>
                <a:latin typeface="Times New Roman" panose="02020603050405020304" pitchFamily="18" charset="0"/>
                <a:cs typeface="Times New Roman" panose="02020603050405020304" pitchFamily="18" charset="0"/>
              </a:rPr>
              <a:t>/year</a:t>
            </a:r>
            <a:endParaRPr lang="zh-TW" altLang="en-US" sz="2800" dirty="0">
              <a:solidFill>
                <a:prstClr val="black"/>
              </a:solidFill>
              <a:latin typeface="Times New Roman" panose="02020603050405020304" pitchFamily="18" charset="0"/>
              <a:cs typeface="Times New Roman" panose="02020603050405020304" pitchFamily="18" charset="0"/>
            </a:endParaRPr>
          </a:p>
        </p:txBody>
      </p:sp>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77" y="1659849"/>
            <a:ext cx="1080000" cy="1080000"/>
          </a:xfrm>
          <a:prstGeom prst="rect">
            <a:avLst/>
          </a:prstGeom>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424" y="2363580"/>
            <a:ext cx="1080000" cy="1080000"/>
          </a:xfrm>
          <a:prstGeom prst="rect">
            <a:avLst/>
          </a:prstGeom>
        </p:spPr>
      </p:pic>
    </p:spTree>
    <p:extLst>
      <p:ext uri="{BB962C8B-B14F-4D97-AF65-F5344CB8AC3E}">
        <p14:creationId xmlns:p14="http://schemas.microsoft.com/office/powerpoint/2010/main" val="35514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Weifang,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Shendon</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China</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3"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47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2208076"/>
            <a:ext cx="5715000" cy="3810000"/>
          </a:xfrm>
          <a:prstGeom prst="rect">
            <a:avLst/>
          </a:prstGeom>
        </p:spPr>
      </p:pic>
      <p:sp>
        <p:nvSpPr>
          <p:cNvPr id="57346" name="標題 1"/>
          <p:cNvSpPr>
            <a:spLocks noGrp="1"/>
          </p:cNvSpPr>
          <p:nvPr>
            <p:ph type="title"/>
          </p:nvPr>
        </p:nvSpPr>
        <p:spPr>
          <a:xfrm>
            <a:off x="0" y="304800"/>
            <a:ext cx="9093200" cy="1143000"/>
          </a:xfrm>
        </p:spPr>
        <p:txBody>
          <a:bodyPr/>
          <a:lstStyle/>
          <a:p>
            <a:r>
              <a:rPr lang="en-US" altLang="zh-TW" dirty="0">
                <a:latin typeface="Times New Roman" panose="02020603050405020304" pitchFamily="18" charset="0"/>
                <a:cs typeface="Times New Roman" panose="02020603050405020304" pitchFamily="18" charset="0"/>
              </a:rPr>
              <a:t>Almeria of Spain</a:t>
            </a:r>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72816"/>
            <a:ext cx="7505286" cy="468052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758798"/>
            <a:ext cx="7505286" cy="4987690"/>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26239"/>
            <a:ext cx="9144000" cy="5300663"/>
          </a:xfrm>
          <a:prstGeom prst="rect">
            <a:avLst/>
          </a:prstGeom>
        </p:spPr>
      </p:pic>
    </p:spTree>
    <p:extLst>
      <p:ext uri="{BB962C8B-B14F-4D97-AF65-F5344CB8AC3E}">
        <p14:creationId xmlns:p14="http://schemas.microsoft.com/office/powerpoint/2010/main" val="31725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Optiflo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265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txBox="1">
            <a:spLocks noChangeArrowheads="1"/>
          </p:cNvSpPr>
          <p:nvPr/>
        </p:nvSpPr>
        <p:spPr>
          <a:xfrm>
            <a:off x="0" y="69850"/>
            <a:ext cx="9561513" cy="695325"/>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超研澤粗魏碑" pitchFamily="49" charset="-120"/>
              </a:defRPr>
            </a:lvl2pPr>
            <a:lvl3pPr algn="l" rtl="0" eaLnBrk="0" fontAlgn="base" hangingPunct="0">
              <a:spcBef>
                <a:spcPct val="0"/>
              </a:spcBef>
              <a:spcAft>
                <a:spcPct val="0"/>
              </a:spcAft>
              <a:defRPr kumimoji="1" sz="4400">
                <a:solidFill>
                  <a:schemeClr val="tx2"/>
                </a:solidFill>
                <a:latin typeface="Times New Roman" pitchFamily="18" charset="0"/>
                <a:ea typeface="超研澤粗魏碑" pitchFamily="49" charset="-120"/>
              </a:defRPr>
            </a:lvl3pPr>
            <a:lvl4pPr algn="l" rtl="0" eaLnBrk="0" fontAlgn="base" hangingPunct="0">
              <a:spcBef>
                <a:spcPct val="0"/>
              </a:spcBef>
              <a:spcAft>
                <a:spcPct val="0"/>
              </a:spcAft>
              <a:defRPr kumimoji="1" sz="4400">
                <a:solidFill>
                  <a:schemeClr val="tx2"/>
                </a:solidFill>
                <a:latin typeface="Times New Roman" pitchFamily="18" charset="0"/>
                <a:ea typeface="超研澤粗魏碑" pitchFamily="49" charset="-120"/>
              </a:defRPr>
            </a:lvl4pPr>
            <a:lvl5pPr algn="l" rtl="0" eaLnBrk="0" fontAlgn="base" hangingPunct="0">
              <a:spcBef>
                <a:spcPct val="0"/>
              </a:spcBef>
              <a:spcAft>
                <a:spcPct val="0"/>
              </a:spcAft>
              <a:defRPr kumimoji="1" sz="4400">
                <a:solidFill>
                  <a:schemeClr val="tx2"/>
                </a:solidFill>
                <a:latin typeface="Times New Roman" pitchFamily="18" charset="0"/>
                <a:ea typeface="超研澤粗魏碑" pitchFamily="49" charset="-120"/>
              </a:defRPr>
            </a:lvl5pPr>
            <a:lvl6pPr marL="457200" algn="l" rtl="0" fontAlgn="base">
              <a:spcBef>
                <a:spcPct val="0"/>
              </a:spcBef>
              <a:spcAft>
                <a:spcPct val="0"/>
              </a:spcAft>
              <a:defRPr kumimoji="1" sz="4400">
                <a:solidFill>
                  <a:schemeClr val="tx2"/>
                </a:solidFill>
                <a:latin typeface="Times New Roman" pitchFamily="18" charset="0"/>
                <a:ea typeface="超研澤粗魏碑" pitchFamily="49" charset="-120"/>
              </a:defRPr>
            </a:lvl6pPr>
            <a:lvl7pPr marL="914400" algn="l" rtl="0" fontAlgn="base">
              <a:spcBef>
                <a:spcPct val="0"/>
              </a:spcBef>
              <a:spcAft>
                <a:spcPct val="0"/>
              </a:spcAft>
              <a:defRPr kumimoji="1" sz="4400">
                <a:solidFill>
                  <a:schemeClr val="tx2"/>
                </a:solidFill>
                <a:latin typeface="Times New Roman" pitchFamily="18" charset="0"/>
                <a:ea typeface="超研澤粗魏碑" pitchFamily="49" charset="-120"/>
              </a:defRPr>
            </a:lvl7pPr>
            <a:lvl8pPr marL="1371600" algn="l" rtl="0" fontAlgn="base">
              <a:spcBef>
                <a:spcPct val="0"/>
              </a:spcBef>
              <a:spcAft>
                <a:spcPct val="0"/>
              </a:spcAft>
              <a:defRPr kumimoji="1" sz="4400">
                <a:solidFill>
                  <a:schemeClr val="tx2"/>
                </a:solidFill>
                <a:latin typeface="Times New Roman" pitchFamily="18" charset="0"/>
                <a:ea typeface="超研澤粗魏碑" pitchFamily="49" charset="-120"/>
              </a:defRPr>
            </a:lvl8pPr>
            <a:lvl9pPr marL="1828800" algn="l" rtl="0" fontAlgn="base">
              <a:spcBef>
                <a:spcPct val="0"/>
              </a:spcBef>
              <a:spcAft>
                <a:spcPct val="0"/>
              </a:spcAft>
              <a:defRPr kumimoji="1" sz="4400">
                <a:solidFill>
                  <a:schemeClr val="tx2"/>
                </a:solidFill>
                <a:latin typeface="Times New Roman" pitchFamily="18" charset="0"/>
                <a:ea typeface="超研澤粗魏碑" pitchFamily="49" charset="-120"/>
              </a:defRPr>
            </a:lvl9pPr>
          </a:lstStyle>
          <a:p>
            <a:pPr algn="ctr">
              <a:defRPr/>
            </a:pPr>
            <a:r>
              <a:rPr lang="en-US" altLang="zh-TW" sz="4000" kern="0" dirty="0">
                <a:latin typeface="Times New Roman" panose="02020603050405020304" pitchFamily="18" charset="0"/>
                <a:ea typeface="標楷體" panose="03000509000000000000" pitchFamily="65" charset="-120"/>
                <a:cs typeface="Times New Roman" panose="02020603050405020304" pitchFamily="18" charset="0"/>
              </a:rPr>
              <a:t>Westland, the Netherlands</a:t>
            </a:r>
            <a:endParaRPr lang="zh-TW" altLang="en-US" sz="4000" kern="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2287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Optifl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56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5"/>
          <p:cNvSpPr>
            <a:spLocks noGrp="1" noChangeArrowheads="1"/>
          </p:cNvSpPr>
          <p:nvPr>
            <p:ph type="title"/>
          </p:nvPr>
        </p:nvSpPr>
        <p:spPr>
          <a:xfrm>
            <a:off x="1" y="188913"/>
            <a:ext cx="9144000" cy="487362"/>
          </a:xfrm>
        </p:spPr>
        <p:txBody>
          <a:bodyPr>
            <a:normAutofit fontScale="90000"/>
          </a:bodyPr>
          <a:lstStyle/>
          <a:p>
            <a:r>
              <a:rPr lang="en-US" altLang="zh-TW" sz="4000" dirty="0" err="1">
                <a:latin typeface="Times New Roman" panose="02020603050405020304" pitchFamily="18" charset="0"/>
                <a:ea typeface="標楷體" panose="03000509000000000000" pitchFamily="65" charset="-120"/>
                <a:cs typeface="Times New Roman" panose="02020603050405020304" pitchFamily="18" charset="0"/>
              </a:rPr>
              <a:t>Opti</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-Flor</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Corp., Westland, the Netherlands</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420" name="Text Box 5"/>
          <p:cNvSpPr txBox="1">
            <a:spLocks noChangeArrowheads="1"/>
          </p:cNvSpPr>
          <p:nvPr/>
        </p:nvSpPr>
        <p:spPr bwMode="auto">
          <a:xfrm>
            <a:off x="1476375" y="4278313"/>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95000"/>
              <a:buFont typeface="Wingdings" panose="05000000000000000000" pitchFamily="2" charset="2"/>
              <a:buChar char="¬"/>
              <a:defRPr kumimoji="1" sz="3200">
                <a:solidFill>
                  <a:schemeClr val="tx1"/>
                </a:solidFill>
                <a:latin typeface="Times New Roman" panose="02020603050405020304" pitchFamily="18" charset="0"/>
                <a:ea typeface="華康新儷粗黑"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華康新儷粗黑"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華康新儷粗黑"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華康新儷粗黑"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華康新儷粗黑"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9pPr>
          </a:lstStyle>
          <a:p>
            <a:pPr eaLnBrk="1" hangingPunct="1">
              <a:spcBef>
                <a:spcPct val="50000"/>
              </a:spcBef>
              <a:buClrTx/>
              <a:buSzTx/>
              <a:buFontTx/>
              <a:buNone/>
            </a:pPr>
            <a:r>
              <a:rPr lang="en-US" altLang="zh-TW" sz="2800" dirty="0">
                <a:ea typeface="標楷體" panose="03000509000000000000" pitchFamily="65" charset="-120"/>
                <a:cs typeface="Times New Roman" panose="02020603050405020304" pitchFamily="18" charset="0"/>
              </a:rPr>
              <a:t>5 hectare</a:t>
            </a:r>
            <a:endParaRPr lang="zh-TW" altLang="en-US" sz="2800" dirty="0">
              <a:ea typeface="標楷體" panose="03000509000000000000" pitchFamily="65" charset="-120"/>
              <a:cs typeface="Times New Roman" panose="02020603050405020304" pitchFamily="18" charset="0"/>
            </a:endParaRPr>
          </a:p>
        </p:txBody>
      </p:sp>
      <p:sp>
        <p:nvSpPr>
          <p:cNvPr id="60421" name="Text Box 6"/>
          <p:cNvSpPr txBox="1">
            <a:spLocks noChangeArrowheads="1"/>
          </p:cNvSpPr>
          <p:nvPr/>
        </p:nvSpPr>
        <p:spPr bwMode="auto">
          <a:xfrm>
            <a:off x="4932363" y="4049713"/>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95000"/>
              <a:buFont typeface="Wingdings" panose="05000000000000000000" pitchFamily="2" charset="2"/>
              <a:buChar char="¬"/>
              <a:defRPr kumimoji="1" sz="3200">
                <a:solidFill>
                  <a:schemeClr val="tx1"/>
                </a:solidFill>
                <a:latin typeface="Times New Roman" panose="02020603050405020304" pitchFamily="18" charset="0"/>
                <a:ea typeface="華康新儷粗黑"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華康新儷粗黑"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華康新儷粗黑"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華康新儷粗黑"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華康新儷粗黑"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9pPr>
          </a:lstStyle>
          <a:p>
            <a:pPr eaLnBrk="1" hangingPunct="1">
              <a:spcBef>
                <a:spcPct val="50000"/>
              </a:spcBef>
              <a:buClrTx/>
              <a:buSzTx/>
              <a:buFontTx/>
              <a:buNone/>
            </a:pPr>
            <a:r>
              <a:rPr lang="en-US" altLang="zh-TW" sz="2800" dirty="0">
                <a:ea typeface="標楷體" panose="03000509000000000000" pitchFamily="65" charset="-120"/>
                <a:cs typeface="Times New Roman" panose="02020603050405020304" pitchFamily="18" charset="0"/>
              </a:rPr>
              <a:t>5 hectare</a:t>
            </a:r>
            <a:endParaRPr lang="zh-TW" altLang="en-US" sz="2800" dirty="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0042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About myself</a:t>
            </a:r>
            <a:endParaRPr lang="zh-TW" altLang="en-US" dirty="0"/>
          </a:p>
        </p:txBody>
      </p:sp>
      <p:sp>
        <p:nvSpPr>
          <p:cNvPr id="4" name="內容版面配置區 3"/>
          <p:cNvSpPr>
            <a:spLocks noGrp="1"/>
          </p:cNvSpPr>
          <p:nvPr>
            <p:ph idx="1"/>
          </p:nvPr>
        </p:nvSpPr>
        <p:spPr>
          <a:xfrm>
            <a:off x="457200" y="1417638"/>
            <a:ext cx="8494340" cy="4891682"/>
          </a:xfrm>
        </p:spPr>
        <p:txBody>
          <a:bodyPr>
            <a:normAutofit fontScale="92500"/>
          </a:bodyPr>
          <a:lstStyle/>
          <a:p>
            <a:r>
              <a:rPr lang="en-US" altLang="zh-TW" sz="2400" dirty="0"/>
              <a:t>1977~1983  BS, MS @NTU</a:t>
            </a:r>
          </a:p>
          <a:p>
            <a:r>
              <a:rPr lang="en-US" altLang="zh-TW" sz="2400" dirty="0"/>
              <a:t>1984~1985  Military service</a:t>
            </a:r>
          </a:p>
          <a:p>
            <a:r>
              <a:rPr lang="en-US" altLang="zh-TW" sz="2400" dirty="0"/>
              <a:t>1989  Ph.D.</a:t>
            </a:r>
          </a:p>
          <a:p>
            <a:pPr lvl="1"/>
            <a:r>
              <a:rPr lang="en-US" altLang="zh-TW" sz="2400" dirty="0"/>
              <a:t>Dept. of Bioresource Engineering, </a:t>
            </a:r>
            <a:br>
              <a:rPr lang="en-US" altLang="zh-TW" sz="2400" dirty="0"/>
            </a:br>
            <a:r>
              <a:rPr lang="en-US" altLang="zh-TW" sz="2400" dirty="0"/>
              <a:t>Rutgers – The State University of NJ.,</a:t>
            </a:r>
            <a:r>
              <a:rPr lang="zh-TW" altLang="en-US" sz="2400" dirty="0"/>
              <a:t> </a:t>
            </a:r>
            <a:r>
              <a:rPr lang="en-US" altLang="zh-TW" sz="2400" dirty="0"/>
              <a:t>USA </a:t>
            </a:r>
          </a:p>
          <a:p>
            <a:r>
              <a:rPr lang="en-US" altLang="zh-TW" sz="2400" dirty="0"/>
              <a:t>1989~1992  Post Doc., CCEA, Rutgers Univ.</a:t>
            </a:r>
          </a:p>
          <a:p>
            <a:r>
              <a:rPr lang="en-US" altLang="zh-TW" sz="2400" dirty="0"/>
              <a:t>1992~1997  Associate Prof., NTU</a:t>
            </a:r>
          </a:p>
          <a:p>
            <a:r>
              <a:rPr lang="en-US" altLang="zh-TW" sz="2400" dirty="0"/>
              <a:t>1997~now   Professor, Dept. of BIME/BME, NTU</a:t>
            </a:r>
          </a:p>
          <a:p>
            <a:r>
              <a:rPr lang="en-US" altLang="zh-TW" sz="2400" dirty="0"/>
              <a:t>2013~2015  Head, Dept. of BIME, NTU</a:t>
            </a:r>
          </a:p>
          <a:p>
            <a:r>
              <a:rPr lang="en-US" altLang="zh-TW" sz="2400" dirty="0"/>
              <a:t>2016~now   Director, CCEA, NTU</a:t>
            </a:r>
          </a:p>
          <a:p>
            <a:r>
              <a:rPr lang="en-US" altLang="zh-TW" sz="2400" dirty="0"/>
              <a:t>Chief Consultant of Chung-Hwa Plant Factory Association (CHPFA)</a:t>
            </a:r>
            <a:endParaRPr lang="zh-TW" altLang="zh-TW" sz="2400" dirty="0"/>
          </a:p>
          <a:p>
            <a:r>
              <a:rPr lang="en-US" altLang="zh-TW" sz="2400" dirty="0"/>
              <a:t>International Consultant of Japan Plant Factory Association (JPFA)</a:t>
            </a:r>
            <a:endParaRPr lang="zh-TW" altLang="zh-TW" sz="2400" dirty="0"/>
          </a:p>
          <a:p>
            <a:endParaRPr lang="zh-TW" altLang="en-US" sz="2400" dirty="0"/>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2</a:t>
            </a:fld>
            <a:endParaRPr lang="zh-TW" altLang="en-US"/>
          </a:p>
        </p:txBody>
      </p:sp>
    </p:spTree>
    <p:extLst>
      <p:ext uri="{BB962C8B-B14F-4D97-AF65-F5344CB8AC3E}">
        <p14:creationId xmlns:p14="http://schemas.microsoft.com/office/powerpoint/2010/main" val="63562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20</a:t>
            </a:fld>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0027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21</a:t>
            </a:fld>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4" y="0"/>
            <a:ext cx="10236058" cy="6813376"/>
          </a:xfrm>
          <a:prstGeom prst="rect">
            <a:avLst/>
          </a:prstGeom>
        </p:spPr>
      </p:pic>
    </p:spTree>
    <p:extLst>
      <p:ext uri="{BB962C8B-B14F-4D97-AF65-F5344CB8AC3E}">
        <p14:creationId xmlns:p14="http://schemas.microsoft.com/office/powerpoint/2010/main" val="84264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912564"/>
            <a:ext cx="914400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5"/>
          <p:cNvSpPr>
            <a:spLocks noGrp="1" noChangeArrowheads="1"/>
          </p:cNvSpPr>
          <p:nvPr>
            <p:ph type="title"/>
          </p:nvPr>
        </p:nvSpPr>
        <p:spPr>
          <a:xfrm>
            <a:off x="0" y="188640"/>
            <a:ext cx="9112250" cy="563562"/>
          </a:xfrm>
        </p:spPr>
        <p:txBody>
          <a:bodyPr>
            <a:noAutofit/>
          </a:bodyPr>
          <a:lstStyle/>
          <a:p>
            <a:r>
              <a:rPr lang="en-US" altLang="zh-TW" sz="4000" dirty="0" err="1">
                <a:latin typeface="Times New Roman" panose="02020603050405020304" pitchFamily="18" charset="0"/>
                <a:ea typeface="標楷體" panose="03000509000000000000" pitchFamily="65" charset="-120"/>
                <a:cs typeface="Times New Roman" panose="02020603050405020304" pitchFamily="18" charset="0"/>
              </a:rPr>
              <a:t>Eurofresh</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 farm, Arizona, USA</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2629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 y="918269"/>
            <a:ext cx="914400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Rectangle 6"/>
          <p:cNvSpPr>
            <a:spLocks noChangeArrowheads="1"/>
          </p:cNvSpPr>
          <p:nvPr/>
        </p:nvSpPr>
        <p:spPr bwMode="auto">
          <a:xfrm>
            <a:off x="0" y="129133"/>
            <a:ext cx="917026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95000"/>
              <a:buFont typeface="Wingdings" panose="05000000000000000000" pitchFamily="2" charset="2"/>
              <a:buChar char="¬"/>
              <a:defRPr kumimoji="1" sz="3200">
                <a:solidFill>
                  <a:schemeClr val="tx1"/>
                </a:solidFill>
                <a:latin typeface="Times New Roman" panose="02020603050405020304" pitchFamily="18" charset="0"/>
                <a:ea typeface="華康新儷粗黑"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華康新儷粗黑"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華康新儷粗黑"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華康新儷粗黑"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華康新儷粗黑"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華康新儷粗黑" pitchFamily="34" charset="-120"/>
              </a:defRPr>
            </a:lvl9pPr>
          </a:lstStyle>
          <a:p>
            <a:pPr algn="ctr" eaLnBrk="1" hangingPunct="1">
              <a:spcBef>
                <a:spcPct val="0"/>
              </a:spcBef>
              <a:buClrTx/>
              <a:buSzTx/>
              <a:buFontTx/>
              <a:buNone/>
            </a:pPr>
            <a:r>
              <a:rPr lang="en-US" altLang="zh-TW" sz="3600" dirty="0">
                <a:solidFill>
                  <a:schemeClr val="tx2"/>
                </a:solidFill>
                <a:ea typeface="標楷體" panose="03000509000000000000" pitchFamily="65" charset="-120"/>
              </a:rPr>
              <a:t>74.5 hectare of tomato farm under one roof</a:t>
            </a:r>
            <a:endParaRPr lang="zh-TW" altLang="en-US" sz="4400" dirty="0">
              <a:solidFill>
                <a:schemeClr val="tx2"/>
              </a:solidFill>
              <a:ea typeface="標楷體" panose="03000509000000000000" pitchFamily="65" charset="-120"/>
            </a:endParaRPr>
          </a:p>
        </p:txBody>
      </p:sp>
    </p:spTree>
    <p:extLst>
      <p:ext uri="{BB962C8B-B14F-4D97-AF65-F5344CB8AC3E}">
        <p14:creationId xmlns:p14="http://schemas.microsoft.com/office/powerpoint/2010/main" val="72741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601081"/>
            <a:ext cx="5118167" cy="24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170383" y="4217567"/>
            <a:ext cx="6858000" cy="646331"/>
          </a:xfrm>
          <a:prstGeom prst="rect">
            <a:avLst/>
          </a:prstGeom>
          <a:noFill/>
        </p:spPr>
        <p:txBody>
          <a:bodyPr wrap="square" rtlCol="0">
            <a:spAutoFit/>
          </a:bodyPr>
          <a:lstStyle/>
          <a:p>
            <a:pPr algn="ctr"/>
            <a:r>
              <a:rPr lang="en-US" altLang="zh-TW" sz="3600" dirty="0">
                <a:solidFill>
                  <a:prstClr val="black"/>
                </a:solidFill>
                <a:latin typeface="Times New Roman" panose="02020603050405020304" pitchFamily="18" charset="0"/>
                <a:cs typeface="Times New Roman" panose="02020603050405020304" pitchFamily="18" charset="0"/>
              </a:rPr>
              <a:t>3</a:t>
            </a:r>
            <a:r>
              <a:rPr lang="zh-TW" altLang="en-US" sz="3600" dirty="0">
                <a:solidFill>
                  <a:prstClr val="black"/>
                </a:solidFill>
                <a:latin typeface="Times New Roman" panose="02020603050405020304" pitchFamily="18" charset="0"/>
                <a:cs typeface="Times New Roman" panose="02020603050405020304" pitchFamily="18" charset="0"/>
              </a:rPr>
              <a:t> </a:t>
            </a:r>
            <a:r>
              <a:rPr lang="en-US" altLang="zh-TW" sz="3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layers</a:t>
            </a:r>
            <a:r>
              <a:rPr lang="zh-TW" altLang="en-US" sz="3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3600" dirty="0">
                <a:solidFill>
                  <a:prstClr val="black"/>
                </a:solidFill>
                <a:latin typeface="Times New Roman" panose="02020603050405020304" pitchFamily="18" charset="0"/>
                <a:cs typeface="Times New Roman" panose="02020603050405020304" pitchFamily="18" charset="0"/>
              </a:rPr>
              <a:t>&gt; 100 kg/m</a:t>
            </a:r>
            <a:r>
              <a:rPr lang="en-US" altLang="zh-TW" sz="3600" baseline="30000" dirty="0">
                <a:solidFill>
                  <a:prstClr val="black"/>
                </a:solidFill>
                <a:latin typeface="Times New Roman" panose="02020603050405020304" pitchFamily="18" charset="0"/>
                <a:cs typeface="Times New Roman" panose="02020603050405020304" pitchFamily="18" charset="0"/>
              </a:rPr>
              <a:t>2</a:t>
            </a:r>
            <a:r>
              <a:rPr lang="en-US" altLang="zh-TW" sz="3600" dirty="0">
                <a:solidFill>
                  <a:prstClr val="black"/>
                </a:solidFill>
                <a:latin typeface="Times New Roman" panose="02020603050405020304" pitchFamily="18" charset="0"/>
                <a:cs typeface="Times New Roman" panose="02020603050405020304" pitchFamily="18" charset="0"/>
              </a:rPr>
              <a:t>/year</a:t>
            </a:r>
            <a:endParaRPr lang="zh-TW" altLang="en-US" sz="3600" dirty="0">
              <a:solidFill>
                <a:prstClr val="black"/>
              </a:solidFill>
              <a:latin typeface="Times New Roman" panose="02020603050405020304" pitchFamily="18" charset="0"/>
              <a:cs typeface="Times New Roman" panose="02020603050405020304" pitchFamily="18" charset="0"/>
            </a:endParaRPr>
          </a:p>
        </p:txBody>
      </p:sp>
      <p:sp>
        <p:nvSpPr>
          <p:cNvPr id="4" name="標題 1"/>
          <p:cNvSpPr txBox="1">
            <a:spLocks/>
          </p:cNvSpPr>
          <p:nvPr/>
        </p:nvSpPr>
        <p:spPr>
          <a:xfrm>
            <a:off x="1370125" y="476141"/>
            <a:ext cx="61722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a:solidFill>
                  <a:schemeClr val="accent1"/>
                </a:solidFill>
                <a:latin typeface="Times New Roman" pitchFamily="18" charset="0"/>
                <a:ea typeface="標楷體" panose="03000509000000000000" pitchFamily="65" charset="-120"/>
                <a:cs typeface="Times New Roman" pitchFamily="18" charset="0"/>
              </a:rPr>
              <a:t>Closed &amp; Intensive PPS</a:t>
            </a:r>
            <a:endParaRPr lang="zh-TW" altLang="en-US" sz="3600" dirty="0">
              <a:solidFill>
                <a:schemeClr val="accent1"/>
              </a:solidFill>
              <a:latin typeface="Times New Roman" pitchFamily="18" charset="0"/>
              <a:ea typeface="標楷體" panose="03000509000000000000" pitchFamily="65" charset="-120"/>
              <a:cs typeface="Times New Roman" pitchFamily="18" charset="0"/>
            </a:endParaRPr>
          </a:p>
          <a:p>
            <a:endParaRPr lang="zh-TW" altLang="en-US" sz="3300" dirty="0">
              <a:latin typeface="Times New Roman" pitchFamily="18" charset="0"/>
              <a:ea typeface="標楷體" panose="03000509000000000000" pitchFamily="65" charset="-120"/>
              <a:cs typeface="Times New Roman" pitchFamily="18" charset="0"/>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5118166" y="1601081"/>
            <a:ext cx="3563432" cy="24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170384" y="4752947"/>
            <a:ext cx="6858000" cy="646331"/>
          </a:xfrm>
          <a:prstGeom prst="rect">
            <a:avLst/>
          </a:prstGeom>
          <a:noFill/>
        </p:spPr>
        <p:txBody>
          <a:bodyPr wrap="square" rtlCol="0">
            <a:spAutoFit/>
          </a:bodyPr>
          <a:lstStyle/>
          <a:p>
            <a:pPr algn="ctr"/>
            <a:r>
              <a:rPr lang="en-US" altLang="zh-TW" sz="3600" dirty="0">
                <a:solidFill>
                  <a:prstClr val="black"/>
                </a:solidFill>
                <a:latin typeface="Times New Roman" panose="02020603050405020304" pitchFamily="18" charset="0"/>
                <a:cs typeface="Times New Roman" panose="02020603050405020304" pitchFamily="18" charset="0"/>
              </a:rPr>
              <a:t>6</a:t>
            </a:r>
            <a:r>
              <a:rPr lang="zh-TW" altLang="en-US" sz="3600" dirty="0">
                <a:solidFill>
                  <a:prstClr val="black"/>
                </a:solidFill>
                <a:latin typeface="Times New Roman" panose="02020603050405020304" pitchFamily="18" charset="0"/>
                <a:cs typeface="Times New Roman" panose="02020603050405020304" pitchFamily="18" charset="0"/>
              </a:rPr>
              <a:t> </a:t>
            </a:r>
            <a:r>
              <a:rPr lang="en-US" altLang="zh-TW" sz="3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layers</a:t>
            </a:r>
            <a:r>
              <a:rPr lang="zh-TW" altLang="en-US" sz="3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3600" dirty="0">
                <a:solidFill>
                  <a:prstClr val="black"/>
                </a:solidFill>
                <a:latin typeface="Times New Roman" panose="02020603050405020304" pitchFamily="18" charset="0"/>
                <a:cs typeface="Times New Roman" panose="02020603050405020304" pitchFamily="18" charset="0"/>
              </a:rPr>
              <a:t>&gt; 200 kg/m</a:t>
            </a:r>
            <a:r>
              <a:rPr lang="en-US" altLang="zh-TW" sz="3600" baseline="30000" dirty="0">
                <a:solidFill>
                  <a:prstClr val="black"/>
                </a:solidFill>
                <a:latin typeface="Times New Roman" panose="02020603050405020304" pitchFamily="18" charset="0"/>
                <a:cs typeface="Times New Roman" panose="02020603050405020304" pitchFamily="18" charset="0"/>
              </a:rPr>
              <a:t>2</a:t>
            </a:r>
            <a:r>
              <a:rPr lang="en-US" altLang="zh-TW" sz="3600" dirty="0">
                <a:solidFill>
                  <a:prstClr val="black"/>
                </a:solidFill>
                <a:latin typeface="Times New Roman" panose="02020603050405020304" pitchFamily="18" charset="0"/>
                <a:cs typeface="Times New Roman" panose="02020603050405020304" pitchFamily="18" charset="0"/>
              </a:rPr>
              <a:t>/year</a:t>
            </a:r>
            <a:endParaRPr lang="zh-TW" altLang="en-US" sz="3600" dirty="0">
              <a:solidFill>
                <a:prstClr val="black"/>
              </a:solidFill>
              <a:latin typeface="Times New Roman" panose="02020603050405020304" pitchFamily="18" charset="0"/>
              <a:cs typeface="Times New Roman" panose="02020603050405020304" pitchFamily="18" charset="0"/>
            </a:endParaRPr>
          </a:p>
        </p:txBody>
      </p:sp>
      <p:sp>
        <p:nvSpPr>
          <p:cNvPr id="7" name="文字方塊 6"/>
          <p:cNvSpPr txBox="1"/>
          <p:nvPr/>
        </p:nvSpPr>
        <p:spPr>
          <a:xfrm>
            <a:off x="1205799" y="5389671"/>
            <a:ext cx="6858000" cy="646331"/>
          </a:xfrm>
          <a:prstGeom prst="rect">
            <a:avLst/>
          </a:prstGeom>
          <a:noFill/>
        </p:spPr>
        <p:txBody>
          <a:bodyPr wrap="square" rtlCol="0">
            <a:spAutoFit/>
          </a:bodyPr>
          <a:lstStyle/>
          <a:p>
            <a:pPr algn="ctr"/>
            <a:r>
              <a:rPr lang="en-US" altLang="zh-TW" sz="3600" dirty="0">
                <a:solidFill>
                  <a:prstClr val="black"/>
                </a:solidFill>
                <a:latin typeface="Times New Roman" panose="02020603050405020304" pitchFamily="18" charset="0"/>
                <a:cs typeface="Times New Roman" panose="02020603050405020304" pitchFamily="18" charset="0"/>
              </a:rPr>
              <a:t>9 </a:t>
            </a:r>
            <a:r>
              <a:rPr lang="en-US" altLang="zh-TW" sz="3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layers</a:t>
            </a:r>
            <a:r>
              <a:rPr lang="en-US" altLang="zh-TW" sz="3600" dirty="0">
                <a:solidFill>
                  <a:prstClr val="black"/>
                </a:solidFill>
                <a:latin typeface="Times New Roman" panose="02020603050405020304" pitchFamily="18" charset="0"/>
                <a:cs typeface="Times New Roman" panose="02020603050405020304" pitchFamily="18" charset="0"/>
              </a:rPr>
              <a:t>  &gt; 300 kg/m</a:t>
            </a:r>
            <a:r>
              <a:rPr lang="en-US" altLang="zh-TW" sz="3600" baseline="30000" dirty="0">
                <a:solidFill>
                  <a:prstClr val="black"/>
                </a:solidFill>
                <a:latin typeface="Times New Roman" panose="02020603050405020304" pitchFamily="18" charset="0"/>
                <a:cs typeface="Times New Roman" panose="02020603050405020304" pitchFamily="18" charset="0"/>
              </a:rPr>
              <a:t>2</a:t>
            </a:r>
            <a:r>
              <a:rPr lang="en-US" altLang="zh-TW" sz="3600" dirty="0">
                <a:solidFill>
                  <a:prstClr val="black"/>
                </a:solidFill>
                <a:latin typeface="Times New Roman" panose="02020603050405020304" pitchFamily="18" charset="0"/>
                <a:cs typeface="Times New Roman" panose="02020603050405020304" pitchFamily="18" charset="0"/>
              </a:rPr>
              <a:t>/year</a:t>
            </a:r>
            <a:endParaRPr lang="zh-TW" alt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90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39552" y="476672"/>
            <a:ext cx="8170874" cy="803176"/>
          </a:xfrm>
          <a:noFill/>
          <a:ln>
            <a:noFill/>
          </a:ln>
        </p:spPr>
        <p:style>
          <a:lnRef idx="1">
            <a:schemeClr val="accent1"/>
          </a:lnRef>
          <a:fillRef idx="2">
            <a:schemeClr val="accent1"/>
          </a:fillRef>
          <a:effectRef idx="1">
            <a:schemeClr val="accent1"/>
          </a:effectRef>
          <a:fontRef idx="minor">
            <a:schemeClr val="dk1"/>
          </a:fontRef>
        </p:style>
        <p:txBody>
          <a:bodyPr/>
          <a:lstStyle/>
          <a:p>
            <a:r>
              <a:rPr lang="en-US" altLang="zh-TW" dirty="0">
                <a:solidFill>
                  <a:schemeClr val="tx1"/>
                </a:solidFill>
                <a:latin typeface="Times New Roman" panose="02020603050405020304" pitchFamily="18" charset="0"/>
                <a:ea typeface="標楷體" pitchFamily="65" charset="-120"/>
                <a:cs typeface="Times New Roman" panose="02020603050405020304" pitchFamily="18" charset="0"/>
              </a:rPr>
              <a:t>What is Plant Factory?</a:t>
            </a:r>
            <a:endPar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內容版面配置區 3"/>
          <p:cNvSpPr>
            <a:spLocks noGrp="1"/>
          </p:cNvSpPr>
          <p:nvPr>
            <p:ph idx="1"/>
          </p:nvPr>
        </p:nvSpPr>
        <p:spPr>
          <a:xfrm>
            <a:off x="412955" y="1895297"/>
            <a:ext cx="5362564" cy="3078342"/>
          </a:xfrm>
        </p:spPr>
        <p:txBody>
          <a:bodyPr>
            <a:noAutofit/>
          </a:bodyPr>
          <a:lstStyle/>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An environmental controlled</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An environmental friendly</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 highly efficient</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 steady state</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 product quality guaranteed</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 product safety guaranteed</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a:xfrm>
            <a:off x="6887848" y="5624512"/>
            <a:ext cx="2057400" cy="273844"/>
          </a:xfrm>
        </p:spPr>
        <p:txBody>
          <a:bodyPr/>
          <a:lstStyle/>
          <a:p>
            <a:fld id="{73DA0BB7-265A-403C-9275-D587AB510EDC}" type="slidenum">
              <a:rPr lang="zh-TW" altLang="en-US" smtClean="0">
                <a:solidFill>
                  <a:prstClr val="black">
                    <a:tint val="75000"/>
                  </a:prstClr>
                </a:solidFill>
                <a:latin typeface="Times New Roman" panose="02020603050405020304" pitchFamily="18" charset="0"/>
                <a:cs typeface="Times New Roman" panose="02020603050405020304" pitchFamily="18" charset="0"/>
              </a:rPr>
              <a:pPr/>
              <a:t>25</a:t>
            </a:fld>
            <a:endParaRPr lang="zh-TW" alt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6" name="文字方塊 5"/>
          <p:cNvSpPr txBox="1"/>
          <p:nvPr/>
        </p:nvSpPr>
        <p:spPr>
          <a:xfrm>
            <a:off x="5972163" y="1807952"/>
            <a:ext cx="2901197" cy="2631490"/>
          </a:xfrm>
          <a:prstGeom prst="rect">
            <a:avLst/>
          </a:prstGeom>
          <a:noFill/>
        </p:spPr>
        <p:txBody>
          <a:bodyPr wrap="square" rtlCol="0">
            <a:spAutoFit/>
          </a:bodyPr>
          <a:lstStyle/>
          <a:p>
            <a:r>
              <a:rPr lang="en-US" altLang="zh-TW" sz="33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Closed &amp; Intensive</a:t>
            </a:r>
          </a:p>
          <a:p>
            <a:r>
              <a:rPr lang="en-US" altLang="zh-TW" sz="33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Plant Production system</a:t>
            </a:r>
            <a:endParaRPr lang="zh-TW" altLang="en-US" sz="33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右大括弧 6"/>
          <p:cNvSpPr/>
          <p:nvPr/>
        </p:nvSpPr>
        <p:spPr>
          <a:xfrm>
            <a:off x="4793870" y="1822647"/>
            <a:ext cx="1080120" cy="3078342"/>
          </a:xfrm>
          <a:prstGeom prst="rightBrace">
            <a:avLst>
              <a:gd name="adj1" fmla="val 41104"/>
              <a:gd name="adj2" fmla="val 47925"/>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TW" altLang="en-US" sz="135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1196" y="116632"/>
            <a:ext cx="8229600" cy="1483568"/>
          </a:xfrm>
        </p:spPr>
        <p:txBody>
          <a:bodyPr>
            <a:normAutofit/>
          </a:bodyPr>
          <a:lstStyle/>
          <a:p>
            <a:r>
              <a:rPr lang="en-US" altLang="zh-TW" dirty="0">
                <a:latin typeface="Times New Roman" panose="02020603050405020304" pitchFamily="18" charset="0"/>
                <a:cs typeface="Times New Roman" panose="02020603050405020304" pitchFamily="18" charset="0"/>
              </a:rPr>
              <a:t>Global trends favor the development of PFAL/VFAL</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79512" y="1916832"/>
            <a:ext cx="8712968" cy="4209331"/>
          </a:xfrm>
        </p:spPr>
        <p:txBody>
          <a:bodyPr>
            <a:normAutofit fontScale="77500" lnSpcReduction="20000"/>
          </a:bodyPr>
          <a:lstStyle/>
          <a:p>
            <a:pPr lvl="1"/>
            <a:r>
              <a:rPr lang="en-US" altLang="zh-TW" dirty="0">
                <a:latin typeface="Times New Roman" panose="02020603050405020304" pitchFamily="18" charset="0"/>
                <a:cs typeface="Times New Roman" panose="02020603050405020304" pitchFamily="18" charset="0"/>
              </a:rPr>
              <a:t>Globalization</a:t>
            </a:r>
          </a:p>
          <a:p>
            <a:pPr lvl="1"/>
            <a:r>
              <a:rPr lang="en-US" altLang="zh-TW" dirty="0">
                <a:latin typeface="Times New Roman" panose="02020603050405020304" pitchFamily="18" charset="0"/>
                <a:cs typeface="Times New Roman" panose="02020603050405020304" pitchFamily="18" charset="0"/>
              </a:rPr>
              <a:t>Global warming, extreme weather</a:t>
            </a:r>
          </a:p>
          <a:p>
            <a:pPr lvl="1"/>
            <a:r>
              <a:rPr lang="en-US" altLang="zh-TW" dirty="0">
                <a:latin typeface="Times New Roman" panose="02020603050405020304" pitchFamily="18" charset="0"/>
                <a:cs typeface="Times New Roman" panose="02020603050405020304" pitchFamily="18" charset="0"/>
              </a:rPr>
              <a:t>Growing population and Urbanization</a:t>
            </a:r>
          </a:p>
          <a:p>
            <a:pPr lvl="1"/>
            <a:r>
              <a:rPr lang="en-US" altLang="zh-TW" dirty="0">
                <a:latin typeface="Times New Roman" panose="02020603050405020304" pitchFamily="18" charset="0"/>
                <a:cs typeface="Times New Roman" panose="02020603050405020304" pitchFamily="18" charset="0"/>
              </a:rPr>
              <a:t>Limited resources, such as farm land, fresh water, etc.</a:t>
            </a:r>
          </a:p>
          <a:p>
            <a:pPr lvl="1"/>
            <a:r>
              <a:rPr lang="en-US" altLang="zh-TW" dirty="0">
                <a:latin typeface="Times New Roman" panose="02020603050405020304" pitchFamily="18" charset="0"/>
                <a:cs typeface="Times New Roman" panose="02020603050405020304" pitchFamily="18" charset="0"/>
              </a:rPr>
              <a:t>Polluted air, land and water</a:t>
            </a:r>
          </a:p>
          <a:p>
            <a:pPr lvl="1"/>
            <a:r>
              <a:rPr lang="en-US" altLang="zh-TW" dirty="0">
                <a:latin typeface="Times New Roman" panose="02020603050405020304" pitchFamily="18" charset="0"/>
                <a:cs typeface="Times New Roman" panose="02020603050405020304" pitchFamily="18" charset="0"/>
              </a:rPr>
              <a:t>Consumer awareness </a:t>
            </a:r>
          </a:p>
          <a:p>
            <a:pPr lvl="2"/>
            <a:r>
              <a:rPr lang="en-US" altLang="zh-TW" dirty="0">
                <a:latin typeface="Times New Roman" panose="02020603050405020304" pitchFamily="18" charset="0"/>
                <a:cs typeface="Times New Roman" panose="02020603050405020304" pitchFamily="18" charset="0"/>
              </a:rPr>
              <a:t>on Food Security / Food Safety</a:t>
            </a:r>
          </a:p>
          <a:p>
            <a:pPr lvl="2"/>
            <a:r>
              <a:rPr lang="en-US" altLang="zh-TW" dirty="0">
                <a:latin typeface="Times New Roman" panose="02020603050405020304" pitchFamily="18" charset="0"/>
                <a:cs typeface="Times New Roman" panose="02020603050405020304" pitchFamily="18" charset="0"/>
              </a:rPr>
              <a:t>on Carbon Footprint / Food Mileage</a:t>
            </a:r>
          </a:p>
          <a:p>
            <a:pPr marL="457200" lvl="1" indent="0">
              <a:buNone/>
            </a:pPr>
            <a:endParaRPr lang="en-US" altLang="zh-TW" dirty="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Growing of ABC (AI, Big data, Cloud computing)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	intelligent embedded</a:t>
            </a:r>
          </a:p>
          <a:p>
            <a:pPr lvl="1"/>
            <a:r>
              <a:rPr lang="en-US" altLang="zh-TW" dirty="0">
                <a:latin typeface="Times New Roman" panose="02020603050405020304" pitchFamily="18" charset="0"/>
                <a:cs typeface="Times New Roman" panose="02020603050405020304" pitchFamily="18" charset="0"/>
              </a:rPr>
              <a:t>Advancement of LED</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and other lighting technology</a:t>
            </a:r>
          </a:p>
          <a:p>
            <a:pPr marL="457200" lvl="1" indent="0">
              <a:buNone/>
            </a:pPr>
            <a:endParaRPr lang="en-US" altLang="zh-TW" dirty="0">
              <a:latin typeface="Times New Roman" panose="02020603050405020304" pitchFamily="18" charset="0"/>
              <a:cs typeface="Times New Roman" panose="02020603050405020304" pitchFamily="18" charset="0"/>
            </a:endParaRPr>
          </a:p>
          <a:p>
            <a:pPr marL="457200" lvl="1" indent="0">
              <a:buNone/>
            </a:pPr>
            <a:endParaRPr lang="en-US" altLang="zh-TW" dirty="0">
              <a:latin typeface="Times New Roman" panose="02020603050405020304" pitchFamily="18" charset="0"/>
              <a:cs typeface="Times New Roman" panose="02020603050405020304" pitchFamily="18" charset="0"/>
            </a:endParaRPr>
          </a:p>
          <a:p>
            <a:pPr marL="457200" lvl="1" indent="0">
              <a:buNone/>
            </a:pPr>
            <a:endParaRPr lang="en-US" altLang="zh-TW" sz="2400" dirty="0">
              <a:latin typeface="Times New Roman" panose="02020603050405020304" pitchFamily="18" charset="0"/>
              <a:cs typeface="Times New Roman" panose="02020603050405020304" pitchFamily="18" charset="0"/>
            </a:endParaRPr>
          </a:p>
          <a:p>
            <a:pPr marL="457200" lvl="1" indent="0">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26</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07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screen">
            <a:extLst>
              <a:ext uri="{28A0092B-C50C-407E-A947-70E740481C1C}">
                <a14:useLocalDpi xmlns:a14="http://schemas.microsoft.com/office/drawing/2010/main"/>
              </a:ext>
            </a:extLst>
          </a:blip>
          <a:srcRect l="49838" t="21174" r="3808" b="-3922"/>
          <a:stretch/>
        </p:blipFill>
        <p:spPr>
          <a:xfrm>
            <a:off x="1331640" y="1556792"/>
            <a:ext cx="7089788" cy="4114835"/>
          </a:xfrm>
          <a:prstGeom prst="rect">
            <a:avLst/>
          </a:prstGeom>
        </p:spPr>
      </p:pic>
      <p:sp>
        <p:nvSpPr>
          <p:cNvPr id="3" name="文字方塊 2"/>
          <p:cNvSpPr txBox="1"/>
          <p:nvPr/>
        </p:nvSpPr>
        <p:spPr>
          <a:xfrm>
            <a:off x="251520" y="674840"/>
            <a:ext cx="8686800" cy="600164"/>
          </a:xfrm>
          <a:prstGeom prst="rect">
            <a:avLst/>
          </a:prstGeom>
          <a:noFill/>
        </p:spPr>
        <p:txBody>
          <a:bodyPr wrap="square" rtlCol="0">
            <a:spAutoFit/>
          </a:bodyPr>
          <a:lstStyle/>
          <a:p>
            <a:r>
              <a:rPr lang="en-US" altLang="zh-TW" sz="3300" dirty="0">
                <a:latin typeface="Times New Roman" panose="02020603050405020304" pitchFamily="18" charset="0"/>
                <a:ea typeface="標楷體" panose="03000509000000000000" pitchFamily="65" charset="-120"/>
                <a:cs typeface="Times New Roman" panose="02020603050405020304" pitchFamily="18" charset="0"/>
              </a:rPr>
              <a:t>Advantages</a:t>
            </a:r>
            <a:endParaRPr lang="en-US" altLang="zh-TW" sz="3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90072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screen">
            <a:extLst>
              <a:ext uri="{28A0092B-C50C-407E-A947-70E740481C1C}">
                <a14:useLocalDpi xmlns:a14="http://schemas.microsoft.com/office/drawing/2010/main"/>
              </a:ext>
            </a:extLst>
          </a:blip>
          <a:srcRect l="52055" t="17227" r="200" b="428"/>
          <a:stretch/>
        </p:blipFill>
        <p:spPr>
          <a:xfrm>
            <a:off x="1907704" y="188640"/>
            <a:ext cx="6984776" cy="4253810"/>
          </a:xfrm>
          <a:prstGeom prst="rect">
            <a:avLst/>
          </a:prstGeom>
        </p:spPr>
      </p:pic>
      <p:sp>
        <p:nvSpPr>
          <p:cNvPr id="4" name="文字方塊 3"/>
          <p:cNvSpPr txBox="1"/>
          <p:nvPr/>
        </p:nvSpPr>
        <p:spPr>
          <a:xfrm>
            <a:off x="323528" y="548680"/>
            <a:ext cx="8974369" cy="600164"/>
          </a:xfrm>
          <a:prstGeom prst="rect">
            <a:avLst/>
          </a:prstGeom>
          <a:noFill/>
        </p:spPr>
        <p:txBody>
          <a:bodyPr wrap="square" rtlCol="0">
            <a:spAutoFit/>
          </a:bodyPr>
          <a:lstStyle/>
          <a:p>
            <a:r>
              <a:rPr lang="en-US" altLang="zh-TW" sz="3300" dirty="0">
                <a:latin typeface="Times New Roman" panose="02020603050405020304" pitchFamily="18" charset="0"/>
                <a:ea typeface="標楷體" panose="03000509000000000000" pitchFamily="65" charset="-120"/>
                <a:cs typeface="Times New Roman" panose="02020603050405020304" pitchFamily="18" charset="0"/>
              </a:rPr>
              <a:t>Advantages</a:t>
            </a:r>
            <a:endParaRPr lang="zh-TW" altLang="en-US" sz="33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rotWithShape="1">
          <a:blip r:embed="rId3" cstate="screen">
            <a:extLst>
              <a:ext uri="{28A0092B-C50C-407E-A947-70E740481C1C}">
                <a14:useLocalDpi xmlns:a14="http://schemas.microsoft.com/office/drawing/2010/main"/>
              </a:ext>
            </a:extLst>
          </a:blip>
          <a:srcRect l="49334" t="10393" r="722" b="51754"/>
          <a:stretch/>
        </p:blipFill>
        <p:spPr>
          <a:xfrm>
            <a:off x="2532428" y="4442450"/>
            <a:ext cx="5735327" cy="1722854"/>
          </a:xfrm>
          <a:prstGeom prst="rect">
            <a:avLst/>
          </a:prstGeom>
        </p:spPr>
      </p:pic>
    </p:spTree>
    <p:extLst>
      <p:ext uri="{BB962C8B-B14F-4D97-AF65-F5344CB8AC3E}">
        <p14:creationId xmlns:p14="http://schemas.microsoft.com/office/powerpoint/2010/main" val="35586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latin typeface="Times New Roman" panose="02020603050405020304" pitchFamily="18" charset="0"/>
                <a:cs typeface="Times New Roman" panose="02020603050405020304" pitchFamily="18" charset="0"/>
              </a:rPr>
              <a:t>Places suitable to develop PFAL/VFAL</a:t>
            </a:r>
          </a:p>
        </p:txBody>
      </p:sp>
      <p:sp>
        <p:nvSpPr>
          <p:cNvPr id="3" name="內容版面配置區 2"/>
          <p:cNvSpPr>
            <a:spLocks noGrp="1"/>
          </p:cNvSpPr>
          <p:nvPr>
            <p:ph idx="1"/>
          </p:nvPr>
        </p:nvSpPr>
        <p:spPr>
          <a:xfrm>
            <a:off x="215516" y="1442227"/>
            <a:ext cx="8712968" cy="4525963"/>
          </a:xfrm>
        </p:spPr>
        <p:txBody>
          <a:bodyPr>
            <a:normAutofit fontScale="92500" lnSpcReduction="10000"/>
          </a:bodyPr>
          <a:lstStyle/>
          <a:p>
            <a:pPr lvl="1"/>
            <a:r>
              <a:rPr lang="en-US" altLang="zh-TW" dirty="0">
                <a:latin typeface="Times New Roman" panose="02020603050405020304" pitchFamily="18" charset="0"/>
                <a:cs typeface="Times New Roman" panose="02020603050405020304" pitchFamily="18" charset="0"/>
              </a:rPr>
              <a:t>Places with </a:t>
            </a:r>
            <a:r>
              <a:rPr lang="en-US" altLang="zh-TW" dirty="0">
                <a:solidFill>
                  <a:srgbClr val="FF0000"/>
                </a:solidFill>
                <a:latin typeface="Times New Roman" panose="02020603050405020304" pitchFamily="18" charset="0"/>
                <a:cs typeface="Times New Roman" panose="02020603050405020304" pitchFamily="18" charset="0"/>
              </a:rPr>
              <a:t>high population </a:t>
            </a:r>
            <a:r>
              <a:rPr lang="en-US" altLang="zh-TW" dirty="0">
                <a:latin typeface="Times New Roman" panose="02020603050405020304" pitchFamily="18" charset="0"/>
                <a:cs typeface="Times New Roman" panose="02020603050405020304" pitchFamily="18" charset="0"/>
              </a:rPr>
              <a:t>density/</a:t>
            </a:r>
            <a:r>
              <a:rPr lang="en-US" altLang="zh-TW" dirty="0">
                <a:solidFill>
                  <a:srgbClr val="FF0000"/>
                </a:solidFill>
                <a:latin typeface="Times New Roman" panose="02020603050405020304" pitchFamily="18" charset="0"/>
                <a:cs typeface="Times New Roman" panose="02020603050405020304" pitchFamily="18" charset="0"/>
              </a:rPr>
              <a:t>high income </a:t>
            </a:r>
          </a:p>
          <a:p>
            <a:pPr marL="457200" lvl="1" indent="0">
              <a:buNone/>
            </a:pPr>
            <a:r>
              <a:rPr lang="en-US" altLang="zh-TW" dirty="0">
                <a:latin typeface="Times New Roman" panose="02020603050405020304" pitchFamily="18" charset="0"/>
                <a:cs typeface="Times New Roman" panose="02020603050405020304" pitchFamily="18" charset="0"/>
              </a:rPr>
              <a:t>PLUS  locations</a:t>
            </a:r>
          </a:p>
          <a:p>
            <a:pPr lvl="1"/>
            <a:r>
              <a:rPr lang="en-US" altLang="zh-TW" dirty="0">
                <a:solidFill>
                  <a:srgbClr val="FF0000"/>
                </a:solidFill>
                <a:latin typeface="Times New Roman" panose="02020603050405020304" pitchFamily="18" charset="0"/>
                <a:cs typeface="Times New Roman" panose="02020603050405020304" pitchFamily="18" charset="0"/>
              </a:rPr>
              <a:t>too hot</a:t>
            </a:r>
            <a:r>
              <a:rPr lang="en-US" altLang="zh-TW" dirty="0">
                <a:latin typeface="Times New Roman" panose="02020603050405020304" pitchFamily="18" charset="0"/>
                <a:cs typeface="Times New Roman" panose="02020603050405020304" pitchFamily="18" charset="0"/>
              </a:rPr>
              <a:t> to grow vegetables</a:t>
            </a:r>
          </a:p>
          <a:p>
            <a:pPr lvl="1"/>
            <a:r>
              <a:rPr lang="en-US" altLang="zh-TW" dirty="0">
                <a:solidFill>
                  <a:srgbClr val="FF0000"/>
                </a:solidFill>
                <a:latin typeface="Times New Roman" panose="02020603050405020304" pitchFamily="18" charset="0"/>
                <a:cs typeface="Times New Roman" panose="02020603050405020304" pitchFamily="18" charset="0"/>
              </a:rPr>
              <a:t>too cold</a:t>
            </a:r>
            <a:r>
              <a:rPr lang="en-US" altLang="zh-TW" dirty="0">
                <a:latin typeface="Times New Roman" panose="02020603050405020304" pitchFamily="18" charset="0"/>
                <a:cs typeface="Times New Roman" panose="02020603050405020304" pitchFamily="18" charset="0"/>
              </a:rPr>
              <a:t> to grow vegetables</a:t>
            </a:r>
          </a:p>
          <a:p>
            <a:pPr lvl="1"/>
            <a:r>
              <a:rPr lang="en-US" altLang="zh-TW" dirty="0">
                <a:solidFill>
                  <a:srgbClr val="FF0000"/>
                </a:solidFill>
                <a:latin typeface="Times New Roman" panose="02020603050405020304" pitchFamily="18" charset="0"/>
                <a:cs typeface="Times New Roman" panose="02020603050405020304" pitchFamily="18" charset="0"/>
              </a:rPr>
              <a:t>with too little rain</a:t>
            </a:r>
            <a:r>
              <a:rPr lang="en-US" altLang="zh-TW" dirty="0">
                <a:latin typeface="Times New Roman" panose="02020603050405020304" pitchFamily="18" charset="0"/>
                <a:cs typeface="Times New Roman" panose="02020603050405020304" pitchFamily="18" charset="0"/>
              </a:rPr>
              <a:t>, such as South CA</a:t>
            </a:r>
            <a:r>
              <a:rPr lang="en-US" altLang="zh-TW" dirty="0">
                <a:solidFill>
                  <a:srgbClr val="FF0000"/>
                </a:solidFill>
                <a:latin typeface="Times New Roman" panose="02020603050405020304" pitchFamily="18" charset="0"/>
                <a:cs typeface="Times New Roman" panose="02020603050405020304" pitchFamily="18" charset="0"/>
              </a:rPr>
              <a:t> </a:t>
            </a:r>
          </a:p>
          <a:p>
            <a:pPr lvl="1"/>
            <a:r>
              <a:rPr lang="en-US" altLang="zh-TW" dirty="0">
                <a:solidFill>
                  <a:srgbClr val="FF0000"/>
                </a:solidFill>
                <a:latin typeface="Times New Roman" panose="02020603050405020304" pitchFamily="18" charset="0"/>
                <a:cs typeface="Times New Roman" panose="02020603050405020304" pitchFamily="18" charset="0"/>
              </a:rPr>
              <a:t>with shortage of fresh water</a:t>
            </a:r>
            <a:r>
              <a:rPr lang="en-US" altLang="zh-TW" dirty="0">
                <a:latin typeface="Times New Roman" panose="02020603050405020304" pitchFamily="18" charset="0"/>
                <a:cs typeface="Times New Roman" panose="02020603050405020304" pitchFamily="18" charset="0"/>
              </a:rPr>
              <a:t>, such as middle East</a:t>
            </a:r>
          </a:p>
          <a:p>
            <a:pPr lvl="1"/>
            <a:r>
              <a:rPr lang="en-US" altLang="zh-TW" dirty="0">
                <a:solidFill>
                  <a:srgbClr val="FF0000"/>
                </a:solidFill>
                <a:latin typeface="Times New Roman" panose="02020603050405020304" pitchFamily="18" charset="0"/>
                <a:cs typeface="Times New Roman" panose="02020603050405020304" pitchFamily="18" charset="0"/>
              </a:rPr>
              <a:t>with cheap electricity fee</a:t>
            </a:r>
            <a:r>
              <a:rPr lang="en-US" altLang="zh-TW" dirty="0">
                <a:latin typeface="Times New Roman" panose="02020603050405020304" pitchFamily="18" charset="0"/>
                <a:cs typeface="Times New Roman" panose="02020603050405020304" pitchFamily="18" charset="0"/>
              </a:rPr>
              <a:t>, such as middle East</a:t>
            </a:r>
          </a:p>
          <a:p>
            <a:pPr lvl="1"/>
            <a:r>
              <a:rPr lang="en-US" altLang="zh-TW" dirty="0">
                <a:latin typeface="Times New Roman" panose="02020603050405020304" pitchFamily="18" charset="0"/>
                <a:cs typeface="Times New Roman" panose="02020603050405020304" pitchFamily="18" charset="0"/>
              </a:rPr>
              <a:t>relied </a:t>
            </a:r>
            <a:r>
              <a:rPr lang="en-US" altLang="zh-TW" dirty="0">
                <a:solidFill>
                  <a:srgbClr val="FF0000"/>
                </a:solidFill>
                <a:latin typeface="Times New Roman" panose="02020603050405020304" pitchFamily="18" charset="0"/>
                <a:cs typeface="Times New Roman" panose="02020603050405020304" pitchFamily="18" charset="0"/>
              </a:rPr>
              <a:t>on import of agricultural products</a:t>
            </a:r>
          </a:p>
          <a:p>
            <a:pPr lvl="1"/>
            <a:r>
              <a:rPr lang="en-US" altLang="zh-TW" dirty="0">
                <a:latin typeface="Times New Roman" panose="02020603050405020304" pitchFamily="18" charset="0"/>
                <a:cs typeface="Times New Roman" panose="02020603050405020304" pitchFamily="18" charset="0"/>
              </a:rPr>
              <a:t>with lots of unused buildings/factories/basements</a:t>
            </a:r>
          </a:p>
          <a:p>
            <a:pPr lvl="1"/>
            <a:r>
              <a:rPr lang="en-US" altLang="zh-TW" dirty="0">
                <a:latin typeface="Times New Roman" panose="02020603050405020304" pitchFamily="18" charset="0"/>
                <a:cs typeface="Times New Roman" panose="02020603050405020304" pitchFamily="18" charset="0"/>
              </a:rPr>
              <a:t>with little farm land, such as SG, HK</a:t>
            </a: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29</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5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Outline</a:t>
            </a:r>
            <a:endParaRPr lang="zh-TW" altLang="en-US" sz="6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740722" y="1817724"/>
            <a:ext cx="7344816" cy="3264917"/>
          </a:xfrm>
        </p:spPr>
        <p:txBody>
          <a:bodyPr>
            <a:noAutofit/>
          </a:bodyPr>
          <a:lstStyle/>
          <a:p>
            <a:pPr marL="457200" indent="-457200">
              <a:buFont typeface="+mj-lt"/>
              <a:buAutoNum type="arabicPeriod"/>
            </a:pPr>
            <a:r>
              <a:rPr lang="en-US" altLang="ja-JP"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Introduction</a:t>
            </a:r>
          </a:p>
          <a:p>
            <a:pPr marL="457200" indent="-457200">
              <a:buFont typeface="+mj-lt"/>
              <a:buAutoNum type="arabicPeriod"/>
            </a:pPr>
            <a:r>
              <a:rPr lang="en-US" altLang="ja-JP" b="1" dirty="0">
                <a:latin typeface="Times New Roman" panose="02020603050405020304" pitchFamily="18" charset="0"/>
                <a:ea typeface="標楷體" panose="03000509000000000000" pitchFamily="65" charset="-120"/>
                <a:cs typeface="Times New Roman" panose="02020603050405020304" pitchFamily="18" charset="0"/>
              </a:rPr>
              <a:t>Recent researches</a:t>
            </a:r>
          </a:p>
          <a:p>
            <a:pPr marL="457200" indent="-457200">
              <a:buFont typeface="+mj-lt"/>
              <a:buAutoNum type="arabicPeriod"/>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Conclusion</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eriod" startAt="6"/>
            </a:pP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eriod"/>
            </a:pP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3</a:t>
            </a:fld>
            <a:endParaRPr lang="zh-TW" altLang="en-US"/>
          </a:p>
        </p:txBody>
      </p:sp>
    </p:spTree>
    <p:extLst>
      <p:ext uri="{BB962C8B-B14F-4D97-AF65-F5344CB8AC3E}">
        <p14:creationId xmlns:p14="http://schemas.microsoft.com/office/powerpoint/2010/main" val="263832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4624"/>
            <a:ext cx="9144000" cy="859826"/>
          </a:xfrm>
        </p:spPr>
        <p: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Worldwide Associations and Centers</a:t>
            </a:r>
            <a:endParaRPr lang="zh-TW" altLang="en-US" sz="2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512872" y="1088116"/>
            <a:ext cx="7886700" cy="5509236"/>
          </a:xfrm>
        </p:spPr>
        <p:txBody>
          <a:bodyPr>
            <a:noAutofit/>
          </a:bodyPr>
          <a:lstStyle/>
          <a:p>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Taiwan</a:t>
            </a:r>
          </a:p>
          <a:p>
            <a:pPr lvl="1"/>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CH</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PF</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PF</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IDA</a:t>
            </a:r>
          </a:p>
          <a:p>
            <a:pPr lvl="1"/>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CEA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NTU</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Japan</a:t>
            </a:r>
          </a:p>
          <a:p>
            <a:pPr lvl="1"/>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J</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PF</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US</a:t>
            </a:r>
          </a:p>
          <a:p>
            <a:pPr lvl="1"/>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CEA</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 C</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CEA</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Panama</a:t>
            </a:r>
          </a:p>
          <a:p>
            <a:pPr lvl="1"/>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VF</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Germany</a:t>
            </a:r>
          </a:p>
          <a:p>
            <a:pPr lvl="1"/>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VF</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33482" y="4122329"/>
            <a:ext cx="2775184" cy="13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80277" y="2775928"/>
            <a:ext cx="2339619" cy="13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83204" y="2824805"/>
            <a:ext cx="1997073" cy="13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09230" y="4111608"/>
            <a:ext cx="2350823" cy="13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392057" y="1429247"/>
            <a:ext cx="1725320" cy="13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投影片編號版面配置區 1"/>
          <p:cNvSpPr>
            <a:spLocks noGrp="1"/>
          </p:cNvSpPr>
          <p:nvPr>
            <p:ph type="sldNum" sz="quarter" idx="12"/>
          </p:nvPr>
        </p:nvSpPr>
        <p:spPr>
          <a:xfrm>
            <a:off x="7159939" y="6253988"/>
            <a:ext cx="2423052" cy="477169"/>
          </a:xfrm>
        </p:spPr>
        <p:txBody>
          <a:bodyPr/>
          <a:lstStyle/>
          <a:p>
            <a:fld id="{73DA0BB7-265A-403C-9275-D587AB510EDC}" type="slidenum">
              <a:rPr lang="zh-TW" altLang="en-US" smtClean="0">
                <a:solidFill>
                  <a:prstClr val="black">
                    <a:tint val="75000"/>
                  </a:prstClr>
                </a:solidFill>
              </a:rPr>
              <a:pPr/>
              <a:t>30</a:t>
            </a:fld>
            <a:endParaRPr lang="zh-TW" altLang="en-US">
              <a:solidFill>
                <a:prstClr val="black">
                  <a:tint val="75000"/>
                </a:prstClr>
              </a:solidFill>
            </a:endParaRPr>
          </a:p>
        </p:txBody>
      </p:sp>
      <p:pic>
        <p:nvPicPr>
          <p:cNvPr id="11"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26975" y="5452714"/>
            <a:ext cx="1669185" cy="13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descr="D:\0000_My Files\0000_研究\00PF\PF_台灣\PF_寰宇\photos\20140205寰宇12.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3491880" y="5450243"/>
            <a:ext cx="1928685" cy="1317320"/>
          </a:xfrm>
          <a:prstGeom prst="rect">
            <a:avLst/>
          </a:prstGeom>
          <a:noFill/>
          <a:ln>
            <a:noFill/>
          </a:ln>
          <a:extLst>
            <a:ext uri="{53640926-AAD7-44D8-BBD7-CCE9431645EC}">
              <a14:shadowObscured xmlns:a14="http://schemas.microsoft.com/office/drawing/2010/main"/>
            </a:ext>
          </a:extLst>
        </p:spPr>
      </p:pic>
      <p:pic>
        <p:nvPicPr>
          <p:cNvPr id="13"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29901" y="5450243"/>
            <a:ext cx="1978400" cy="13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1"/>
          <a:stretch/>
        </p:blipFill>
        <p:spPr bwMode="auto">
          <a:xfrm>
            <a:off x="5620117" y="1425608"/>
            <a:ext cx="1932172" cy="13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76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8393" y="913978"/>
            <a:ext cx="3025775" cy="5467350"/>
          </a:xfrm>
          <a:prstGeom prst="rect">
            <a:avLst/>
          </a:prstGeom>
          <a:noFill/>
          <a:ln w="9525">
            <a:noFill/>
            <a:miter lim="800000"/>
            <a:headEnd/>
            <a:tailEnd/>
          </a:ln>
        </p:spPr>
      </p:pic>
      <p:sp>
        <p:nvSpPr>
          <p:cNvPr id="41996" name="矩形 13"/>
          <p:cNvSpPr>
            <a:spLocks noChangeArrowheads="1"/>
          </p:cNvSpPr>
          <p:nvPr/>
        </p:nvSpPr>
        <p:spPr bwMode="auto">
          <a:xfrm>
            <a:off x="6588224" y="1532433"/>
            <a:ext cx="835485" cy="461665"/>
          </a:xfrm>
          <a:prstGeom prst="rect">
            <a:avLst/>
          </a:prstGeom>
          <a:noFill/>
          <a:ln w="9525">
            <a:noFill/>
            <a:miter lim="800000"/>
            <a:headEnd/>
            <a:tailEnd/>
          </a:ln>
        </p:spPr>
        <p:txBody>
          <a:bodyPr wrap="none">
            <a:sp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NTU</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橢圓 1"/>
          <p:cNvSpPr/>
          <p:nvPr/>
        </p:nvSpPr>
        <p:spPr>
          <a:xfrm>
            <a:off x="5292080" y="1346026"/>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cxnSp>
        <p:nvCxnSpPr>
          <p:cNvPr id="4" name="直線接點 3"/>
          <p:cNvCxnSpPr>
            <a:stCxn id="2" idx="2"/>
          </p:cNvCxnSpPr>
          <p:nvPr/>
        </p:nvCxnSpPr>
        <p:spPr>
          <a:xfrm>
            <a:off x="5292080" y="1454038"/>
            <a:ext cx="1440160" cy="309228"/>
          </a:xfrm>
          <a:prstGeom prst="line">
            <a:avLst/>
          </a:prstGeom>
        </p:spPr>
        <p:style>
          <a:lnRef idx="1">
            <a:schemeClr val="accent1"/>
          </a:lnRef>
          <a:fillRef idx="0">
            <a:schemeClr val="accent1"/>
          </a:fillRef>
          <a:effectRef idx="0">
            <a:schemeClr val="accent1"/>
          </a:effectRef>
          <a:fontRef idx="minor">
            <a:schemeClr val="tx1"/>
          </a:fontRef>
        </p:style>
      </p:cxnSp>
      <p:sp>
        <p:nvSpPr>
          <p:cNvPr id="29" name="標題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a:latin typeface="Times New Roman" panose="02020603050405020304" pitchFamily="18" charset="0"/>
                <a:cs typeface="Times New Roman" panose="02020603050405020304" pitchFamily="18" charset="0"/>
              </a:rPr>
              <a:t>A brief history of PFAL in Taiwan (1/3)</a:t>
            </a:r>
            <a:endParaRPr lang="zh-TW" altLang="en-US" sz="3600" dirty="0">
              <a:latin typeface="Times New Roman" panose="02020603050405020304" pitchFamily="18" charset="0"/>
              <a:cs typeface="Times New Roman" panose="02020603050405020304" pitchFamily="18" charset="0"/>
            </a:endParaRPr>
          </a:p>
        </p:txBody>
      </p:sp>
      <p:sp>
        <p:nvSpPr>
          <p:cNvPr id="33" name="內容版面配置區 2"/>
          <p:cNvSpPr txBox="1">
            <a:spLocks/>
          </p:cNvSpPr>
          <p:nvPr/>
        </p:nvSpPr>
        <p:spPr>
          <a:xfrm>
            <a:off x="5767525" y="1994098"/>
            <a:ext cx="3312368" cy="9001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sz="2000" dirty="0">
                <a:latin typeface="Times New Roman" panose="02020603050405020304" pitchFamily="18" charset="0"/>
                <a:cs typeface="Times New Roman" panose="02020603050405020304" pitchFamily="18" charset="0"/>
              </a:rPr>
              <a:t>National Taiwan University </a:t>
            </a:r>
            <a:br>
              <a:rPr lang="en-US" altLang="zh-TW" sz="2000" dirty="0">
                <a:latin typeface="Times New Roman" panose="02020603050405020304" pitchFamily="18" charset="0"/>
                <a:cs typeface="Times New Roman" panose="02020603050405020304" pitchFamily="18" charset="0"/>
              </a:rPr>
            </a:br>
            <a:r>
              <a:rPr lang="en-US" altLang="zh-TW" sz="2000" dirty="0">
                <a:latin typeface="Times New Roman" panose="02020603050405020304" pitchFamily="18" charset="0"/>
                <a:cs typeface="Times New Roman" panose="02020603050405020304" pitchFamily="18" charset="0"/>
              </a:rPr>
              <a:t>supported by NSF, Taiwan</a:t>
            </a:r>
          </a:p>
          <a:p>
            <a:pPr marL="0" indent="0">
              <a:buNone/>
            </a:pPr>
            <a:endParaRPr lang="en-US" altLang="zh-TW" sz="2000" dirty="0">
              <a:latin typeface="Times New Roman" panose="02020603050405020304" pitchFamily="18" charset="0"/>
              <a:cs typeface="Times New Roman" panose="02020603050405020304" pitchFamily="18" charset="0"/>
            </a:endParaRPr>
          </a:p>
          <a:p>
            <a:pPr marL="0" indent="0">
              <a:buNone/>
            </a:pPr>
            <a:endParaRPr lang="zh-TW" altLang="en-US" sz="20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1646312" y="6435095"/>
            <a:ext cx="2133600" cy="365125"/>
          </a:xfrm>
        </p:spPr>
        <p:txBody>
          <a:bodyPr/>
          <a:lstStyle/>
          <a:p>
            <a:fld id="{73DA0BB7-265A-403C-9275-D587AB510EDC}" type="slidenum">
              <a:rPr lang="zh-TW" altLang="en-US" smtClean="0"/>
              <a:t>31</a:t>
            </a:fld>
            <a:endParaRPr lang="zh-TW" altLang="en-US"/>
          </a:p>
        </p:txBody>
      </p:sp>
      <p:sp>
        <p:nvSpPr>
          <p:cNvPr id="11" name="頁尾版面配置區 3"/>
          <p:cNvSpPr txBox="1">
            <a:spLocks/>
          </p:cNvSpPr>
          <p:nvPr/>
        </p:nvSpPr>
        <p:spPr>
          <a:xfrm>
            <a:off x="6115425" y="2967562"/>
            <a:ext cx="1909926" cy="114117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First  PFAL </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related research</a:t>
            </a:r>
          </a:p>
          <a:p>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1993</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9" name="Picture 5" descr="D:\0My Files\000研究\00PF\PF台灣\CIMG08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824" y="1317015"/>
            <a:ext cx="2520000" cy="1890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 name="Picture 3" descr="C:\Users\wefang\Desktop\102_COPY\DSC0550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7824" y="4053319"/>
            <a:ext cx="2520000" cy="20399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1" name="內容版面配置區 1"/>
          <p:cNvSpPr txBox="1">
            <a:spLocks/>
          </p:cNvSpPr>
          <p:nvPr/>
        </p:nvSpPr>
        <p:spPr>
          <a:xfrm>
            <a:off x="467544" y="3256385"/>
            <a:ext cx="2520280" cy="5326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TW" sz="1600" dirty="0">
                <a:latin typeface="Times New Roman" pitchFamily="18" charset="0"/>
                <a:ea typeface="標楷體" pitchFamily="65" charset="-120"/>
                <a:cs typeface="Times New Roman" pitchFamily="18" charset="0"/>
              </a:rPr>
              <a:t>20 ft. container with  thermally insulated walls</a:t>
            </a:r>
            <a:r>
              <a:rPr lang="zh-TW" altLang="en-US" sz="1600" dirty="0">
                <a:latin typeface="Times New Roman" pitchFamily="18" charset="0"/>
                <a:ea typeface="標楷體" pitchFamily="65" charset="-120"/>
                <a:cs typeface="Times New Roman" pitchFamily="18" charset="0"/>
              </a:rPr>
              <a:t>                           </a:t>
            </a:r>
          </a:p>
        </p:txBody>
      </p:sp>
    </p:spTree>
    <p:extLst>
      <p:ext uri="{BB962C8B-B14F-4D97-AF65-F5344CB8AC3E}">
        <p14:creationId xmlns:p14="http://schemas.microsoft.com/office/powerpoint/2010/main" val="2763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additive="base">
                                        <p:cTn id="7" dur="500" fill="hold"/>
                                        <p:tgtEl>
                                          <p:spTgt spid="41996"/>
                                        </p:tgtEl>
                                        <p:attrNameLst>
                                          <p:attrName>ppt_x</p:attrName>
                                        </p:attrNameLst>
                                      </p:cBhvr>
                                      <p:tavLst>
                                        <p:tav tm="0">
                                          <p:val>
                                            <p:strVal val="1+#ppt_w/2"/>
                                          </p:val>
                                        </p:tav>
                                        <p:tav tm="100000">
                                          <p:val>
                                            <p:strVal val="#ppt_x"/>
                                          </p:val>
                                        </p:tav>
                                      </p:tavLst>
                                    </p:anim>
                                    <p:anim calcmode="lin" valueType="num">
                                      <p:cBhvr additive="base">
                                        <p:cTn id="8" dur="500" fill="hold"/>
                                        <p:tgtEl>
                                          <p:spTgt spid="4199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P spid="2" grpId="0" animBg="1"/>
      <p:bldP spid="33"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188640"/>
            <a:ext cx="9144000" cy="1143000"/>
          </a:xfrm>
        </p:spPr>
        <p:txBody>
          <a:bodyPr>
            <a:noAutofit/>
          </a:bodyPr>
          <a:lstStyle/>
          <a:p>
            <a:r>
              <a:rPr lang="en-US" altLang="zh-TW" sz="80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Lots of stress</a:t>
            </a:r>
            <a:endParaRPr lang="zh-TW" altLang="en-US" sz="80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pic>
        <p:nvPicPr>
          <p:cNvPr id="61442" name="Picture 2" descr="C:\Users\wefang\Desktop\102_COPY\DSC055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992" y="1629160"/>
            <a:ext cx="4320000" cy="3240000"/>
          </a:xfrm>
          <a:prstGeom prst="rect">
            <a:avLst/>
          </a:prstGeom>
          <a:noFill/>
        </p:spPr>
      </p:pic>
      <p:pic>
        <p:nvPicPr>
          <p:cNvPr id="61443" name="Picture 3" descr="C:\Users\wefang\Desktop\102_COPY\DSC055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2781288"/>
            <a:ext cx="4320000" cy="3240000"/>
          </a:xfrm>
          <a:prstGeom prst="rect">
            <a:avLst/>
          </a:prstGeom>
          <a:noFill/>
        </p:spPr>
      </p:pic>
      <p:sp>
        <p:nvSpPr>
          <p:cNvPr id="2" name="投影片編號版面配置區 1"/>
          <p:cNvSpPr>
            <a:spLocks noGrp="1"/>
          </p:cNvSpPr>
          <p:nvPr>
            <p:ph type="sldNum" sz="quarter" idx="10"/>
          </p:nvPr>
        </p:nvSpPr>
        <p:spPr/>
        <p:txBody>
          <a:bodyPr/>
          <a:lstStyle/>
          <a:p>
            <a:pPr>
              <a:defRPr/>
            </a:pPr>
            <a:fld id="{A196FB8A-6445-4012-8D4A-D011A35CC47B}" type="slidenum">
              <a:rPr lang="zh-TW" altLang="en-US" smtClean="0">
                <a:solidFill>
                  <a:prstClr val="black"/>
                </a:solidFill>
              </a:rPr>
              <a:pPr>
                <a:defRPr/>
              </a:pPr>
              <a:t>32</a:t>
            </a:fld>
            <a:endParaRPr lang="zh-TW" altLang="en-US" dirty="0">
              <a:solidFill>
                <a:prstClr val="black"/>
              </a:solidFill>
            </a:endParaRPr>
          </a:p>
        </p:txBody>
      </p:sp>
    </p:spTree>
    <p:extLst>
      <p:ext uri="{BB962C8B-B14F-4D97-AF65-F5344CB8AC3E}">
        <p14:creationId xmlns:p14="http://schemas.microsoft.com/office/powerpoint/2010/main" val="288165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DCIM\102_COPY\DSC059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980728"/>
            <a:ext cx="6048672" cy="4536504"/>
          </a:xfrm>
          <a:prstGeom prst="rect">
            <a:avLst/>
          </a:prstGeom>
          <a:noFill/>
        </p:spPr>
      </p:pic>
      <p:pic>
        <p:nvPicPr>
          <p:cNvPr id="63491" name="Picture 3" descr="F:\DCIM\102_COPY\DSC0595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3140968"/>
            <a:ext cx="4320000" cy="3240000"/>
          </a:xfrm>
          <a:prstGeom prst="rect">
            <a:avLst/>
          </a:prstGeom>
          <a:noFill/>
        </p:spPr>
      </p:pic>
      <p:pic>
        <p:nvPicPr>
          <p:cNvPr id="63492" name="Picture 4" descr="F:\DCIM\102_COPY\DSC0595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3140968"/>
            <a:ext cx="4320000" cy="3240000"/>
          </a:xfrm>
          <a:prstGeom prst="rect">
            <a:avLst/>
          </a:prstGeom>
          <a:noFill/>
        </p:spPr>
      </p:pic>
      <p:sp>
        <p:nvSpPr>
          <p:cNvPr id="2" name="投影片編號版面配置區 1"/>
          <p:cNvSpPr>
            <a:spLocks noGrp="1"/>
          </p:cNvSpPr>
          <p:nvPr>
            <p:ph type="sldNum" sz="quarter" idx="10"/>
          </p:nvPr>
        </p:nvSpPr>
        <p:spPr/>
        <p:txBody>
          <a:bodyPr/>
          <a:lstStyle/>
          <a:p>
            <a:pPr>
              <a:defRPr/>
            </a:pPr>
            <a:fld id="{A196FB8A-6445-4012-8D4A-D011A35CC47B}" type="slidenum">
              <a:rPr lang="zh-TW" altLang="en-US" smtClean="0">
                <a:solidFill>
                  <a:prstClr val="black"/>
                </a:solidFill>
              </a:rPr>
              <a:pPr>
                <a:defRPr/>
              </a:pPr>
              <a:t>33</a:t>
            </a:fld>
            <a:endParaRPr lang="zh-TW" altLang="en-US" dirty="0">
              <a:solidFill>
                <a:prstClr val="black"/>
              </a:solidFill>
            </a:endParaRPr>
          </a:p>
        </p:txBody>
      </p:sp>
      <p:sp>
        <p:nvSpPr>
          <p:cNvPr id="6" name="標題 3"/>
          <p:cNvSpPr>
            <a:spLocks noGrp="1"/>
          </p:cNvSpPr>
          <p:nvPr>
            <p:ph type="title"/>
          </p:nvPr>
        </p:nvSpPr>
        <p:spPr>
          <a:xfrm>
            <a:off x="0" y="116632"/>
            <a:ext cx="9144000" cy="792088"/>
          </a:xfrm>
        </p:spPr>
        <p:txBody>
          <a:bodyPr>
            <a:noAutofit/>
          </a:bodyPr>
          <a:lstStyle/>
          <a:p>
            <a:r>
              <a:rPr lang="en-US" altLang="zh-TW"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If the plant can talk,</a:t>
            </a:r>
            <a:endParaRPr lang="zh-TW"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grpSp>
        <p:nvGrpSpPr>
          <p:cNvPr id="7" name="群組 6"/>
          <p:cNvGrpSpPr/>
          <p:nvPr/>
        </p:nvGrpSpPr>
        <p:grpSpPr>
          <a:xfrm>
            <a:off x="179512" y="1555051"/>
            <a:ext cx="2592288" cy="1441901"/>
            <a:chOff x="179512" y="1555051"/>
            <a:chExt cx="2592288" cy="1441901"/>
          </a:xfrm>
        </p:grpSpPr>
        <p:sp>
          <p:nvSpPr>
            <p:cNvPr id="4" name="雲朵形圖說文字 3"/>
            <p:cNvSpPr/>
            <p:nvPr/>
          </p:nvSpPr>
          <p:spPr>
            <a:xfrm>
              <a:off x="179512" y="1555051"/>
              <a:ext cx="2592288" cy="1441901"/>
            </a:xfrm>
            <a:prstGeom prst="cloudCallout">
              <a:avLst>
                <a:gd name="adj1" fmla="val 41032"/>
                <a:gd name="adj2" fmla="val 86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447169" y="1952835"/>
              <a:ext cx="2056973" cy="646331"/>
            </a:xfrm>
            <a:prstGeom prst="rect">
              <a:avLst/>
            </a:prstGeom>
            <a:solidFill>
              <a:srgbClr val="FF0000"/>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TW"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!!HELP!!</a:t>
              </a:r>
              <a:endParaRPr lang="zh-TW" altLang="en-US" sz="3600" dirty="0">
                <a:solidFill>
                  <a:srgbClr val="FFFF00"/>
                </a:solidFill>
              </a:endParaRPr>
            </a:p>
          </p:txBody>
        </p:sp>
      </p:grpSp>
      <p:grpSp>
        <p:nvGrpSpPr>
          <p:cNvPr id="5" name="群組 4"/>
          <p:cNvGrpSpPr/>
          <p:nvPr/>
        </p:nvGrpSpPr>
        <p:grpSpPr>
          <a:xfrm>
            <a:off x="6155696" y="1375901"/>
            <a:ext cx="2592288" cy="1441901"/>
            <a:chOff x="6155696" y="1375901"/>
            <a:chExt cx="2592288" cy="1441901"/>
          </a:xfrm>
        </p:grpSpPr>
        <p:sp>
          <p:nvSpPr>
            <p:cNvPr id="14" name="雲朵形圖說文字 13"/>
            <p:cNvSpPr/>
            <p:nvPr/>
          </p:nvSpPr>
          <p:spPr>
            <a:xfrm>
              <a:off x="6155696" y="1375901"/>
              <a:ext cx="2592288" cy="1441901"/>
            </a:xfrm>
            <a:prstGeom prst="cloudCallout">
              <a:avLst>
                <a:gd name="adj1" fmla="val -17577"/>
                <a:gd name="adj2" fmla="val 1220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577241" y="1773685"/>
              <a:ext cx="1749197" cy="646331"/>
            </a:xfrm>
            <a:prstGeom prst="rect">
              <a:avLst/>
            </a:prstGeom>
            <a:solidFill>
              <a:srgbClr val="FF0000"/>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TW"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  S O S  </a:t>
              </a:r>
              <a:endParaRPr lang="zh-TW" altLang="en-US"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grpSp>
    </p:spTree>
    <p:extLst>
      <p:ext uri="{BB962C8B-B14F-4D97-AF65-F5344CB8AC3E}">
        <p14:creationId xmlns:p14="http://schemas.microsoft.com/office/powerpoint/2010/main" val="31423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ppt_x"/>
                                          </p:val>
                                        </p:tav>
                                        <p:tav tm="100000">
                                          <p:val>
                                            <p:strVal val="#ppt_x"/>
                                          </p:val>
                                        </p:tav>
                                      </p:tavLst>
                                    </p:anim>
                                    <p:anim calcmode="lin" valueType="num">
                                      <p:cBhvr additive="base">
                                        <p:cTn id="8"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gtEl>
                                        <p:attrNameLst>
                                          <p:attrName>style.visibility</p:attrName>
                                        </p:attrNameLst>
                                      </p:cBhvr>
                                      <p:to>
                                        <p:strVal val="visible"/>
                                      </p:to>
                                    </p:set>
                                    <p:anim calcmode="lin" valueType="num">
                                      <p:cBhvr additive="base">
                                        <p:cTn id="13" dur="500" fill="hold"/>
                                        <p:tgtEl>
                                          <p:spTgt spid="63491"/>
                                        </p:tgtEl>
                                        <p:attrNameLst>
                                          <p:attrName>ppt_x</p:attrName>
                                        </p:attrNameLst>
                                      </p:cBhvr>
                                      <p:tavLst>
                                        <p:tav tm="0">
                                          <p:val>
                                            <p:strVal val="#ppt_x"/>
                                          </p:val>
                                        </p:tav>
                                        <p:tav tm="100000">
                                          <p:val>
                                            <p:strVal val="#ppt_x"/>
                                          </p:val>
                                        </p:tav>
                                      </p:tavLst>
                                    </p:anim>
                                    <p:anim calcmode="lin" valueType="num">
                                      <p:cBhvr additive="base">
                                        <p:cTn id="14"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4848" y="116632"/>
            <a:ext cx="8229600" cy="648072"/>
          </a:xfrm>
        </p:spPr>
        <p:txBody>
          <a:bodyPr>
            <a:normAutofit fontScale="90000"/>
          </a:bodyPr>
          <a:lstStyle/>
          <a:p>
            <a:r>
              <a:rPr lang="en-US" altLang="zh-TW" dirty="0">
                <a:latin typeface="Times New Roman" panose="02020603050405020304" pitchFamily="18" charset="0"/>
                <a:ea typeface="標楷體" pitchFamily="65" charset="-120"/>
                <a:cs typeface="Times New Roman" panose="02020603050405020304" pitchFamily="18" charset="0"/>
              </a:rPr>
              <a:t>SOP based CEA</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pic>
        <p:nvPicPr>
          <p:cNvPr id="62466" name="Picture 2" descr="C:\Users\wefang\Desktop\102_COPY\DSC055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268760"/>
            <a:ext cx="6768752" cy="5076564"/>
          </a:xfrm>
          <a:prstGeom prst="rect">
            <a:avLst/>
          </a:prstGeom>
          <a:noFill/>
        </p:spPr>
      </p:pic>
      <p:sp>
        <p:nvSpPr>
          <p:cNvPr id="3" name="投影片編號版面配置區 2"/>
          <p:cNvSpPr>
            <a:spLocks noGrp="1"/>
          </p:cNvSpPr>
          <p:nvPr>
            <p:ph type="sldNum" sz="quarter" idx="10"/>
          </p:nvPr>
        </p:nvSpPr>
        <p:spPr/>
        <p:txBody>
          <a:bodyPr/>
          <a:lstStyle/>
          <a:p>
            <a:pPr>
              <a:defRPr/>
            </a:pPr>
            <a:fld id="{A196FB8A-6445-4012-8D4A-D011A35CC47B}" type="slidenum">
              <a:rPr lang="zh-TW" altLang="en-US" smtClean="0">
                <a:solidFill>
                  <a:prstClr val="black"/>
                </a:solidFill>
              </a:rPr>
              <a:pPr>
                <a:defRPr/>
              </a:pPr>
              <a:t>34</a:t>
            </a:fld>
            <a:endParaRPr lang="zh-TW" altLang="en-US" dirty="0">
              <a:solidFill>
                <a:prstClr val="black"/>
              </a:solidFill>
            </a:endParaRPr>
          </a:p>
        </p:txBody>
      </p:sp>
      <p:sp>
        <p:nvSpPr>
          <p:cNvPr id="4" name="矩形 3"/>
          <p:cNvSpPr/>
          <p:nvPr/>
        </p:nvSpPr>
        <p:spPr>
          <a:xfrm>
            <a:off x="2629203" y="764704"/>
            <a:ext cx="3720890" cy="523220"/>
          </a:xfrm>
          <a:prstGeom prst="rect">
            <a:avLst/>
          </a:prstGeom>
        </p:spPr>
        <p:txBody>
          <a:bodyPr wrap="none">
            <a:spAutoFit/>
          </a:bodyPr>
          <a:lstStyle/>
          <a:p>
            <a:r>
              <a:rPr lang="en-US" altLang="zh-TW" sz="2800" dirty="0">
                <a:latin typeface="Times New Roman" panose="02020603050405020304" pitchFamily="18" charset="0"/>
                <a:ea typeface="標楷體" pitchFamily="65" charset="-120"/>
                <a:cs typeface="Times New Roman" panose="02020603050405020304" pitchFamily="18" charset="0"/>
              </a:rPr>
              <a:t>Much less in risk / stress</a:t>
            </a:r>
            <a:endParaRPr lang="zh-TW" altLang="en-US" sz="2800" dirty="0"/>
          </a:p>
        </p:txBody>
      </p:sp>
    </p:spTree>
    <p:extLst>
      <p:ext uri="{BB962C8B-B14F-4D97-AF65-F5344CB8AC3E}">
        <p14:creationId xmlns:p14="http://schemas.microsoft.com/office/powerpoint/2010/main" val="3119774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932522"/>
            <a:ext cx="8892480" cy="5016758"/>
          </a:xfrm>
          <a:prstGeom prst="rect">
            <a:avLst/>
          </a:prstGeom>
        </p:spPr>
        <p:txBody>
          <a:bodyPr wrap="square">
            <a:spAutoFit/>
          </a:bodyPr>
          <a:lstStyle/>
          <a:p>
            <a:pPr marL="400050" lvl="1" algn="ctr"/>
            <a:r>
              <a:rPr lang="en-US" altLang="zh-TW" sz="8000" dirty="0">
                <a:solidFill>
                  <a:prstClr val="black"/>
                </a:solidFill>
                <a:latin typeface="Times New Roman" panose="02020603050405020304" pitchFamily="18" charset="0"/>
                <a:cs typeface="Times New Roman" panose="02020603050405020304" pitchFamily="18" charset="0"/>
              </a:rPr>
              <a:t>Can </a:t>
            </a:r>
            <a:r>
              <a:rPr lang="en-US" altLang="zh-TW" sz="8000" dirty="0">
                <a:latin typeface="Times New Roman" panose="02020603050405020304" pitchFamily="18" charset="0"/>
                <a:cs typeface="Times New Roman" panose="02020603050405020304" pitchFamily="18" charset="0"/>
              </a:rPr>
              <a:t>PFAL </a:t>
            </a:r>
            <a:r>
              <a:rPr lang="en-US" altLang="zh-TW" sz="8000" dirty="0">
                <a:solidFill>
                  <a:prstClr val="black"/>
                </a:solidFill>
                <a:latin typeface="Times New Roman" panose="02020603050405020304" pitchFamily="18" charset="0"/>
                <a:cs typeface="Times New Roman" panose="02020603050405020304" pitchFamily="18" charset="0"/>
              </a:rPr>
              <a:t>make us </a:t>
            </a:r>
            <a:r>
              <a:rPr lang="en-US" altLang="zh-TW" sz="8000" dirty="0">
                <a:solidFill>
                  <a:srgbClr val="FF0000"/>
                </a:solidFill>
                <a:latin typeface="Times New Roman" panose="02020603050405020304" pitchFamily="18" charset="0"/>
                <a:cs typeface="Times New Roman" panose="02020603050405020304" pitchFamily="18" charset="0"/>
              </a:rPr>
              <a:t>richer</a:t>
            </a:r>
            <a:r>
              <a:rPr lang="en-US" altLang="zh-TW" sz="8000" dirty="0">
                <a:solidFill>
                  <a:prstClr val="black"/>
                </a:solidFill>
                <a:latin typeface="Times New Roman" panose="02020603050405020304" pitchFamily="18" charset="0"/>
                <a:cs typeface="Times New Roman" panose="02020603050405020304" pitchFamily="18" charset="0"/>
              </a:rPr>
              <a:t>, smarter, </a:t>
            </a:r>
            <a:r>
              <a:rPr lang="en-US" altLang="zh-TW" sz="8000" dirty="0">
                <a:solidFill>
                  <a:srgbClr val="FF0000"/>
                </a:solidFill>
                <a:latin typeface="Times New Roman" panose="02020603050405020304" pitchFamily="18" charset="0"/>
                <a:cs typeface="Times New Roman" panose="02020603050405020304" pitchFamily="18" charset="0"/>
              </a:rPr>
              <a:t>greener</a:t>
            </a:r>
            <a:r>
              <a:rPr lang="en-US" altLang="zh-TW" sz="8000" dirty="0">
                <a:solidFill>
                  <a:prstClr val="black"/>
                </a:solidFill>
                <a:latin typeface="Times New Roman" panose="02020603050405020304" pitchFamily="18" charset="0"/>
                <a:cs typeface="Times New Roman" panose="02020603050405020304" pitchFamily="18" charset="0"/>
              </a:rPr>
              <a:t>, healthier, and happier</a:t>
            </a:r>
            <a:r>
              <a:rPr lang="en-US" altLang="zh-TW" sz="8000" dirty="0">
                <a:solidFill>
                  <a:srgbClr val="FF0000"/>
                </a:solidFill>
                <a:latin typeface="Times New Roman" panose="02020603050405020304" pitchFamily="18" charset="0"/>
                <a:cs typeface="Times New Roman" panose="02020603050405020304" pitchFamily="18" charset="0"/>
              </a:rPr>
              <a:t>?</a:t>
            </a:r>
            <a:endParaRPr lang="en-US" altLang="zh-TW" sz="8000" dirty="0">
              <a:solidFill>
                <a:srgbClr val="FF0000"/>
              </a:solidFill>
              <a:latin typeface="Times New Roman" pitchFamily="18" charset="0"/>
              <a:ea typeface="標楷體" pitchFamily="65" charset="-120"/>
              <a:cs typeface="Times New Roman"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35</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483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4417" y="836712"/>
            <a:ext cx="3025775" cy="5467350"/>
          </a:xfrm>
          <a:prstGeom prst="rect">
            <a:avLst/>
          </a:prstGeom>
          <a:noFill/>
          <a:ln w="9525">
            <a:noFill/>
            <a:miter lim="800000"/>
            <a:headEnd/>
            <a:tailEnd/>
          </a:ln>
        </p:spPr>
      </p:pic>
      <p:sp>
        <p:nvSpPr>
          <p:cNvPr id="41996" name="矩形 13"/>
          <p:cNvSpPr>
            <a:spLocks noChangeArrowheads="1"/>
          </p:cNvSpPr>
          <p:nvPr/>
        </p:nvSpPr>
        <p:spPr bwMode="auto">
          <a:xfrm>
            <a:off x="6804248" y="1455167"/>
            <a:ext cx="835485" cy="461665"/>
          </a:xfrm>
          <a:prstGeom prst="rect">
            <a:avLst/>
          </a:prstGeom>
          <a:noFill/>
          <a:ln w="9525">
            <a:noFill/>
            <a:miter lim="800000"/>
            <a:headEnd/>
            <a:tailEnd/>
          </a:ln>
        </p:spPr>
        <p:txBody>
          <a:bodyPr wrap="none">
            <a:sp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NTU</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橢圓 1"/>
          <p:cNvSpPr/>
          <p:nvPr/>
        </p:nvSpPr>
        <p:spPr>
          <a:xfrm>
            <a:off x="5508104" y="1268760"/>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cxnSp>
        <p:nvCxnSpPr>
          <p:cNvPr id="4" name="直線接點 3"/>
          <p:cNvCxnSpPr>
            <a:stCxn id="2" idx="2"/>
          </p:cNvCxnSpPr>
          <p:nvPr/>
        </p:nvCxnSpPr>
        <p:spPr>
          <a:xfrm>
            <a:off x="5508104" y="1376772"/>
            <a:ext cx="1440160" cy="309228"/>
          </a:xfrm>
          <a:prstGeom prst="line">
            <a:avLst/>
          </a:prstGeom>
        </p:spPr>
        <p:style>
          <a:lnRef idx="1">
            <a:schemeClr val="accent1"/>
          </a:lnRef>
          <a:fillRef idx="0">
            <a:schemeClr val="accent1"/>
          </a:fillRef>
          <a:effectRef idx="0">
            <a:schemeClr val="accent1"/>
          </a:effectRef>
          <a:fontRef idx="minor">
            <a:schemeClr val="tx1"/>
          </a:fontRef>
        </p:style>
      </p:cxnSp>
      <p:sp>
        <p:nvSpPr>
          <p:cNvPr id="28" name="頁尾版面配置區 3"/>
          <p:cNvSpPr txBox="1">
            <a:spLocks/>
          </p:cNvSpPr>
          <p:nvPr/>
        </p:nvSpPr>
        <p:spPr>
          <a:xfrm>
            <a:off x="765687" y="1412776"/>
            <a:ext cx="1909926" cy="114117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1996 </a:t>
            </a:r>
            <a:b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LED </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related research</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標題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a:latin typeface="Times New Roman" panose="02020603050405020304" pitchFamily="18" charset="0"/>
                <a:cs typeface="Times New Roman" panose="02020603050405020304" pitchFamily="18" charset="0"/>
              </a:rPr>
              <a:t>A brief history of PFAL in Taiwan (2/3)</a:t>
            </a:r>
            <a:endParaRPr lang="zh-TW" altLang="en-US" sz="36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1646312" y="6435095"/>
            <a:ext cx="2133600" cy="365125"/>
          </a:xfrm>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36</a:t>
            </a:fld>
            <a:endParaRPr lang="zh-TW" altLang="en-US">
              <a:latin typeface="Times New Roman" panose="02020603050405020304" pitchFamily="18" charset="0"/>
              <a:cs typeface="Times New Roman" panose="02020603050405020304" pitchFamily="18" charset="0"/>
            </a:endParaRPr>
          </a:p>
        </p:txBody>
      </p:sp>
      <p:sp>
        <p:nvSpPr>
          <p:cNvPr id="5" name="文字方塊 4"/>
          <p:cNvSpPr txBox="1"/>
          <p:nvPr/>
        </p:nvSpPr>
        <p:spPr>
          <a:xfrm>
            <a:off x="-36512" y="2636912"/>
            <a:ext cx="4032448"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Pulse light with adjustable intensity,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duty ratio, frequency</a:t>
            </a:r>
            <a:endParaRPr lang="zh-TW" altLang="en-US" dirty="0">
              <a:latin typeface="Times New Roman" panose="02020603050405020304" pitchFamily="18" charset="0"/>
              <a:cs typeface="Times New Roman" panose="02020603050405020304" pitchFamily="18" charset="0"/>
            </a:endParaRPr>
          </a:p>
        </p:txBody>
      </p:sp>
      <p:pic>
        <p:nvPicPr>
          <p:cNvPr id="13" name="Picture 10" descr="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0745" y="3812191"/>
            <a:ext cx="1051085" cy="72000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14" name="Picture 11" descr="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0745" y="4581128"/>
            <a:ext cx="1051200" cy="762889"/>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16" name="Picture 12" descr="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4587" y="3868467"/>
            <a:ext cx="1371356" cy="1402869"/>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18" name="Picture 13" descr="0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4680" y="2060848"/>
            <a:ext cx="2941816" cy="2205851"/>
          </a:xfrm>
          <a:prstGeom prst="rect">
            <a:avLst/>
          </a:prstGeom>
          <a:noFill/>
          <a:ln w="9525">
            <a:solidFill>
              <a:schemeClr val="tx1"/>
            </a:solidFill>
            <a:miter lim="800000"/>
            <a:headEnd/>
            <a:tailEnd/>
          </a:ln>
        </p:spPr>
      </p:pic>
      <p:sp>
        <p:nvSpPr>
          <p:cNvPr id="6" name="文字方塊 5"/>
          <p:cNvSpPr txBox="1"/>
          <p:nvPr/>
        </p:nvSpPr>
        <p:spPr>
          <a:xfrm>
            <a:off x="5078762" y="4581128"/>
            <a:ext cx="4286455" cy="147732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PF_AL for tissue culture and for </a:t>
            </a:r>
            <a:r>
              <a:rPr lang="en-US" altLang="zh-TW" i="1" dirty="0" err="1">
                <a:latin typeface="Times New Roman" panose="02020603050405020304" pitchFamily="18" charset="0"/>
                <a:cs typeface="Times New Roman" panose="02020603050405020304" pitchFamily="18" charset="0"/>
              </a:rPr>
              <a:t>Phalaenopsis</a:t>
            </a:r>
            <a:r>
              <a:rPr lang="en-US" altLang="zh-TW" dirty="0">
                <a:latin typeface="Times New Roman" panose="02020603050405020304" pitchFamily="18" charset="0"/>
                <a:cs typeface="Times New Roman" panose="02020603050405020304" pitchFamily="18" charset="0"/>
              </a:rPr>
              <a:t> seedling production with movable light was developed in 2001.</a:t>
            </a:r>
          </a:p>
          <a:p>
            <a:pPr marL="285750" indent="-285750">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Two stories building with 7 layers each. </a:t>
            </a:r>
            <a:endParaRPr lang="zh-TW" altLang="en-US" dirty="0">
              <a:latin typeface="Times New Roman" panose="02020603050405020304" pitchFamily="18" charset="0"/>
              <a:cs typeface="Times New Roman" panose="02020603050405020304" pitchFamily="18" charset="0"/>
            </a:endParaRPr>
          </a:p>
        </p:txBody>
      </p:sp>
      <p:sp>
        <p:nvSpPr>
          <p:cNvPr id="19" name="矩形 13"/>
          <p:cNvSpPr>
            <a:spLocks noChangeArrowheads="1"/>
          </p:cNvSpPr>
          <p:nvPr/>
        </p:nvSpPr>
        <p:spPr bwMode="auto">
          <a:xfrm>
            <a:off x="5176675" y="3111351"/>
            <a:ext cx="941283" cy="646331"/>
          </a:xfrm>
          <a:prstGeom prst="rect">
            <a:avLst/>
          </a:prstGeom>
          <a:noFill/>
          <a:ln w="9525">
            <a:noFill/>
            <a:miter lim="800000"/>
            <a:headEnd/>
            <a:tailEnd/>
          </a:ln>
        </p:spPr>
        <p:txBody>
          <a:bodyPr wrap="none">
            <a:spAutoFit/>
          </a:bodyPr>
          <a:lstStyle/>
          <a:p>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Central</a:t>
            </a:r>
          </a:p>
          <a:p>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Taiwan</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橢圓 19"/>
          <p:cNvSpPr/>
          <p:nvPr/>
        </p:nvSpPr>
        <p:spPr>
          <a:xfrm>
            <a:off x="3880531" y="2924944"/>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cxnSp>
        <p:nvCxnSpPr>
          <p:cNvPr id="21" name="直線接點 20"/>
          <p:cNvCxnSpPr>
            <a:stCxn id="20" idx="2"/>
          </p:cNvCxnSpPr>
          <p:nvPr/>
        </p:nvCxnSpPr>
        <p:spPr>
          <a:xfrm>
            <a:off x="3880531" y="3032956"/>
            <a:ext cx="1440160" cy="3092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4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8229600" cy="922114"/>
          </a:xfrm>
        </p:spPr>
        <p:txBody>
          <a:bodyPr>
            <a:no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Caps with various spectrums were developed</a:t>
            </a:r>
            <a:b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Essential 8 for Tissue culture</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Fang</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2008</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 name="Group 10"/>
          <p:cNvGrpSpPr>
            <a:grpSpLocks/>
          </p:cNvGrpSpPr>
          <p:nvPr/>
        </p:nvGrpSpPr>
        <p:grpSpPr bwMode="auto">
          <a:xfrm>
            <a:off x="0" y="5224463"/>
            <a:ext cx="9180513" cy="1660525"/>
            <a:chOff x="0" y="3291"/>
            <a:chExt cx="5783" cy="1046"/>
          </a:xfrm>
        </p:grpSpPr>
        <p:pic>
          <p:nvPicPr>
            <p:cNvPr id="6" name="Picture 4" descr="DSC_094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5" y="3294"/>
              <a:ext cx="1020"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95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294"/>
              <a:ext cx="975"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SC_095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28" y="3291"/>
              <a:ext cx="1095"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SC_094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25" y="3294"/>
              <a:ext cx="1058"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SC_093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27" y="3294"/>
              <a:ext cx="997"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DSC_095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833" y="3293"/>
              <a:ext cx="95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 name="Group 220"/>
          <p:cNvGraphicFramePr>
            <a:graphicFrameLocks noGrp="1"/>
          </p:cNvGraphicFramePr>
          <p:nvPr>
            <p:extLst>
              <p:ext uri="{D42A27DB-BD31-4B8C-83A1-F6EECF244321}">
                <p14:modId xmlns:p14="http://schemas.microsoft.com/office/powerpoint/2010/main" val="3806364867"/>
              </p:ext>
            </p:extLst>
          </p:nvPr>
        </p:nvGraphicFramePr>
        <p:xfrm>
          <a:off x="323528" y="1412776"/>
          <a:ext cx="8424862" cy="3810000"/>
        </p:xfrm>
        <a:graphic>
          <a:graphicData uri="http://schemas.openxmlformats.org/drawingml/2006/table">
            <a:tbl>
              <a:tblPr/>
              <a:tblGrid>
                <a:gridCol w="2305050">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gridCol w="1500187">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tblGrid>
              <a:tr h="835888">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rgbClr val="FFFF00"/>
                        </a:solidFill>
                        <a:effectLst/>
                        <a:latin typeface="Times New Roman" pitchFamily="18" charset="0"/>
                        <a:ea typeface="新細明體" charset="-120"/>
                      </a:endParaRP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800" b="1" i="0" u="none" strike="noStrike" cap="none" normalizeH="0" baseline="0">
                          <a:ln>
                            <a:noFill/>
                          </a:ln>
                          <a:solidFill>
                            <a:schemeClr val="accent2"/>
                          </a:solidFill>
                          <a:effectLst/>
                          <a:latin typeface="Times New Roman" pitchFamily="18" charset="0"/>
                          <a:ea typeface="新細明體" charset="-120"/>
                        </a:rPr>
                        <a:t>B</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a:ln>
                            <a:noFill/>
                          </a:ln>
                          <a:solidFill>
                            <a:schemeClr val="accent2"/>
                          </a:solidFill>
                          <a:effectLst/>
                          <a:latin typeface="Times New Roman" pitchFamily="18" charset="0"/>
                          <a:ea typeface="新細明體" charset="-120"/>
                        </a:rPr>
                        <a:t>401~500nm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800" b="1" i="0" u="none" strike="noStrike" cap="none" normalizeH="0" baseline="0">
                          <a:ln>
                            <a:noFill/>
                          </a:ln>
                          <a:solidFill>
                            <a:schemeClr val="accent2"/>
                          </a:solidFill>
                          <a:effectLst/>
                          <a:latin typeface="Times New Roman" pitchFamily="18" charset="0"/>
                          <a:ea typeface="新細明體" charset="-120"/>
                        </a:rPr>
                        <a:t>G</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a:ln>
                            <a:noFill/>
                          </a:ln>
                          <a:solidFill>
                            <a:schemeClr val="accent2"/>
                          </a:solidFill>
                          <a:effectLst/>
                          <a:latin typeface="Times New Roman" pitchFamily="18" charset="0"/>
                          <a:ea typeface="新細明體" charset="-120"/>
                        </a:rPr>
                        <a:t>501~600nm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800" b="1" i="0" u="none" strike="noStrike" cap="none" normalizeH="0" baseline="0">
                          <a:ln>
                            <a:noFill/>
                          </a:ln>
                          <a:solidFill>
                            <a:schemeClr val="accent2"/>
                          </a:solidFill>
                          <a:effectLst/>
                          <a:latin typeface="Times New Roman" pitchFamily="18" charset="0"/>
                          <a:ea typeface="新細明體" charset="-120"/>
                        </a:rPr>
                        <a:t>R</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a:ln>
                            <a:noFill/>
                          </a:ln>
                          <a:solidFill>
                            <a:schemeClr val="accent2"/>
                          </a:solidFill>
                          <a:effectLst/>
                          <a:latin typeface="Times New Roman" pitchFamily="18" charset="0"/>
                          <a:ea typeface="新細明體" charset="-120"/>
                        </a:rPr>
                        <a:t>601~700nm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800" b="1" i="0" u="none" strike="noStrike" cap="none" normalizeH="0" baseline="0" dirty="0">
                          <a:ln>
                            <a:noFill/>
                          </a:ln>
                          <a:solidFill>
                            <a:schemeClr val="accent2"/>
                          </a:solidFill>
                          <a:effectLst/>
                          <a:latin typeface="Times New Roman" pitchFamily="18" charset="0"/>
                          <a:ea typeface="新細明體" charset="-120"/>
                        </a:rPr>
                        <a:t>FR</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a:ln>
                            <a:noFill/>
                          </a:ln>
                          <a:solidFill>
                            <a:schemeClr val="accent2"/>
                          </a:solidFill>
                          <a:effectLst/>
                          <a:latin typeface="Times New Roman" pitchFamily="18" charset="0"/>
                          <a:ea typeface="新細明體" charset="-120"/>
                        </a:rPr>
                        <a:t>701~800nm</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CW (5500 K)</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rgbClr val="FF0000"/>
                          </a:solidFill>
                          <a:effectLst/>
                          <a:latin typeface="Times New Roman" pitchFamily="18" charset="0"/>
                          <a:ea typeface="新細明體" charset="-120"/>
                        </a:rPr>
                        <a:t>26 %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rgbClr val="FF0000"/>
                          </a:solidFill>
                          <a:effectLst/>
                          <a:latin typeface="Times New Roman" pitchFamily="18" charset="0"/>
                          <a:ea typeface="新細明體" charset="-12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2</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WW (2700 K)</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rgbClr val="FF0000"/>
                          </a:solidFill>
                          <a:effectLst/>
                          <a:latin typeface="Times New Roman" pitchFamily="18" charset="0"/>
                          <a:ea typeface="新細明體" charset="-12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rgbClr val="FF0000"/>
                          </a:solidFill>
                          <a:effectLst/>
                          <a:latin typeface="Times New Roman" pitchFamily="18" charset="0"/>
                          <a:ea typeface="新細明體" charset="-12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4</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8R1B</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dirty="0">
                          <a:ln>
                            <a:noFill/>
                          </a:ln>
                          <a:solidFill>
                            <a:srgbClr val="FF0000"/>
                          </a:solidFill>
                          <a:effectLst/>
                          <a:latin typeface="Times New Roman" pitchFamily="18" charset="0"/>
                          <a:ea typeface="新細明體" charset="-120"/>
                        </a:rPr>
                        <a:t>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7R1G1B</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1800" b="0" i="0" u="none" strike="noStrike" cap="none" normalizeH="0" baseline="0" dirty="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9860">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3R3B</a:t>
                      </a:r>
                      <a:r>
                        <a:rPr kumimoji="1" lang="en-US" altLang="zh-TW" sz="1800" b="1" i="0" u="none" strike="noStrike" cap="none" normalizeH="0" baseline="0" dirty="0">
                          <a:ln>
                            <a:noFill/>
                          </a:ln>
                          <a:solidFill>
                            <a:srgbClr val="FF0000"/>
                          </a:solidFill>
                          <a:effectLst/>
                          <a:latin typeface="Times New Roman" pitchFamily="18" charset="0"/>
                          <a:ea typeface="新細明體" charset="-120"/>
                        </a:rPr>
                        <a:t>3IR</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rgbClr val="FF0000"/>
                          </a:solidFill>
                          <a:effectLst/>
                          <a:latin typeface="Times New Roman" pitchFamily="18" charset="0"/>
                          <a:ea typeface="新細明體" charset="-120"/>
                        </a:rPr>
                        <a:t>12</a:t>
                      </a:r>
                      <a:endParaRPr kumimoji="1" lang="zh-TW" altLang="en-US" sz="1800" b="1" i="0" u="none" strike="noStrike" cap="none" normalizeH="0" baseline="0" dirty="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6R</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1" i="0" u="none" strike="noStrike" cap="none" normalizeH="0" baseline="0" dirty="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chemeClr val="accent2"/>
                          </a:solidFill>
                          <a:effectLst/>
                          <a:latin typeface="Times New Roman" pitchFamily="18" charset="0"/>
                          <a:ea typeface="新細明體" charset="-120"/>
                        </a:rPr>
                        <a:t>6B</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rgbClr val="FF0000"/>
                          </a:solidFill>
                          <a:effectLst/>
                          <a:latin typeface="Times New Roman" pitchFamily="18" charset="0"/>
                          <a:ea typeface="新細明體" charset="-12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1" i="0" u="none" strike="noStrike" cap="none" normalizeH="0" baseline="0" dirty="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87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rgbClr val="FF0000"/>
                          </a:solidFill>
                          <a:effectLst/>
                          <a:latin typeface="Times New Roman" pitchFamily="18" charset="0"/>
                          <a:ea typeface="新細明體" charset="-120"/>
                        </a:rPr>
                        <a:t>6IR</a:t>
                      </a:r>
                    </a:p>
                  </a:txBody>
                  <a:tcP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1800" b="0" i="0" u="none" strike="noStrike" cap="none" normalizeH="0" baseline="0">
                        <a:ln>
                          <a:noFill/>
                        </a:ln>
                        <a:solidFill>
                          <a:srgbClr val="FF0000"/>
                        </a:solidFill>
                        <a:effectLst/>
                        <a:latin typeface="Times New Roman" pitchFamily="18"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a:ln>
                            <a:noFill/>
                          </a:ln>
                          <a:solidFill>
                            <a:srgbClr val="FF0000"/>
                          </a:solidFill>
                          <a:effectLst/>
                          <a:latin typeface="Times New Roman" pitchFamily="18" charset="0"/>
                          <a:ea typeface="新細明體" charset="-120"/>
                        </a:rPr>
                        <a:t>100</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13" name="Picture 5" descr="DSC_094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75656" y="1365049"/>
            <a:ext cx="1080000" cy="74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SC_093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5536" y="1365895"/>
            <a:ext cx="1080000" cy="74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t>37</a:t>
            </a:fld>
            <a:endParaRPr lang="zh-TW" altLang="en-US"/>
          </a:p>
        </p:txBody>
      </p:sp>
    </p:spTree>
    <p:extLst>
      <p:ext uri="{BB962C8B-B14F-4D97-AF65-F5344CB8AC3E}">
        <p14:creationId xmlns:p14="http://schemas.microsoft.com/office/powerpoint/2010/main" val="12063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wefang\Desktop\photo\花博photos\DSC068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132" y="0"/>
            <a:ext cx="9599999" cy="72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13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97768"/>
            <a:ext cx="8229600" cy="1143000"/>
          </a:xfrm>
        </p:spPr>
        <p:txBody>
          <a:bodyPr>
            <a:noAutofit/>
          </a:bodyPr>
          <a:lstStyle/>
          <a:p>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Totally 27 spectra of caps and tubes were developed for TC and PF applications</a:t>
            </a:r>
            <a:b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Fang, 2009</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3832" y="1541573"/>
            <a:ext cx="7375253" cy="368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t>39</a:t>
            </a:fld>
            <a:endParaRPr lang="zh-TW" altLang="en-US"/>
          </a:p>
        </p:txBody>
      </p:sp>
      <p:pic>
        <p:nvPicPr>
          <p:cNvPr id="5" name="圖片 4" descr="光譜檔案.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79925" y="5157192"/>
            <a:ext cx="703347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descr="光譜檔案.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100626" y="6026150"/>
            <a:ext cx="6912768" cy="85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220072" y="4221088"/>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713926" y="6021588"/>
            <a:ext cx="1520552" cy="935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150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What is PFAL/VFAL?</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Plant factory (Vertical Farm) with artificial lighting</a:t>
            </a:r>
          </a:p>
          <a:p>
            <a:r>
              <a:rPr lang="en-US" altLang="zh-TW" dirty="0">
                <a:latin typeface="Times New Roman" panose="02020603050405020304" pitchFamily="18" charset="0"/>
                <a:cs typeface="Times New Roman" panose="02020603050405020304" pitchFamily="18" charset="0"/>
              </a:rPr>
              <a:t>A closed plant production system</a:t>
            </a:r>
          </a:p>
          <a:p>
            <a:r>
              <a:rPr lang="en-US" altLang="zh-TW" dirty="0">
                <a:latin typeface="Times New Roman" panose="02020603050405020304" pitchFamily="18" charset="0"/>
                <a:cs typeface="Times New Roman" panose="02020603050405020304" pitchFamily="18" charset="0"/>
              </a:rPr>
              <a:t>Using least amount of resources (water, land, etc.), generate minimum pollution,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producing high quality of food, fiber and beneficial components in an efficient way. </a:t>
            </a:r>
            <a:br>
              <a:rPr lang="en-US" altLang="zh-TW" dirty="0">
                <a:latin typeface="Times New Roman" panose="02020603050405020304" pitchFamily="18" charset="0"/>
                <a:cs typeface="Times New Roman" panose="02020603050405020304" pitchFamily="18" charset="0"/>
              </a:rPr>
            </a:b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4</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731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932522"/>
            <a:ext cx="8892480" cy="5016758"/>
          </a:xfrm>
          <a:prstGeom prst="rect">
            <a:avLst/>
          </a:prstGeom>
        </p:spPr>
        <p:txBody>
          <a:bodyPr wrap="square">
            <a:spAutoFit/>
          </a:bodyPr>
          <a:lstStyle/>
          <a:p>
            <a:pPr marL="400050" lvl="1" algn="ctr"/>
            <a:r>
              <a:rPr lang="en-US" altLang="zh-TW" sz="8000" dirty="0">
                <a:solidFill>
                  <a:prstClr val="black"/>
                </a:solidFill>
                <a:latin typeface="Times New Roman" panose="02020603050405020304" pitchFamily="18" charset="0"/>
                <a:cs typeface="Times New Roman" panose="02020603050405020304" pitchFamily="18" charset="0"/>
              </a:rPr>
              <a:t>Can </a:t>
            </a:r>
            <a:r>
              <a:rPr lang="en-US" altLang="zh-TW" sz="8000" dirty="0">
                <a:latin typeface="Times New Roman" panose="02020603050405020304" pitchFamily="18" charset="0"/>
                <a:cs typeface="Times New Roman" panose="02020603050405020304" pitchFamily="18" charset="0"/>
              </a:rPr>
              <a:t>PFAL </a:t>
            </a:r>
            <a:r>
              <a:rPr lang="en-US" altLang="zh-TW" sz="8000" dirty="0">
                <a:solidFill>
                  <a:prstClr val="black"/>
                </a:solidFill>
                <a:latin typeface="Times New Roman" panose="02020603050405020304" pitchFamily="18" charset="0"/>
                <a:cs typeface="Times New Roman" panose="02020603050405020304" pitchFamily="18" charset="0"/>
              </a:rPr>
              <a:t>make us richer, smarter, greener, healthier, and happier</a:t>
            </a:r>
            <a:r>
              <a:rPr lang="en-US" altLang="zh-TW" sz="8000" dirty="0">
                <a:solidFill>
                  <a:srgbClr val="FF0000"/>
                </a:solidFill>
                <a:latin typeface="Times New Roman" panose="02020603050405020304" pitchFamily="18" charset="0"/>
                <a:cs typeface="Times New Roman" panose="02020603050405020304" pitchFamily="18" charset="0"/>
              </a:rPr>
              <a:t>?</a:t>
            </a:r>
            <a:endParaRPr lang="en-US" altLang="zh-TW" sz="8000" dirty="0">
              <a:solidFill>
                <a:srgbClr val="FF0000"/>
              </a:solidFill>
              <a:latin typeface="Times New Roman" pitchFamily="18" charset="0"/>
              <a:ea typeface="標楷體" pitchFamily="65" charset="-120"/>
              <a:cs typeface="Times New Roman"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40</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190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15616" y="1124744"/>
            <a:ext cx="7284673" cy="416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6512" y="6202041"/>
            <a:ext cx="916496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More than </a:t>
            </a:r>
            <a:r>
              <a:rPr lang="en-US" altLang="zh-TW" sz="3600" dirty="0">
                <a:solidFill>
                  <a:srgbClr val="FF0000"/>
                </a:solidFill>
                <a:latin typeface="Times New Roman" panose="02020603050405020304" pitchFamily="18" charset="0"/>
                <a:cs typeface="Times New Roman" panose="02020603050405020304" pitchFamily="18" charset="0"/>
              </a:rPr>
              <a:t>100 times </a:t>
            </a:r>
            <a:r>
              <a:rPr lang="en-US" altLang="zh-TW" sz="2800" dirty="0">
                <a:latin typeface="Times New Roman" panose="02020603050405020304" pitchFamily="18" charset="0"/>
                <a:cs typeface="Times New Roman" panose="02020603050405020304" pitchFamily="18" charset="0"/>
              </a:rPr>
              <a:t>compare with open field production</a:t>
            </a:r>
            <a:endParaRPr lang="zh-TW" altLang="en-US" sz="2800"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20960" y="5334307"/>
            <a:ext cx="9144000" cy="830997"/>
          </a:xfrm>
          <a:prstGeom prst="rect">
            <a:avLst/>
          </a:prstGeom>
          <a:noFill/>
        </p:spPr>
        <p:txBody>
          <a:bodyPr wrap="square" rtlCol="0">
            <a:spAutoFit/>
          </a:bodyPr>
          <a:lstStyle/>
          <a:p>
            <a:pPr algn="ctr"/>
            <a:r>
              <a:rPr lang="en-US" altLang="zh-TW" sz="4800" dirty="0">
                <a:solidFill>
                  <a:prstClr val="black"/>
                </a:solidFill>
                <a:latin typeface="Times New Roman" panose="02020603050405020304" pitchFamily="18" charset="0"/>
                <a:cs typeface="Times New Roman" panose="02020603050405020304" pitchFamily="18" charset="0"/>
              </a:rPr>
              <a:t>10 layers     &gt; 300 kg/m</a:t>
            </a:r>
            <a:r>
              <a:rPr lang="en-US" altLang="zh-TW" sz="4800" baseline="30000" dirty="0">
                <a:solidFill>
                  <a:prstClr val="black"/>
                </a:solidFill>
                <a:latin typeface="Times New Roman" panose="02020603050405020304" pitchFamily="18" charset="0"/>
                <a:cs typeface="Times New Roman" panose="02020603050405020304" pitchFamily="18" charset="0"/>
              </a:rPr>
              <a:t>2</a:t>
            </a:r>
            <a:r>
              <a:rPr lang="en-US" altLang="zh-TW" sz="4800" dirty="0">
                <a:solidFill>
                  <a:prstClr val="black"/>
                </a:solidFill>
                <a:latin typeface="Times New Roman" panose="02020603050405020304" pitchFamily="18" charset="0"/>
                <a:cs typeface="Times New Roman" panose="02020603050405020304" pitchFamily="18" charset="0"/>
              </a:rPr>
              <a:t>/year</a:t>
            </a:r>
            <a:endParaRPr lang="zh-TW" altLang="en-US" sz="4800" dirty="0">
              <a:solidFill>
                <a:prstClr val="black"/>
              </a:solidFill>
              <a:latin typeface="Times New Roman" panose="02020603050405020304" pitchFamily="18" charset="0"/>
              <a:cs typeface="Times New Roman" panose="02020603050405020304" pitchFamily="18" charset="0"/>
            </a:endParaRPr>
          </a:p>
        </p:txBody>
      </p:sp>
      <p:sp>
        <p:nvSpPr>
          <p:cNvPr id="6" name="標題 1"/>
          <p:cNvSpPr txBox="1">
            <a:spLocks/>
          </p:cNvSpPr>
          <p:nvPr/>
        </p:nvSpPr>
        <p:spPr>
          <a:xfrm>
            <a:off x="448406" y="11970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a:latin typeface="Times New Roman" pitchFamily="18" charset="0"/>
                <a:ea typeface="標楷體" panose="03000509000000000000" pitchFamily="65" charset="-120"/>
                <a:cs typeface="Times New Roman" pitchFamily="18" charset="0"/>
              </a:rPr>
              <a:t>Closed: PFAL</a:t>
            </a:r>
            <a:endParaRPr lang="zh-TW" altLang="en-US" dirty="0">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27810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512" y="116632"/>
            <a:ext cx="8839200" cy="1080120"/>
          </a:xfrm>
        </p:spPr>
        <p:txBody>
          <a:bodyPr>
            <a:normAutofit/>
          </a:bodyPr>
          <a:lstStyle/>
          <a:p>
            <a:pPr eaLnBrk="1" hangingPunct="1"/>
            <a:r>
              <a:rPr lang="en-US" altLang="zh-TW" b="1" dirty="0">
                <a:latin typeface="Times New Roman" pitchFamily="18" charset="0"/>
                <a:ea typeface="標楷體" panose="03000509000000000000" pitchFamily="65" charset="-120"/>
                <a:cs typeface="Times New Roman" pitchFamily="18" charset="0"/>
              </a:rPr>
              <a:t>More than 100 times?</a:t>
            </a:r>
            <a:endParaRPr lang="en-US" altLang="ja-JP" b="1" dirty="0">
              <a:latin typeface="Times New Roman" pitchFamily="18" charset="0"/>
              <a:ea typeface="標楷體" panose="03000509000000000000" pitchFamily="65" charset="-120"/>
              <a:cs typeface="Times New Roman" pitchFamily="18" charset="0"/>
            </a:endParaRPr>
          </a:p>
        </p:txBody>
      </p:sp>
      <p:sp>
        <p:nvSpPr>
          <p:cNvPr id="6" name="Rectangle 2"/>
          <p:cNvSpPr txBox="1">
            <a:spLocks noChangeArrowheads="1"/>
          </p:cNvSpPr>
          <p:nvPr/>
        </p:nvSpPr>
        <p:spPr>
          <a:xfrm>
            <a:off x="395536" y="1412776"/>
            <a:ext cx="8496944" cy="40324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600" b="1" dirty="0">
                <a:latin typeface="Times New Roman" pitchFamily="18" charset="0"/>
                <a:ea typeface="標楷體" panose="03000509000000000000" pitchFamily="65" charset="-120"/>
                <a:cs typeface="Times New Roman" pitchFamily="18" charset="0"/>
              </a:rPr>
              <a:t>Same amount of floor area </a:t>
            </a:r>
            <a:r>
              <a:rPr lang="en-US" altLang="zh-TW" sz="3600" b="1" dirty="0">
                <a:latin typeface="Times New Roman" pitchFamily="18" charset="0"/>
                <a:ea typeface="標楷體" panose="03000509000000000000" pitchFamily="65" charset="-120"/>
                <a:cs typeface="Times New Roman" pitchFamily="18" charset="0"/>
                <a:sym typeface="Wingdings" panose="05000000000000000000" pitchFamily="2" charset="2"/>
              </a:rPr>
              <a:t> </a:t>
            </a:r>
            <a:br>
              <a:rPr lang="en-US" altLang="zh-TW" sz="3600" b="1" dirty="0">
                <a:latin typeface="Times New Roman" pitchFamily="18" charset="0"/>
                <a:ea typeface="標楷體" panose="03000509000000000000" pitchFamily="65" charset="-120"/>
                <a:cs typeface="Times New Roman" pitchFamily="18" charset="0"/>
                <a:sym typeface="Wingdings" panose="05000000000000000000" pitchFamily="2" charset="2"/>
              </a:rPr>
            </a:br>
            <a:r>
              <a:rPr lang="en-US" altLang="zh-TW" sz="3600" b="1" dirty="0">
                <a:latin typeface="Times New Roman" pitchFamily="18" charset="0"/>
                <a:ea typeface="標楷體" panose="03000509000000000000" pitchFamily="65" charset="-120"/>
                <a:cs typeface="Times New Roman" pitchFamily="18" charset="0"/>
                <a:sym typeface="Wingdings" panose="05000000000000000000" pitchFamily="2" charset="2"/>
              </a:rPr>
              <a:t>	100 times of yield/value</a:t>
            </a:r>
          </a:p>
          <a:p>
            <a:pPr algn="l"/>
            <a:endParaRPr lang="en-US" altLang="zh-TW" sz="3600" b="1" dirty="0">
              <a:latin typeface="Times New Roman" pitchFamily="18" charset="0"/>
              <a:ea typeface="標楷體" panose="03000509000000000000" pitchFamily="65" charset="-120"/>
              <a:cs typeface="Times New Roman" pitchFamily="18" charset="0"/>
              <a:sym typeface="Wingdings" panose="05000000000000000000" pitchFamily="2" charset="2"/>
            </a:endParaRPr>
          </a:p>
          <a:p>
            <a:pPr algn="l"/>
            <a:r>
              <a:rPr lang="en-US" altLang="zh-TW" sz="3600" b="1" dirty="0">
                <a:latin typeface="Times New Roman" pitchFamily="18" charset="0"/>
                <a:ea typeface="標楷體" panose="03000509000000000000" pitchFamily="65" charset="-120"/>
                <a:cs typeface="Times New Roman" pitchFamily="18" charset="0"/>
              </a:rPr>
              <a:t>Same amount of yield </a:t>
            </a:r>
            <a:r>
              <a:rPr lang="en-US" altLang="zh-TW" sz="3600" b="1" dirty="0">
                <a:latin typeface="Times New Roman" pitchFamily="18" charset="0"/>
                <a:ea typeface="標楷體" panose="03000509000000000000" pitchFamily="65" charset="-120"/>
                <a:cs typeface="Times New Roman" pitchFamily="18" charset="0"/>
                <a:sym typeface="Wingdings" pitchFamily="2" charset="2"/>
              </a:rPr>
              <a:t> </a:t>
            </a:r>
            <a:br>
              <a:rPr lang="en-US" altLang="zh-TW" sz="3600" b="1" dirty="0">
                <a:latin typeface="Times New Roman" pitchFamily="18" charset="0"/>
                <a:ea typeface="標楷體" panose="03000509000000000000" pitchFamily="65" charset="-120"/>
                <a:cs typeface="Times New Roman" pitchFamily="18" charset="0"/>
                <a:sym typeface="Wingdings" pitchFamily="2" charset="2"/>
              </a:rPr>
            </a:br>
            <a:r>
              <a:rPr lang="en-US" altLang="zh-TW" sz="3600" b="1" dirty="0">
                <a:latin typeface="Times New Roman" pitchFamily="18" charset="0"/>
                <a:ea typeface="標楷體" panose="03000509000000000000" pitchFamily="65" charset="-120"/>
                <a:cs typeface="Times New Roman" pitchFamily="18" charset="0"/>
                <a:sym typeface="Wingdings" pitchFamily="2" charset="2"/>
              </a:rPr>
              <a:t>	99% of floor area can be saved</a:t>
            </a:r>
            <a:br>
              <a:rPr lang="en-US" altLang="zh-TW" sz="3600" b="1" dirty="0">
                <a:latin typeface="Times New Roman" pitchFamily="18" charset="0"/>
                <a:ea typeface="標楷體" panose="03000509000000000000" pitchFamily="65" charset="-120"/>
                <a:cs typeface="Times New Roman" pitchFamily="18" charset="0"/>
                <a:sym typeface="Wingdings" pitchFamily="2" charset="2"/>
              </a:rPr>
            </a:br>
            <a:r>
              <a:rPr lang="en-US" altLang="zh-TW" sz="3600" b="1" dirty="0">
                <a:latin typeface="Times New Roman" pitchFamily="18" charset="0"/>
                <a:ea typeface="標楷體" panose="03000509000000000000" pitchFamily="65" charset="-120"/>
                <a:cs typeface="Times New Roman" pitchFamily="18" charset="0"/>
                <a:sym typeface="Wingdings" pitchFamily="2" charset="2"/>
              </a:rPr>
              <a:t>	Paid for only 1% of  land</a:t>
            </a:r>
          </a:p>
          <a:p>
            <a:pPr algn="l"/>
            <a:r>
              <a:rPr lang="en-US" altLang="zh-TW" sz="3600" b="1" dirty="0">
                <a:latin typeface="Times New Roman" pitchFamily="18" charset="0"/>
                <a:ea typeface="標楷體" panose="03000509000000000000" pitchFamily="65" charset="-120"/>
                <a:cs typeface="Times New Roman" pitchFamily="18" charset="0"/>
                <a:sym typeface="Wingdings" pitchFamily="2" charset="2"/>
              </a:rPr>
              <a:t>	Labor cost can also be reduced                  </a:t>
            </a:r>
            <a:endParaRPr lang="en-US" altLang="ja-JP" sz="3600" b="1" dirty="0">
              <a:latin typeface="Times New Roman" pitchFamily="18" charset="0"/>
              <a:ea typeface="標楷體" panose="03000509000000000000"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42</a:t>
            </a:fld>
            <a:endParaRPr lang="zh-TW" altLang="en-US"/>
          </a:p>
        </p:txBody>
      </p:sp>
    </p:spTree>
    <p:extLst>
      <p:ext uri="{BB962C8B-B14F-4D97-AF65-F5344CB8AC3E}">
        <p14:creationId xmlns:p14="http://schemas.microsoft.com/office/powerpoint/2010/main" val="20891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4544" y="52281"/>
            <a:ext cx="9468544" cy="6790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標題 7"/>
          <p:cNvSpPr>
            <a:spLocks noGrp="1"/>
          </p:cNvSpPr>
          <p:nvPr>
            <p:ph type="title"/>
          </p:nvPr>
        </p:nvSpPr>
        <p:spPr/>
        <p:txBody>
          <a:bodyPr/>
          <a:lstStyle/>
          <a:p>
            <a:r>
              <a:rPr lang="en-US" altLang="zh-TW" b="1" dirty="0">
                <a:solidFill>
                  <a:srgbClr val="FFFF00"/>
                </a:solidFill>
              </a:rPr>
              <a:t>150 times of open field production</a:t>
            </a:r>
            <a:endParaRPr lang="zh-TW" altLang="en-US" b="1" dirty="0">
              <a:solidFill>
                <a:srgbClr val="FFFF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43</a:t>
            </a:fld>
            <a:endParaRPr lang="zh-TW" altLang="en-US"/>
          </a:p>
        </p:txBody>
      </p:sp>
    </p:spTree>
    <p:extLst>
      <p:ext uri="{BB962C8B-B14F-4D97-AF65-F5344CB8AC3E}">
        <p14:creationId xmlns:p14="http://schemas.microsoft.com/office/powerpoint/2010/main" val="2511869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932522"/>
            <a:ext cx="8892480" cy="5016758"/>
          </a:xfrm>
          <a:prstGeom prst="rect">
            <a:avLst/>
          </a:prstGeom>
        </p:spPr>
        <p:txBody>
          <a:bodyPr wrap="square">
            <a:spAutoFit/>
          </a:bodyPr>
          <a:lstStyle/>
          <a:p>
            <a:pPr marL="400050" lvl="1" algn="ctr"/>
            <a:r>
              <a:rPr lang="en-US" altLang="zh-TW" sz="8000" dirty="0">
                <a:solidFill>
                  <a:prstClr val="black"/>
                </a:solidFill>
                <a:latin typeface="Times New Roman" panose="02020603050405020304" pitchFamily="18" charset="0"/>
                <a:cs typeface="Times New Roman" panose="02020603050405020304" pitchFamily="18" charset="0"/>
              </a:rPr>
              <a:t>Can PFAL make us richer, smarter, greener, healthier, and happier</a:t>
            </a:r>
            <a:r>
              <a:rPr lang="en-US" altLang="zh-TW" sz="8000" dirty="0">
                <a:solidFill>
                  <a:srgbClr val="FF0000"/>
                </a:solidFill>
                <a:latin typeface="Times New Roman" panose="02020603050405020304" pitchFamily="18" charset="0"/>
                <a:cs typeface="Times New Roman" panose="02020603050405020304" pitchFamily="18" charset="0"/>
              </a:rPr>
              <a:t>?</a:t>
            </a:r>
            <a:endParaRPr lang="en-US" altLang="zh-TW" sz="8000" dirty="0">
              <a:solidFill>
                <a:srgbClr val="FF0000"/>
              </a:solidFill>
              <a:latin typeface="Times New Roman" pitchFamily="18" charset="0"/>
              <a:ea typeface="標楷體" pitchFamily="65" charset="-120"/>
              <a:cs typeface="Times New Roman"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solidFill>
                  <a:prstClr val="black">
                    <a:tint val="75000"/>
                  </a:prstClr>
                </a:solidFill>
                <a:latin typeface="Times New Roman" panose="02020603050405020304" pitchFamily="18" charset="0"/>
                <a:cs typeface="Times New Roman" panose="02020603050405020304" pitchFamily="18" charset="0"/>
              </a:rPr>
              <a:pPr/>
              <a:t>44</a:t>
            </a:fld>
            <a:endParaRPr lang="zh-TW"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302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Price of </a:t>
            </a:r>
            <a:r>
              <a:rPr lang="en-US" altLang="zh-TW" dirty="0">
                <a:solidFill>
                  <a:srgbClr val="FF0000"/>
                </a:solidFill>
                <a:latin typeface="Times New Roman" panose="02020603050405020304" pitchFamily="18" charset="0"/>
                <a:cs typeface="Times New Roman" panose="02020603050405020304" pitchFamily="18" charset="0"/>
              </a:rPr>
              <a:t>Land</a:t>
            </a:r>
            <a:r>
              <a:rPr lang="en-US" altLang="zh-TW" dirty="0">
                <a:latin typeface="Times New Roman" panose="02020603050405020304" pitchFamily="18" charset="0"/>
                <a:cs typeface="Times New Roman" panose="02020603050405020304" pitchFamily="18" charset="0"/>
              </a:rPr>
              <a:t> vs. cost of </a:t>
            </a:r>
            <a:r>
              <a:rPr lang="en-US" altLang="zh-TW" dirty="0">
                <a:solidFill>
                  <a:srgbClr val="FF0000"/>
                </a:solidFill>
                <a:latin typeface="Times New Roman" panose="02020603050405020304" pitchFamily="18" charset="0"/>
                <a:cs typeface="Times New Roman" panose="02020603050405020304" pitchFamily="18" charset="0"/>
              </a:rPr>
              <a:t>Lamp</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043608" y="1739949"/>
            <a:ext cx="7128792" cy="4281339"/>
          </a:xfrm>
        </p:spPr>
        <p:txBody>
          <a:bodyPr>
            <a:normAutofit/>
          </a:bodyPr>
          <a:lstStyle/>
          <a:p>
            <a:pPr marL="0" indent="0">
              <a:buNone/>
            </a:pPr>
            <a:r>
              <a:rPr lang="en-US" altLang="zh-TW" sz="4800" dirty="0">
                <a:latin typeface="Times New Roman" panose="02020603050405020304" pitchFamily="18" charset="0"/>
                <a:cs typeface="Times New Roman" panose="02020603050405020304" pitchFamily="18" charset="0"/>
              </a:rPr>
              <a:t>When the land is </a:t>
            </a:r>
            <a:r>
              <a:rPr lang="en-US" altLang="zh-TW" sz="4800" dirty="0">
                <a:solidFill>
                  <a:srgbClr val="FF0000"/>
                </a:solidFill>
                <a:latin typeface="Times New Roman" panose="02020603050405020304" pitchFamily="18" charset="0"/>
                <a:cs typeface="Times New Roman" panose="02020603050405020304" pitchFamily="18" charset="0"/>
              </a:rPr>
              <a:t>limited</a:t>
            </a:r>
            <a:r>
              <a:rPr lang="en-US" altLang="zh-TW" sz="4800" dirty="0">
                <a:latin typeface="Times New Roman" panose="02020603050405020304" pitchFamily="18" charset="0"/>
                <a:cs typeface="Times New Roman" panose="02020603050405020304" pitchFamily="18" charset="0"/>
              </a:rPr>
              <a:t> or very </a:t>
            </a:r>
            <a:r>
              <a:rPr lang="en-US" altLang="zh-TW" sz="4800" dirty="0">
                <a:solidFill>
                  <a:srgbClr val="FF0000"/>
                </a:solidFill>
                <a:latin typeface="Times New Roman" panose="02020603050405020304" pitchFamily="18" charset="0"/>
                <a:cs typeface="Times New Roman" panose="02020603050405020304" pitchFamily="18" charset="0"/>
              </a:rPr>
              <a:t>expensive</a:t>
            </a:r>
            <a:r>
              <a:rPr lang="en-US" altLang="zh-TW" sz="4800" dirty="0">
                <a:latin typeface="Times New Roman" panose="02020603050405020304" pitchFamily="18" charset="0"/>
                <a:cs typeface="Times New Roman" panose="02020603050405020304" pitchFamily="18" charset="0"/>
              </a:rPr>
              <a:t>, </a:t>
            </a:r>
            <a:br>
              <a:rPr lang="en-US" altLang="zh-TW" sz="4800" dirty="0">
                <a:latin typeface="Times New Roman" panose="02020603050405020304" pitchFamily="18" charset="0"/>
                <a:cs typeface="Times New Roman" panose="02020603050405020304" pitchFamily="18" charset="0"/>
              </a:rPr>
            </a:br>
            <a:r>
              <a:rPr lang="en-US" altLang="zh-TW" sz="4800" dirty="0">
                <a:latin typeface="Times New Roman" panose="02020603050405020304" pitchFamily="18" charset="0"/>
                <a:cs typeface="Times New Roman" panose="02020603050405020304" pitchFamily="18" charset="0"/>
              </a:rPr>
              <a:t>PFAL is a good option for </a:t>
            </a:r>
            <a:br>
              <a:rPr lang="en-US" altLang="zh-TW" sz="4800" dirty="0">
                <a:latin typeface="Times New Roman" panose="02020603050405020304" pitchFamily="18" charset="0"/>
                <a:cs typeface="Times New Roman" panose="02020603050405020304" pitchFamily="18" charset="0"/>
              </a:rPr>
            </a:br>
            <a:r>
              <a:rPr lang="en-US" altLang="zh-TW" sz="4800" dirty="0">
                <a:latin typeface="Times New Roman" panose="02020603050405020304" pitchFamily="18" charset="0"/>
                <a:cs typeface="Times New Roman" panose="02020603050405020304" pitchFamily="18" charset="0"/>
              </a:rPr>
              <a:t>food production.</a:t>
            </a:r>
            <a:endParaRPr lang="zh-TW" altLang="en-US" sz="4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45</a:t>
            </a:fld>
            <a:endParaRPr lang="zh-TW" altLang="en-US"/>
          </a:p>
        </p:txBody>
      </p:sp>
    </p:spTree>
    <p:extLst>
      <p:ext uri="{BB962C8B-B14F-4D97-AF65-F5344CB8AC3E}">
        <p14:creationId xmlns:p14="http://schemas.microsoft.com/office/powerpoint/2010/main" val="3676918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0401" y="836712"/>
            <a:ext cx="3025775" cy="5467350"/>
          </a:xfrm>
          <a:prstGeom prst="rect">
            <a:avLst/>
          </a:prstGeom>
          <a:noFill/>
          <a:ln w="9525">
            <a:noFill/>
            <a:miter lim="800000"/>
            <a:headEnd/>
            <a:tailEnd/>
          </a:ln>
        </p:spPr>
      </p:pic>
      <p:sp>
        <p:nvSpPr>
          <p:cNvPr id="41996" name="矩形 13"/>
          <p:cNvSpPr>
            <a:spLocks noChangeArrowheads="1"/>
          </p:cNvSpPr>
          <p:nvPr/>
        </p:nvSpPr>
        <p:spPr bwMode="auto">
          <a:xfrm>
            <a:off x="6804248" y="1455167"/>
            <a:ext cx="993157" cy="830997"/>
          </a:xfrm>
          <a:prstGeom prst="rect">
            <a:avLst/>
          </a:prstGeom>
          <a:noFill/>
          <a:ln w="9525">
            <a:noFill/>
            <a:miter lim="800000"/>
            <a:headEnd/>
            <a:tailEnd/>
          </a:ln>
        </p:spPr>
        <p:txBody>
          <a:bodyPr wrap="none">
            <a:sp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Taipei</a:t>
            </a: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NTU</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橢圓 1"/>
          <p:cNvSpPr/>
          <p:nvPr/>
        </p:nvSpPr>
        <p:spPr>
          <a:xfrm>
            <a:off x="5364088" y="1268760"/>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cxnSp>
        <p:nvCxnSpPr>
          <p:cNvPr id="4" name="直線接點 3"/>
          <p:cNvCxnSpPr>
            <a:stCxn id="2" idx="2"/>
            <a:endCxn id="41996" idx="1"/>
          </p:cNvCxnSpPr>
          <p:nvPr/>
        </p:nvCxnSpPr>
        <p:spPr>
          <a:xfrm>
            <a:off x="5364088" y="1376772"/>
            <a:ext cx="1440160" cy="493894"/>
          </a:xfrm>
          <a:prstGeom prst="line">
            <a:avLst/>
          </a:prstGeom>
        </p:spPr>
        <p:style>
          <a:lnRef idx="1">
            <a:schemeClr val="accent1"/>
          </a:lnRef>
          <a:fillRef idx="0">
            <a:schemeClr val="accent1"/>
          </a:fillRef>
          <a:effectRef idx="0">
            <a:schemeClr val="accent1"/>
          </a:effectRef>
          <a:fontRef idx="minor">
            <a:schemeClr val="tx1"/>
          </a:fontRef>
        </p:style>
      </p:cxnSp>
      <p:sp>
        <p:nvSpPr>
          <p:cNvPr id="29" name="標題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a:latin typeface="Times New Roman" panose="02020603050405020304" pitchFamily="18" charset="0"/>
                <a:cs typeface="Times New Roman" panose="02020603050405020304" pitchFamily="18" charset="0"/>
              </a:rPr>
              <a:t>A brief history of PF in Taiwan (3/3)</a:t>
            </a:r>
            <a:endParaRPr lang="zh-TW" altLang="en-US" dirty="0">
              <a:latin typeface="Times New Roman" panose="02020603050405020304" pitchFamily="18" charset="0"/>
              <a:cs typeface="Times New Roman" panose="02020603050405020304" pitchFamily="18" charset="0"/>
            </a:endParaRPr>
          </a:p>
        </p:txBody>
      </p:sp>
      <p:sp>
        <p:nvSpPr>
          <p:cNvPr id="8" name="矩形 7"/>
          <p:cNvSpPr/>
          <p:nvPr/>
        </p:nvSpPr>
        <p:spPr>
          <a:xfrm>
            <a:off x="281608" y="1268760"/>
            <a:ext cx="3858344" cy="3231654"/>
          </a:xfrm>
          <a:prstGeom prst="rect">
            <a:avLst/>
          </a:prstGeom>
        </p:spPr>
        <p:txBody>
          <a:bodyPr wrap="square">
            <a:spAutoFit/>
          </a:bodyPr>
          <a:lstStyle/>
          <a:p>
            <a:r>
              <a:rPr lang="en-US" altLang="zh-TW" sz="3600" b="1" dirty="0">
                <a:solidFill>
                  <a:srgbClr val="FF0000"/>
                </a:solidFill>
                <a:latin typeface="Times New Roman" panose="02020603050405020304" pitchFamily="18" charset="0"/>
                <a:cs typeface="Times New Roman" panose="02020603050405020304" pitchFamily="18" charset="0"/>
              </a:rPr>
              <a:t>Public</a:t>
            </a:r>
            <a:r>
              <a:rPr lang="en-US" altLang="zh-TW" sz="2400" b="1" dirty="0">
                <a:solidFill>
                  <a:srgbClr val="FF0000"/>
                </a:solidFill>
                <a:latin typeface="Times New Roman" panose="02020603050405020304" pitchFamily="18" charset="0"/>
                <a:cs typeface="Times New Roman" panose="02020603050405020304" pitchFamily="18" charset="0"/>
              </a:rPr>
              <a:t> </a:t>
            </a:r>
            <a:r>
              <a:rPr lang="en-US" altLang="zh-TW" sz="3600" b="1" dirty="0">
                <a:solidFill>
                  <a:srgbClr val="FF0000"/>
                </a:solidFill>
                <a:latin typeface="Times New Roman" panose="02020603050405020304" pitchFamily="18" charset="0"/>
                <a:cs typeface="Times New Roman" panose="02020603050405020304" pitchFamily="18" charset="0"/>
              </a:rPr>
              <a:t>attention</a:t>
            </a:r>
            <a:r>
              <a:rPr lang="en-US" altLang="zh-TW" sz="2400" b="1" dirty="0">
                <a:solidFill>
                  <a:srgbClr val="FF0000"/>
                </a:solidFill>
                <a:latin typeface="Times New Roman" panose="02020603050405020304" pitchFamily="18" charset="0"/>
                <a:cs typeface="Times New Roman" panose="02020603050405020304" pitchFamily="18" charset="0"/>
              </a:rPr>
              <a:t> of PFAL  </a:t>
            </a:r>
            <a:r>
              <a:rPr lang="en-US" altLang="zh-TW" sz="2400" dirty="0">
                <a:latin typeface="Times New Roman" panose="02020603050405020304" pitchFamily="18" charset="0"/>
                <a:cs typeface="Times New Roman" panose="02020603050405020304" pitchFamily="18" charset="0"/>
              </a:rPr>
              <a:t>for the first time : </a:t>
            </a:r>
            <a:br>
              <a:rPr lang="en-US" altLang="zh-TW" sz="2400" dirty="0">
                <a:latin typeface="Times New Roman" panose="02020603050405020304" pitchFamily="18" charset="0"/>
                <a:cs typeface="Times New Roman" panose="02020603050405020304" pitchFamily="18" charset="0"/>
              </a:rPr>
            </a:br>
            <a:endParaRPr lang="en-US" altLang="zh-TW" sz="2400" dirty="0">
              <a:latin typeface="Times New Roman" panose="02020603050405020304" pitchFamily="18" charset="0"/>
              <a:cs typeface="Times New Roman" panose="02020603050405020304" pitchFamily="18" charset="0"/>
            </a:endParaRPr>
          </a:p>
          <a:p>
            <a:r>
              <a:rPr lang="en-US" altLang="zh-TW" sz="2400" b="1" dirty="0">
                <a:solidFill>
                  <a:srgbClr val="FF0000"/>
                </a:solidFill>
                <a:latin typeface="Times New Roman" panose="02020603050405020304" pitchFamily="18" charset="0"/>
                <a:cs typeface="Times New Roman" panose="02020603050405020304" pitchFamily="18" charset="0"/>
              </a:rPr>
              <a:t>2010</a:t>
            </a:r>
            <a:r>
              <a:rPr lang="en-US" altLang="zh-TW" sz="2400" dirty="0">
                <a:latin typeface="Times New Roman" panose="02020603050405020304" pitchFamily="18" charset="0"/>
                <a:cs typeface="Times New Roman" panose="02020603050405020304" pitchFamily="18" charset="0"/>
              </a:rPr>
              <a:t> Taipei Floral Expo</a:t>
            </a:r>
            <a:br>
              <a:rPr lang="en-US" altLang="zh-TW" sz="2400" dirty="0">
                <a:latin typeface="Times New Roman" panose="02020603050405020304" pitchFamily="18" charset="0"/>
                <a:cs typeface="Times New Roman" panose="02020603050405020304" pitchFamily="18" charset="0"/>
              </a:rPr>
            </a:br>
            <a:endParaRPr lang="en-US" altLang="zh-TW"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booth of PF:  </a:t>
            </a:r>
            <a:r>
              <a:rPr lang="en-US" altLang="zh-TW" sz="2400" b="1" dirty="0">
                <a:solidFill>
                  <a:srgbClr val="FF0000"/>
                </a:solidFill>
                <a:latin typeface="Times New Roman" panose="02020603050405020304" pitchFamily="18" charset="0"/>
                <a:cs typeface="Times New Roman" panose="02020603050405020304" pitchFamily="18" charset="0"/>
              </a:rPr>
              <a:t>8 m x 50 m</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duration: </a:t>
            </a:r>
            <a:r>
              <a:rPr lang="en-US" altLang="zh-TW" sz="2400" b="1" dirty="0">
                <a:solidFill>
                  <a:srgbClr val="FF0000"/>
                </a:solidFill>
                <a:latin typeface="Times New Roman" panose="02020603050405020304" pitchFamily="18" charset="0"/>
                <a:cs typeface="Times New Roman" panose="02020603050405020304" pitchFamily="18" charset="0"/>
              </a:rPr>
              <a:t>one month, 		        8:00~21:00</a:t>
            </a:r>
          </a:p>
        </p:txBody>
      </p:sp>
      <p:pic>
        <p:nvPicPr>
          <p:cNvPr id="18" name="Picture 2" descr="F:\DCIM\102_COPY\DSC0644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06297" y="5473047"/>
            <a:ext cx="72622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DSC_11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2526" y="5471596"/>
            <a:ext cx="767430" cy="1080000"/>
          </a:xfrm>
          <a:prstGeom prst="rect">
            <a:avLst/>
          </a:prstGeom>
          <a:noFill/>
          <a:ln w="9525">
            <a:noFill/>
            <a:miter lim="800000"/>
            <a:headEnd/>
            <a:tailEnd/>
          </a:ln>
        </p:spPr>
      </p:pic>
      <p:pic>
        <p:nvPicPr>
          <p:cNvPr id="22" name="Picture 2" descr="C:\Users\wefang\Desktop\photo\太設\P107024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099956" y="5455217"/>
            <a:ext cx="104222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wefang\Desktop\photo\花博photos\DSC067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6751" y="4463505"/>
            <a:ext cx="2845129" cy="21338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wefang\Desktop\photo\花博photos\IMG_146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66413" y="5471596"/>
            <a:ext cx="143988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DCIM\102_COPY\DSC06437.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337564" y="2564904"/>
            <a:ext cx="96733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wefang\Desktop\photo\花博photos\IMG_1466.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06191" y="4076309"/>
            <a:ext cx="143988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wefang\Desktop\photo\花博photos\IMG_1468.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99789" y="4084267"/>
            <a:ext cx="143988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wefang\Desktop\photo\花博photos\DSC06800.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18068" y="4076309"/>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wefang\Desktop\photo\花博photos\DSC06678.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258308" y="2578659"/>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wefang\Desktop\photo\花博photos\DSC06763.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98308" y="2578659"/>
            <a:ext cx="144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41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additive="base">
                                        <p:cTn id="1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Extension  (step 1/4)</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1783357"/>
            <a:ext cx="8229600" cy="4525963"/>
          </a:xfrm>
        </p:spPr>
        <p:txBody>
          <a:bodyPr>
            <a:normAutofit fontScale="85000" lnSpcReduction="20000"/>
          </a:bodyPr>
          <a:lstStyle/>
          <a:p>
            <a:r>
              <a:rPr lang="en-US" altLang="zh-TW" dirty="0">
                <a:latin typeface="Times New Roman" panose="02020603050405020304" pitchFamily="18" charset="0"/>
                <a:cs typeface="Times New Roman" panose="02020603050405020304" pitchFamily="18" charset="0"/>
              </a:rPr>
              <a:t>An experimental pilot plant factory was setup in NTU (2011.1.1)</a:t>
            </a:r>
          </a:p>
          <a:p>
            <a:r>
              <a:rPr lang="en-US" altLang="zh-TW" dirty="0">
                <a:latin typeface="Times New Roman" panose="02020603050405020304" pitchFamily="18" charset="0"/>
                <a:cs typeface="Times New Roman" panose="02020603050405020304" pitchFamily="18" charset="0"/>
              </a:rPr>
              <a:t>Up to now, more than 2900 visitors</a:t>
            </a: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0" indent="0" algn="ctr">
              <a:buNone/>
            </a:pPr>
            <a:r>
              <a:rPr lang="en-US" altLang="zh-TW" dirty="0">
                <a:latin typeface="Times New Roman" panose="02020603050405020304" pitchFamily="18" charset="0"/>
                <a:cs typeface="Times New Roman" panose="02020603050405020304" pitchFamily="18" charset="0"/>
              </a:rPr>
              <a:t>Renovated from a discarded roof-top greenhouse</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3069200"/>
            <a:ext cx="2880320" cy="2160240"/>
          </a:xfrm>
          <a:prstGeom prst="rect">
            <a:avLst/>
          </a:prstGeom>
        </p:spPr>
      </p:pic>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88" y="3357232"/>
            <a:ext cx="2880000" cy="2160000"/>
          </a:xfrm>
          <a:prstGeom prst="rect">
            <a:avLst/>
          </a:prstGeom>
        </p:spPr>
      </p:pic>
      <p:pic>
        <p:nvPicPr>
          <p:cNvPr id="6" name="圖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4000" y="3501248"/>
            <a:ext cx="2880000" cy="2160000"/>
          </a:xfrm>
          <a:prstGeom prst="rect">
            <a:avLst/>
          </a:prstGeom>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t>47</a:t>
            </a:fld>
            <a:endParaRPr lang="zh-TW" altLang="en-US"/>
          </a:p>
        </p:txBody>
      </p:sp>
      <p:sp>
        <p:nvSpPr>
          <p:cNvPr id="8" name="矩形 7"/>
          <p:cNvSpPr/>
          <p:nvPr/>
        </p:nvSpPr>
        <p:spPr>
          <a:xfrm>
            <a:off x="323528" y="1249596"/>
            <a:ext cx="2318263" cy="523220"/>
          </a:xfrm>
          <a:prstGeom prst="rect">
            <a:avLst/>
          </a:prstGeom>
        </p:spPr>
        <p:txBody>
          <a:bodyPr wrap="none">
            <a:spAutoFit/>
          </a:bodyPr>
          <a:lstStyle/>
          <a:p>
            <a:r>
              <a:rPr lang="en-US" altLang="zh-TW" sz="2800" b="1" dirty="0">
                <a:solidFill>
                  <a:srgbClr val="FF0000"/>
                </a:solidFill>
                <a:latin typeface="Times New Roman" panose="02020603050405020304" pitchFamily="18" charset="0"/>
                <a:cs typeface="Times New Roman" panose="02020603050405020304" pitchFamily="18" charset="0"/>
              </a:rPr>
              <a:t>Demo facility </a:t>
            </a:r>
            <a:endParaRPr lang="zh-TW" altLang="en-US" sz="2800" b="1" dirty="0">
              <a:solidFill>
                <a:srgbClr val="FF0000"/>
              </a:solidFill>
            </a:endParaRPr>
          </a:p>
        </p:txBody>
      </p:sp>
      <p:sp>
        <p:nvSpPr>
          <p:cNvPr id="9" name="文字方塊 8"/>
          <p:cNvSpPr txBox="1"/>
          <p:nvPr/>
        </p:nvSpPr>
        <p:spPr>
          <a:xfrm>
            <a:off x="26888" y="3357232"/>
            <a:ext cx="3176960" cy="307777"/>
          </a:xfrm>
          <a:prstGeom prst="rect">
            <a:avLst/>
          </a:prstGeom>
          <a:noFill/>
        </p:spPr>
        <p:txBody>
          <a:bodyPr wrap="square" rtlCol="0">
            <a:spAutoFit/>
          </a:bodyPr>
          <a:lstStyle/>
          <a:p>
            <a:r>
              <a:rPr lang="en-US" altLang="zh-TW" sz="1400" dirty="0"/>
              <a:t>Wind + solar power assisted: 13 kW</a:t>
            </a:r>
            <a:endParaRPr lang="zh-TW" altLang="en-US" sz="1400" dirty="0"/>
          </a:p>
        </p:txBody>
      </p:sp>
    </p:spTree>
    <p:extLst>
      <p:ext uri="{BB962C8B-B14F-4D97-AF65-F5344CB8AC3E}">
        <p14:creationId xmlns:p14="http://schemas.microsoft.com/office/powerpoint/2010/main" val="4180089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Extension  (step 2/4)</a:t>
            </a:r>
            <a:endParaRPr lang="zh-TW" altLang="en-US" dirty="0"/>
          </a:p>
        </p:txBody>
      </p:sp>
      <p:pic>
        <p:nvPicPr>
          <p:cNvPr id="4" name="Picture 2" descr="http://www.harvest.org.tw/public/Data/3222134433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2200645"/>
            <a:ext cx="1643359" cy="23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82790" y="2200645"/>
            <a:ext cx="1832679"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3" descr="D:\0000_My Files\0000_研究\00PF\000翻譯稿件\完全控制型植物工廠(Book 2)\my book cover photos\植物工場2封面-修(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0483" y="2200645"/>
            <a:ext cx="1633439"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7083" y="2097112"/>
            <a:ext cx="1721381" cy="2340000"/>
          </a:xfrm>
          <a:prstGeom prst="rect">
            <a:avLst/>
          </a:prstGeom>
        </p:spPr>
      </p:pic>
      <p:pic>
        <p:nvPicPr>
          <p:cNvPr id="10"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0034" y="2200645"/>
            <a:ext cx="1755000"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179512" y="4725144"/>
            <a:ext cx="16312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dirty="0"/>
              <a:t>2010</a:t>
            </a:r>
          </a:p>
          <a:p>
            <a:pPr algn="ctr"/>
            <a:r>
              <a:rPr lang="en-US" altLang="zh-TW" dirty="0"/>
              <a:t>Fang</a:t>
            </a:r>
            <a:endParaRPr lang="zh-TW" altLang="en-US" dirty="0"/>
          </a:p>
        </p:txBody>
      </p:sp>
      <p:sp>
        <p:nvSpPr>
          <p:cNvPr id="11" name="文字方塊 10"/>
          <p:cNvSpPr txBox="1"/>
          <p:nvPr/>
        </p:nvSpPr>
        <p:spPr>
          <a:xfrm>
            <a:off x="2076634" y="4725144"/>
            <a:ext cx="1631270" cy="646331"/>
          </a:xfrm>
          <a:prstGeom prst="rect">
            <a:avLst/>
          </a:prstGeom>
          <a:noFill/>
        </p:spPr>
        <p:txBody>
          <a:bodyPr wrap="square" rtlCol="0">
            <a:spAutoFit/>
          </a:bodyPr>
          <a:lstStyle/>
          <a:p>
            <a:pPr algn="ctr"/>
            <a:r>
              <a:rPr lang="en-US" altLang="zh-TW" dirty="0"/>
              <a:t>2011</a:t>
            </a:r>
          </a:p>
          <a:p>
            <a:pPr algn="ctr"/>
            <a:r>
              <a:rPr lang="en-US" altLang="zh-TW" dirty="0"/>
              <a:t>Kozai</a:t>
            </a:r>
            <a:endParaRPr lang="zh-TW" altLang="en-US" dirty="0"/>
          </a:p>
        </p:txBody>
      </p:sp>
      <p:sp>
        <p:nvSpPr>
          <p:cNvPr id="12" name="文字方塊 11"/>
          <p:cNvSpPr txBox="1"/>
          <p:nvPr/>
        </p:nvSpPr>
        <p:spPr>
          <a:xfrm>
            <a:off x="3779912" y="4725144"/>
            <a:ext cx="1631270" cy="646331"/>
          </a:xfrm>
          <a:prstGeom prst="rect">
            <a:avLst/>
          </a:prstGeom>
          <a:noFill/>
        </p:spPr>
        <p:txBody>
          <a:bodyPr wrap="square" rtlCol="0">
            <a:spAutoFit/>
          </a:bodyPr>
          <a:lstStyle/>
          <a:p>
            <a:pPr algn="ctr"/>
            <a:r>
              <a:rPr lang="en-US" altLang="zh-TW" dirty="0"/>
              <a:t>2011</a:t>
            </a:r>
          </a:p>
          <a:p>
            <a:pPr algn="ctr"/>
            <a:r>
              <a:rPr lang="en-US" altLang="zh-TW" dirty="0" err="1"/>
              <a:t>Takatsuji</a:t>
            </a:r>
            <a:endParaRPr lang="en-US" altLang="zh-TW" dirty="0"/>
          </a:p>
        </p:txBody>
      </p:sp>
      <p:sp>
        <p:nvSpPr>
          <p:cNvPr id="13" name="文字方塊 12"/>
          <p:cNvSpPr txBox="1"/>
          <p:nvPr/>
        </p:nvSpPr>
        <p:spPr>
          <a:xfrm>
            <a:off x="5461010" y="4715852"/>
            <a:ext cx="1631270" cy="646331"/>
          </a:xfrm>
          <a:prstGeom prst="rect">
            <a:avLst/>
          </a:prstGeom>
          <a:noFill/>
        </p:spPr>
        <p:txBody>
          <a:bodyPr wrap="square" rtlCol="0">
            <a:spAutoFit/>
          </a:bodyPr>
          <a:lstStyle/>
          <a:p>
            <a:pPr algn="ctr"/>
            <a:r>
              <a:rPr lang="en-US" altLang="zh-TW" dirty="0"/>
              <a:t>2012</a:t>
            </a:r>
          </a:p>
          <a:p>
            <a:pPr algn="ctr"/>
            <a:r>
              <a:rPr lang="en-US" altLang="zh-TW" dirty="0"/>
              <a:t>Kozai</a:t>
            </a:r>
            <a:endParaRPr lang="zh-TW" altLang="en-US" dirty="0"/>
          </a:p>
        </p:txBody>
      </p:sp>
      <p:sp>
        <p:nvSpPr>
          <p:cNvPr id="14" name="文字方塊 13"/>
          <p:cNvSpPr txBox="1"/>
          <p:nvPr/>
        </p:nvSpPr>
        <p:spPr>
          <a:xfrm>
            <a:off x="7117194" y="4725144"/>
            <a:ext cx="16312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dirty="0"/>
              <a:t>2013</a:t>
            </a:r>
          </a:p>
          <a:p>
            <a:pPr algn="ctr"/>
            <a:r>
              <a:rPr lang="en-US" altLang="zh-TW" dirty="0"/>
              <a:t>Fang</a:t>
            </a:r>
            <a:endParaRPr lang="zh-TW" altLang="en-US"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t>48</a:t>
            </a:fld>
            <a:endParaRPr lang="zh-TW" altLang="en-US"/>
          </a:p>
        </p:txBody>
      </p:sp>
      <p:sp>
        <p:nvSpPr>
          <p:cNvPr id="9" name="矩形 8"/>
          <p:cNvSpPr/>
          <p:nvPr/>
        </p:nvSpPr>
        <p:spPr>
          <a:xfrm>
            <a:off x="128069" y="1484784"/>
            <a:ext cx="3071482" cy="584775"/>
          </a:xfrm>
          <a:prstGeom prst="rect">
            <a:avLst/>
          </a:prstGeom>
        </p:spPr>
        <p:txBody>
          <a:bodyPr wrap="none">
            <a:spAutoFit/>
          </a:bodyPr>
          <a:lstStyle/>
          <a:p>
            <a:r>
              <a:rPr lang="en-US" altLang="zh-TW" sz="3200" b="1" dirty="0">
                <a:solidFill>
                  <a:srgbClr val="FF0000"/>
                </a:solidFill>
              </a:rPr>
              <a:t>Books published </a:t>
            </a:r>
            <a:endParaRPr lang="zh-TW" altLang="en-US" sz="3200" b="1" dirty="0">
              <a:solidFill>
                <a:srgbClr val="FF0000"/>
              </a:solidFill>
            </a:endParaRPr>
          </a:p>
        </p:txBody>
      </p:sp>
    </p:spTree>
    <p:extLst>
      <p:ext uri="{BB962C8B-B14F-4D97-AF65-F5344CB8AC3E}">
        <p14:creationId xmlns:p14="http://schemas.microsoft.com/office/powerpoint/2010/main" val="395977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3808" y="3556951"/>
            <a:ext cx="3461037" cy="115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en-US" altLang="zh-TW" dirty="0"/>
              <a:t>Extension</a:t>
            </a:r>
            <a:r>
              <a:rPr lang="en-US" altLang="zh-TW" dirty="0">
                <a:latin typeface="Times New Roman" panose="02020603050405020304" pitchFamily="18" charset="0"/>
                <a:cs typeface="Times New Roman" panose="02020603050405020304" pitchFamily="18" charset="0"/>
              </a:rPr>
              <a:t>  (step 3/4)</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11042" y="1644704"/>
            <a:ext cx="8686800" cy="4525963"/>
          </a:xfrm>
        </p:spPr>
        <p:txBody>
          <a:bodyPr>
            <a:normAutofit/>
          </a:bodyPr>
          <a:lstStyle/>
          <a:p>
            <a:pPr lvl="1"/>
            <a:r>
              <a:rPr lang="en-US" altLang="zh-TW" sz="2400" dirty="0">
                <a:latin typeface="Times New Roman" panose="02020603050405020304" pitchFamily="18" charset="0"/>
                <a:cs typeface="Times New Roman" panose="02020603050405020304" pitchFamily="18" charset="0"/>
              </a:rPr>
              <a:t>2010, 2 semester courses</a:t>
            </a:r>
          </a:p>
          <a:p>
            <a:pPr lvl="1"/>
            <a:r>
              <a:rPr lang="en-US" altLang="zh-TW" sz="2400" dirty="0">
                <a:latin typeface="Times New Roman" panose="02020603050405020304" pitchFamily="18" charset="0"/>
                <a:cs typeface="Times New Roman" panose="02020603050405020304" pitchFamily="18" charset="0"/>
              </a:rPr>
              <a:t>2011~2016, </a:t>
            </a:r>
            <a:r>
              <a:rPr lang="en-US" altLang="zh-TW" sz="2400" b="1" dirty="0">
                <a:solidFill>
                  <a:srgbClr val="FF0000"/>
                </a:solidFill>
                <a:latin typeface="Times New Roman" panose="02020603050405020304" pitchFamily="18" charset="0"/>
                <a:cs typeface="Times New Roman" panose="02020603050405020304" pitchFamily="18" charset="0"/>
              </a:rPr>
              <a:t>30 </a:t>
            </a:r>
            <a:r>
              <a:rPr lang="en-US" altLang="zh-TW" sz="2400" b="1" dirty="0" err="1">
                <a:solidFill>
                  <a:srgbClr val="FF0000"/>
                </a:solidFill>
                <a:latin typeface="Times New Roman" panose="02020603050405020304" pitchFamily="18" charset="0"/>
                <a:cs typeface="Times New Roman" panose="02020603050405020304" pitchFamily="18" charset="0"/>
              </a:rPr>
              <a:t>hrs</a:t>
            </a:r>
            <a:r>
              <a:rPr lang="en-US" altLang="zh-TW" sz="2400" b="1"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Once per semester (2 /</a:t>
            </a:r>
            <a:r>
              <a:rPr lang="en-US" altLang="zh-TW" sz="2400" dirty="0" err="1">
                <a:latin typeface="Times New Roman" panose="02020603050405020304" pitchFamily="18" charset="0"/>
                <a:cs typeface="Times New Roman" panose="02020603050405020304" pitchFamily="18" charset="0"/>
              </a:rPr>
              <a:t>yr</a:t>
            </a:r>
            <a:r>
              <a:rPr lang="en-US" altLang="zh-TW" sz="2400" dirty="0">
                <a:latin typeface="Times New Roman" panose="02020603050405020304" pitchFamily="18" charset="0"/>
                <a:cs typeface="Times New Roman" panose="02020603050405020304" pitchFamily="18" charset="0"/>
              </a:rPr>
              <a:t>)</a:t>
            </a:r>
          </a:p>
          <a:p>
            <a:pPr lvl="1"/>
            <a:r>
              <a:rPr lang="en-US" altLang="zh-TW" sz="2400" dirty="0">
                <a:latin typeface="Times New Roman" panose="02020603050405020304" pitchFamily="18" charset="0"/>
                <a:cs typeface="Times New Roman" panose="02020603050405020304" pitchFamily="18" charset="0"/>
              </a:rPr>
              <a:t>2016~now,  </a:t>
            </a:r>
            <a:r>
              <a:rPr lang="en-US" altLang="zh-TW" sz="2400" b="1" dirty="0">
                <a:solidFill>
                  <a:srgbClr val="FF0000"/>
                </a:solidFill>
                <a:latin typeface="Times New Roman" panose="02020603050405020304" pitchFamily="18" charset="0"/>
                <a:cs typeface="Times New Roman" panose="02020603050405020304" pitchFamily="18" charset="0"/>
              </a:rPr>
              <a:t>16 </a:t>
            </a:r>
            <a:r>
              <a:rPr lang="en-US" altLang="zh-TW" sz="2400" b="1" dirty="0" err="1">
                <a:solidFill>
                  <a:srgbClr val="FF0000"/>
                </a:solidFill>
                <a:latin typeface="Times New Roman" panose="02020603050405020304" pitchFamily="18" charset="0"/>
                <a:cs typeface="Times New Roman" panose="02020603050405020304" pitchFamily="18" charset="0"/>
              </a:rPr>
              <a:t>hrs</a:t>
            </a:r>
            <a:r>
              <a:rPr lang="en-US" altLang="zh-TW" sz="2400" b="1"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Once per season  (4 /</a:t>
            </a:r>
            <a:r>
              <a:rPr lang="en-US" altLang="zh-TW" sz="2400" dirty="0" err="1">
                <a:latin typeface="Times New Roman" panose="02020603050405020304" pitchFamily="18" charset="0"/>
                <a:cs typeface="Times New Roman" panose="02020603050405020304" pitchFamily="18" charset="0"/>
              </a:rPr>
              <a:t>yr</a:t>
            </a:r>
            <a:r>
              <a:rPr lang="en-US" altLang="zh-TW" sz="2400" dirty="0">
                <a:latin typeface="Times New Roman" panose="02020603050405020304" pitchFamily="18" charset="0"/>
                <a:cs typeface="Times New Roman" panose="02020603050405020304" pitchFamily="18" charset="0"/>
              </a:rPr>
              <a:t>)</a:t>
            </a:r>
          </a:p>
          <a:p>
            <a:pPr lvl="1"/>
            <a:r>
              <a:rPr lang="en-US" altLang="zh-TW" sz="2400" dirty="0">
                <a:latin typeface="Times New Roman" panose="02020603050405020304" pitchFamily="18" charset="0"/>
                <a:cs typeface="Times New Roman" panose="02020603050405020304" pitchFamily="18" charset="0"/>
              </a:rPr>
              <a:t>Totally, almost 1000 trainee from various Industrial/Business/Agriculture sectors</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pic>
        <p:nvPicPr>
          <p:cNvPr id="4" name="Picture 4" descr="https://encrypted-tbn2.gstatic.com/images?q=tbn:ANd9GcRqB5XmgQ6e_PZVHbXKTIj__I--bOD1gvWkUByTkelQlaK2AufPf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6084" y="4507633"/>
            <a:ext cx="8098165" cy="2324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ngel\Pictures\img3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952465"/>
            <a:ext cx="1916084" cy="28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ngel\Pictures\img3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3220" y="3962084"/>
            <a:ext cx="1927292" cy="2880000"/>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t>49</a:t>
            </a:fld>
            <a:endParaRPr lang="zh-TW" altLang="en-US"/>
          </a:p>
        </p:txBody>
      </p:sp>
      <p:sp>
        <p:nvSpPr>
          <p:cNvPr id="8" name="矩形 7"/>
          <p:cNvSpPr/>
          <p:nvPr/>
        </p:nvSpPr>
        <p:spPr>
          <a:xfrm>
            <a:off x="421680" y="1156028"/>
            <a:ext cx="1921745" cy="523220"/>
          </a:xfrm>
          <a:prstGeom prst="rect">
            <a:avLst/>
          </a:prstGeom>
        </p:spPr>
        <p:txBody>
          <a:bodyPr wrap="none">
            <a:spAutoFit/>
          </a:bodyPr>
          <a:lstStyle/>
          <a:p>
            <a:r>
              <a:rPr lang="en-US" altLang="zh-TW" sz="2800" b="1" dirty="0">
                <a:solidFill>
                  <a:srgbClr val="FF0000"/>
                </a:solidFill>
                <a:latin typeface="Times New Roman" panose="02020603050405020304" pitchFamily="18" charset="0"/>
                <a:cs typeface="Times New Roman" panose="02020603050405020304" pitchFamily="18" charset="0"/>
              </a:rPr>
              <a:t>Workshops</a:t>
            </a:r>
            <a:endParaRPr lang="zh-TW" altLang="en-US" sz="2800" b="1" dirty="0">
              <a:solidFill>
                <a:srgbClr val="FF0000"/>
              </a:solidFill>
            </a:endParaRPr>
          </a:p>
        </p:txBody>
      </p:sp>
    </p:spTree>
    <p:extLst>
      <p:ext uri="{BB962C8B-B14F-4D97-AF65-F5344CB8AC3E}">
        <p14:creationId xmlns:p14="http://schemas.microsoft.com/office/powerpoint/2010/main" val="365996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45381" y="5548122"/>
            <a:ext cx="444104" cy="300082"/>
          </a:xfrm>
          <a:prstGeom prst="rect">
            <a:avLst/>
          </a:prstGeom>
          <a:solidFill>
            <a:schemeClr val="bg1"/>
          </a:solidFill>
        </p:spPr>
        <p:txBody>
          <a:bodyPr wrap="square" rtlCol="0">
            <a:spAutoFit/>
          </a:bodyPr>
          <a:lstStyle/>
          <a:p>
            <a:endParaRPr lang="ja-JP" altLang="en-US" sz="1350" dirty="0"/>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178" y="1124744"/>
            <a:ext cx="9061326" cy="5342208"/>
          </a:xfrm>
          <a:prstGeom prst="rect">
            <a:avLst/>
          </a:prstGeom>
        </p:spPr>
      </p:pic>
      <p:sp>
        <p:nvSpPr>
          <p:cNvPr id="10" name="Oval 2"/>
          <p:cNvSpPr>
            <a:spLocks noChangeArrowheads="1"/>
          </p:cNvSpPr>
          <p:nvPr/>
        </p:nvSpPr>
        <p:spPr bwMode="auto">
          <a:xfrm>
            <a:off x="431902" y="1694821"/>
            <a:ext cx="1763834" cy="1010545"/>
          </a:xfrm>
          <a:prstGeom prst="ellipse">
            <a:avLst/>
          </a:prstGeom>
          <a:noFill/>
          <a:ln w="38100">
            <a:solidFill>
              <a:srgbClr val="CC0066"/>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55721" tIns="6668" rIns="55721" bIns="6668" numCol="1" anchor="t" anchorCtr="0" compatLnSpc="1">
            <a:prstTxWarp prst="textNoShape">
              <a:avLst/>
            </a:prstTxWarp>
          </a:bodyPr>
          <a:lstStyle/>
          <a:p>
            <a:endParaRPr lang="ja-JP" altLang="en-US" sz="1350">
              <a:solidFill>
                <a:srgbClr val="CC0066"/>
              </a:solidFill>
            </a:endParaRPr>
          </a:p>
        </p:txBody>
      </p:sp>
      <p:sp>
        <p:nvSpPr>
          <p:cNvPr id="11" name="Oval 3"/>
          <p:cNvSpPr>
            <a:spLocks noChangeArrowheads="1"/>
          </p:cNvSpPr>
          <p:nvPr/>
        </p:nvSpPr>
        <p:spPr bwMode="auto">
          <a:xfrm>
            <a:off x="3833279" y="1484784"/>
            <a:ext cx="1414873" cy="1033153"/>
          </a:xfrm>
          <a:prstGeom prst="ellipse">
            <a:avLst/>
          </a:prstGeom>
          <a:noFill/>
          <a:ln w="1905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55721" tIns="6668" rIns="55721" bIns="6668" numCol="1" anchor="t" anchorCtr="0" compatLnSpc="1">
            <a:prstTxWarp prst="textNoShape">
              <a:avLst/>
            </a:prstTxWarp>
          </a:bodyPr>
          <a:lstStyle/>
          <a:p>
            <a:endParaRPr lang="ja-JP" altLang="en-US" sz="1350"/>
          </a:p>
        </p:txBody>
      </p:sp>
      <p:sp>
        <p:nvSpPr>
          <p:cNvPr id="15" name="Oval 2"/>
          <p:cNvSpPr>
            <a:spLocks noChangeArrowheads="1"/>
          </p:cNvSpPr>
          <p:nvPr/>
        </p:nvSpPr>
        <p:spPr bwMode="auto">
          <a:xfrm>
            <a:off x="6812045" y="2060848"/>
            <a:ext cx="850392" cy="837650"/>
          </a:xfrm>
          <a:prstGeom prst="ellipse">
            <a:avLst/>
          </a:prstGeom>
          <a:noFill/>
          <a:ln w="38100">
            <a:solidFill>
              <a:srgbClr val="CC0066"/>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55721" tIns="6668" rIns="55721" bIns="6668" numCol="1" anchor="t" anchorCtr="0" compatLnSpc="1">
            <a:prstTxWarp prst="textNoShape">
              <a:avLst/>
            </a:prstTxWarp>
          </a:bodyPr>
          <a:lstStyle/>
          <a:p>
            <a:endParaRPr lang="ja-JP" altLang="en-US" sz="1350">
              <a:solidFill>
                <a:srgbClr val="CC0066"/>
              </a:solidFill>
            </a:endParaRPr>
          </a:p>
        </p:txBody>
      </p:sp>
      <p:sp>
        <p:nvSpPr>
          <p:cNvPr id="13" name="テキスト ボックス 12"/>
          <p:cNvSpPr txBox="1"/>
          <p:nvPr/>
        </p:nvSpPr>
        <p:spPr>
          <a:xfrm>
            <a:off x="6029345" y="1603355"/>
            <a:ext cx="1267358" cy="369332"/>
          </a:xfrm>
          <a:prstGeom prst="rect">
            <a:avLst/>
          </a:prstGeom>
          <a:noFill/>
        </p:spPr>
        <p:txBody>
          <a:bodyPr wrap="square" rtlCol="0">
            <a:spAutoFit/>
          </a:bodyPr>
          <a:lstStyle/>
          <a:p>
            <a:r>
              <a:rPr lang="en-US" altLang="ja-JP" dirty="0">
                <a:latin typeface="HGP創英角ｺﾞｼｯｸUB" panose="020B0900000000000000" pitchFamily="50" charset="-128"/>
                <a:ea typeface="HGP創英角ｺﾞｼｯｸUB" panose="020B0900000000000000" pitchFamily="50" charset="-128"/>
              </a:rPr>
              <a:t>Asia</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7" name="Oval 2"/>
          <p:cNvSpPr>
            <a:spLocks noChangeArrowheads="1"/>
          </p:cNvSpPr>
          <p:nvPr/>
        </p:nvSpPr>
        <p:spPr bwMode="auto">
          <a:xfrm>
            <a:off x="6694283" y="2610325"/>
            <a:ext cx="758037" cy="674659"/>
          </a:xfrm>
          <a:prstGeom prst="ellipse">
            <a:avLst/>
          </a:prstGeom>
          <a:noFill/>
          <a:ln w="38100">
            <a:solidFill>
              <a:srgbClr val="CC0066"/>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55721" tIns="6668" rIns="55721" bIns="6668" numCol="1" anchor="t" anchorCtr="0" compatLnSpc="1">
            <a:prstTxWarp prst="textNoShape">
              <a:avLst/>
            </a:prstTxWarp>
          </a:bodyPr>
          <a:lstStyle/>
          <a:p>
            <a:endParaRPr lang="ja-JP" altLang="en-US" sz="1350">
              <a:solidFill>
                <a:srgbClr val="CC0066"/>
              </a:solidFill>
            </a:endParaRPr>
          </a:p>
        </p:txBody>
      </p:sp>
      <p:sp>
        <p:nvSpPr>
          <p:cNvPr id="19" name="テキスト ボックス 18"/>
          <p:cNvSpPr txBox="1"/>
          <p:nvPr/>
        </p:nvSpPr>
        <p:spPr>
          <a:xfrm>
            <a:off x="1228725" y="1523868"/>
            <a:ext cx="2389965" cy="369332"/>
          </a:xfrm>
          <a:prstGeom prst="rect">
            <a:avLst/>
          </a:prstGeom>
          <a:noFill/>
        </p:spPr>
        <p:txBody>
          <a:bodyPr wrap="square" rtlCol="0">
            <a:spAutoFit/>
          </a:bodyPr>
          <a:lstStyle/>
          <a:p>
            <a:r>
              <a:rPr lang="en-US" altLang="ja-JP" dirty="0">
                <a:latin typeface="HGP創英角ｺﾞｼｯｸUB" panose="020B0900000000000000" pitchFamily="50" charset="-128"/>
                <a:ea typeface="HGP創英角ｺﾞｼｯｸUB" panose="020B0900000000000000" pitchFamily="50" charset="-128"/>
              </a:rPr>
              <a:t>North America</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2" name="Text Box 24"/>
          <p:cNvSpPr txBox="1">
            <a:spLocks noChangeArrowheads="1"/>
          </p:cNvSpPr>
          <p:nvPr/>
        </p:nvSpPr>
        <p:spPr bwMode="auto">
          <a:xfrm>
            <a:off x="466362" y="4518545"/>
            <a:ext cx="8405949" cy="1569660"/>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pPr>
            <a:r>
              <a:rPr lang="en-US" altLang="ja-JP" b="1" u="sng" dirty="0">
                <a:solidFill>
                  <a:srgbClr val="CC0066"/>
                </a:solidFill>
                <a:latin typeface="HGP創英角ｺﾞｼｯｸUB" panose="020B0900000000000000" pitchFamily="50" charset="-128"/>
                <a:ea typeface="HGP創英角ｺﾞｼｯｸUB" panose="020B0900000000000000" pitchFamily="50" charset="-128"/>
              </a:rPr>
              <a:t>EU</a:t>
            </a:r>
            <a:r>
              <a:rPr lang="ja-JP" altLang="en-US" b="1" dirty="0">
                <a:latin typeface="HGP創英角ｺﾞｼｯｸUB" panose="020B0900000000000000" pitchFamily="50" charset="-128"/>
                <a:ea typeface="HGP創英角ｺﾞｼｯｸUB" panose="020B0900000000000000" pitchFamily="50" charset="-128"/>
              </a:rPr>
              <a:t>：</a:t>
            </a:r>
            <a:r>
              <a:rPr lang="en-US" altLang="ja-JP" b="1" dirty="0">
                <a:latin typeface="HGP創英角ｺﾞｼｯｸUB" panose="020B0900000000000000" pitchFamily="50" charset="-128"/>
                <a:ea typeface="HGP創英角ｺﾞｼｯｸUB" panose="020B0900000000000000" pitchFamily="50" charset="-128"/>
              </a:rPr>
              <a:t>City Farm, Urban Agriculture, </a:t>
            </a:r>
            <a:r>
              <a:rPr lang="en-US" altLang="ja-JP" b="1" u="sng" dirty="0">
                <a:latin typeface="HGP創英角ｺﾞｼｯｸUB" panose="020B0900000000000000" pitchFamily="50" charset="-128"/>
                <a:ea typeface="HGP創英角ｺﾞｼｯｸUB" panose="020B0900000000000000" pitchFamily="50" charset="-128"/>
              </a:rPr>
              <a:t>Vertical Farm</a:t>
            </a:r>
          </a:p>
          <a:p>
            <a:pPr>
              <a:spcBef>
                <a:spcPct val="50000"/>
              </a:spcBef>
            </a:pPr>
            <a:r>
              <a:rPr lang="en-US" altLang="ja-JP" b="1" u="sng" dirty="0">
                <a:solidFill>
                  <a:srgbClr val="9900CC"/>
                </a:solidFill>
                <a:latin typeface="HGP創英角ｺﾞｼｯｸUB" panose="020B0900000000000000" pitchFamily="50" charset="-128"/>
                <a:ea typeface="HGP創英角ｺﾞｼｯｸUB" panose="020B0900000000000000" pitchFamily="50" charset="-128"/>
              </a:rPr>
              <a:t>US</a:t>
            </a:r>
            <a:r>
              <a:rPr lang="ja-JP" altLang="en-US" b="1" dirty="0">
                <a:latin typeface="HGP創英角ｺﾞｼｯｸUB" panose="020B0900000000000000" pitchFamily="50" charset="-128"/>
                <a:ea typeface="HGP創英角ｺﾞｼｯｸUB" panose="020B0900000000000000" pitchFamily="50" charset="-128"/>
              </a:rPr>
              <a:t>：</a:t>
            </a:r>
            <a:r>
              <a:rPr lang="en-US" altLang="ja-JP" b="1" u="sng" dirty="0">
                <a:solidFill>
                  <a:srgbClr val="002060"/>
                </a:solidFill>
                <a:latin typeface="HGP創英角ｺﾞｼｯｸUB" panose="020B0900000000000000" pitchFamily="50" charset="-128"/>
                <a:ea typeface="HGP創英角ｺﾞｼｯｸUB" panose="020B0900000000000000" pitchFamily="50" charset="-128"/>
              </a:rPr>
              <a:t>Vertical Farm</a:t>
            </a:r>
            <a:r>
              <a:rPr lang="en-US" altLang="ja-JP" b="1" dirty="0">
                <a:solidFill>
                  <a:srgbClr val="002060"/>
                </a:solidFill>
                <a:latin typeface="HGP創英角ｺﾞｼｯｸUB" panose="020B0900000000000000" pitchFamily="50" charset="-128"/>
                <a:ea typeface="HGP創英角ｺﾞｼｯｸUB" panose="020B0900000000000000" pitchFamily="50" charset="-128"/>
              </a:rPr>
              <a:t>, </a:t>
            </a:r>
            <a:r>
              <a:rPr lang="en-US" altLang="ja-JP" b="1" u="sng" dirty="0">
                <a:solidFill>
                  <a:srgbClr val="002060"/>
                </a:solidFill>
                <a:latin typeface="HGP創英角ｺﾞｼｯｸUB" panose="020B0900000000000000" pitchFamily="50" charset="-128"/>
                <a:ea typeface="HGP創英角ｺﾞｼｯｸUB" panose="020B0900000000000000" pitchFamily="50" charset="-128"/>
              </a:rPr>
              <a:t>Indoor Agriculture</a:t>
            </a:r>
            <a:endParaRPr lang="en-US" altLang="ja-JP" b="1" dirty="0">
              <a:latin typeface="HGP創英角ｺﾞｼｯｸUB" panose="020B0900000000000000" pitchFamily="50" charset="-128"/>
              <a:ea typeface="HGP創英角ｺﾞｼｯｸUB" panose="020B0900000000000000" pitchFamily="50" charset="-128"/>
            </a:endParaRPr>
          </a:p>
          <a:p>
            <a:pPr>
              <a:spcBef>
                <a:spcPct val="50000"/>
              </a:spcBef>
            </a:pPr>
            <a:r>
              <a:rPr lang="en-US" altLang="ja-JP" b="1" u="sng" dirty="0">
                <a:solidFill>
                  <a:srgbClr val="003399"/>
                </a:solidFill>
                <a:latin typeface="HGP創英角ｺﾞｼｯｸUB" panose="020B0900000000000000" pitchFamily="50" charset="-128"/>
                <a:ea typeface="HGP創英角ｺﾞｼｯｸUB" panose="020B0900000000000000" pitchFamily="50" charset="-128"/>
              </a:rPr>
              <a:t>Asia</a:t>
            </a:r>
            <a:r>
              <a:rPr lang="ja-JP" altLang="en-US" b="1" dirty="0">
                <a:latin typeface="HGP創英角ｺﾞｼｯｸUB" panose="020B0900000000000000" pitchFamily="50" charset="-128"/>
                <a:ea typeface="HGP創英角ｺﾞｼｯｸUB" panose="020B0900000000000000" pitchFamily="50" charset="-128"/>
              </a:rPr>
              <a:t>：</a:t>
            </a:r>
            <a:r>
              <a:rPr lang="en-US" altLang="ja-JP" b="1" u="sng" dirty="0">
                <a:solidFill>
                  <a:srgbClr val="002060"/>
                </a:solidFill>
                <a:latin typeface="HGP創英角ｺﾞｼｯｸUB" panose="020B0900000000000000" pitchFamily="50" charset="-128"/>
                <a:ea typeface="HGP創英角ｺﾞｼｯｸUB" panose="020B0900000000000000" pitchFamily="50" charset="-128"/>
              </a:rPr>
              <a:t>Plant Factory </a:t>
            </a:r>
            <a:r>
              <a:rPr lang="en-US" altLang="ja-JP" b="1" dirty="0">
                <a:solidFill>
                  <a:srgbClr val="002060"/>
                </a:solidFill>
                <a:latin typeface="HGP創英角ｺﾞｼｯｸUB" panose="020B0900000000000000" pitchFamily="50" charset="-128"/>
                <a:ea typeface="HGP創英角ｺﾞｼｯｸUB" panose="020B0900000000000000" pitchFamily="50" charset="-128"/>
              </a:rPr>
              <a:t>with Artificial Lights (PFAL)</a:t>
            </a:r>
          </a:p>
        </p:txBody>
      </p:sp>
      <p:sp>
        <p:nvSpPr>
          <p:cNvPr id="16" name="テキスト ボックス 15"/>
          <p:cNvSpPr txBox="1"/>
          <p:nvPr/>
        </p:nvSpPr>
        <p:spPr>
          <a:xfrm>
            <a:off x="4035658" y="1191890"/>
            <a:ext cx="1267358" cy="369332"/>
          </a:xfrm>
          <a:prstGeom prst="rect">
            <a:avLst/>
          </a:prstGeom>
          <a:noFill/>
        </p:spPr>
        <p:txBody>
          <a:bodyPr wrap="square" rtlCol="0">
            <a:spAutoFit/>
          </a:bodyPr>
          <a:lstStyle/>
          <a:p>
            <a:r>
              <a:rPr lang="en-US" altLang="ja-JP" dirty="0">
                <a:latin typeface="HGP創英角ｺﾞｼｯｸUB" panose="020B0900000000000000" pitchFamily="50" charset="-128"/>
                <a:ea typeface="HGP創英角ｺﾞｼｯｸUB" panose="020B0900000000000000" pitchFamily="50" charset="-128"/>
              </a:rPr>
              <a:t>Europe</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0" name="Oval 2"/>
          <p:cNvSpPr>
            <a:spLocks noChangeArrowheads="1"/>
          </p:cNvSpPr>
          <p:nvPr/>
        </p:nvSpPr>
        <p:spPr bwMode="auto">
          <a:xfrm>
            <a:off x="5888076" y="1923582"/>
            <a:ext cx="1132196" cy="1169744"/>
          </a:xfrm>
          <a:prstGeom prst="ellipse">
            <a:avLst/>
          </a:prstGeom>
          <a:noFill/>
          <a:ln w="38100">
            <a:solidFill>
              <a:srgbClr val="CC0066"/>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55721" tIns="6668" rIns="55721" bIns="6668" numCol="1" anchor="t" anchorCtr="0" compatLnSpc="1">
            <a:prstTxWarp prst="textNoShape">
              <a:avLst/>
            </a:prstTxWarp>
          </a:bodyPr>
          <a:lstStyle/>
          <a:p>
            <a:endParaRPr lang="ja-JP" altLang="en-US" sz="1350">
              <a:solidFill>
                <a:srgbClr val="CC0066"/>
              </a:solidFill>
            </a:endParaRPr>
          </a:p>
        </p:txBody>
      </p:sp>
      <p:sp>
        <p:nvSpPr>
          <p:cNvPr id="7" name="タイトル 6"/>
          <p:cNvSpPr>
            <a:spLocks noGrp="1"/>
          </p:cNvSpPr>
          <p:nvPr>
            <p:ph type="title"/>
          </p:nvPr>
        </p:nvSpPr>
        <p:spPr>
          <a:xfrm>
            <a:off x="431902" y="40979"/>
            <a:ext cx="8229600" cy="1143000"/>
          </a:xfrm>
        </p:spPr>
        <p:txBody>
          <a:bodyPr>
            <a:normAutofit/>
          </a:bodyPr>
          <a:lstStyle/>
          <a:p>
            <a:r>
              <a:rPr kumimoji="1" lang="en-US" altLang="ja-JP" sz="6600" b="1" dirty="0"/>
              <a:t>PF, VF, </a:t>
            </a:r>
            <a:r>
              <a:rPr kumimoji="1" lang="en-US" altLang="ja-JP" sz="5400" b="1" dirty="0"/>
              <a:t>and more</a:t>
            </a:r>
            <a:endParaRPr kumimoji="1" lang="ja-JP" altLang="en-US" sz="6600" b="1" dirty="0"/>
          </a:p>
        </p:txBody>
      </p:sp>
      <p:sp>
        <p:nvSpPr>
          <p:cNvPr id="18" name="タイトル 6"/>
          <p:cNvSpPr txBox="1">
            <a:spLocks/>
          </p:cNvSpPr>
          <p:nvPr/>
        </p:nvSpPr>
        <p:spPr>
          <a:xfrm>
            <a:off x="418391" y="1713230"/>
            <a:ext cx="176982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6600" b="1" dirty="0"/>
              <a:t>VF</a:t>
            </a:r>
            <a:endParaRPr kumimoji="1" lang="ja-JP" altLang="en-US" sz="6600" b="1" dirty="0"/>
          </a:p>
        </p:txBody>
      </p:sp>
      <p:sp>
        <p:nvSpPr>
          <p:cNvPr id="21" name="タイトル 6"/>
          <p:cNvSpPr txBox="1">
            <a:spLocks/>
          </p:cNvSpPr>
          <p:nvPr/>
        </p:nvSpPr>
        <p:spPr>
          <a:xfrm>
            <a:off x="3655802" y="1401187"/>
            <a:ext cx="176982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6600" b="1" dirty="0"/>
              <a:t>VF</a:t>
            </a:r>
            <a:endParaRPr kumimoji="1" lang="ja-JP" altLang="en-US" sz="6600" b="1" dirty="0"/>
          </a:p>
        </p:txBody>
      </p:sp>
      <p:sp>
        <p:nvSpPr>
          <p:cNvPr id="23" name="タイトル 6"/>
          <p:cNvSpPr txBox="1">
            <a:spLocks/>
          </p:cNvSpPr>
          <p:nvPr/>
        </p:nvSpPr>
        <p:spPr>
          <a:xfrm>
            <a:off x="5895599" y="1988886"/>
            <a:ext cx="176982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6600" b="1" dirty="0"/>
              <a:t>PF</a:t>
            </a:r>
            <a:endParaRPr kumimoji="1" lang="ja-JP" altLang="en-US" sz="6600" b="1" dirty="0"/>
          </a:p>
        </p:txBody>
      </p:sp>
    </p:spTree>
    <p:extLst>
      <p:ext uri="{BB962C8B-B14F-4D97-AF65-F5344CB8AC3E}">
        <p14:creationId xmlns:p14="http://schemas.microsoft.com/office/powerpoint/2010/main" val="3317983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888" y="1340768"/>
            <a:ext cx="7175500" cy="6124575"/>
          </a:xfrm>
          <a:prstGeom prst="rect">
            <a:avLst/>
          </a:prstGeom>
          <a:noFill/>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zh-TW" sz="3200" dirty="0">
                <a:solidFill>
                  <a:srgbClr val="0000CC"/>
                </a:solidFill>
                <a:latin typeface="Times New Roman" panose="02020603050405020304" pitchFamily="18" charset="0"/>
                <a:cs typeface="Times New Roman" panose="02020603050405020304" pitchFamily="18" charset="0"/>
              </a:rPr>
              <a:t>Partners and Interested Parties</a:t>
            </a:r>
          </a:p>
          <a:p>
            <a:endParaRPr lang="en-US" altLang="zh-TW" b="1" dirty="0">
              <a:latin typeface="Times New Roman" panose="02020603050405020304" pitchFamily="18" charset="0"/>
              <a:cs typeface="Times New Roman" panose="02020603050405020304" pitchFamily="18" charset="0"/>
            </a:endParaRPr>
          </a:p>
          <a:p>
            <a:pPr>
              <a:buFont typeface="Wingdings" pitchFamily="2" charset="2"/>
              <a:buChar char="q"/>
            </a:pPr>
            <a:r>
              <a:rPr lang="zh-TW" altLang="en-US"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Research and educational institutions</a:t>
            </a:r>
          </a:p>
          <a:p>
            <a:pPr>
              <a:buFont typeface="Wingdings" pitchFamily="2" charset="2"/>
              <a:buChar char="q"/>
            </a:pPr>
            <a:r>
              <a:rPr lang="zh-TW" altLang="en-US" dirty="0">
                <a:solidFill>
                  <a:srgbClr val="595959"/>
                </a:solidFill>
                <a:latin typeface="Times New Roman" panose="02020603050405020304" pitchFamily="18" charset="0"/>
                <a:cs typeface="Times New Roman" panose="02020603050405020304" pitchFamily="18" charset="0"/>
              </a:rPr>
              <a:t> </a:t>
            </a:r>
            <a:r>
              <a:rPr lang="en-US" altLang="zh-TW" dirty="0">
                <a:solidFill>
                  <a:srgbClr val="595959"/>
                </a:solidFill>
                <a:latin typeface="Times New Roman" panose="02020603050405020304" pitchFamily="18" charset="0"/>
                <a:cs typeface="Times New Roman" panose="02020603050405020304" pitchFamily="18" charset="0"/>
              </a:rPr>
              <a:t>Governments</a:t>
            </a:r>
          </a:p>
          <a:p>
            <a:pPr>
              <a:buFont typeface="Wingdings" pitchFamily="2" charset="2"/>
              <a:buChar char="q"/>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Real estate developers and builders </a:t>
            </a:r>
          </a:p>
          <a:p>
            <a:pPr>
              <a:buFont typeface="Wingdings" pitchFamily="2" charset="2"/>
              <a:buChar char="q"/>
            </a:pPr>
            <a:r>
              <a:rPr lang="zh-TW" altLang="en-US" dirty="0">
                <a:solidFill>
                  <a:srgbClr val="595959"/>
                </a:solidFill>
                <a:latin typeface="Times New Roman" panose="02020603050405020304" pitchFamily="18" charset="0"/>
                <a:cs typeface="Times New Roman" panose="02020603050405020304" pitchFamily="18" charset="0"/>
              </a:rPr>
              <a:t> </a:t>
            </a:r>
            <a:r>
              <a:rPr lang="en-US" altLang="zh-TW" dirty="0">
                <a:solidFill>
                  <a:srgbClr val="595959"/>
                </a:solidFill>
                <a:latin typeface="Times New Roman" panose="02020603050405020304" pitchFamily="18" charset="0"/>
                <a:cs typeface="Times New Roman" panose="02020603050405020304" pitchFamily="18" charset="0"/>
              </a:rPr>
              <a:t>Construction companies</a:t>
            </a:r>
          </a:p>
          <a:p>
            <a:pPr>
              <a:buFont typeface="Wingdings" pitchFamily="2" charset="2"/>
              <a:buChar char="q"/>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HVAC industry</a:t>
            </a:r>
          </a:p>
          <a:p>
            <a:pPr>
              <a:buFont typeface="Wingdings" pitchFamily="2" charset="2"/>
              <a:buChar char="q"/>
            </a:pPr>
            <a:r>
              <a:rPr lang="zh-TW" altLang="en-US" dirty="0">
                <a:solidFill>
                  <a:srgbClr val="595959"/>
                </a:solidFill>
                <a:latin typeface="Times New Roman" panose="02020603050405020304" pitchFamily="18" charset="0"/>
                <a:cs typeface="Times New Roman" panose="02020603050405020304" pitchFamily="18" charset="0"/>
              </a:rPr>
              <a:t> </a:t>
            </a:r>
            <a:r>
              <a:rPr lang="en-US" altLang="zh-TW" dirty="0">
                <a:solidFill>
                  <a:srgbClr val="595959"/>
                </a:solidFill>
                <a:latin typeface="Times New Roman" panose="02020603050405020304" pitchFamily="18" charset="0"/>
                <a:cs typeface="Times New Roman" panose="02020603050405020304" pitchFamily="18" charset="0"/>
              </a:rPr>
              <a:t>Electronics industry </a:t>
            </a:r>
          </a:p>
          <a:p>
            <a:pPr>
              <a:buFont typeface="Wingdings" pitchFamily="2" charset="2"/>
              <a:buChar char="q"/>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Supermarkets</a:t>
            </a:r>
          </a:p>
          <a:p>
            <a:pPr>
              <a:buFont typeface="Wingdings" pitchFamily="2" charset="2"/>
              <a:buChar char="q"/>
            </a:pPr>
            <a:r>
              <a:rPr lang="zh-TW" altLang="en-US" dirty="0">
                <a:solidFill>
                  <a:srgbClr val="595959"/>
                </a:solidFill>
                <a:latin typeface="Times New Roman" panose="02020603050405020304" pitchFamily="18" charset="0"/>
                <a:cs typeface="Times New Roman" panose="02020603050405020304" pitchFamily="18" charset="0"/>
              </a:rPr>
              <a:t> </a:t>
            </a:r>
            <a:r>
              <a:rPr lang="en-US" altLang="zh-TW" dirty="0">
                <a:solidFill>
                  <a:srgbClr val="595959"/>
                </a:solidFill>
                <a:latin typeface="Times New Roman" panose="02020603050405020304" pitchFamily="18" charset="0"/>
                <a:cs typeface="Times New Roman" panose="02020603050405020304" pitchFamily="18" charset="0"/>
              </a:rPr>
              <a:t>Restaurants</a:t>
            </a:r>
          </a:p>
          <a:p>
            <a:pPr>
              <a:buFont typeface="Wingdings" pitchFamily="2" charset="2"/>
              <a:buChar char="q"/>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Institutional food services (hospitals, schools, etc.)</a:t>
            </a:r>
          </a:p>
          <a:p>
            <a:pPr>
              <a:buFont typeface="Wingdings" pitchFamily="2" charset="2"/>
              <a:buChar char="q"/>
            </a:pPr>
            <a:r>
              <a:rPr lang="zh-TW" altLang="en-US" dirty="0">
                <a:solidFill>
                  <a:srgbClr val="595959"/>
                </a:solidFill>
                <a:latin typeface="Times New Roman" panose="02020603050405020304" pitchFamily="18" charset="0"/>
                <a:cs typeface="Times New Roman" panose="02020603050405020304" pitchFamily="18" charset="0"/>
              </a:rPr>
              <a:t> </a:t>
            </a:r>
            <a:r>
              <a:rPr lang="en-US" altLang="zh-TW" dirty="0">
                <a:solidFill>
                  <a:srgbClr val="595959"/>
                </a:solidFill>
                <a:latin typeface="Times New Roman" panose="02020603050405020304" pitchFamily="18" charset="0"/>
                <a:cs typeface="Times New Roman" panose="02020603050405020304" pitchFamily="18" charset="0"/>
              </a:rPr>
              <a:t>Consumers</a:t>
            </a:r>
          </a:p>
          <a:p>
            <a:pPr>
              <a:buFont typeface="Wingdings" pitchFamily="2" charset="2"/>
              <a:buChar char="q"/>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Media</a:t>
            </a:r>
          </a:p>
          <a:p>
            <a:pPr>
              <a:buFont typeface="Wingdings" pitchFamily="2" charset="2"/>
              <a:buChar char="q"/>
            </a:pPr>
            <a:r>
              <a:rPr lang="zh-TW" altLang="en-US" dirty="0">
                <a:solidFill>
                  <a:srgbClr val="595959"/>
                </a:solidFill>
                <a:latin typeface="Times New Roman" panose="02020603050405020304" pitchFamily="18" charset="0"/>
                <a:cs typeface="Times New Roman" panose="02020603050405020304" pitchFamily="18" charset="0"/>
              </a:rPr>
              <a:t> </a:t>
            </a:r>
            <a:r>
              <a:rPr lang="en-US" altLang="zh-TW" dirty="0">
                <a:solidFill>
                  <a:srgbClr val="595959"/>
                </a:solidFill>
                <a:latin typeface="Times New Roman" panose="02020603050405020304" pitchFamily="18" charset="0"/>
                <a:cs typeface="Times New Roman" panose="02020603050405020304" pitchFamily="18" charset="0"/>
              </a:rPr>
              <a:t>Etc.</a:t>
            </a:r>
          </a:p>
          <a:p>
            <a:pPr>
              <a:buFont typeface="Wingdings" pitchFamily="2" charset="2"/>
              <a:buChar char="q"/>
            </a:pPr>
            <a:endParaRPr lang="en-US" altLang="zh-TW" dirty="0">
              <a:solidFill>
                <a:srgbClr val="FF6600"/>
              </a:solidFill>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4" name="標題 3"/>
          <p:cNvSpPr>
            <a:spLocks noGrp="1"/>
          </p:cNvSpPr>
          <p:nvPr>
            <p:ph type="title"/>
          </p:nvPr>
        </p:nvSpPr>
        <p:spPr/>
        <p:txBody>
          <a:bodyPr/>
          <a:lstStyle/>
          <a:p>
            <a:r>
              <a:rPr lang="en-US" altLang="zh-TW" dirty="0"/>
              <a:t>Extension</a:t>
            </a:r>
            <a:r>
              <a:rPr lang="en-US" altLang="zh-TW" dirty="0">
                <a:latin typeface="Times New Roman" panose="02020603050405020304" pitchFamily="18" charset="0"/>
                <a:cs typeface="Times New Roman" panose="02020603050405020304" pitchFamily="18" charset="0"/>
              </a:rPr>
              <a:t> (step 4/4)</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50</a:t>
            </a:fld>
            <a:endParaRPr lang="zh-TW" altLang="en-US">
              <a:latin typeface="Times New Roman" panose="02020603050405020304" pitchFamily="18" charset="0"/>
              <a:cs typeface="Times New Roman" panose="02020603050405020304" pitchFamily="18" charset="0"/>
            </a:endParaRPr>
          </a:p>
        </p:txBody>
      </p:sp>
      <p:sp>
        <p:nvSpPr>
          <p:cNvPr id="5" name="矩形 4"/>
          <p:cNvSpPr/>
          <p:nvPr/>
        </p:nvSpPr>
        <p:spPr>
          <a:xfrm>
            <a:off x="7425990" y="2505508"/>
            <a:ext cx="1231427" cy="523220"/>
          </a:xfrm>
          <a:prstGeom prst="rect">
            <a:avLst/>
          </a:prstGeom>
        </p:spPr>
        <p:txBody>
          <a:bodyPr wrap="none">
            <a:spAutoFit/>
          </a:bodyPr>
          <a:lstStyle/>
          <a:p>
            <a:r>
              <a:rPr lang="en-US" altLang="zh-TW" sz="2800" b="1" dirty="0">
                <a:solidFill>
                  <a:srgbClr val="FF0000"/>
                </a:solidFill>
                <a:latin typeface="Times New Roman" panose="02020603050405020304" pitchFamily="18" charset="0"/>
                <a:cs typeface="Times New Roman" panose="02020603050405020304" pitchFamily="18" charset="0"/>
              </a:rPr>
              <a:t>NGOs </a:t>
            </a:r>
            <a:endParaRPr lang="zh-TW"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文字方塊 5"/>
          <p:cNvSpPr txBox="1"/>
          <p:nvPr/>
        </p:nvSpPr>
        <p:spPr>
          <a:xfrm>
            <a:off x="7103324" y="3140968"/>
            <a:ext cx="171714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TPFIDA</a:t>
            </a:r>
          </a:p>
          <a:p>
            <a:pPr algn="ctr"/>
            <a:endParaRPr lang="en-US" altLang="zh-TW" sz="2800" dirty="0">
              <a:latin typeface="Times New Roman" panose="02020603050405020304" pitchFamily="18" charset="0"/>
              <a:cs typeface="Times New Roman" panose="02020603050405020304" pitchFamily="18" charset="0"/>
            </a:endParaRPr>
          </a:p>
          <a:p>
            <a:pPr algn="ctr"/>
            <a:r>
              <a:rPr lang="en-US" altLang="zh-TW" sz="2800" dirty="0">
                <a:latin typeface="Times New Roman" panose="02020603050405020304" pitchFamily="18" charset="0"/>
                <a:cs typeface="Times New Roman" panose="02020603050405020304" pitchFamily="18" charset="0"/>
              </a:rPr>
              <a:t>CPFA</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814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2" name="文字方塊 1"/>
          <p:cNvSpPr txBox="1"/>
          <p:nvPr/>
        </p:nvSpPr>
        <p:spPr>
          <a:xfrm>
            <a:off x="280095" y="1297335"/>
            <a:ext cx="4547300" cy="523220"/>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太平洋森活</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、樂鮮良房</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勃翔</a:t>
            </a:r>
            <a:r>
              <a:rPr lang="en-US" altLang="zh-TW" sz="1400" dirty="0">
                <a:solidFill>
                  <a:prstClr val="black"/>
                </a:solidFill>
                <a:latin typeface="標楷體" panose="03000509000000000000" pitchFamily="65" charset="-120"/>
                <a:ea typeface="標楷體" panose="03000509000000000000" pitchFamily="65" charset="-120"/>
              </a:rPr>
              <a:t>)</a:t>
            </a:r>
            <a:r>
              <a:rPr lang="en-US" altLang="zh-TW" sz="1400"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創森、樂活</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大眾</a:t>
            </a:r>
            <a:r>
              <a:rPr lang="en-US" altLang="zh-TW" sz="1400" dirty="0">
                <a:solidFill>
                  <a:srgbClr val="000000"/>
                </a:solidFill>
                <a:latin typeface="標楷體" panose="03000509000000000000" pitchFamily="65" charset="-120"/>
                <a:ea typeface="標楷體" panose="03000509000000000000" pitchFamily="65" charset="-120"/>
              </a:rPr>
              <a:t>)</a:t>
            </a:r>
            <a:r>
              <a:rPr lang="en-US" altLang="zh-TW" sz="1400"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400" dirty="0">
                <a:solidFill>
                  <a:prstClr val="black"/>
                </a:solidFill>
                <a:latin typeface="標楷體" panose="03000509000000000000" pitchFamily="65" charset="-120"/>
                <a:ea typeface="標楷體" panose="03000509000000000000" pitchFamily="65" charset="-120"/>
              </a:rPr>
              <a:t>、澄谷、</a:t>
            </a:r>
            <a:r>
              <a:rPr lang="zh-TW" altLang="en-US" sz="1400" dirty="0">
                <a:solidFill>
                  <a:srgbClr val="0000FF"/>
                </a:solidFill>
                <a:latin typeface="標楷體" panose="03000509000000000000" pitchFamily="65" charset="-120"/>
                <a:ea typeface="標楷體" panose="03000509000000000000" pitchFamily="65" charset="-120"/>
              </a:rPr>
              <a:t>台灣大學</a:t>
            </a:r>
            <a:endParaRPr lang="zh-TW" altLang="en-US" sz="1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3" name="文字方塊 32"/>
          <p:cNvSpPr txBox="1"/>
          <p:nvPr/>
        </p:nvSpPr>
        <p:spPr>
          <a:xfrm>
            <a:off x="5460429" y="1428509"/>
            <a:ext cx="3343606" cy="738664"/>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麗萊登</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鼎豐康、</a:t>
            </a:r>
            <a:r>
              <a:rPr lang="zh-TW" altLang="en-US" sz="1400" dirty="0">
                <a:solidFill>
                  <a:prstClr val="black"/>
                </a:solidFill>
                <a:latin typeface="標楷體" panose="03000509000000000000" pitchFamily="65" charset="-120"/>
                <a:ea typeface="標楷體" panose="03000509000000000000" pitchFamily="65" charset="-120"/>
              </a:rPr>
              <a:t>慶聲、光茵、金寶、</a:t>
            </a:r>
            <a:r>
              <a:rPr lang="zh-TW" altLang="zh-TW" sz="1400" dirty="0">
                <a:solidFill>
                  <a:prstClr val="black"/>
                </a:solidFill>
                <a:latin typeface="標楷體" panose="03000509000000000000" pitchFamily="65" charset="-120"/>
                <a:ea typeface="標楷體" panose="03000509000000000000" pitchFamily="65" charset="-120"/>
              </a:rPr>
              <a:t>東大一</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苗廣豐</a:t>
            </a:r>
            <a:r>
              <a:rPr lang="zh-TW" altLang="en-US" sz="1400" dirty="0">
                <a:solidFill>
                  <a:srgbClr val="000000"/>
                </a:solidFill>
                <a:latin typeface="標楷體" panose="03000509000000000000" pitchFamily="65" charset="-120"/>
                <a:ea typeface="標楷體" panose="03000509000000000000" pitchFamily="65" charset="-120"/>
              </a:rPr>
              <a:t>、飛弘</a:t>
            </a:r>
            <a:r>
              <a:rPr lang="zh-TW" altLang="en-US" sz="1400" dirty="0">
                <a:solidFill>
                  <a:prstClr val="black"/>
                </a:solidFill>
                <a:latin typeface="標楷體" panose="03000509000000000000" pitchFamily="65" charset="-120"/>
                <a:ea typeface="標楷體" panose="03000509000000000000" pitchFamily="65" charset="-120"/>
              </a:rPr>
              <a:t>、三愛農業、凱傑林</a:t>
            </a:r>
            <a:endParaRPr lang="en-US" altLang="zh-TW" sz="1400" dirty="0">
              <a:solidFill>
                <a:srgbClr val="0099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69661" y="2167173"/>
            <a:ext cx="3586800" cy="738664"/>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桃園</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台達電、欣鮮圃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欣興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、賽門、北一農場</a:t>
            </a:r>
            <a:r>
              <a:rPr lang="zh-TW" altLang="en-US" sz="1400" dirty="0">
                <a:solidFill>
                  <a:prstClr val="black"/>
                </a:solidFill>
                <a:latin typeface="標楷體" panose="03000509000000000000" pitchFamily="65" charset="-120"/>
                <a:ea typeface="標楷體" panose="03000509000000000000" pitchFamily="65" charset="-120"/>
              </a:rPr>
              <a:t>、三商光電、菁菜園、山福、源鮮、強復、珊蒂妮</a:t>
            </a:r>
            <a:r>
              <a:rPr lang="en-US" altLang="zh-TW" sz="1400"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萬能科大</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242297" y="4637454"/>
            <a:ext cx="3177575" cy="1169551"/>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台中、彰化、南投、雲林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家樂</a:t>
            </a:r>
            <a:r>
              <a:rPr lang="zh-TW" altLang="en-US" sz="1400" dirty="0">
                <a:solidFill>
                  <a:srgbClr val="000000"/>
                </a:solidFill>
                <a:latin typeface="標楷體" panose="03000509000000000000" pitchFamily="65" charset="-120"/>
                <a:ea typeface="標楷體" panose="03000509000000000000" pitchFamily="65" charset="-120"/>
              </a:rPr>
              <a:t>、旺永、志聖、世華、鋐洲、菁饌、臻里、好田生機、群荃養菌場、台灣堂華、吾邦土、</a:t>
            </a:r>
            <a:r>
              <a:rPr lang="zh-TW" altLang="en-US" sz="1400" dirty="0">
                <a:solidFill>
                  <a:srgbClr val="0000FF"/>
                </a:solidFill>
                <a:latin typeface="標楷體" panose="03000509000000000000" pitchFamily="65" charset="-120"/>
                <a:ea typeface="標楷體" panose="03000509000000000000" pitchFamily="65" charset="-120"/>
              </a:rPr>
              <a:t>中興大學、大葉大學</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65541" y="3393716"/>
            <a:ext cx="3224492" cy="738664"/>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新竹、苗栗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綠四季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詮興</a:t>
            </a:r>
            <a:r>
              <a:rPr lang="en-US" altLang="zh-TW" sz="1400" dirty="0">
                <a:solidFill>
                  <a:srgbClr val="000000"/>
                </a:solidFill>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、晶發半導體、中國砂輪、永盟、元通綠能、綠品生物、菁翠、</a:t>
            </a:r>
            <a:r>
              <a:rPr lang="zh-TW" altLang="zh-TW" sz="1400" dirty="0">
                <a:solidFill>
                  <a:srgbClr val="0000FF"/>
                </a:solidFill>
                <a:latin typeface="標楷體" panose="03000509000000000000" pitchFamily="65" charset="-120"/>
                <a:ea typeface="標楷體" panose="03000509000000000000" pitchFamily="65" charset="-120"/>
              </a:rPr>
              <a:t>工研院</a:t>
            </a:r>
            <a:endParaRPr lang="zh-TW" altLang="en-US" sz="1400" strike="sngStrike" dirty="0">
              <a:solidFill>
                <a:prstClr val="black"/>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5444912" y="4384592"/>
            <a:ext cx="3359123" cy="954107"/>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嘉義、台南、高雄、屏東</a:t>
            </a:r>
            <a:r>
              <a:rPr lang="en-US" altLang="zh-TW" sz="1400" dirty="0">
                <a:solidFill>
                  <a:srgbClr val="000000"/>
                </a:solidFill>
                <a:latin typeface="標楷體" panose="03000509000000000000" pitchFamily="65" charset="-120"/>
                <a:ea typeface="標楷體" panose="03000509000000000000" pitchFamily="65" charset="-120"/>
              </a:rPr>
              <a:t>:</a:t>
            </a:r>
          </a:p>
          <a:p>
            <a:pPr>
              <a:buSzPct val="90000"/>
            </a:pPr>
            <a:r>
              <a:rPr lang="zh-TW" altLang="en-US" sz="1400" dirty="0">
                <a:solidFill>
                  <a:prstClr val="black"/>
                </a:solidFill>
                <a:latin typeface="標楷體" pitchFamily="65" charset="-120"/>
                <a:ea typeface="標楷體" pitchFamily="65" charset="-120"/>
              </a:rPr>
              <a:t>綠陽光電、</a:t>
            </a:r>
            <a:r>
              <a:rPr lang="zh-TW" altLang="en-US" sz="1400" dirty="0">
                <a:solidFill>
                  <a:srgbClr val="000000"/>
                </a:solidFill>
                <a:latin typeface="標楷體" panose="03000509000000000000" pitchFamily="65" charset="-120"/>
                <a:ea typeface="標楷體" panose="03000509000000000000" pitchFamily="65" charset="-120"/>
              </a:rPr>
              <a:t>燦鋐、金發、富綠寶、</a:t>
            </a:r>
            <a:r>
              <a:rPr lang="zh-TW" altLang="en-US" sz="1400" dirty="0">
                <a:solidFill>
                  <a:srgbClr val="0000FF"/>
                </a:solidFill>
                <a:latin typeface="標楷體" panose="03000509000000000000" pitchFamily="65" charset="-120"/>
                <a:ea typeface="標楷體" panose="03000509000000000000" pitchFamily="65" charset="-120"/>
              </a:rPr>
              <a:t>金工中心、成大、高海大、屏科大</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r>
              <a:rPr lang="en-US" altLang="zh-TW" sz="1400" dirty="0">
                <a:solidFill>
                  <a:srgbClr val="0000FF"/>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南分院</a:t>
            </a:r>
            <a:r>
              <a:rPr lang="en-US" altLang="zh-TW" sz="1400" dirty="0">
                <a:solidFill>
                  <a:srgbClr val="0000FF"/>
                </a:solidFill>
                <a:latin typeface="標楷體" panose="03000509000000000000" pitchFamily="65" charset="-120"/>
                <a:ea typeface="標楷體" panose="03000509000000000000" pitchFamily="65" charset="-120"/>
              </a:rPr>
              <a:t>)</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5719491" y="5971256"/>
            <a:ext cx="3185487" cy="830997"/>
          </a:xfrm>
          <a:prstGeom prst="rect">
            <a:avLst/>
          </a:prstGeom>
          <a:noFill/>
        </p:spPr>
        <p:txBody>
          <a:bodyPr wrap="none" rtlCol="0">
            <a:spAutoFit/>
          </a:bodyPr>
          <a:lstStyle/>
          <a:p>
            <a:r>
              <a:rPr lang="en-US" altLang="zh-TW" sz="1200" b="1"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Note:</a:t>
            </a:r>
          </a:p>
          <a:p>
            <a:r>
              <a:rPr lang="zh-TW" altLang="en-US" sz="1200" dirty="0">
                <a:solidFill>
                  <a:prstClr val="black"/>
                </a:solidFill>
                <a:latin typeface="標楷體" panose="03000509000000000000" pitchFamily="65" charset="-120"/>
                <a:ea typeface="標楷體" panose="03000509000000000000" pitchFamily="65" charset="-120"/>
              </a:rPr>
              <a:t>黑體字</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投入植物工廠廠商，</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內為投資企業</a:t>
            </a:r>
            <a:endParaRPr lang="en-US" altLang="zh-TW" sz="1200" dirty="0">
              <a:solidFill>
                <a:prstClr val="black"/>
              </a:solidFill>
              <a:latin typeface="標楷體" panose="03000509000000000000" pitchFamily="65" charset="-120"/>
              <a:ea typeface="標楷體" panose="03000509000000000000" pitchFamily="65" charset="-120"/>
            </a:endParaRPr>
          </a:p>
          <a:p>
            <a:r>
              <a:rPr lang="zh-TW" altLang="en-US" sz="1200" dirty="0">
                <a:solidFill>
                  <a:srgbClr val="0000FF"/>
                </a:solidFill>
                <a:latin typeface="標楷體" panose="03000509000000000000" pitchFamily="65" charset="-120"/>
                <a:ea typeface="標楷體" panose="03000509000000000000" pitchFamily="65" charset="-120"/>
              </a:rPr>
              <a:t>藍體字</a:t>
            </a:r>
            <a:r>
              <a:rPr lang="en-US" altLang="zh-TW" sz="1200" dirty="0">
                <a:solidFill>
                  <a:srgbClr val="0000FF"/>
                </a:solidFill>
                <a:latin typeface="標楷體" panose="03000509000000000000" pitchFamily="65" charset="-120"/>
                <a:ea typeface="標楷體" panose="03000509000000000000" pitchFamily="65" charset="-120"/>
              </a:rPr>
              <a:t>:</a:t>
            </a:r>
            <a:r>
              <a:rPr lang="zh-TW" altLang="en-US" sz="1200" dirty="0">
                <a:solidFill>
                  <a:srgbClr val="0000FF"/>
                </a:solidFill>
                <a:latin typeface="標楷體" panose="03000509000000000000" pitchFamily="65" charset="-120"/>
                <a:ea typeface="標楷體" panose="03000509000000000000" pitchFamily="65" charset="-120"/>
              </a:rPr>
              <a:t>相關公協會、研究單位</a:t>
            </a:r>
            <a:endParaRPr lang="en-US" altLang="zh-TW" sz="1200" dirty="0">
              <a:solidFill>
                <a:srgbClr val="009900"/>
              </a:solidFill>
              <a:latin typeface="標楷體" panose="03000509000000000000" pitchFamily="65" charset="-120"/>
              <a:ea typeface="標楷體" panose="03000509000000000000" pitchFamily="65" charset="-120"/>
            </a:endParaRPr>
          </a:p>
          <a:p>
            <a:endParaRPr lang="zh-TW" altLang="en-US" sz="1200" dirty="0">
              <a:solidFill>
                <a:srgbClr val="0099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5436096" y="3581846"/>
            <a:ext cx="3429965"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宜蘭、花蓮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宜蘭大學、</a:t>
            </a:r>
            <a:r>
              <a:rPr lang="zh-TW" altLang="en-US" sz="1400" dirty="0">
                <a:solidFill>
                  <a:srgbClr val="0100F4"/>
                </a:solidFill>
                <a:latin typeface="標楷體" panose="03000509000000000000" pitchFamily="65" charset="-120"/>
                <a:ea typeface="標楷體" panose="03000509000000000000" pitchFamily="65" charset="-120"/>
              </a:rPr>
              <a:t>花蓮農工</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9837" y="6453336"/>
            <a:ext cx="8508171" cy="338554"/>
          </a:xfrm>
          <a:prstGeom prst="rect">
            <a:avLst/>
          </a:prstGeom>
          <a:noFill/>
        </p:spPr>
        <p:txBody>
          <a:bodyPr wrap="square" rtlCol="0">
            <a:spAutoFit/>
          </a:bodyPr>
          <a:lstStyle/>
          <a:p>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endParaRPr lang="zh-TW" altLang="en-US" sz="1600" dirty="0">
              <a:solidFill>
                <a:prstClr val="black"/>
              </a:solidFill>
              <a:latin typeface="標楷體" panose="03000509000000000000" pitchFamily="65" charset="-120"/>
              <a:ea typeface="標楷體" panose="03000509000000000000" pitchFamily="65" charset="-120"/>
            </a:endParaRPr>
          </a:p>
        </p:txBody>
      </p:sp>
      <p:sp>
        <p:nvSpPr>
          <p:cNvPr id="16" name="文字方塊 15"/>
          <p:cNvSpPr txBox="1"/>
          <p:nvPr/>
        </p:nvSpPr>
        <p:spPr>
          <a:xfrm>
            <a:off x="5436096" y="3274689"/>
            <a:ext cx="4104456"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基隆</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紫山村</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海灣國際</a:t>
            </a:r>
            <a:r>
              <a:rPr lang="en-US" altLang="zh-TW" sz="1400" dirty="0">
                <a:solidFill>
                  <a:srgbClr val="000000"/>
                </a:solidFill>
                <a:latin typeface="標楷體" panose="03000509000000000000" pitchFamily="65" charset="-120"/>
                <a:ea typeface="標楷體" panose="03000509000000000000" pitchFamily="65" charset="-120"/>
              </a:rPr>
              <a:t>)</a:t>
            </a:r>
            <a:endParaRPr lang="zh-TW" altLang="en-US" sz="1400" dirty="0">
              <a:solidFill>
                <a:srgbClr val="00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3490033" y="3134345"/>
            <a:ext cx="1946063" cy="789960"/>
          </a:xfrm>
          <a:prstGeom prst="rect">
            <a:avLst/>
          </a:prstGeom>
          <a:noFill/>
        </p:spPr>
        <p:txBody>
          <a:bodyPr wrap="square" rtlCol="0">
            <a:spAutoFit/>
          </a:bodyPr>
          <a:lstStyle/>
          <a:p>
            <a:pPr>
              <a:lnSpc>
                <a:spcPct val="150000"/>
              </a:lnSpc>
            </a:pPr>
            <a:r>
              <a:rPr lang="en-US" altLang="zh-TW" sz="2000" dirty="0">
                <a:solidFill>
                  <a:prstClr val="black"/>
                </a:solidFill>
                <a:sym typeface="Wingdings" panose="05000000000000000000" pitchFamily="2" charset="2"/>
              </a:rPr>
              <a:t>2013</a:t>
            </a:r>
            <a:r>
              <a:rPr lang="en-US" altLang="zh-TW" sz="14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 </a:t>
            </a:r>
            <a:r>
              <a:rPr lang="en-US" altLang="zh-TW" sz="32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61</a:t>
            </a:r>
            <a:r>
              <a:rPr lang="zh-TW" altLang="en-US" sz="20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家 </a:t>
            </a:r>
            <a:endParaRPr lang="zh-TW" altLang="en-US" sz="2000" dirty="0">
              <a:solidFill>
                <a:prstClr val="black"/>
              </a:solidFill>
              <a:latin typeface="標楷體" panose="03000509000000000000" pitchFamily="65" charset="-120"/>
              <a:ea typeface="標楷體" panose="03000509000000000000" pitchFamily="65" charset="-120"/>
            </a:endParaRPr>
          </a:p>
        </p:txBody>
      </p:sp>
      <p:sp>
        <p:nvSpPr>
          <p:cNvPr id="17"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36032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2" name="文字方塊 1"/>
          <p:cNvSpPr txBox="1"/>
          <p:nvPr/>
        </p:nvSpPr>
        <p:spPr>
          <a:xfrm>
            <a:off x="280095" y="1297335"/>
            <a:ext cx="4547300" cy="738664"/>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太平洋森活</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映鮮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大同</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、樂鮮良房</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勃翔</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創森、綠光能、樂活</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大眾</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、澄谷、</a:t>
            </a:r>
            <a:r>
              <a:rPr lang="zh-TW" altLang="en-US" sz="1400" dirty="0">
                <a:solidFill>
                  <a:srgbClr val="0000FF"/>
                </a:solidFill>
                <a:latin typeface="標楷體" panose="03000509000000000000" pitchFamily="65" charset="-120"/>
                <a:ea typeface="標楷體" panose="03000509000000000000" pitchFamily="65" charset="-120"/>
              </a:rPr>
              <a:t>台灣大學、中研院生物技術中心</a:t>
            </a:r>
            <a:endParaRPr lang="zh-TW" altLang="en-US" sz="1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3" name="文字方塊 32"/>
          <p:cNvSpPr txBox="1"/>
          <p:nvPr/>
        </p:nvSpPr>
        <p:spPr>
          <a:xfrm>
            <a:off x="5044818" y="1451223"/>
            <a:ext cx="3813975" cy="954107"/>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麗萊登</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灃品、鼎豐康、</a:t>
            </a:r>
            <a:r>
              <a:rPr lang="zh-TW" altLang="en-US" sz="1400" dirty="0">
                <a:solidFill>
                  <a:prstClr val="black"/>
                </a:solidFill>
                <a:latin typeface="標楷體" panose="03000509000000000000" pitchFamily="65" charset="-120"/>
                <a:ea typeface="標楷體" panose="03000509000000000000" pitchFamily="65" charset="-120"/>
              </a:rPr>
              <a:t>慶聲、研華、光茵、金寶、寰宇、連淨</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連展</a:t>
            </a:r>
            <a:r>
              <a:rPr lang="en-US" altLang="zh-TW" sz="1400" dirty="0">
                <a:solidFill>
                  <a:prstClr val="black"/>
                </a:solidFill>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、鐳德、中福、</a:t>
            </a:r>
            <a:r>
              <a:rPr lang="zh-TW" altLang="zh-TW" sz="1400" dirty="0">
                <a:solidFill>
                  <a:prstClr val="black"/>
                </a:solidFill>
                <a:latin typeface="標楷體" panose="03000509000000000000" pitchFamily="65" charset="-120"/>
                <a:ea typeface="標楷體" panose="03000509000000000000" pitchFamily="65" charset="-120"/>
              </a:rPr>
              <a:t>東大一</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苗廣豐</a:t>
            </a:r>
            <a:r>
              <a:rPr lang="zh-TW" altLang="en-US" sz="1400" dirty="0">
                <a:solidFill>
                  <a:srgbClr val="000000"/>
                </a:solidFill>
                <a:latin typeface="標楷體" panose="03000509000000000000" pitchFamily="65" charset="-120"/>
                <a:ea typeface="標楷體" panose="03000509000000000000" pitchFamily="65" charset="-120"/>
              </a:rPr>
              <a:t>、飛弘</a:t>
            </a:r>
            <a:r>
              <a:rPr lang="zh-TW" altLang="en-US" sz="1400" dirty="0">
                <a:solidFill>
                  <a:prstClr val="black"/>
                </a:solidFill>
                <a:latin typeface="標楷體" panose="03000509000000000000" pitchFamily="65" charset="-120"/>
                <a:ea typeface="標楷體" panose="03000509000000000000" pitchFamily="65" charset="-120"/>
              </a:rPr>
              <a:t>、台灣農好、三愛農業、凱傑林</a:t>
            </a:r>
            <a:endParaRPr lang="en-US" altLang="zh-TW" sz="1400" dirty="0">
              <a:solidFill>
                <a:srgbClr val="0099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69661" y="2167173"/>
            <a:ext cx="3586800" cy="95410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桃園</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台達電、欣鮮圃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欣興</a:t>
            </a:r>
            <a:r>
              <a:rPr lang="en-US" altLang="zh-TW" sz="1400" dirty="0">
                <a:solidFill>
                  <a:srgbClr val="000000"/>
                </a:solidFill>
                <a:latin typeface="標楷體" panose="03000509000000000000" pitchFamily="65" charset="-120"/>
                <a:ea typeface="標楷體" panose="03000509000000000000" pitchFamily="65" charset="-120"/>
              </a:rPr>
              <a:t>)</a:t>
            </a:r>
            <a:r>
              <a:rPr lang="en-US" altLang="zh-TW" sz="1400"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、賽門、北一農場</a:t>
            </a:r>
            <a:r>
              <a:rPr lang="zh-TW" altLang="en-US" sz="1400" dirty="0">
                <a:solidFill>
                  <a:prstClr val="black"/>
                </a:solidFill>
                <a:latin typeface="標楷體" panose="03000509000000000000" pitchFamily="65" charset="-120"/>
                <a:ea typeface="標楷體" panose="03000509000000000000" pitchFamily="65" charset="-120"/>
              </a:rPr>
              <a:t>、三商光電、菁菜園、山福、源鮮、紅柿子、台灣神農、強復、珊蒂妮、</a:t>
            </a:r>
            <a:r>
              <a:rPr lang="zh-TW" altLang="en-US" sz="1400" dirty="0">
                <a:solidFill>
                  <a:srgbClr val="0000FF"/>
                </a:solidFill>
                <a:latin typeface="標楷體" panose="03000509000000000000" pitchFamily="65" charset="-120"/>
                <a:ea typeface="標楷體" panose="03000509000000000000" pitchFamily="65" charset="-120"/>
              </a:rPr>
              <a:t>萬能科大</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242297" y="4637454"/>
            <a:ext cx="3177575" cy="1384995"/>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台中、彰化、南投、雲林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家樂、</a:t>
            </a:r>
            <a:r>
              <a:rPr lang="zh-TW" altLang="en-US" sz="1400" dirty="0">
                <a:solidFill>
                  <a:srgbClr val="000000"/>
                </a:solidFill>
                <a:latin typeface="標楷體" panose="03000509000000000000" pitchFamily="65" charset="-120"/>
                <a:ea typeface="標楷體" panose="03000509000000000000" pitchFamily="65" charset="-120"/>
              </a:rPr>
              <a:t>欣陽、安芯養生菜</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映興</a:t>
            </a:r>
            <a:r>
              <a:rPr lang="en-US" altLang="zh-TW" sz="1400" dirty="0">
                <a:solidFill>
                  <a:srgbClr val="000000"/>
                </a:solidFill>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、旺永、志聖、世華、鋐洲、菁饌、臻里、群荃養菌場、好田生機、台灣堂華、吾邦土、</a:t>
            </a:r>
            <a:r>
              <a:rPr lang="zh-TW" altLang="en-US" sz="1400" dirty="0">
                <a:solidFill>
                  <a:srgbClr val="0000FF"/>
                </a:solidFill>
                <a:latin typeface="標楷體" panose="03000509000000000000" pitchFamily="65" charset="-120"/>
                <a:ea typeface="標楷體" panose="03000509000000000000" pitchFamily="65" charset="-120"/>
              </a:rPr>
              <a:t>中興大學、大葉大學、亞洲大學、農試所</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65541" y="3393716"/>
            <a:ext cx="3224492" cy="738664"/>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新竹</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綠四季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詮興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、晶發半導體</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中國砂輪、互光、永盟、元通綠能、綠品生物、益華、</a:t>
            </a:r>
            <a:r>
              <a:rPr lang="zh-TW" altLang="zh-TW" sz="1400" dirty="0">
                <a:solidFill>
                  <a:srgbClr val="0000FF"/>
                </a:solidFill>
                <a:latin typeface="標楷體" panose="03000509000000000000" pitchFamily="65" charset="-120"/>
                <a:ea typeface="標楷體" panose="03000509000000000000" pitchFamily="65" charset="-120"/>
              </a:rPr>
              <a:t>工研院</a:t>
            </a:r>
            <a:endParaRPr lang="zh-TW" altLang="en-US" sz="1400" strike="sngStrike" dirty="0">
              <a:solidFill>
                <a:prstClr val="black"/>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243167" y="4323578"/>
            <a:ext cx="2133918" cy="307777"/>
          </a:xfrm>
          <a:prstGeom prst="rect">
            <a:avLst/>
          </a:prstGeom>
          <a:noFill/>
        </p:spPr>
        <p:txBody>
          <a:bodyPr wrap="non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苗栗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雅聞香草、菁翠</a:t>
            </a:r>
          </a:p>
        </p:txBody>
      </p:sp>
      <p:sp>
        <p:nvSpPr>
          <p:cNvPr id="12" name="文字方塊 11"/>
          <p:cNvSpPr txBox="1"/>
          <p:nvPr/>
        </p:nvSpPr>
        <p:spPr>
          <a:xfrm>
            <a:off x="5344344" y="4384592"/>
            <a:ext cx="3404120" cy="1384995"/>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嘉義、台南、高雄、屏東</a:t>
            </a:r>
            <a:r>
              <a:rPr lang="en-US" altLang="zh-TW" sz="1400" dirty="0">
                <a:solidFill>
                  <a:srgbClr val="000000"/>
                </a:solidFill>
                <a:latin typeface="標楷體" panose="03000509000000000000" pitchFamily="65" charset="-120"/>
                <a:ea typeface="標楷體" panose="03000509000000000000" pitchFamily="65" charset="-120"/>
              </a:rPr>
              <a:t>:</a:t>
            </a:r>
          </a:p>
          <a:p>
            <a:pPr>
              <a:buSzPct val="90000"/>
            </a:pPr>
            <a:r>
              <a:rPr lang="zh-TW" altLang="en-US" sz="1400" dirty="0">
                <a:solidFill>
                  <a:srgbClr val="000000"/>
                </a:solidFill>
                <a:latin typeface="標楷體" panose="03000509000000000000" pitchFamily="65" charset="-120"/>
                <a:ea typeface="標楷體" panose="03000509000000000000" pitchFamily="65" charset="-120"/>
              </a:rPr>
              <a:t>四季洋圃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李時珍</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、翠活</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樂佳</a:t>
            </a:r>
            <a:r>
              <a:rPr lang="en-US" altLang="zh-TW" sz="1400" dirty="0">
                <a:solidFill>
                  <a:srgbClr val="000000"/>
                </a:solidFill>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、碩園、蔬食樂</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聚陽</a:t>
            </a:r>
            <a:r>
              <a:rPr lang="en-US" altLang="zh-TW" sz="1400" dirty="0">
                <a:solidFill>
                  <a:srgbClr val="000000"/>
                </a:solidFill>
                <a:latin typeface="標楷體" panose="03000509000000000000" pitchFamily="65" charset="-120"/>
                <a:ea typeface="標楷體" panose="03000509000000000000" pitchFamily="65" charset="-120"/>
              </a:rPr>
              <a:t>) </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綠陽光電、山汰、</a:t>
            </a:r>
            <a:r>
              <a:rPr lang="zh-TW" altLang="en-US" sz="1400" dirty="0">
                <a:solidFill>
                  <a:srgbClr val="000000"/>
                </a:solidFill>
                <a:latin typeface="標楷體" panose="03000509000000000000" pitchFamily="65" charset="-120"/>
                <a:ea typeface="標楷體" panose="03000509000000000000" pitchFamily="65" charset="-120"/>
              </a:rPr>
              <a:t>燦鋐、金發、富綠寶、 山水資產、庚晉、昊耕、</a:t>
            </a:r>
            <a:r>
              <a:rPr lang="zh-TW" altLang="en-US" sz="1400" dirty="0">
                <a:solidFill>
                  <a:srgbClr val="0000FF"/>
                </a:solidFill>
                <a:latin typeface="標楷體" panose="03000509000000000000" pitchFamily="65" charset="-120"/>
                <a:ea typeface="標楷體" panose="03000509000000000000" pitchFamily="65" charset="-120"/>
              </a:rPr>
              <a:t>金工中心、成大、高海大、屏科大</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r>
              <a:rPr lang="en-US" altLang="zh-TW" sz="1400" dirty="0">
                <a:solidFill>
                  <a:srgbClr val="0000FF"/>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南分院</a:t>
            </a:r>
            <a:r>
              <a:rPr lang="en-US" altLang="zh-TW" sz="1400" dirty="0">
                <a:solidFill>
                  <a:srgbClr val="0000FF"/>
                </a:solidFill>
                <a:latin typeface="標楷體" panose="03000509000000000000" pitchFamily="65" charset="-120"/>
                <a:ea typeface="標楷體" panose="03000509000000000000" pitchFamily="65" charset="-120"/>
              </a:rPr>
              <a:t>)</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5719491" y="5971256"/>
            <a:ext cx="3185487" cy="830997"/>
          </a:xfrm>
          <a:prstGeom prst="rect">
            <a:avLst/>
          </a:prstGeom>
          <a:noFill/>
        </p:spPr>
        <p:txBody>
          <a:bodyPr wrap="none" rtlCol="0">
            <a:spAutoFit/>
          </a:bodyPr>
          <a:lstStyle/>
          <a:p>
            <a:r>
              <a:rPr lang="en-US" altLang="zh-TW" sz="1200" b="1"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Note:</a:t>
            </a:r>
          </a:p>
          <a:p>
            <a:r>
              <a:rPr lang="zh-TW" altLang="en-US" sz="1200" dirty="0">
                <a:solidFill>
                  <a:prstClr val="black"/>
                </a:solidFill>
                <a:latin typeface="標楷體" panose="03000509000000000000" pitchFamily="65" charset="-120"/>
                <a:ea typeface="標楷體" panose="03000509000000000000" pitchFamily="65" charset="-120"/>
              </a:rPr>
              <a:t>黑體字</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投入植物工廠廠商，</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內為投資企業</a:t>
            </a:r>
            <a:endParaRPr lang="en-US" altLang="zh-TW" sz="1200" dirty="0">
              <a:solidFill>
                <a:prstClr val="black"/>
              </a:solidFill>
              <a:latin typeface="標楷體" panose="03000509000000000000" pitchFamily="65" charset="-120"/>
              <a:ea typeface="標楷體" panose="03000509000000000000" pitchFamily="65" charset="-120"/>
            </a:endParaRPr>
          </a:p>
          <a:p>
            <a:r>
              <a:rPr lang="zh-TW" altLang="en-US" sz="1200" dirty="0">
                <a:solidFill>
                  <a:srgbClr val="0000FF"/>
                </a:solidFill>
                <a:latin typeface="標楷體" panose="03000509000000000000" pitchFamily="65" charset="-120"/>
                <a:ea typeface="標楷體" panose="03000509000000000000" pitchFamily="65" charset="-120"/>
              </a:rPr>
              <a:t>藍體字</a:t>
            </a:r>
            <a:r>
              <a:rPr lang="en-US" altLang="zh-TW" sz="1200" dirty="0">
                <a:solidFill>
                  <a:srgbClr val="0000FF"/>
                </a:solidFill>
                <a:latin typeface="標楷體" panose="03000509000000000000" pitchFamily="65" charset="-120"/>
                <a:ea typeface="標楷體" panose="03000509000000000000" pitchFamily="65" charset="-120"/>
              </a:rPr>
              <a:t>:</a:t>
            </a:r>
            <a:r>
              <a:rPr lang="zh-TW" altLang="en-US" sz="1200" dirty="0">
                <a:solidFill>
                  <a:srgbClr val="0000FF"/>
                </a:solidFill>
                <a:latin typeface="標楷體" panose="03000509000000000000" pitchFamily="65" charset="-120"/>
                <a:ea typeface="標楷體" panose="03000509000000000000" pitchFamily="65" charset="-120"/>
              </a:rPr>
              <a:t>相關公協會、研究單位</a:t>
            </a:r>
            <a:endParaRPr lang="en-US" altLang="zh-TW" sz="1200" dirty="0">
              <a:solidFill>
                <a:srgbClr val="009900"/>
              </a:solidFill>
              <a:latin typeface="標楷體" panose="03000509000000000000" pitchFamily="65" charset="-120"/>
              <a:ea typeface="標楷體" panose="03000509000000000000" pitchFamily="65" charset="-120"/>
            </a:endParaRPr>
          </a:p>
          <a:p>
            <a:endParaRPr lang="zh-TW" altLang="en-US" sz="1200" dirty="0">
              <a:solidFill>
                <a:srgbClr val="0099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5436096" y="3581846"/>
            <a:ext cx="3429965"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宜蘭、花蓮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宜蘭大學、</a:t>
            </a:r>
            <a:r>
              <a:rPr lang="zh-TW" altLang="en-US" sz="1400" dirty="0">
                <a:solidFill>
                  <a:srgbClr val="0100F4"/>
                </a:solidFill>
                <a:latin typeface="標楷體" panose="03000509000000000000" pitchFamily="65" charset="-120"/>
                <a:ea typeface="標楷體" panose="03000509000000000000" pitchFamily="65" charset="-120"/>
              </a:rPr>
              <a:t>花蓮農工</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9837" y="6453336"/>
            <a:ext cx="8508171" cy="338554"/>
          </a:xfrm>
          <a:prstGeom prst="rect">
            <a:avLst/>
          </a:prstGeom>
          <a:noFill/>
        </p:spPr>
        <p:txBody>
          <a:bodyPr wrap="square" rtlCol="0">
            <a:spAutoFit/>
          </a:bodyPr>
          <a:lstStyle/>
          <a:p>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endParaRPr lang="zh-TW" altLang="en-US" sz="1600" dirty="0">
              <a:solidFill>
                <a:prstClr val="black"/>
              </a:solidFill>
              <a:latin typeface="標楷體" panose="03000509000000000000" pitchFamily="65" charset="-120"/>
              <a:ea typeface="標楷體" panose="03000509000000000000" pitchFamily="65" charset="-120"/>
            </a:endParaRPr>
          </a:p>
        </p:txBody>
      </p:sp>
      <p:sp>
        <p:nvSpPr>
          <p:cNvPr id="16" name="文字方塊 15"/>
          <p:cNvSpPr txBox="1"/>
          <p:nvPr/>
        </p:nvSpPr>
        <p:spPr>
          <a:xfrm>
            <a:off x="5436096" y="3274689"/>
            <a:ext cx="4104456"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基隆</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光苗科技、紫山村</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海灣國際</a:t>
            </a:r>
            <a:r>
              <a:rPr lang="en-US" altLang="zh-TW" sz="1400" dirty="0">
                <a:solidFill>
                  <a:srgbClr val="000000"/>
                </a:solidFill>
                <a:latin typeface="標楷體" panose="03000509000000000000" pitchFamily="65" charset="-120"/>
                <a:ea typeface="標楷體" panose="03000509000000000000" pitchFamily="65" charset="-120"/>
              </a:rPr>
              <a:t>)</a:t>
            </a:r>
            <a:endParaRPr lang="zh-TW" altLang="en-US" sz="1400" dirty="0">
              <a:solidFill>
                <a:srgbClr val="00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3490033" y="3134345"/>
            <a:ext cx="1946063" cy="789960"/>
          </a:xfrm>
          <a:prstGeom prst="rect">
            <a:avLst/>
          </a:prstGeom>
          <a:noFill/>
        </p:spPr>
        <p:txBody>
          <a:bodyPr wrap="square" rtlCol="0">
            <a:spAutoFit/>
          </a:bodyPr>
          <a:lstStyle/>
          <a:p>
            <a:pPr>
              <a:lnSpc>
                <a:spcPct val="150000"/>
              </a:lnSpc>
            </a:pPr>
            <a:r>
              <a:rPr lang="en-US" altLang="zh-TW" sz="2000" dirty="0">
                <a:solidFill>
                  <a:prstClr val="black"/>
                </a:solidFill>
                <a:sym typeface="Wingdings" panose="05000000000000000000" pitchFamily="2" charset="2"/>
              </a:rPr>
              <a:t>2014</a:t>
            </a:r>
            <a:r>
              <a:rPr lang="en-US" altLang="zh-TW" sz="14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 </a:t>
            </a:r>
            <a:r>
              <a:rPr lang="en-US" altLang="zh-TW" sz="32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89</a:t>
            </a:r>
            <a:r>
              <a:rPr lang="zh-TW" altLang="en-US" sz="20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家 </a:t>
            </a:r>
            <a:endParaRPr lang="zh-TW" altLang="en-US" sz="2000" dirty="0">
              <a:solidFill>
                <a:prstClr val="black"/>
              </a:solidFill>
              <a:latin typeface="標楷體" panose="03000509000000000000" pitchFamily="65" charset="-120"/>
              <a:ea typeface="標楷體" panose="03000509000000000000" pitchFamily="65" charset="-120"/>
            </a:endParaRPr>
          </a:p>
        </p:txBody>
      </p:sp>
      <p:sp>
        <p:nvSpPr>
          <p:cNvPr id="18"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7323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2" name="文字方塊 1"/>
          <p:cNvSpPr txBox="1"/>
          <p:nvPr/>
        </p:nvSpPr>
        <p:spPr>
          <a:xfrm>
            <a:off x="280095" y="1297335"/>
            <a:ext cx="4547300" cy="954107"/>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太平洋森活</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、星芝、</a:t>
            </a:r>
            <a:r>
              <a:rPr lang="zh-TW" altLang="en-US" sz="1400" dirty="0">
                <a:solidFill>
                  <a:srgbClr val="000000"/>
                </a:solidFill>
                <a:latin typeface="標楷體" panose="03000509000000000000" pitchFamily="65" charset="-120"/>
                <a:ea typeface="標楷體" panose="03000509000000000000" pitchFamily="65" charset="-120"/>
              </a:rPr>
              <a:t>映鮮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大同</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、樂鮮良房</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勃翔</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費思科、</a:t>
            </a:r>
            <a:r>
              <a:rPr lang="zh-TW" altLang="en-US" sz="1400" dirty="0">
                <a:solidFill>
                  <a:srgbClr val="000000"/>
                </a:solidFill>
                <a:latin typeface="標楷體" panose="03000509000000000000" pitchFamily="65" charset="-120"/>
                <a:ea typeface="標楷體" panose="03000509000000000000" pitchFamily="65" charset="-120"/>
              </a:rPr>
              <a:t>先端農業、</a:t>
            </a:r>
            <a:r>
              <a:rPr lang="zh-TW" altLang="en-US" sz="1400" dirty="0">
                <a:solidFill>
                  <a:prstClr val="black"/>
                </a:solidFill>
                <a:latin typeface="標楷體" panose="03000509000000000000" pitchFamily="65" charset="-120"/>
                <a:ea typeface="標楷體" panose="03000509000000000000" pitchFamily="65" charset="-120"/>
              </a:rPr>
              <a:t>創森、綠光能、樂活</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大眾</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、澄谷、</a:t>
            </a:r>
            <a:r>
              <a:rPr lang="zh-TW" altLang="en-US" sz="1400" dirty="0">
                <a:solidFill>
                  <a:srgbClr val="0000FF"/>
                </a:solidFill>
                <a:latin typeface="標楷體" panose="03000509000000000000" pitchFamily="65" charset="-120"/>
                <a:ea typeface="標楷體" panose="03000509000000000000" pitchFamily="65" charset="-120"/>
              </a:rPr>
              <a:t>台灣大學、中研院生物技術中心</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33" name="文字方塊 32"/>
          <p:cNvSpPr txBox="1"/>
          <p:nvPr/>
        </p:nvSpPr>
        <p:spPr>
          <a:xfrm>
            <a:off x="5044818" y="1451223"/>
            <a:ext cx="3813975" cy="1384995"/>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根根相連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太極光</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、光合齋</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驊陞</a:t>
            </a:r>
            <a:r>
              <a:rPr lang="en-US" altLang="zh-TW" sz="1400" dirty="0">
                <a:solidFill>
                  <a:prstClr val="black"/>
                </a:solidFill>
                <a:latin typeface="標楷體" pitchFamily="65" charset="-120"/>
                <a:ea typeface="標楷體" pitchFamily="65" charset="-120"/>
              </a:rPr>
              <a:t>)</a:t>
            </a:r>
            <a:r>
              <a:rPr lang="zh-TW" altLang="en-US" sz="1400" dirty="0">
                <a:solidFill>
                  <a:prstClr val="black"/>
                </a:solidFill>
                <a:latin typeface="標楷體" pitchFamily="65" charset="-120"/>
                <a:ea typeface="標楷體"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麗萊登</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灃品、鼎豐康、</a:t>
            </a:r>
            <a:r>
              <a:rPr lang="zh-TW" altLang="en-US" sz="1400" dirty="0">
                <a:solidFill>
                  <a:prstClr val="black"/>
                </a:solidFill>
                <a:latin typeface="標楷體" panose="03000509000000000000" pitchFamily="65" charset="-120"/>
                <a:ea typeface="標楷體" panose="03000509000000000000" pitchFamily="65" charset="-120"/>
              </a:rPr>
              <a:t>慶聲、研華、光茵、金寶、寰宇、連淨</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連展</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、鐳德、中福、輕蔬食</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君邦</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zh-TW" sz="1400" dirty="0">
                <a:solidFill>
                  <a:prstClr val="black"/>
                </a:solidFill>
                <a:latin typeface="標楷體" panose="03000509000000000000" pitchFamily="65" charset="-120"/>
                <a:ea typeface="標楷體" panose="03000509000000000000" pitchFamily="65" charset="-120"/>
              </a:rPr>
              <a:t>東大一</a:t>
            </a:r>
            <a:r>
              <a:rPr lang="zh-TW" altLang="en-US" sz="1400" dirty="0">
                <a:solidFill>
                  <a:srgbClr val="000000"/>
                </a:solidFill>
                <a:latin typeface="標楷體" panose="03000509000000000000" pitchFamily="65" charset="-120"/>
                <a:ea typeface="標楷體" panose="03000509000000000000" pitchFamily="65" charset="-120"/>
              </a:rPr>
              <a:t>、</a:t>
            </a:r>
            <a:r>
              <a:rPr lang="en-US" altLang="zh-TW" sz="1400" dirty="0">
                <a:solidFill>
                  <a:srgbClr val="000000"/>
                </a:solidFill>
                <a:latin typeface="標楷體" panose="03000509000000000000" pitchFamily="65" charset="-120"/>
                <a:ea typeface="標楷體" panose="03000509000000000000" pitchFamily="65" charset="-120"/>
              </a:rPr>
              <a:t>OPCOM Farm(</a:t>
            </a:r>
            <a:r>
              <a:rPr lang="zh-TW" altLang="en-US" sz="1400" dirty="0">
                <a:solidFill>
                  <a:srgbClr val="000000"/>
                </a:solidFill>
                <a:latin typeface="標楷體" panose="03000509000000000000" pitchFamily="65" charset="-120"/>
                <a:ea typeface="標楷體" panose="03000509000000000000" pitchFamily="65" charset="-120"/>
              </a:rPr>
              <a:t>敦樸</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、艾佳</a:t>
            </a:r>
            <a:r>
              <a:rPr lang="zh-TW" altLang="en-US" sz="1400" dirty="0">
                <a:solidFill>
                  <a:prstClr val="black"/>
                </a:solidFill>
                <a:latin typeface="標楷體" pitchFamily="65" charset="-120"/>
                <a:ea typeface="標楷體" pitchFamily="65" charset="-120"/>
              </a:rPr>
              <a:t>、苗廣豐</a:t>
            </a:r>
            <a:r>
              <a:rPr lang="zh-TW" altLang="en-US" sz="1400" dirty="0">
                <a:solidFill>
                  <a:srgbClr val="000000"/>
                </a:solidFill>
                <a:latin typeface="標楷體" panose="03000509000000000000" pitchFamily="65" charset="-120"/>
                <a:ea typeface="標楷體" panose="03000509000000000000" pitchFamily="65" charset="-120"/>
              </a:rPr>
              <a:t>、飛弘、</a:t>
            </a:r>
            <a:r>
              <a:rPr lang="zh-TW" altLang="en-US" sz="1400" dirty="0">
                <a:solidFill>
                  <a:prstClr val="black"/>
                </a:solidFill>
                <a:latin typeface="標楷體" panose="03000509000000000000" pitchFamily="65" charset="-120"/>
                <a:ea typeface="標楷體" panose="03000509000000000000" pitchFamily="65" charset="-120"/>
              </a:rPr>
              <a:t>威晶、台灣農好、三愛農業、凱傑林、坪林</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endParaRPr lang="en-US" altLang="zh-TW" sz="1400" dirty="0">
              <a:solidFill>
                <a:srgbClr val="0099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69661" y="2167173"/>
            <a:ext cx="3586800" cy="95410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桃園</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台達電、欣鮮圃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欣興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、賽門、北一農場</a:t>
            </a:r>
            <a:r>
              <a:rPr lang="zh-TW" altLang="en-US" sz="1400" dirty="0">
                <a:solidFill>
                  <a:prstClr val="black"/>
                </a:solidFill>
                <a:latin typeface="標楷體" panose="03000509000000000000" pitchFamily="65" charset="-120"/>
                <a:ea typeface="標楷體" panose="03000509000000000000" pitchFamily="65" charset="-120"/>
              </a:rPr>
              <a:t>、三商光電、菁菜園、山福、源鮮、紅柿子、台灣神農、強復、威晶、漁裕、珊蒂妮、</a:t>
            </a:r>
            <a:r>
              <a:rPr lang="zh-TW" altLang="en-US" sz="1400" dirty="0">
                <a:solidFill>
                  <a:srgbClr val="0000FF"/>
                </a:solidFill>
                <a:latin typeface="標楷體" panose="03000509000000000000" pitchFamily="65" charset="-120"/>
                <a:ea typeface="標楷體" panose="03000509000000000000" pitchFamily="65" charset="-120"/>
              </a:rPr>
              <a:t>萬能科大</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242297" y="4399778"/>
            <a:ext cx="3177575" cy="1600438"/>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台中、彰化、南投、雲林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景澤、</a:t>
            </a:r>
            <a:r>
              <a:rPr lang="zh-TW" altLang="en-US" sz="1400" dirty="0">
                <a:solidFill>
                  <a:prstClr val="black"/>
                </a:solidFill>
                <a:latin typeface="標楷體" pitchFamily="65" charset="-120"/>
                <a:ea typeface="標楷體" pitchFamily="65" charset="-120"/>
              </a:rPr>
              <a:t>家樂、</a:t>
            </a:r>
            <a:r>
              <a:rPr lang="zh-TW" altLang="en-US" sz="1400" dirty="0">
                <a:solidFill>
                  <a:srgbClr val="000000"/>
                </a:solidFill>
                <a:latin typeface="標楷體" panose="03000509000000000000" pitchFamily="65" charset="-120"/>
                <a:ea typeface="標楷體" panose="03000509000000000000" pitchFamily="65" charset="-120"/>
              </a:rPr>
              <a:t>欣陽、安芯養生菜</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映興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、旺永、志聖、世華、鋐洲、菁饌、臻里、群荃養菌場、好田生機、台灣堂華、吾邦土、</a:t>
            </a:r>
            <a:r>
              <a:rPr lang="ja-JP" altLang="en-US" sz="1400" dirty="0">
                <a:solidFill>
                  <a:srgbClr val="000000"/>
                </a:solidFill>
                <a:latin typeface="標楷體" panose="03000509000000000000" pitchFamily="65" charset="-120"/>
                <a:ea typeface="標楷體" panose="03000509000000000000" pitchFamily="65" charset="-120"/>
              </a:rPr>
              <a:t>晁陽</a:t>
            </a:r>
            <a:r>
              <a:rPr lang="zh-TW" altLang="en-US" sz="1400" dirty="0">
                <a:solidFill>
                  <a:srgbClr val="000000"/>
                </a:solidFill>
                <a:latin typeface="標楷體" panose="03000509000000000000" pitchFamily="65" charset="-120"/>
                <a:ea typeface="標楷體" panose="03000509000000000000" pitchFamily="65" charset="-120"/>
              </a:rPr>
              <a:t>、埔里</a:t>
            </a:r>
            <a:r>
              <a:rPr lang="en-US" altLang="zh-TW" sz="1400" dirty="0">
                <a:solidFill>
                  <a:srgbClr val="000000"/>
                </a:solidFill>
                <a:latin typeface="標楷體" panose="03000509000000000000" pitchFamily="65" charset="-120"/>
                <a:ea typeface="標楷體" panose="03000509000000000000" pitchFamily="65" charset="-120"/>
              </a:rPr>
              <a:t>A(</a:t>
            </a:r>
            <a:r>
              <a:rPr lang="zh-TW" altLang="en-US" sz="1400" dirty="0">
                <a:solidFill>
                  <a:srgbClr val="000000"/>
                </a:solidFill>
                <a:latin typeface="標楷體" panose="03000509000000000000" pitchFamily="65" charset="-120"/>
                <a:ea typeface="標楷體" panose="03000509000000000000" pitchFamily="65" charset="-120"/>
              </a:rPr>
              <a:t>植光畝</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中興大學、大葉大學、亞洲大學、農試所</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65541" y="3156040"/>
            <a:ext cx="3082323" cy="738664"/>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新竹</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綠四季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詮興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、晶發半導體</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中國砂輪、互光、永生、元通綠能、綠品生技、益華、</a:t>
            </a:r>
            <a:r>
              <a:rPr lang="zh-TW" altLang="zh-TW" sz="1400" dirty="0">
                <a:solidFill>
                  <a:srgbClr val="0000FF"/>
                </a:solidFill>
                <a:latin typeface="標楷體" panose="03000509000000000000" pitchFamily="65" charset="-120"/>
                <a:ea typeface="標楷體" panose="03000509000000000000" pitchFamily="65" charset="-120"/>
              </a:rPr>
              <a:t>工研院</a:t>
            </a:r>
            <a:endParaRPr lang="zh-TW" altLang="en-US" sz="1400" strike="sngStrike" dirty="0">
              <a:solidFill>
                <a:prstClr val="black"/>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243167" y="4085902"/>
            <a:ext cx="3256020" cy="307777"/>
          </a:xfrm>
          <a:prstGeom prst="rect">
            <a:avLst/>
          </a:prstGeom>
          <a:noFill/>
        </p:spPr>
        <p:txBody>
          <a:bodyPr wrap="non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苗栗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雅聞香草、藝軒、菁翠、研耘</a:t>
            </a:r>
          </a:p>
        </p:txBody>
      </p:sp>
      <p:sp>
        <p:nvSpPr>
          <p:cNvPr id="12" name="文字方塊 11"/>
          <p:cNvSpPr txBox="1"/>
          <p:nvPr/>
        </p:nvSpPr>
        <p:spPr>
          <a:xfrm>
            <a:off x="5140074" y="4383046"/>
            <a:ext cx="3725987" cy="1384995"/>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嘉義、台南、高雄、屏東</a:t>
            </a:r>
            <a:r>
              <a:rPr lang="en-US" altLang="zh-TW" sz="1400" dirty="0">
                <a:solidFill>
                  <a:srgbClr val="000000"/>
                </a:solidFill>
                <a:latin typeface="標楷體" panose="03000509000000000000" pitchFamily="65" charset="-120"/>
                <a:ea typeface="標楷體" panose="03000509000000000000" pitchFamily="65" charset="-120"/>
              </a:rPr>
              <a:t>:</a:t>
            </a:r>
          </a:p>
          <a:p>
            <a:pPr>
              <a:buSzPct val="90000"/>
            </a:pPr>
            <a:r>
              <a:rPr lang="zh-TW" altLang="en-US" sz="1400" dirty="0">
                <a:solidFill>
                  <a:srgbClr val="000000"/>
                </a:solidFill>
                <a:latin typeface="標楷體" panose="03000509000000000000" pitchFamily="65" charset="-120"/>
                <a:ea typeface="標楷體" panose="03000509000000000000" pitchFamily="65" charset="-120"/>
              </a:rPr>
              <a:t>四季洋圃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李時珍</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、翠活</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樂佳*</a:t>
            </a:r>
            <a:r>
              <a:rPr lang="en-US" altLang="zh-TW" sz="1400" dirty="0">
                <a:solidFill>
                  <a:srgbClr val="000000"/>
                </a:solidFill>
                <a:latin typeface="標楷體" panose="03000509000000000000" pitchFamily="65" charset="-120"/>
                <a:ea typeface="標楷體" panose="03000509000000000000" pitchFamily="65" charset="-120"/>
              </a:rPr>
              <a:t>4)</a:t>
            </a:r>
            <a:r>
              <a:rPr lang="zh-TW" altLang="en-US" sz="1400" dirty="0">
                <a:solidFill>
                  <a:srgbClr val="000000"/>
                </a:solidFill>
                <a:latin typeface="標楷體" panose="03000509000000000000" pitchFamily="65" charset="-120"/>
                <a:ea typeface="標楷體" panose="03000509000000000000" pitchFamily="65" charset="-120"/>
              </a:rPr>
              <a:t>、碩園、益菱工業、蔬食樂</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聚陽</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綠陽光電、山汰、</a:t>
            </a:r>
            <a:r>
              <a:rPr lang="zh-TW" altLang="en-US" sz="1400" dirty="0">
                <a:solidFill>
                  <a:srgbClr val="000000"/>
                </a:solidFill>
                <a:latin typeface="標楷體" panose="03000509000000000000" pitchFamily="65" charset="-120"/>
                <a:ea typeface="標楷體" panose="03000509000000000000" pitchFamily="65" charset="-120"/>
              </a:rPr>
              <a:t>燦鋐、金發、富綠寶、 山水資產、庚晉、昊耕、震健康、</a:t>
            </a:r>
            <a:r>
              <a:rPr lang="zh-TW" altLang="en-US" sz="1400" dirty="0">
                <a:solidFill>
                  <a:srgbClr val="0000FF"/>
                </a:solidFill>
                <a:latin typeface="標楷體" panose="03000509000000000000" pitchFamily="65" charset="-120"/>
                <a:ea typeface="標楷體" panose="03000509000000000000" pitchFamily="65" charset="-120"/>
              </a:rPr>
              <a:t>金工中心、成大、高海大、屏科大</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r>
              <a:rPr lang="en-US" altLang="zh-TW" sz="1400" dirty="0">
                <a:solidFill>
                  <a:srgbClr val="0000FF"/>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南分院</a:t>
            </a:r>
            <a:r>
              <a:rPr lang="en-US" altLang="zh-TW" sz="1400" dirty="0">
                <a:solidFill>
                  <a:srgbClr val="0000FF"/>
                </a:solidFill>
                <a:latin typeface="標楷體" panose="03000509000000000000" pitchFamily="65" charset="-120"/>
                <a:ea typeface="標楷體" panose="03000509000000000000" pitchFamily="65" charset="-120"/>
              </a:rPr>
              <a:t>)</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5719491" y="5971256"/>
            <a:ext cx="3185487" cy="1015663"/>
          </a:xfrm>
          <a:prstGeom prst="rect">
            <a:avLst/>
          </a:prstGeom>
          <a:noFill/>
        </p:spPr>
        <p:txBody>
          <a:bodyPr wrap="none" rtlCol="0">
            <a:spAutoFit/>
          </a:bodyPr>
          <a:lstStyle/>
          <a:p>
            <a:r>
              <a:rPr lang="en-US" altLang="zh-TW" sz="1200" b="1"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Note:</a:t>
            </a:r>
          </a:p>
          <a:p>
            <a:r>
              <a:rPr lang="zh-TW" altLang="en-US" sz="1200" dirty="0">
                <a:solidFill>
                  <a:prstClr val="black"/>
                </a:solidFill>
                <a:latin typeface="標楷體" panose="03000509000000000000" pitchFamily="65" charset="-120"/>
                <a:ea typeface="標楷體" panose="03000509000000000000" pitchFamily="65" charset="-120"/>
              </a:rPr>
              <a:t>黑體字</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投入植物工廠廠商，</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內為投資企業</a:t>
            </a:r>
            <a:endParaRPr lang="en-US" altLang="zh-TW" sz="1200" dirty="0">
              <a:solidFill>
                <a:prstClr val="black"/>
              </a:solidFill>
              <a:latin typeface="標楷體" panose="03000509000000000000" pitchFamily="65" charset="-120"/>
              <a:ea typeface="標楷體" panose="03000509000000000000" pitchFamily="65" charset="-120"/>
            </a:endParaRPr>
          </a:p>
          <a:p>
            <a:r>
              <a:rPr lang="zh-TW" altLang="en-US" sz="1200" dirty="0">
                <a:solidFill>
                  <a:srgbClr val="0000FF"/>
                </a:solidFill>
                <a:latin typeface="標楷體" panose="03000509000000000000" pitchFamily="65" charset="-120"/>
                <a:ea typeface="標楷體" panose="03000509000000000000" pitchFamily="65" charset="-120"/>
              </a:rPr>
              <a:t>藍體字</a:t>
            </a:r>
            <a:r>
              <a:rPr lang="en-US" altLang="zh-TW" sz="1200" dirty="0">
                <a:solidFill>
                  <a:srgbClr val="0000FF"/>
                </a:solidFill>
                <a:latin typeface="標楷體" panose="03000509000000000000" pitchFamily="65" charset="-120"/>
                <a:ea typeface="標楷體" panose="03000509000000000000" pitchFamily="65" charset="-120"/>
              </a:rPr>
              <a:t>:</a:t>
            </a:r>
            <a:r>
              <a:rPr lang="zh-TW" altLang="en-US" sz="1200" dirty="0">
                <a:solidFill>
                  <a:srgbClr val="0000FF"/>
                </a:solidFill>
                <a:latin typeface="標楷體" panose="03000509000000000000" pitchFamily="65" charset="-120"/>
                <a:ea typeface="標楷體" panose="03000509000000000000" pitchFamily="65" charset="-120"/>
              </a:rPr>
              <a:t>相關公協會、研究單位</a:t>
            </a:r>
            <a:endParaRPr lang="en-US" altLang="zh-TW" sz="1200" dirty="0">
              <a:solidFill>
                <a:srgbClr val="0000FF"/>
              </a:solidFill>
              <a:latin typeface="標楷體" panose="03000509000000000000" pitchFamily="65" charset="-120"/>
              <a:ea typeface="標楷體" panose="03000509000000000000" pitchFamily="65" charset="-120"/>
            </a:endParaRPr>
          </a:p>
          <a:p>
            <a:r>
              <a:rPr lang="zh-TW" altLang="en-US" sz="1200" dirty="0">
                <a:solidFill>
                  <a:srgbClr val="009900"/>
                </a:solidFill>
                <a:latin typeface="標楷體" panose="03000509000000000000" pitchFamily="65" charset="-120"/>
                <a:ea typeface="標楷體" panose="03000509000000000000" pitchFamily="65" charset="-120"/>
              </a:rPr>
              <a:t>綠色字體</a:t>
            </a:r>
            <a:r>
              <a:rPr lang="en-US" altLang="zh-TW" sz="1200" dirty="0">
                <a:solidFill>
                  <a:srgbClr val="009900"/>
                </a:solidFill>
                <a:latin typeface="標楷體" panose="03000509000000000000" pitchFamily="65" charset="-120"/>
                <a:ea typeface="標楷體" panose="03000509000000000000" pitchFamily="65" charset="-120"/>
              </a:rPr>
              <a:t>:</a:t>
            </a:r>
            <a:r>
              <a:rPr lang="zh-TW" altLang="en-US" sz="1200" dirty="0">
                <a:solidFill>
                  <a:srgbClr val="009900"/>
                </a:solidFill>
                <a:latin typeface="標楷體" panose="03000509000000000000" pitchFamily="65" charset="-120"/>
                <a:ea typeface="標楷體" panose="03000509000000000000" pitchFamily="65" charset="-120"/>
              </a:rPr>
              <a:t>興建中的廠商</a:t>
            </a:r>
            <a:endParaRPr lang="en-US" altLang="zh-TW" sz="1200" dirty="0">
              <a:solidFill>
                <a:srgbClr val="009900"/>
              </a:solidFill>
              <a:latin typeface="標楷體" panose="03000509000000000000" pitchFamily="65" charset="-120"/>
              <a:ea typeface="標楷體" panose="03000509000000000000" pitchFamily="65" charset="-120"/>
            </a:endParaRPr>
          </a:p>
          <a:p>
            <a:endParaRPr lang="zh-TW" altLang="en-US" sz="1200" dirty="0">
              <a:solidFill>
                <a:srgbClr val="0099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5436096" y="3581846"/>
            <a:ext cx="3429965"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宜蘭、花蓮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宜蘭大學、</a:t>
            </a:r>
            <a:r>
              <a:rPr lang="zh-TW" altLang="en-US" sz="1400" dirty="0">
                <a:solidFill>
                  <a:srgbClr val="0100F4"/>
                </a:solidFill>
                <a:latin typeface="標楷體" panose="03000509000000000000" pitchFamily="65" charset="-120"/>
                <a:ea typeface="標楷體" panose="03000509000000000000" pitchFamily="65" charset="-120"/>
              </a:rPr>
              <a:t>花蓮農工</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9837" y="6453336"/>
            <a:ext cx="8508171" cy="338554"/>
          </a:xfrm>
          <a:prstGeom prst="rect">
            <a:avLst/>
          </a:prstGeom>
          <a:noFill/>
        </p:spPr>
        <p:txBody>
          <a:bodyPr wrap="square" rtlCol="0">
            <a:spAutoFit/>
          </a:bodyPr>
          <a:lstStyle/>
          <a:p>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endParaRPr lang="zh-TW" altLang="en-US" sz="1600" dirty="0">
              <a:solidFill>
                <a:prstClr val="black"/>
              </a:solidFill>
              <a:latin typeface="標楷體" panose="03000509000000000000" pitchFamily="65" charset="-120"/>
              <a:ea typeface="標楷體" panose="03000509000000000000" pitchFamily="65" charset="-120"/>
            </a:endParaRPr>
          </a:p>
        </p:txBody>
      </p:sp>
      <p:sp>
        <p:nvSpPr>
          <p:cNvPr id="16" name="文字方塊 15"/>
          <p:cNvSpPr txBox="1"/>
          <p:nvPr/>
        </p:nvSpPr>
        <p:spPr>
          <a:xfrm>
            <a:off x="5436096" y="3155183"/>
            <a:ext cx="4104456"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基隆</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光苗科技、紫山村</a:t>
            </a:r>
          </a:p>
        </p:txBody>
      </p:sp>
      <p:sp>
        <p:nvSpPr>
          <p:cNvPr id="5" name="文字方塊 4"/>
          <p:cNvSpPr txBox="1"/>
          <p:nvPr/>
        </p:nvSpPr>
        <p:spPr>
          <a:xfrm>
            <a:off x="3438216" y="3134345"/>
            <a:ext cx="1946063" cy="830997"/>
          </a:xfrm>
          <a:prstGeom prst="rect">
            <a:avLst/>
          </a:prstGeom>
          <a:noFill/>
        </p:spPr>
        <p:txBody>
          <a:bodyPr wrap="square" rtlCol="0">
            <a:spAutoFit/>
          </a:bodyPr>
          <a:lstStyle/>
          <a:p>
            <a:pPr>
              <a:lnSpc>
                <a:spcPct val="150000"/>
              </a:lnSpc>
            </a:pPr>
            <a:r>
              <a:rPr lang="en-US" altLang="zh-TW" sz="2000" dirty="0">
                <a:solidFill>
                  <a:prstClr val="black"/>
                </a:solidFill>
                <a:sym typeface="Wingdings" panose="05000000000000000000" pitchFamily="2" charset="2"/>
              </a:rPr>
              <a:t>2015</a:t>
            </a:r>
            <a:r>
              <a:rPr lang="en-US" altLang="zh-TW" sz="14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 </a:t>
            </a:r>
            <a:r>
              <a:rPr lang="en-US" altLang="zh-TW" sz="32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111</a:t>
            </a:r>
            <a:r>
              <a:rPr lang="zh-TW" altLang="en-US" sz="20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家 </a:t>
            </a:r>
            <a:endParaRPr lang="zh-TW" altLang="en-US" sz="2000" dirty="0">
              <a:solidFill>
                <a:prstClr val="black"/>
              </a:solidFill>
              <a:latin typeface="標楷體" panose="03000509000000000000" pitchFamily="65" charset="-120"/>
              <a:ea typeface="標楷體" panose="03000509000000000000" pitchFamily="65" charset="-120"/>
            </a:endParaRPr>
          </a:p>
        </p:txBody>
      </p:sp>
      <p:sp>
        <p:nvSpPr>
          <p:cNvPr id="18"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0378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2" name="文字方塊 1"/>
          <p:cNvSpPr txBox="1"/>
          <p:nvPr/>
        </p:nvSpPr>
        <p:spPr>
          <a:xfrm>
            <a:off x="251520" y="1215802"/>
            <a:ext cx="4547300" cy="954107"/>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太平洋森活</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、星芝、</a:t>
            </a:r>
            <a:r>
              <a:rPr lang="zh-TW" altLang="en-US" sz="1400" dirty="0">
                <a:solidFill>
                  <a:srgbClr val="000000"/>
                </a:solidFill>
                <a:latin typeface="標楷體" panose="03000509000000000000" pitchFamily="65" charset="-120"/>
                <a:ea typeface="標楷體" panose="03000509000000000000" pitchFamily="65" charset="-120"/>
              </a:rPr>
              <a:t>映鮮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大同</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、樂鮮良房</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勃翔</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先端農業、</a:t>
            </a:r>
            <a:r>
              <a:rPr lang="zh-TW" altLang="en-US" sz="1400" dirty="0">
                <a:solidFill>
                  <a:prstClr val="black"/>
                </a:solidFill>
                <a:latin typeface="標楷體" panose="03000509000000000000" pitchFamily="65" charset="-120"/>
                <a:ea typeface="標楷體" panose="03000509000000000000" pitchFamily="65" charset="-120"/>
              </a:rPr>
              <a:t>創森、綠光能、樂活</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大眾</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、澄谷、</a:t>
            </a:r>
            <a:r>
              <a:rPr lang="zh-TW" altLang="en-US" sz="1400" dirty="0">
                <a:solidFill>
                  <a:srgbClr val="009900"/>
                </a:solidFill>
                <a:latin typeface="標楷體" panose="03000509000000000000" pitchFamily="65" charset="-120"/>
                <a:ea typeface="標楷體" panose="03000509000000000000" pitchFamily="65" charset="-120"/>
              </a:rPr>
              <a:t>台北</a:t>
            </a:r>
            <a:r>
              <a:rPr lang="en-US" altLang="zh-TW" sz="1400" dirty="0">
                <a:solidFill>
                  <a:srgbClr val="009900"/>
                </a:solidFill>
                <a:latin typeface="標楷體" panose="03000509000000000000" pitchFamily="65" charset="-120"/>
                <a:ea typeface="標楷體" panose="03000509000000000000" pitchFamily="65" charset="-120"/>
              </a:rPr>
              <a:t>A</a:t>
            </a:r>
            <a:r>
              <a:rPr lang="zh-TW" altLang="en-US" sz="1400" dirty="0">
                <a:solidFill>
                  <a:srgbClr val="009900"/>
                </a:solidFill>
                <a:latin typeface="標楷體" panose="03000509000000000000" pitchFamily="65" charset="-120"/>
                <a:ea typeface="標楷體" panose="03000509000000000000" pitchFamily="65" charset="-120"/>
              </a:rPr>
              <a:t>廠</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台灣大學</a:t>
            </a:r>
            <a:r>
              <a:rPr lang="en-US" altLang="zh-TW" sz="1400" dirty="0">
                <a:solidFill>
                  <a:srgbClr val="0000FF"/>
                </a:solidFill>
                <a:latin typeface="標楷體" panose="03000509000000000000" pitchFamily="65" charset="-120"/>
                <a:ea typeface="標楷體" panose="03000509000000000000" pitchFamily="65" charset="-120"/>
              </a:rPr>
              <a:t>*2</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33" name="文字方塊 32"/>
          <p:cNvSpPr txBox="1"/>
          <p:nvPr/>
        </p:nvSpPr>
        <p:spPr>
          <a:xfrm>
            <a:off x="5044818" y="1451223"/>
            <a:ext cx="3813975" cy="1600438"/>
          </a:xfrm>
          <a:prstGeom prst="rect">
            <a:avLst/>
          </a:prstGeom>
          <a:noFill/>
        </p:spPr>
        <p:txBody>
          <a:bodyPr wrap="square" rtlCol="0">
            <a:spAutoFit/>
          </a:bodyPr>
          <a:lstStyle/>
          <a:p>
            <a:pPr marL="285750" indent="-285750" algn="just">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根根相連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太極光</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、光合齋</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驊陞</a:t>
            </a:r>
            <a:r>
              <a:rPr lang="en-US" altLang="zh-TW" sz="1400" dirty="0">
                <a:solidFill>
                  <a:prstClr val="black"/>
                </a:solidFill>
                <a:latin typeface="標楷體" pitchFamily="65" charset="-120"/>
                <a:ea typeface="標楷體" pitchFamily="65" charset="-120"/>
              </a:rPr>
              <a:t>)</a:t>
            </a:r>
            <a:r>
              <a:rPr lang="zh-TW" altLang="en-US" sz="1400" dirty="0">
                <a:solidFill>
                  <a:prstClr val="black"/>
                </a:solidFill>
                <a:latin typeface="標楷體" pitchFamily="65" charset="-120"/>
                <a:ea typeface="標楷體"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麗萊登</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灃品、鼎豐康、</a:t>
            </a:r>
            <a:r>
              <a:rPr lang="zh-TW" altLang="en-US" sz="1400" dirty="0">
                <a:solidFill>
                  <a:prstClr val="black"/>
                </a:solidFill>
                <a:latin typeface="標楷體" panose="03000509000000000000" pitchFamily="65" charset="-120"/>
                <a:ea typeface="標楷體" panose="03000509000000000000" pitchFamily="65" charset="-120"/>
              </a:rPr>
              <a:t>慶聲、研華、光茵、金寶、寰宇、連淨</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連展</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、鐳德、中福、輕蔬食</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君邦</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zh-TW" sz="1400" dirty="0">
                <a:solidFill>
                  <a:prstClr val="black"/>
                </a:solidFill>
                <a:latin typeface="標楷體" panose="03000509000000000000" pitchFamily="65" charset="-120"/>
                <a:ea typeface="標楷體" panose="03000509000000000000" pitchFamily="65" charset="-120"/>
              </a:rPr>
              <a:t>東大一</a:t>
            </a:r>
            <a:r>
              <a:rPr lang="zh-TW" altLang="en-US" sz="1400" dirty="0">
                <a:solidFill>
                  <a:srgbClr val="000000"/>
                </a:solidFill>
                <a:latin typeface="標楷體" panose="03000509000000000000" pitchFamily="65" charset="-120"/>
                <a:ea typeface="標楷體" panose="03000509000000000000" pitchFamily="65" charset="-120"/>
              </a:rPr>
              <a:t>、</a:t>
            </a:r>
            <a:r>
              <a:rPr lang="en-US" altLang="zh-TW" sz="1400" dirty="0">
                <a:solidFill>
                  <a:srgbClr val="000000"/>
                </a:solidFill>
                <a:latin typeface="標楷體" panose="03000509000000000000" pitchFamily="65" charset="-120"/>
                <a:ea typeface="標楷體" panose="03000509000000000000" pitchFamily="65" charset="-120"/>
              </a:rPr>
              <a:t>OPCOM Farm(</a:t>
            </a:r>
            <a:r>
              <a:rPr lang="zh-TW" altLang="en-US" sz="1400" dirty="0">
                <a:solidFill>
                  <a:srgbClr val="000000"/>
                </a:solidFill>
                <a:latin typeface="標楷體" panose="03000509000000000000" pitchFamily="65" charset="-120"/>
                <a:ea typeface="標楷體" panose="03000509000000000000" pitchFamily="65" charset="-120"/>
              </a:rPr>
              <a:t>敦樸</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、艾佳</a:t>
            </a:r>
            <a:r>
              <a:rPr lang="zh-TW" altLang="en-US" sz="1400" dirty="0">
                <a:solidFill>
                  <a:prstClr val="black"/>
                </a:solidFill>
                <a:latin typeface="標楷體" pitchFamily="65" charset="-120"/>
                <a:ea typeface="標楷體" pitchFamily="65" charset="-120"/>
              </a:rPr>
              <a:t>、苗廣豐</a:t>
            </a:r>
            <a:r>
              <a:rPr lang="zh-TW" altLang="en-US" sz="1400" dirty="0">
                <a:solidFill>
                  <a:srgbClr val="000000"/>
                </a:solidFill>
                <a:latin typeface="標楷體" panose="03000509000000000000" pitchFamily="65" charset="-120"/>
                <a:ea typeface="標楷體" panose="03000509000000000000" pitchFamily="65" charset="-120"/>
              </a:rPr>
              <a:t>、飛弘、</a:t>
            </a:r>
            <a:r>
              <a:rPr lang="zh-TW" altLang="en-US" sz="1400" dirty="0">
                <a:solidFill>
                  <a:prstClr val="black"/>
                </a:solidFill>
                <a:latin typeface="標楷體" panose="03000509000000000000" pitchFamily="65" charset="-120"/>
                <a:ea typeface="標楷體" panose="03000509000000000000" pitchFamily="65" charset="-120"/>
              </a:rPr>
              <a:t>威晶、台灣農好、三愛農業、凱傑林、</a:t>
            </a:r>
            <a:r>
              <a:rPr lang="zh-TW" altLang="en-US" sz="1400" dirty="0">
                <a:latin typeface="標楷體" pitchFamily="65" charset="-120"/>
                <a:ea typeface="標楷體" pitchFamily="65" charset="-120"/>
              </a:rPr>
              <a:t>佰鴻</a:t>
            </a:r>
            <a:r>
              <a:rPr lang="zh-TW" altLang="en-US" sz="1400" dirty="0">
                <a:solidFill>
                  <a:prstClr val="black"/>
                </a:solidFill>
                <a:latin typeface="標楷體" panose="03000509000000000000" pitchFamily="65" charset="-120"/>
                <a:ea typeface="標楷體" panose="03000509000000000000" pitchFamily="65" charset="-120"/>
              </a:rPr>
              <a:t>、坪林</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9900"/>
                </a:solidFill>
                <a:latin typeface="標楷體" panose="03000509000000000000" pitchFamily="65" charset="-120"/>
                <a:ea typeface="標楷體" panose="03000509000000000000" pitchFamily="65" charset="-120"/>
              </a:rPr>
              <a:t>金山</a:t>
            </a:r>
            <a:r>
              <a:rPr lang="en-US" altLang="zh-TW" sz="1400" dirty="0">
                <a:solidFill>
                  <a:srgbClr val="009900"/>
                </a:solidFill>
                <a:latin typeface="標楷體" panose="03000509000000000000" pitchFamily="65" charset="-120"/>
                <a:ea typeface="標楷體" panose="03000509000000000000" pitchFamily="65" charset="-120"/>
              </a:rPr>
              <a:t>A</a:t>
            </a:r>
            <a:r>
              <a:rPr lang="zh-TW" altLang="en-US" sz="1400" dirty="0">
                <a:solidFill>
                  <a:srgbClr val="009900"/>
                </a:solidFill>
                <a:latin typeface="標楷體" panose="03000509000000000000" pitchFamily="65" charset="-120"/>
                <a:ea typeface="標楷體" panose="03000509000000000000" pitchFamily="65" charset="-120"/>
              </a:rPr>
              <a:t>廠、金山</a:t>
            </a:r>
            <a:r>
              <a:rPr lang="en-US" altLang="zh-TW" sz="1400" dirty="0">
                <a:solidFill>
                  <a:srgbClr val="009900"/>
                </a:solidFill>
                <a:latin typeface="標楷體" panose="03000509000000000000" pitchFamily="65" charset="-120"/>
                <a:ea typeface="標楷體" panose="03000509000000000000" pitchFamily="65" charset="-120"/>
              </a:rPr>
              <a:t>B</a:t>
            </a:r>
            <a:r>
              <a:rPr lang="zh-TW" altLang="en-US" sz="1400" dirty="0">
                <a:solidFill>
                  <a:srgbClr val="009900"/>
                </a:solidFill>
                <a:latin typeface="標楷體" panose="03000509000000000000" pitchFamily="65" charset="-120"/>
                <a:ea typeface="標楷體" panose="03000509000000000000" pitchFamily="65" charset="-120"/>
              </a:rPr>
              <a:t>廠、新店廠、瑞芳</a:t>
            </a:r>
            <a:endParaRPr lang="en-US" altLang="zh-TW" sz="1400" dirty="0">
              <a:solidFill>
                <a:srgbClr val="0099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69661" y="2167173"/>
            <a:ext cx="3586800" cy="95410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桃園</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台達電、欣鮮圃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欣興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賽門</a:t>
            </a:r>
            <a:r>
              <a:rPr lang="zh-TW" altLang="en-US" sz="1400" dirty="0">
                <a:solidFill>
                  <a:srgbClr val="000000"/>
                </a:solidFill>
                <a:latin typeface="標楷體" panose="03000509000000000000" pitchFamily="65" charset="-120"/>
                <a:ea typeface="標楷體" panose="03000509000000000000" pitchFamily="65" charset="-120"/>
              </a:rPr>
              <a:t>、北一農場*</a:t>
            </a:r>
            <a:r>
              <a:rPr lang="en-US" altLang="zh-TW" sz="1400" dirty="0">
                <a:solidFill>
                  <a:srgbClr val="000000"/>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、三商光電、菁菜園、山福、源鮮、紅柿子、台灣神農、強復、漁裕、珊蒂妮、</a:t>
            </a:r>
            <a:r>
              <a:rPr lang="zh-TW" altLang="en-US" sz="1400" dirty="0">
                <a:solidFill>
                  <a:srgbClr val="0000FF"/>
                </a:solidFill>
                <a:latin typeface="標楷體" panose="03000509000000000000" pitchFamily="65" charset="-120"/>
                <a:ea typeface="標楷體" panose="03000509000000000000" pitchFamily="65" charset="-120"/>
              </a:rPr>
              <a:t>萬能科大</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242297" y="4296464"/>
            <a:ext cx="3105567" cy="1815882"/>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台中、彰化、南投、雲林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景澤、</a:t>
            </a:r>
            <a:r>
              <a:rPr lang="zh-TW" altLang="en-US" sz="1400" dirty="0">
                <a:solidFill>
                  <a:prstClr val="black"/>
                </a:solidFill>
                <a:latin typeface="標楷體" pitchFamily="65" charset="-120"/>
                <a:ea typeface="標楷體" pitchFamily="65" charset="-120"/>
              </a:rPr>
              <a:t>家樂、</a:t>
            </a:r>
            <a:r>
              <a:rPr lang="zh-TW" altLang="en-US" sz="1400" dirty="0">
                <a:solidFill>
                  <a:srgbClr val="000000"/>
                </a:solidFill>
                <a:latin typeface="標楷體" panose="03000509000000000000" pitchFamily="65" charset="-120"/>
                <a:ea typeface="標楷體" panose="03000509000000000000" pitchFamily="65" charset="-120"/>
              </a:rPr>
              <a:t>欣陽、安芯養生菜</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映興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、旺永、志聖、世華、鋐洲、菁饌、臻里、群荃養菌場、好田生機、台灣堂華、吾邦土、</a:t>
            </a:r>
            <a:r>
              <a:rPr lang="ja-JP" altLang="en-US" sz="1400" dirty="0">
                <a:solidFill>
                  <a:srgbClr val="000000"/>
                </a:solidFill>
                <a:latin typeface="標楷體" panose="03000509000000000000" pitchFamily="65" charset="-120"/>
                <a:ea typeface="標楷體" panose="03000509000000000000" pitchFamily="65" charset="-120"/>
              </a:rPr>
              <a:t>晁陽</a:t>
            </a:r>
            <a:r>
              <a:rPr lang="zh-TW" altLang="en-US" sz="1400" dirty="0">
                <a:solidFill>
                  <a:srgbClr val="000000"/>
                </a:solidFill>
                <a:latin typeface="標楷體" panose="03000509000000000000" pitchFamily="65" charset="-120"/>
                <a:ea typeface="標楷體" panose="03000509000000000000" pitchFamily="65" charset="-120"/>
              </a:rPr>
              <a:t>、埔里</a:t>
            </a:r>
            <a:r>
              <a:rPr lang="en-US" altLang="zh-TW" sz="1400" dirty="0">
                <a:solidFill>
                  <a:srgbClr val="000000"/>
                </a:solidFill>
                <a:latin typeface="標楷體" panose="03000509000000000000" pitchFamily="65" charset="-120"/>
                <a:ea typeface="標楷體" panose="03000509000000000000" pitchFamily="65" charset="-120"/>
              </a:rPr>
              <a:t>A(</a:t>
            </a:r>
            <a:r>
              <a:rPr lang="zh-TW" altLang="en-US" sz="1400" dirty="0">
                <a:solidFill>
                  <a:srgbClr val="000000"/>
                </a:solidFill>
                <a:latin typeface="標楷體" panose="03000509000000000000" pitchFamily="65" charset="-120"/>
                <a:ea typeface="標楷體" panose="03000509000000000000" pitchFamily="65" charset="-120"/>
              </a:rPr>
              <a:t>植光畝</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台中</a:t>
            </a:r>
            <a:r>
              <a:rPr lang="en-US" altLang="zh-TW" sz="1400" dirty="0">
                <a:latin typeface="標楷體" panose="03000509000000000000" pitchFamily="65" charset="-120"/>
                <a:ea typeface="標楷體" panose="03000509000000000000" pitchFamily="65" charset="-120"/>
              </a:rPr>
              <a:t>A</a:t>
            </a:r>
            <a:r>
              <a:rPr lang="zh-TW" altLang="en-US" sz="1400" dirty="0">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劦輝、</a:t>
            </a:r>
            <a:r>
              <a:rPr lang="zh-TW" altLang="en-US" sz="1400" dirty="0">
                <a:solidFill>
                  <a:srgbClr val="009900"/>
                </a:solidFill>
                <a:latin typeface="標楷體" panose="03000509000000000000" pitchFamily="65" charset="-120"/>
                <a:ea typeface="標楷體" panose="03000509000000000000" pitchFamily="65" charset="-120"/>
              </a:rPr>
              <a:t>彰化廠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9900"/>
                </a:solidFill>
                <a:latin typeface="標楷體" panose="03000509000000000000" pitchFamily="65" charset="-120"/>
                <a:ea typeface="標楷體" panose="03000509000000000000" pitchFamily="65" charset="-120"/>
              </a:rPr>
              <a:t>埔里</a:t>
            </a:r>
            <a:r>
              <a:rPr lang="en-US" altLang="zh-TW" sz="1400" dirty="0">
                <a:solidFill>
                  <a:srgbClr val="009900"/>
                </a:solidFill>
                <a:latin typeface="標楷體" panose="03000509000000000000" pitchFamily="65" charset="-120"/>
                <a:ea typeface="標楷體" panose="03000509000000000000" pitchFamily="65" charset="-120"/>
              </a:rPr>
              <a:t>B</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中興大學、大葉大學、亞洲大學、農試所</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56016" y="3098890"/>
            <a:ext cx="3172675" cy="954107"/>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新竹</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綠四季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詮興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、晶發半導體</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中國砂輪、互光、永盟、元通綠能、綠品生技、益華、源鮮、</a:t>
            </a:r>
            <a:r>
              <a:rPr lang="zh-TW" altLang="en-US" sz="1400" dirty="0">
                <a:solidFill>
                  <a:srgbClr val="009900"/>
                </a:solidFill>
                <a:latin typeface="標楷體" panose="03000509000000000000" pitchFamily="65" charset="-120"/>
                <a:ea typeface="標楷體" panose="03000509000000000000" pitchFamily="65" charset="-120"/>
              </a:rPr>
              <a:t>新光綠寶</a:t>
            </a:r>
            <a:r>
              <a:rPr lang="en-US" altLang="zh-TW" sz="1400" dirty="0">
                <a:solidFill>
                  <a:srgbClr val="009900"/>
                </a:solidFill>
                <a:latin typeface="標楷體" panose="03000509000000000000" pitchFamily="65" charset="-120"/>
                <a:ea typeface="標楷體" panose="03000509000000000000" pitchFamily="65" charset="-120"/>
              </a:rPr>
              <a:t>*4</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9900"/>
                </a:solidFill>
                <a:latin typeface="標楷體" panose="03000509000000000000" pitchFamily="65" charset="-120"/>
                <a:ea typeface="標楷體" panose="03000509000000000000" pitchFamily="65" charset="-120"/>
              </a:rPr>
              <a:t>新竹廠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zh-TW" sz="1400" dirty="0">
                <a:solidFill>
                  <a:srgbClr val="0000FF"/>
                </a:solidFill>
                <a:latin typeface="標楷體" panose="03000509000000000000" pitchFamily="65" charset="-120"/>
                <a:ea typeface="標楷體" panose="03000509000000000000" pitchFamily="65" charset="-120"/>
              </a:rPr>
              <a:t>工研院</a:t>
            </a:r>
            <a:r>
              <a:rPr lang="zh-TW" altLang="en-US" sz="1400" dirty="0">
                <a:solidFill>
                  <a:srgbClr val="0000FF"/>
                </a:solidFill>
                <a:latin typeface="標楷體" panose="03000509000000000000" pitchFamily="65" charset="-120"/>
                <a:ea typeface="標楷體" panose="03000509000000000000" pitchFamily="65" charset="-120"/>
              </a:rPr>
              <a:t>*</a:t>
            </a:r>
            <a:r>
              <a:rPr lang="en-US" altLang="zh-TW" sz="1400" dirty="0">
                <a:solidFill>
                  <a:srgbClr val="0000FF"/>
                </a:solidFill>
                <a:latin typeface="標楷體" panose="03000509000000000000" pitchFamily="65" charset="-120"/>
                <a:ea typeface="標楷體" panose="03000509000000000000" pitchFamily="65" charset="-120"/>
              </a:rPr>
              <a:t>2</a:t>
            </a:r>
            <a:endParaRPr lang="zh-TW" altLang="en-US" sz="1400" strike="sngStrike" dirty="0">
              <a:solidFill>
                <a:prstClr val="black"/>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243167" y="3982588"/>
            <a:ext cx="3256020" cy="307777"/>
          </a:xfrm>
          <a:prstGeom prst="rect">
            <a:avLst/>
          </a:prstGeom>
          <a:noFill/>
        </p:spPr>
        <p:txBody>
          <a:bodyPr wrap="non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苗栗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雅聞香草、藝軒、菁翠、研耘</a:t>
            </a:r>
          </a:p>
        </p:txBody>
      </p:sp>
      <p:sp>
        <p:nvSpPr>
          <p:cNvPr id="12" name="文字方塊 11"/>
          <p:cNvSpPr txBox="1"/>
          <p:nvPr/>
        </p:nvSpPr>
        <p:spPr>
          <a:xfrm>
            <a:off x="5140074" y="4221088"/>
            <a:ext cx="3896422" cy="1600438"/>
          </a:xfrm>
          <a:prstGeom prst="rect">
            <a:avLst/>
          </a:prstGeom>
          <a:noFill/>
        </p:spPr>
        <p:txBody>
          <a:bodyPr wrap="squar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嘉義、台南、高雄、屏東</a:t>
            </a:r>
            <a:r>
              <a:rPr lang="en-US" altLang="zh-TW" sz="1400" dirty="0">
                <a:solidFill>
                  <a:srgbClr val="000000"/>
                </a:solidFill>
                <a:latin typeface="標楷體" panose="03000509000000000000" pitchFamily="65" charset="-120"/>
                <a:ea typeface="標楷體" panose="03000509000000000000" pitchFamily="65" charset="-120"/>
              </a:rPr>
              <a:t>:</a:t>
            </a:r>
          </a:p>
          <a:p>
            <a:pPr>
              <a:buSzPct val="90000"/>
            </a:pPr>
            <a:r>
              <a:rPr lang="zh-TW" altLang="en-US" sz="1400" dirty="0">
                <a:solidFill>
                  <a:srgbClr val="000000"/>
                </a:solidFill>
                <a:latin typeface="標楷體" panose="03000509000000000000" pitchFamily="65" charset="-120"/>
                <a:ea typeface="標楷體" panose="03000509000000000000" pitchFamily="65" charset="-120"/>
              </a:rPr>
              <a:t>翠活</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樂佳*</a:t>
            </a:r>
            <a:r>
              <a:rPr lang="en-US" altLang="zh-TW" sz="1400" dirty="0">
                <a:solidFill>
                  <a:srgbClr val="000000"/>
                </a:solidFill>
                <a:latin typeface="標楷體" panose="03000509000000000000" pitchFamily="65" charset="-120"/>
                <a:ea typeface="標楷體" panose="03000509000000000000" pitchFamily="65" charset="-120"/>
              </a:rPr>
              <a:t>4)</a:t>
            </a:r>
            <a:r>
              <a:rPr lang="zh-TW" altLang="en-US" sz="1400" dirty="0">
                <a:solidFill>
                  <a:srgbClr val="000000"/>
                </a:solidFill>
                <a:latin typeface="標楷體" panose="03000509000000000000" pitchFamily="65" charset="-120"/>
                <a:ea typeface="標楷體" panose="03000509000000000000" pitchFamily="65" charset="-120"/>
              </a:rPr>
              <a:t>、蔬食樂</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聚陽</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、四季洋圃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李時珍</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、碩園、益菱工業、</a:t>
            </a:r>
            <a:r>
              <a:rPr lang="zh-TW" altLang="en-US" sz="1400" dirty="0">
                <a:solidFill>
                  <a:prstClr val="black"/>
                </a:solidFill>
                <a:latin typeface="標楷體" pitchFamily="65" charset="-120"/>
                <a:ea typeface="標楷體" pitchFamily="65" charset="-120"/>
              </a:rPr>
              <a:t>綠陽光電、山汰、</a:t>
            </a:r>
            <a:r>
              <a:rPr lang="zh-TW" altLang="en-US" sz="1400" dirty="0">
                <a:solidFill>
                  <a:srgbClr val="000000"/>
                </a:solidFill>
                <a:latin typeface="標楷體" panose="03000509000000000000" pitchFamily="65" charset="-120"/>
                <a:ea typeface="標楷體" panose="03000509000000000000" pitchFamily="65" charset="-120"/>
              </a:rPr>
              <a:t>燦鋐、金發、富綠寶、 山水資產、庚晉、昊耕、震健康、曾鮮的生菜、綠寶鮮</a:t>
            </a:r>
            <a:r>
              <a:rPr lang="zh-TW" altLang="en-US" sz="1400" dirty="0">
                <a:solidFill>
                  <a:srgbClr val="009900"/>
                </a:solidFill>
                <a:latin typeface="標楷體" panose="03000509000000000000" pitchFamily="65" charset="-120"/>
                <a:ea typeface="標楷體" panose="03000509000000000000" pitchFamily="65" charset="-120"/>
              </a:rPr>
              <a:t>、台南善化廠、高雄廠、屏東廠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金工中心、成大、高海大、屏科大</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r>
              <a:rPr lang="en-US" altLang="zh-TW" sz="1400" dirty="0">
                <a:solidFill>
                  <a:srgbClr val="0000FF"/>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南分院</a:t>
            </a:r>
            <a:r>
              <a:rPr lang="en-US" altLang="zh-TW" sz="1400" dirty="0">
                <a:solidFill>
                  <a:srgbClr val="0000FF"/>
                </a:solidFill>
                <a:latin typeface="標楷體" panose="03000509000000000000" pitchFamily="65" charset="-120"/>
                <a:ea typeface="標楷體" panose="03000509000000000000" pitchFamily="65" charset="-120"/>
              </a:rPr>
              <a:t>)</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4986913" y="6013737"/>
            <a:ext cx="3185487" cy="1015663"/>
          </a:xfrm>
          <a:prstGeom prst="rect">
            <a:avLst/>
          </a:prstGeom>
          <a:noFill/>
        </p:spPr>
        <p:txBody>
          <a:bodyPr wrap="none" rtlCol="0">
            <a:spAutoFit/>
          </a:bodyPr>
          <a:lstStyle/>
          <a:p>
            <a:r>
              <a:rPr lang="en-US" altLang="zh-TW" sz="1200" b="1"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Note:</a:t>
            </a:r>
          </a:p>
          <a:p>
            <a:r>
              <a:rPr lang="zh-TW" altLang="en-US" sz="1200" dirty="0">
                <a:solidFill>
                  <a:prstClr val="black"/>
                </a:solidFill>
                <a:latin typeface="標楷體" panose="03000509000000000000" pitchFamily="65" charset="-120"/>
                <a:ea typeface="標楷體" panose="03000509000000000000" pitchFamily="65" charset="-120"/>
              </a:rPr>
              <a:t>黑體字</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投入植物工廠廠商，</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內為投資企業</a:t>
            </a:r>
            <a:endParaRPr lang="en-US" altLang="zh-TW" sz="1200" dirty="0">
              <a:solidFill>
                <a:prstClr val="black"/>
              </a:solidFill>
              <a:latin typeface="標楷體" panose="03000509000000000000" pitchFamily="65" charset="-120"/>
              <a:ea typeface="標楷體" panose="03000509000000000000" pitchFamily="65" charset="-120"/>
            </a:endParaRPr>
          </a:p>
          <a:p>
            <a:r>
              <a:rPr lang="zh-TW" altLang="en-US" sz="1200" dirty="0">
                <a:solidFill>
                  <a:srgbClr val="0000FF"/>
                </a:solidFill>
                <a:latin typeface="標楷體" panose="03000509000000000000" pitchFamily="65" charset="-120"/>
                <a:ea typeface="標楷體" panose="03000509000000000000" pitchFamily="65" charset="-120"/>
              </a:rPr>
              <a:t>藍體字</a:t>
            </a:r>
            <a:r>
              <a:rPr lang="en-US" altLang="zh-TW" sz="1200" dirty="0">
                <a:solidFill>
                  <a:srgbClr val="0000FF"/>
                </a:solidFill>
                <a:latin typeface="標楷體" panose="03000509000000000000" pitchFamily="65" charset="-120"/>
                <a:ea typeface="標楷體" panose="03000509000000000000" pitchFamily="65" charset="-120"/>
              </a:rPr>
              <a:t>:</a:t>
            </a:r>
            <a:r>
              <a:rPr lang="zh-TW" altLang="en-US" sz="1200" dirty="0">
                <a:solidFill>
                  <a:srgbClr val="0000FF"/>
                </a:solidFill>
                <a:latin typeface="標楷體" panose="03000509000000000000" pitchFamily="65" charset="-120"/>
                <a:ea typeface="標楷體" panose="03000509000000000000" pitchFamily="65" charset="-120"/>
              </a:rPr>
              <a:t>相關公協會、研究單位</a:t>
            </a:r>
            <a:endParaRPr lang="en-US" altLang="zh-TW" sz="1200" dirty="0">
              <a:solidFill>
                <a:srgbClr val="0000FF"/>
              </a:solidFill>
              <a:latin typeface="標楷體" panose="03000509000000000000" pitchFamily="65" charset="-120"/>
              <a:ea typeface="標楷體" panose="03000509000000000000" pitchFamily="65" charset="-120"/>
            </a:endParaRPr>
          </a:p>
          <a:p>
            <a:r>
              <a:rPr lang="zh-TW" altLang="en-US" sz="1200" dirty="0">
                <a:solidFill>
                  <a:srgbClr val="009900"/>
                </a:solidFill>
                <a:latin typeface="標楷體" panose="03000509000000000000" pitchFamily="65" charset="-120"/>
                <a:ea typeface="標楷體" panose="03000509000000000000" pitchFamily="65" charset="-120"/>
              </a:rPr>
              <a:t>綠色字體</a:t>
            </a:r>
            <a:r>
              <a:rPr lang="en-US" altLang="zh-TW" sz="1200" dirty="0">
                <a:solidFill>
                  <a:srgbClr val="009900"/>
                </a:solidFill>
                <a:latin typeface="標楷體" panose="03000509000000000000" pitchFamily="65" charset="-120"/>
                <a:ea typeface="標楷體" panose="03000509000000000000" pitchFamily="65" charset="-120"/>
              </a:rPr>
              <a:t>:</a:t>
            </a:r>
            <a:r>
              <a:rPr lang="zh-TW" altLang="en-US" sz="1200" dirty="0">
                <a:solidFill>
                  <a:srgbClr val="009900"/>
                </a:solidFill>
                <a:latin typeface="標楷體" panose="03000509000000000000" pitchFamily="65" charset="-120"/>
                <a:ea typeface="標楷體" panose="03000509000000000000" pitchFamily="65" charset="-120"/>
              </a:rPr>
              <a:t>興建中的廠商</a:t>
            </a:r>
            <a:endParaRPr lang="en-US" altLang="zh-TW" sz="1200" dirty="0">
              <a:solidFill>
                <a:srgbClr val="009900"/>
              </a:solidFill>
              <a:latin typeface="標楷體" panose="03000509000000000000" pitchFamily="65" charset="-120"/>
              <a:ea typeface="標楷體" panose="03000509000000000000" pitchFamily="65" charset="-120"/>
            </a:endParaRPr>
          </a:p>
          <a:p>
            <a:endParaRPr lang="zh-TW" altLang="en-US" sz="1200" dirty="0">
              <a:solidFill>
                <a:srgbClr val="0099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5436096" y="3581846"/>
            <a:ext cx="3429965" cy="523220"/>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宜蘭、花蓮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宜蘭</a:t>
            </a:r>
            <a:r>
              <a:rPr lang="en-US" altLang="zh-TW" sz="1400" dirty="0">
                <a:latin typeface="標楷體" panose="03000509000000000000" pitchFamily="65" charset="-120"/>
                <a:ea typeface="標楷體" panose="03000509000000000000" pitchFamily="65" charset="-120"/>
              </a:rPr>
              <a:t>A</a:t>
            </a:r>
            <a:r>
              <a:rPr lang="zh-TW" altLang="en-US" sz="1400" dirty="0">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宜蘭大學、</a:t>
            </a:r>
            <a:r>
              <a:rPr lang="zh-TW" altLang="en-US" sz="1400" dirty="0">
                <a:solidFill>
                  <a:srgbClr val="0100F4"/>
                </a:solidFill>
                <a:latin typeface="標楷體" panose="03000509000000000000" pitchFamily="65" charset="-120"/>
                <a:ea typeface="標楷體" panose="03000509000000000000" pitchFamily="65" charset="-120"/>
              </a:rPr>
              <a:t>花蓮農工</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9837" y="6453336"/>
            <a:ext cx="8508171" cy="338554"/>
          </a:xfrm>
          <a:prstGeom prst="rect">
            <a:avLst/>
          </a:prstGeom>
          <a:noFill/>
        </p:spPr>
        <p:txBody>
          <a:bodyPr wrap="square" rtlCol="0">
            <a:spAutoFit/>
          </a:bodyPr>
          <a:lstStyle/>
          <a:p>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2016</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10</a:t>
            </a:r>
            <a:r>
              <a:rPr lang="zh-TW" altLang="en-US" sz="1600" dirty="0">
                <a:solidFill>
                  <a:prstClr val="black"/>
                </a:solidFill>
                <a:latin typeface="標楷體" panose="03000509000000000000" pitchFamily="65" charset="-120"/>
                <a:ea typeface="標楷體" panose="03000509000000000000" pitchFamily="65" charset="-120"/>
              </a:rPr>
              <a:t>止</a:t>
            </a:r>
          </a:p>
        </p:txBody>
      </p:sp>
      <p:sp>
        <p:nvSpPr>
          <p:cNvPr id="16" name="文字方塊 15"/>
          <p:cNvSpPr txBox="1"/>
          <p:nvPr/>
        </p:nvSpPr>
        <p:spPr>
          <a:xfrm>
            <a:off x="5436096" y="3155183"/>
            <a:ext cx="4104456" cy="30777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基隆</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光苗科技、紫山村</a:t>
            </a:r>
          </a:p>
        </p:txBody>
      </p:sp>
      <p:sp>
        <p:nvSpPr>
          <p:cNvPr id="5" name="文字方塊 4"/>
          <p:cNvSpPr txBox="1"/>
          <p:nvPr/>
        </p:nvSpPr>
        <p:spPr>
          <a:xfrm>
            <a:off x="3438216" y="3134345"/>
            <a:ext cx="1946063" cy="830997"/>
          </a:xfrm>
          <a:prstGeom prst="rect">
            <a:avLst/>
          </a:prstGeom>
          <a:noFill/>
        </p:spPr>
        <p:txBody>
          <a:bodyPr wrap="square" rtlCol="0">
            <a:spAutoFit/>
          </a:bodyPr>
          <a:lstStyle/>
          <a:p>
            <a:pPr>
              <a:lnSpc>
                <a:spcPct val="150000"/>
              </a:lnSpc>
            </a:pPr>
            <a:r>
              <a:rPr lang="en-US" altLang="zh-TW" sz="2000" dirty="0">
                <a:solidFill>
                  <a:prstClr val="black"/>
                </a:solidFill>
                <a:sym typeface="Wingdings" panose="05000000000000000000" pitchFamily="2" charset="2"/>
              </a:rPr>
              <a:t>2016</a:t>
            </a:r>
            <a:r>
              <a:rPr lang="en-US" altLang="zh-TW" sz="14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 </a:t>
            </a:r>
            <a:r>
              <a:rPr lang="en-US" altLang="zh-TW" sz="32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136</a:t>
            </a:r>
            <a:r>
              <a:rPr lang="zh-TW" altLang="en-US" sz="2000" dirty="0">
                <a:solidFill>
                  <a:prstClr val="black"/>
                </a:solidFill>
                <a:latin typeface="標楷體" panose="03000509000000000000" pitchFamily="65" charset="-120"/>
                <a:ea typeface="標楷體" panose="03000509000000000000" pitchFamily="65" charset="-120"/>
                <a:sym typeface="Wingdings" panose="05000000000000000000" pitchFamily="2" charset="2"/>
              </a:rPr>
              <a:t>家</a:t>
            </a:r>
            <a:r>
              <a:rPr lang="zh-TW" altLang="en-US" sz="2400" dirty="0">
                <a:solidFill>
                  <a:prstClr val="black"/>
                </a:solidFill>
                <a:sym typeface="Wingdings" panose="05000000000000000000" pitchFamily="2" charset="2"/>
              </a:rPr>
              <a:t> </a:t>
            </a:r>
            <a:endParaRPr lang="zh-TW" altLang="en-US" sz="2400" dirty="0">
              <a:solidFill>
                <a:prstClr val="black"/>
              </a:solidFill>
            </a:endParaRPr>
          </a:p>
        </p:txBody>
      </p:sp>
      <p:sp>
        <p:nvSpPr>
          <p:cNvPr id="17"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24853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2" name="文字方塊 1"/>
          <p:cNvSpPr txBox="1"/>
          <p:nvPr/>
        </p:nvSpPr>
        <p:spPr>
          <a:xfrm>
            <a:off x="251520" y="1215802"/>
            <a:ext cx="4547300" cy="738664"/>
          </a:xfrm>
          <a:prstGeom prst="rect">
            <a:avLst/>
          </a:prstGeom>
          <a:noFill/>
        </p:spPr>
        <p:txBody>
          <a:bodyPr wrap="square" rtlCol="0">
            <a:spAutoFit/>
          </a:bodyPr>
          <a:lstStyle/>
          <a:p>
            <a:pPr marL="285750" indent="-285750" algn="just"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、星芝、樂鮮良房</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勃翔</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先端農業、</a:t>
            </a:r>
            <a:r>
              <a:rPr lang="zh-TW" altLang="en-US" sz="1400" dirty="0">
                <a:solidFill>
                  <a:prstClr val="black"/>
                </a:solidFill>
                <a:latin typeface="標楷體" panose="03000509000000000000" pitchFamily="65" charset="-120"/>
                <a:ea typeface="標楷體" panose="03000509000000000000" pitchFamily="65" charset="-120"/>
              </a:rPr>
              <a:t>創森、綠光能、樂活</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大眾</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、澄谷、</a:t>
            </a:r>
            <a:r>
              <a:rPr lang="zh-TW" altLang="en-US" sz="1400"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a:t>
            </a:r>
            <a:r>
              <a:rPr lang="zh-TW" altLang="en-US" sz="1400" dirty="0">
                <a:solidFill>
                  <a:srgbClr val="000000"/>
                </a:solidFill>
                <a:latin typeface="標楷體" panose="03000509000000000000" pitchFamily="65" charset="-120"/>
                <a:ea typeface="標楷體" panose="03000509000000000000" pitchFamily="65" charset="-120"/>
              </a:rPr>
              <a:t>廠</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台灣大學</a:t>
            </a:r>
            <a:r>
              <a:rPr lang="en-US" altLang="zh-TW" sz="1400" dirty="0">
                <a:solidFill>
                  <a:srgbClr val="0000FF"/>
                </a:solidFill>
                <a:latin typeface="標楷體" panose="03000509000000000000" pitchFamily="65" charset="-120"/>
                <a:ea typeface="標楷體" panose="03000509000000000000" pitchFamily="65" charset="-120"/>
              </a:rPr>
              <a:t>*2</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33" name="文字方塊 32"/>
          <p:cNvSpPr txBox="1"/>
          <p:nvPr/>
        </p:nvSpPr>
        <p:spPr>
          <a:xfrm>
            <a:off x="5044818" y="1451223"/>
            <a:ext cx="3813975" cy="1600438"/>
          </a:xfrm>
          <a:prstGeom prst="rect">
            <a:avLst/>
          </a:prstGeom>
          <a:noFill/>
        </p:spPr>
        <p:txBody>
          <a:bodyPr wrap="square" rtlCol="0">
            <a:spAutoFit/>
          </a:bodyPr>
          <a:lstStyle/>
          <a:p>
            <a:pPr marL="285750" indent="-285750" algn="just"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根根相連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太極光</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、光合齋</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驊陞</a:t>
            </a:r>
            <a:r>
              <a:rPr lang="en-US" altLang="zh-TW" sz="1400" dirty="0">
                <a:solidFill>
                  <a:prstClr val="black"/>
                </a:solidFill>
                <a:latin typeface="標楷體" pitchFamily="65" charset="-120"/>
                <a:ea typeface="標楷體" pitchFamily="65" charset="-120"/>
              </a:rPr>
              <a:t>)</a:t>
            </a:r>
            <a:r>
              <a:rPr lang="zh-TW" altLang="en-US" sz="1400" dirty="0">
                <a:solidFill>
                  <a:prstClr val="black"/>
                </a:solidFill>
                <a:latin typeface="標楷體" pitchFamily="65" charset="-120"/>
                <a:ea typeface="標楷體"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麗萊登、鼎豐康、</a:t>
            </a:r>
            <a:r>
              <a:rPr lang="zh-TW" altLang="en-US" sz="1400" dirty="0">
                <a:solidFill>
                  <a:prstClr val="black"/>
                </a:solidFill>
                <a:latin typeface="標楷體" panose="03000509000000000000" pitchFamily="65" charset="-120"/>
                <a:ea typeface="標楷體" panose="03000509000000000000" pitchFamily="65" charset="-120"/>
              </a:rPr>
              <a:t>慶聲、研華、光茵、金寶、寰宇、連淨</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連展</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、鐳德、中福、輕蔬食</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君邦</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zh-TW" sz="1400" dirty="0">
                <a:solidFill>
                  <a:prstClr val="black"/>
                </a:solidFill>
                <a:latin typeface="標楷體" panose="03000509000000000000" pitchFamily="65" charset="-120"/>
                <a:ea typeface="標楷體" panose="03000509000000000000" pitchFamily="65" charset="-120"/>
              </a:rPr>
              <a:t>東大一</a:t>
            </a:r>
            <a:r>
              <a:rPr lang="zh-TW" altLang="en-US" sz="1400" dirty="0">
                <a:solidFill>
                  <a:srgbClr val="000000"/>
                </a:solidFill>
                <a:latin typeface="標楷體" panose="03000509000000000000" pitchFamily="65" charset="-120"/>
                <a:ea typeface="標楷體" panose="03000509000000000000" pitchFamily="65" charset="-120"/>
              </a:rPr>
              <a:t>、</a:t>
            </a:r>
            <a:r>
              <a:rPr lang="en-US" altLang="zh-TW" sz="1400" dirty="0">
                <a:solidFill>
                  <a:srgbClr val="000000"/>
                </a:solidFill>
                <a:latin typeface="標楷體" panose="03000509000000000000" pitchFamily="65" charset="-120"/>
                <a:ea typeface="標楷體" panose="03000509000000000000" pitchFamily="65" charset="-120"/>
              </a:rPr>
              <a:t>OPCOM Farm(</a:t>
            </a:r>
            <a:r>
              <a:rPr lang="zh-TW" altLang="en-US" sz="1400" dirty="0">
                <a:solidFill>
                  <a:srgbClr val="000000"/>
                </a:solidFill>
                <a:latin typeface="標楷體" panose="03000509000000000000" pitchFamily="65" charset="-120"/>
                <a:ea typeface="標楷體" panose="03000509000000000000" pitchFamily="65" charset="-120"/>
              </a:rPr>
              <a:t>敦樸</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、艾佳</a:t>
            </a:r>
            <a:r>
              <a:rPr lang="zh-TW" altLang="en-US" sz="1400" dirty="0">
                <a:solidFill>
                  <a:prstClr val="black"/>
                </a:solidFill>
                <a:latin typeface="標楷體" pitchFamily="65" charset="-120"/>
                <a:ea typeface="標楷體" pitchFamily="65" charset="-120"/>
              </a:rPr>
              <a:t>、苗廣豐</a:t>
            </a:r>
            <a:r>
              <a:rPr lang="zh-TW" altLang="en-US" sz="1400" dirty="0">
                <a:solidFill>
                  <a:srgbClr val="000000"/>
                </a:solidFill>
                <a:latin typeface="標楷體" panose="03000509000000000000" pitchFamily="65" charset="-120"/>
                <a:ea typeface="標楷體" panose="03000509000000000000" pitchFamily="65" charset="-120"/>
              </a:rPr>
              <a:t>、飛弘、</a:t>
            </a:r>
            <a:r>
              <a:rPr lang="zh-TW" altLang="en-US" sz="1400" dirty="0">
                <a:solidFill>
                  <a:prstClr val="black"/>
                </a:solidFill>
                <a:latin typeface="標楷體" panose="03000509000000000000" pitchFamily="65" charset="-120"/>
                <a:ea typeface="標楷體" panose="03000509000000000000" pitchFamily="65" charset="-120"/>
              </a:rPr>
              <a:t>威晶、台灣農好、三愛農業、凱傑林、佰鴻、坪林</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新店廠</a:t>
            </a:r>
            <a:r>
              <a:rPr lang="zh-TW" altLang="en-US" sz="1400" dirty="0">
                <a:solidFill>
                  <a:srgbClr val="009900"/>
                </a:solidFill>
                <a:latin typeface="標楷體" panose="03000509000000000000" pitchFamily="65" charset="-120"/>
                <a:ea typeface="標楷體" panose="03000509000000000000" pitchFamily="65" charset="-120"/>
              </a:rPr>
              <a:t>、瑞芳、健行科大</a:t>
            </a:r>
            <a:endParaRPr lang="en-US" altLang="zh-TW" sz="1400" dirty="0">
              <a:solidFill>
                <a:srgbClr val="0099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69661" y="2167173"/>
            <a:ext cx="3586800" cy="954107"/>
          </a:xfrm>
          <a:prstGeom prst="rect">
            <a:avLst/>
          </a:prstGeom>
          <a:noFill/>
        </p:spPr>
        <p:txBody>
          <a:bodyPr wrap="square" rtlCol="0">
            <a:spAutoFit/>
          </a:bodyPr>
          <a:lstStyle/>
          <a:p>
            <a:pPr marL="285750" indent="-285750"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桃園</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台達電、欣鮮圃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欣興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、北一農場*</a:t>
            </a:r>
            <a:r>
              <a:rPr lang="en-US" altLang="zh-TW" sz="1400" dirty="0">
                <a:solidFill>
                  <a:srgbClr val="000000"/>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、三商光電、菁菜園、山福、源鮮、紅柿子、台灣神農、強復、漁裕、珊蒂妮、</a:t>
            </a:r>
            <a:r>
              <a:rPr lang="zh-TW" altLang="en-US" sz="1400" dirty="0">
                <a:solidFill>
                  <a:srgbClr val="0000FF"/>
                </a:solidFill>
                <a:latin typeface="標楷體" panose="03000509000000000000" pitchFamily="65" charset="-120"/>
                <a:ea typeface="標楷體" panose="03000509000000000000" pitchFamily="65" charset="-120"/>
              </a:rPr>
              <a:t>萬能科大</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242297" y="4296464"/>
            <a:ext cx="3105567" cy="1815882"/>
          </a:xfrm>
          <a:prstGeom prst="rect">
            <a:avLst/>
          </a:prstGeom>
          <a:noFill/>
        </p:spPr>
        <p:txBody>
          <a:bodyPr wrap="square" rtlCol="0">
            <a:spAutoFit/>
          </a:bodyPr>
          <a:lstStyle/>
          <a:p>
            <a:pPr marL="285750" indent="-285750" defTabSz="91440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台中、彰化、南投、雲林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景澤、</a:t>
            </a:r>
            <a:r>
              <a:rPr lang="zh-TW" altLang="en-US" sz="1400" dirty="0">
                <a:solidFill>
                  <a:prstClr val="black"/>
                </a:solidFill>
                <a:latin typeface="標楷體" pitchFamily="65" charset="-120"/>
                <a:ea typeface="標楷體" pitchFamily="65" charset="-120"/>
              </a:rPr>
              <a:t>家樂、</a:t>
            </a:r>
            <a:r>
              <a:rPr lang="zh-TW" altLang="en-US" sz="1400" dirty="0">
                <a:solidFill>
                  <a:srgbClr val="000000"/>
                </a:solidFill>
                <a:latin typeface="標楷體" panose="03000509000000000000" pitchFamily="65" charset="-120"/>
                <a:ea typeface="標楷體" panose="03000509000000000000" pitchFamily="65" charset="-120"/>
              </a:rPr>
              <a:t>欣陽、安芯養生菜</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映興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、旺永、志聖、世華、鋐洲、菁饌、臻里、群荃養菌場、好田生機、台灣堂華、吾邦土、</a:t>
            </a:r>
            <a:r>
              <a:rPr lang="ja-JP" altLang="en-US" sz="1400" dirty="0">
                <a:solidFill>
                  <a:srgbClr val="000000"/>
                </a:solidFill>
                <a:latin typeface="標楷體" panose="03000509000000000000" pitchFamily="65" charset="-120"/>
                <a:ea typeface="標楷體" panose="03000509000000000000" pitchFamily="65" charset="-120"/>
              </a:rPr>
              <a:t>晁陽</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台中</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劦輝、</a:t>
            </a:r>
            <a:r>
              <a:rPr lang="zh-TW" altLang="en-US" sz="1400" dirty="0">
                <a:solidFill>
                  <a:prstClr val="black"/>
                </a:solidFill>
                <a:latin typeface="標楷體" panose="03000509000000000000" pitchFamily="65" charset="-120"/>
                <a:ea typeface="標楷體" panose="03000509000000000000" pitchFamily="65" charset="-120"/>
              </a:rPr>
              <a:t>彰化廠</a:t>
            </a:r>
            <a:r>
              <a:rPr lang="zh-TW" altLang="en-US" sz="1400" dirty="0">
                <a:solidFill>
                  <a:srgbClr val="000000"/>
                </a:solidFill>
                <a:latin typeface="標楷體" panose="03000509000000000000" pitchFamily="65" charset="-120"/>
                <a:ea typeface="標楷體" panose="03000509000000000000" pitchFamily="65" charset="-120"/>
              </a:rPr>
              <a:t>、魚池鄉、</a:t>
            </a:r>
            <a:r>
              <a:rPr lang="zh-TW" altLang="en-US" sz="1400" dirty="0">
                <a:solidFill>
                  <a:srgbClr val="0000FF"/>
                </a:solidFill>
                <a:latin typeface="標楷體" panose="03000509000000000000" pitchFamily="65" charset="-120"/>
                <a:ea typeface="標楷體" panose="03000509000000000000" pitchFamily="65" charset="-120"/>
              </a:rPr>
              <a:t>中興大學、大葉大學、亞洲大學、農試所</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56016" y="3098890"/>
            <a:ext cx="3172675" cy="738664"/>
          </a:xfrm>
          <a:prstGeom prst="rect">
            <a:avLst/>
          </a:prstGeom>
          <a:noFill/>
        </p:spPr>
        <p:txBody>
          <a:bodyPr wrap="square" rtlCol="0">
            <a:spAutoFit/>
          </a:bodyPr>
          <a:lstStyle/>
          <a:p>
            <a:pPr marL="285750" indent="-285750" defTabSz="91440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新竹</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綠四季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詮興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、晶發半導體</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中國砂輪、互光、永盟、元通綠能、綠品生技、益華、源鮮、</a:t>
            </a:r>
            <a:r>
              <a:rPr lang="zh-TW" altLang="zh-TW" sz="1400" dirty="0">
                <a:solidFill>
                  <a:srgbClr val="0000FF"/>
                </a:solidFill>
                <a:latin typeface="標楷體" panose="03000509000000000000" pitchFamily="65" charset="-120"/>
                <a:ea typeface="標楷體" panose="03000509000000000000" pitchFamily="65" charset="-120"/>
              </a:rPr>
              <a:t>工研院</a:t>
            </a:r>
            <a:r>
              <a:rPr lang="zh-TW" altLang="en-US" sz="1400" dirty="0">
                <a:solidFill>
                  <a:srgbClr val="0000FF"/>
                </a:solidFill>
                <a:latin typeface="標楷體" panose="03000509000000000000" pitchFamily="65" charset="-120"/>
                <a:ea typeface="標楷體" panose="03000509000000000000" pitchFamily="65" charset="-120"/>
              </a:rPr>
              <a:t>*</a:t>
            </a:r>
            <a:r>
              <a:rPr lang="en-US" altLang="zh-TW" sz="1400" dirty="0">
                <a:solidFill>
                  <a:srgbClr val="0000FF"/>
                </a:solidFill>
                <a:latin typeface="標楷體" panose="03000509000000000000" pitchFamily="65" charset="-120"/>
                <a:ea typeface="標楷體" panose="03000509000000000000" pitchFamily="65" charset="-120"/>
              </a:rPr>
              <a:t>2</a:t>
            </a:r>
            <a:endParaRPr lang="zh-TW" altLang="en-US" sz="1400" strike="sngStrike" dirty="0">
              <a:solidFill>
                <a:prstClr val="black"/>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243167" y="3982588"/>
            <a:ext cx="3256020" cy="307777"/>
          </a:xfrm>
          <a:prstGeom prst="rect">
            <a:avLst/>
          </a:prstGeom>
          <a:noFill/>
        </p:spPr>
        <p:txBody>
          <a:bodyPr wrap="non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苗栗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雅聞香草、藝軒、菁翠、研耘</a:t>
            </a:r>
          </a:p>
        </p:txBody>
      </p:sp>
      <p:sp>
        <p:nvSpPr>
          <p:cNvPr id="12" name="文字方塊 11"/>
          <p:cNvSpPr txBox="1"/>
          <p:nvPr/>
        </p:nvSpPr>
        <p:spPr>
          <a:xfrm>
            <a:off x="5140074" y="4221088"/>
            <a:ext cx="3896422" cy="1600438"/>
          </a:xfrm>
          <a:prstGeom prst="rect">
            <a:avLst/>
          </a:prstGeom>
          <a:noFill/>
        </p:spPr>
        <p:txBody>
          <a:bodyPr wrap="square" rtlCol="0">
            <a:spAutoFit/>
          </a:bodyPr>
          <a:lstStyle/>
          <a:p>
            <a:pPr marL="285750" indent="-285750" defTabSz="91440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嘉義、台南、高雄、屏東</a:t>
            </a:r>
            <a:r>
              <a:rPr lang="en-US" altLang="zh-TW" sz="1400" dirty="0">
                <a:solidFill>
                  <a:srgbClr val="000000"/>
                </a:solidFill>
                <a:latin typeface="標楷體" panose="03000509000000000000" pitchFamily="65" charset="-120"/>
                <a:ea typeface="標楷體" panose="03000509000000000000" pitchFamily="65" charset="-120"/>
              </a:rPr>
              <a:t>:</a:t>
            </a:r>
          </a:p>
          <a:p>
            <a:pPr defTabSz="914400">
              <a:buSzPct val="90000"/>
            </a:pPr>
            <a:r>
              <a:rPr lang="zh-TW" altLang="en-US" sz="1400" dirty="0">
                <a:solidFill>
                  <a:srgbClr val="000000"/>
                </a:solidFill>
                <a:latin typeface="標楷體" panose="03000509000000000000" pitchFamily="65" charset="-120"/>
                <a:ea typeface="標楷體" panose="03000509000000000000" pitchFamily="65" charset="-120"/>
              </a:rPr>
              <a:t>翠活</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樂佳*</a:t>
            </a:r>
            <a:r>
              <a:rPr lang="en-US" altLang="zh-TW" sz="1400" dirty="0">
                <a:solidFill>
                  <a:srgbClr val="000000"/>
                </a:solidFill>
                <a:latin typeface="標楷體" panose="03000509000000000000" pitchFamily="65" charset="-120"/>
                <a:ea typeface="標楷體" panose="03000509000000000000" pitchFamily="65" charset="-120"/>
              </a:rPr>
              <a:t>4)</a:t>
            </a:r>
            <a:r>
              <a:rPr lang="zh-TW" altLang="en-US" sz="1400" dirty="0">
                <a:solidFill>
                  <a:srgbClr val="000000"/>
                </a:solidFill>
                <a:latin typeface="標楷體" panose="03000509000000000000" pitchFamily="65" charset="-120"/>
                <a:ea typeface="標楷體" panose="03000509000000000000" pitchFamily="65" charset="-120"/>
              </a:rPr>
              <a:t>、蔬食樂</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聚陽</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、四季洋圃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李時珍</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、碩園、益菱工業、</a:t>
            </a:r>
            <a:r>
              <a:rPr lang="zh-TW" altLang="en-US" sz="1400" dirty="0">
                <a:solidFill>
                  <a:prstClr val="black"/>
                </a:solidFill>
                <a:latin typeface="標楷體" pitchFamily="65" charset="-120"/>
                <a:ea typeface="標楷體" pitchFamily="65" charset="-120"/>
              </a:rPr>
              <a:t>綠陽光電、山汰、</a:t>
            </a:r>
            <a:r>
              <a:rPr lang="zh-TW" altLang="en-US" sz="1400" dirty="0">
                <a:solidFill>
                  <a:srgbClr val="000000"/>
                </a:solidFill>
                <a:latin typeface="標楷體" panose="03000509000000000000" pitchFamily="65" charset="-120"/>
                <a:ea typeface="標楷體" panose="03000509000000000000" pitchFamily="65" charset="-120"/>
              </a:rPr>
              <a:t>燦鋐、金發、富綠寶、 山水資產、庚晉、昊耕、震健康、曾鮮的生菜、綠寶鮮</a:t>
            </a:r>
            <a:r>
              <a:rPr lang="zh-TW" altLang="en-US" sz="1400" dirty="0">
                <a:solidFill>
                  <a:srgbClr val="0099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台南善化廠、高雄廠、</a:t>
            </a:r>
            <a:r>
              <a:rPr lang="zh-TW" altLang="en-US" sz="1400" dirty="0">
                <a:solidFill>
                  <a:srgbClr val="009900"/>
                </a:solidFill>
                <a:latin typeface="標楷體" panose="03000509000000000000" pitchFamily="65" charset="-120"/>
                <a:ea typeface="標楷體" panose="03000509000000000000" pitchFamily="65" charset="-120"/>
              </a:rPr>
              <a:t>屏東廠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金工中心、成大、高海大、屏科大</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r>
              <a:rPr lang="en-US" altLang="zh-TW" sz="1400" dirty="0">
                <a:solidFill>
                  <a:srgbClr val="0000FF"/>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南分院</a:t>
            </a:r>
            <a:r>
              <a:rPr lang="en-US" altLang="zh-TW" sz="1400" dirty="0">
                <a:solidFill>
                  <a:srgbClr val="0000FF"/>
                </a:solidFill>
                <a:latin typeface="標楷體" panose="03000509000000000000" pitchFamily="65" charset="-120"/>
                <a:ea typeface="標楷體" panose="03000509000000000000" pitchFamily="65" charset="-120"/>
              </a:rPr>
              <a:t>)</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4986913" y="6013737"/>
            <a:ext cx="3185487" cy="1015663"/>
          </a:xfrm>
          <a:prstGeom prst="rect">
            <a:avLst/>
          </a:prstGeom>
          <a:noFill/>
        </p:spPr>
        <p:txBody>
          <a:bodyPr wrap="none" rtlCol="0">
            <a:spAutoFit/>
          </a:bodyPr>
          <a:lstStyle/>
          <a:p>
            <a:pPr defTabSz="914400"/>
            <a:r>
              <a:rPr lang="en-US" altLang="zh-TW" sz="1200" b="1" u="sng"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Note:</a:t>
            </a:r>
          </a:p>
          <a:p>
            <a:pPr defTabSz="914400"/>
            <a:r>
              <a:rPr lang="zh-TW" altLang="en-US" sz="1200" dirty="0">
                <a:solidFill>
                  <a:prstClr val="black"/>
                </a:solidFill>
                <a:latin typeface="標楷體" panose="03000509000000000000" pitchFamily="65" charset="-120"/>
                <a:ea typeface="標楷體" panose="03000509000000000000" pitchFamily="65" charset="-120"/>
              </a:rPr>
              <a:t>黑體字</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投入植物工廠廠商，</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內為投資企業</a:t>
            </a:r>
            <a:endParaRPr lang="en-US" altLang="zh-TW" sz="1200" dirty="0">
              <a:solidFill>
                <a:prstClr val="black"/>
              </a:solidFill>
              <a:latin typeface="標楷體" panose="03000509000000000000" pitchFamily="65" charset="-120"/>
              <a:ea typeface="標楷體" panose="03000509000000000000" pitchFamily="65" charset="-120"/>
            </a:endParaRPr>
          </a:p>
          <a:p>
            <a:pPr defTabSz="914400"/>
            <a:r>
              <a:rPr lang="zh-TW" altLang="en-US" sz="1200" dirty="0">
                <a:solidFill>
                  <a:srgbClr val="0000FF"/>
                </a:solidFill>
                <a:latin typeface="標楷體" panose="03000509000000000000" pitchFamily="65" charset="-120"/>
                <a:ea typeface="標楷體" panose="03000509000000000000" pitchFamily="65" charset="-120"/>
              </a:rPr>
              <a:t>藍體字</a:t>
            </a:r>
            <a:r>
              <a:rPr lang="en-US" altLang="zh-TW" sz="1200" dirty="0">
                <a:solidFill>
                  <a:srgbClr val="0000FF"/>
                </a:solidFill>
                <a:latin typeface="標楷體" panose="03000509000000000000" pitchFamily="65" charset="-120"/>
                <a:ea typeface="標楷體" panose="03000509000000000000" pitchFamily="65" charset="-120"/>
              </a:rPr>
              <a:t>:</a:t>
            </a:r>
            <a:r>
              <a:rPr lang="zh-TW" altLang="en-US" sz="1200" dirty="0">
                <a:solidFill>
                  <a:srgbClr val="0000FF"/>
                </a:solidFill>
                <a:latin typeface="標楷體" panose="03000509000000000000" pitchFamily="65" charset="-120"/>
                <a:ea typeface="標楷體" panose="03000509000000000000" pitchFamily="65" charset="-120"/>
              </a:rPr>
              <a:t>相關公協會、研究單位</a:t>
            </a:r>
            <a:endParaRPr lang="en-US" altLang="zh-TW" sz="1200" dirty="0">
              <a:solidFill>
                <a:srgbClr val="0000FF"/>
              </a:solidFill>
              <a:latin typeface="標楷體" panose="03000509000000000000" pitchFamily="65" charset="-120"/>
              <a:ea typeface="標楷體" panose="03000509000000000000" pitchFamily="65" charset="-120"/>
            </a:endParaRPr>
          </a:p>
          <a:p>
            <a:pPr defTabSz="914400"/>
            <a:r>
              <a:rPr lang="zh-TW" altLang="en-US" sz="1200" dirty="0">
                <a:solidFill>
                  <a:srgbClr val="009900"/>
                </a:solidFill>
                <a:latin typeface="標楷體" panose="03000509000000000000" pitchFamily="65" charset="-120"/>
                <a:ea typeface="標楷體" panose="03000509000000000000" pitchFamily="65" charset="-120"/>
              </a:rPr>
              <a:t>綠色字體</a:t>
            </a:r>
            <a:r>
              <a:rPr lang="en-US" altLang="zh-TW" sz="1200" dirty="0">
                <a:solidFill>
                  <a:srgbClr val="009900"/>
                </a:solidFill>
                <a:latin typeface="標楷體" panose="03000509000000000000" pitchFamily="65" charset="-120"/>
                <a:ea typeface="標楷體" panose="03000509000000000000" pitchFamily="65" charset="-120"/>
              </a:rPr>
              <a:t>:</a:t>
            </a:r>
            <a:r>
              <a:rPr lang="zh-TW" altLang="en-US" sz="1200" dirty="0">
                <a:solidFill>
                  <a:srgbClr val="009900"/>
                </a:solidFill>
                <a:latin typeface="標楷體" panose="03000509000000000000" pitchFamily="65" charset="-120"/>
                <a:ea typeface="標楷體" panose="03000509000000000000" pitchFamily="65" charset="-120"/>
              </a:rPr>
              <a:t>興建中的廠商</a:t>
            </a:r>
            <a:endParaRPr lang="en-US" altLang="zh-TW" sz="1200" dirty="0">
              <a:solidFill>
                <a:srgbClr val="009900"/>
              </a:solidFill>
              <a:latin typeface="標楷體" panose="03000509000000000000" pitchFamily="65" charset="-120"/>
              <a:ea typeface="標楷體" panose="03000509000000000000" pitchFamily="65" charset="-120"/>
            </a:endParaRPr>
          </a:p>
          <a:p>
            <a:pPr defTabSz="914400"/>
            <a:endParaRPr lang="zh-TW" altLang="en-US" sz="1200" dirty="0">
              <a:solidFill>
                <a:srgbClr val="0099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5436096" y="3581846"/>
            <a:ext cx="3429965" cy="523220"/>
          </a:xfrm>
          <a:prstGeom prst="rect">
            <a:avLst/>
          </a:prstGeom>
          <a:noFill/>
        </p:spPr>
        <p:txBody>
          <a:bodyPr wrap="square" rtlCol="0">
            <a:spAutoFit/>
          </a:bodyPr>
          <a:lstStyle/>
          <a:p>
            <a:pPr marL="285750" indent="-285750"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宜蘭、花蓮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宜蘭</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宜蘭大學、</a:t>
            </a:r>
            <a:r>
              <a:rPr lang="zh-TW" altLang="en-US" sz="1400" dirty="0">
                <a:solidFill>
                  <a:srgbClr val="0100F4"/>
                </a:solidFill>
                <a:latin typeface="標楷體" panose="03000509000000000000" pitchFamily="65" charset="-120"/>
                <a:ea typeface="標楷體" panose="03000509000000000000" pitchFamily="65" charset="-120"/>
              </a:rPr>
              <a:t>花蓮農工</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9837" y="6453336"/>
            <a:ext cx="8508171" cy="338554"/>
          </a:xfrm>
          <a:prstGeom prst="rect">
            <a:avLst/>
          </a:prstGeom>
          <a:noFill/>
        </p:spPr>
        <p:txBody>
          <a:bodyPr wrap="square" rtlCol="0">
            <a:spAutoFit/>
          </a:bodyPr>
          <a:lstStyle/>
          <a:p>
            <a:pPr defTabSz="914400"/>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2018</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1</a:t>
            </a:r>
            <a:r>
              <a:rPr lang="zh-TW" altLang="en-US" sz="1600" dirty="0">
                <a:solidFill>
                  <a:prstClr val="black"/>
                </a:solidFill>
                <a:latin typeface="標楷體" panose="03000509000000000000" pitchFamily="65" charset="-120"/>
                <a:ea typeface="標楷體" panose="03000509000000000000" pitchFamily="65" charset="-120"/>
              </a:rPr>
              <a:t>止</a:t>
            </a:r>
          </a:p>
        </p:txBody>
      </p:sp>
      <p:sp>
        <p:nvSpPr>
          <p:cNvPr id="16" name="文字方塊 15"/>
          <p:cNvSpPr txBox="1"/>
          <p:nvPr/>
        </p:nvSpPr>
        <p:spPr>
          <a:xfrm>
            <a:off x="5436096" y="3155183"/>
            <a:ext cx="4104456" cy="307777"/>
          </a:xfrm>
          <a:prstGeom prst="rect">
            <a:avLst/>
          </a:prstGeom>
          <a:noFill/>
        </p:spPr>
        <p:txBody>
          <a:bodyPr wrap="square" rtlCol="0">
            <a:spAutoFit/>
          </a:bodyPr>
          <a:lstStyle/>
          <a:p>
            <a:pPr marL="285750" indent="-285750"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基隆</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光苗科技、紫山村</a:t>
            </a:r>
          </a:p>
        </p:txBody>
      </p:sp>
      <p:sp>
        <p:nvSpPr>
          <p:cNvPr id="5" name="文字方塊 4"/>
          <p:cNvSpPr txBox="1"/>
          <p:nvPr/>
        </p:nvSpPr>
        <p:spPr>
          <a:xfrm>
            <a:off x="3634049" y="2638167"/>
            <a:ext cx="1946063" cy="1015663"/>
          </a:xfrm>
          <a:prstGeom prst="rect">
            <a:avLst/>
          </a:prstGeom>
          <a:noFill/>
        </p:spPr>
        <p:txBody>
          <a:bodyPr wrap="square" rtlCol="0">
            <a:spAutoFit/>
          </a:bodyPr>
          <a:lstStyle/>
          <a:p>
            <a:pPr defTabSz="914400">
              <a:lnSpc>
                <a:spcPct val="150000"/>
              </a:lnSpc>
            </a:pP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2017</a:t>
            </a:r>
            <a:r>
              <a:rPr lang="en-US" altLang="zh-TW" sz="2000" b="1" dirty="0">
                <a:solidFill>
                  <a:srgbClr val="FF0000"/>
                </a:solidFill>
                <a:latin typeface="Calibri"/>
                <a:ea typeface="新細明體"/>
                <a:sym typeface="Wingdings" panose="05000000000000000000" pitchFamily="2" charset="2"/>
              </a:rPr>
              <a:t>126</a:t>
            </a:r>
            <a:r>
              <a:rPr lang="zh-TW" altLang="en-US" sz="2000" dirty="0">
                <a:solidFill>
                  <a:prstClr val="black"/>
                </a:solidFill>
                <a:latin typeface="Calibri"/>
                <a:ea typeface="新細明體"/>
                <a:sym typeface="Wingdings" panose="05000000000000000000" pitchFamily="2" charset="2"/>
              </a:rPr>
              <a:t>家 </a:t>
            </a:r>
            <a:endParaRPr lang="zh-TW" altLang="en-US" sz="2000" dirty="0">
              <a:solidFill>
                <a:prstClr val="black"/>
              </a:solidFill>
              <a:latin typeface="Calibri"/>
              <a:ea typeface="新細明體"/>
            </a:endParaRPr>
          </a:p>
        </p:txBody>
      </p:sp>
      <p:sp>
        <p:nvSpPr>
          <p:cNvPr id="7" name="TextBox 6"/>
          <p:cNvSpPr txBox="1"/>
          <p:nvPr/>
        </p:nvSpPr>
        <p:spPr>
          <a:xfrm>
            <a:off x="5044818" y="1106206"/>
            <a:ext cx="1800493" cy="369332"/>
          </a:xfrm>
          <a:prstGeom prst="rect">
            <a:avLst/>
          </a:prstGeom>
          <a:noFill/>
        </p:spPr>
        <p:txBody>
          <a:bodyPr wrap="none" rtlCol="0">
            <a:spAutoFit/>
          </a:bodyPr>
          <a:lstStyle/>
          <a:p>
            <a:pPr marL="285750" indent="-285750">
              <a:buFont typeface="Arial"/>
              <a:buChar char="•"/>
            </a:pPr>
            <a:r>
              <a:rPr lang="en-US" dirty="0"/>
              <a:t> </a:t>
            </a:r>
            <a:r>
              <a:rPr lang="en-US" sz="1400" dirty="0">
                <a:solidFill>
                  <a:srgbClr val="009900"/>
                </a:solidFill>
                <a:latin typeface="標楷體" panose="03000509000000000000" pitchFamily="65" charset="-120"/>
                <a:ea typeface="標楷體" panose="03000509000000000000" pitchFamily="65" charset="-120"/>
              </a:rPr>
              <a:t>Location TDA: 2</a:t>
            </a:r>
          </a:p>
        </p:txBody>
      </p:sp>
      <p:sp>
        <p:nvSpPr>
          <p:cNvPr id="18"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91503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2" name="文字方塊 1"/>
          <p:cNvSpPr txBox="1"/>
          <p:nvPr/>
        </p:nvSpPr>
        <p:spPr>
          <a:xfrm>
            <a:off x="251520" y="1215802"/>
            <a:ext cx="4547300" cy="738664"/>
          </a:xfrm>
          <a:prstGeom prst="rect">
            <a:avLst/>
          </a:prstGeom>
          <a:noFill/>
        </p:spPr>
        <p:txBody>
          <a:bodyPr wrap="square" rtlCol="0">
            <a:spAutoFit/>
          </a:bodyPr>
          <a:lstStyle/>
          <a:p>
            <a:pPr marL="285750" indent="-285750" algn="just"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、星芝、樂鮮良房</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勃翔</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先端農業、</a:t>
            </a:r>
            <a:r>
              <a:rPr lang="zh-TW" altLang="en-US" sz="1400" dirty="0">
                <a:solidFill>
                  <a:prstClr val="black"/>
                </a:solidFill>
                <a:latin typeface="標楷體" panose="03000509000000000000" pitchFamily="65" charset="-120"/>
                <a:ea typeface="標楷體" panose="03000509000000000000" pitchFamily="65" charset="-120"/>
              </a:rPr>
              <a:t>創森、綠光能、樂活</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大眾</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、澄谷、</a:t>
            </a:r>
            <a:r>
              <a:rPr lang="zh-TW" altLang="en-US" sz="1400" dirty="0">
                <a:solidFill>
                  <a:srgbClr val="000000"/>
                </a:solidFill>
                <a:latin typeface="標楷體" panose="03000509000000000000" pitchFamily="65" charset="-120"/>
                <a:ea typeface="標楷體" panose="03000509000000000000" pitchFamily="65" charset="-120"/>
              </a:rPr>
              <a:t>台北</a:t>
            </a:r>
            <a:r>
              <a:rPr lang="en-US" altLang="zh-TW" sz="1400" dirty="0">
                <a:solidFill>
                  <a:srgbClr val="000000"/>
                </a:solidFill>
                <a:latin typeface="標楷體" panose="03000509000000000000" pitchFamily="65" charset="-120"/>
                <a:ea typeface="標楷體" panose="03000509000000000000" pitchFamily="65" charset="-120"/>
              </a:rPr>
              <a:t>A</a:t>
            </a:r>
            <a:r>
              <a:rPr lang="zh-TW" altLang="en-US" sz="1400" dirty="0">
                <a:solidFill>
                  <a:srgbClr val="000000"/>
                </a:solidFill>
                <a:latin typeface="標楷體" panose="03000509000000000000" pitchFamily="65" charset="-120"/>
                <a:ea typeface="標楷體" panose="03000509000000000000" pitchFamily="65" charset="-120"/>
              </a:rPr>
              <a:t>廠</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台灣大學</a:t>
            </a:r>
            <a:r>
              <a:rPr lang="en-US" altLang="zh-TW" sz="1400" dirty="0">
                <a:solidFill>
                  <a:srgbClr val="0000FF"/>
                </a:solidFill>
                <a:latin typeface="標楷體" panose="03000509000000000000" pitchFamily="65" charset="-120"/>
                <a:ea typeface="標楷體" panose="03000509000000000000" pitchFamily="65" charset="-120"/>
              </a:rPr>
              <a:t>*2</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33" name="文字方塊 32"/>
          <p:cNvSpPr txBox="1"/>
          <p:nvPr/>
        </p:nvSpPr>
        <p:spPr>
          <a:xfrm>
            <a:off x="5044818" y="1323721"/>
            <a:ext cx="3813975" cy="1815882"/>
          </a:xfrm>
          <a:prstGeom prst="rect">
            <a:avLst/>
          </a:prstGeom>
          <a:noFill/>
        </p:spPr>
        <p:txBody>
          <a:bodyPr wrap="square" rtlCol="0">
            <a:spAutoFit/>
          </a:bodyPr>
          <a:lstStyle/>
          <a:p>
            <a:pPr marL="285750" indent="-285750" algn="just"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根根相連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太極光</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、光合齋</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驊陞</a:t>
            </a:r>
            <a:r>
              <a:rPr lang="en-US" altLang="zh-TW" sz="1400" dirty="0">
                <a:solidFill>
                  <a:prstClr val="black"/>
                </a:solidFill>
                <a:latin typeface="標楷體" pitchFamily="65" charset="-120"/>
                <a:ea typeface="標楷體" pitchFamily="65" charset="-120"/>
              </a:rPr>
              <a:t>)</a:t>
            </a:r>
            <a:r>
              <a:rPr lang="zh-TW" altLang="en-US" sz="1400" dirty="0">
                <a:solidFill>
                  <a:prstClr val="black"/>
                </a:solidFill>
                <a:latin typeface="標楷體" pitchFamily="65" charset="-120"/>
                <a:ea typeface="標楷體"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麗萊登、鼎豐康、</a:t>
            </a:r>
            <a:r>
              <a:rPr lang="zh-TW" altLang="en-US" sz="1400" dirty="0">
                <a:solidFill>
                  <a:prstClr val="black"/>
                </a:solidFill>
                <a:latin typeface="標楷體" panose="03000509000000000000" pitchFamily="65" charset="-120"/>
                <a:ea typeface="標楷體" panose="03000509000000000000" pitchFamily="65" charset="-120"/>
              </a:rPr>
              <a:t>研華、金寶、寰宇、連淨</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連展</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、鐳德、中福、輕蔬食</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君邦</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zh-TW" sz="1400" dirty="0">
                <a:solidFill>
                  <a:prstClr val="black"/>
                </a:solidFill>
                <a:latin typeface="標楷體" panose="03000509000000000000" pitchFamily="65" charset="-120"/>
                <a:ea typeface="標楷體" panose="03000509000000000000" pitchFamily="65" charset="-120"/>
              </a:rPr>
              <a:t>東大一</a:t>
            </a:r>
            <a:r>
              <a:rPr lang="zh-TW" altLang="en-US" sz="1400" dirty="0">
                <a:solidFill>
                  <a:srgbClr val="000000"/>
                </a:solidFill>
                <a:latin typeface="標楷體" panose="03000509000000000000" pitchFamily="65" charset="-120"/>
                <a:ea typeface="標楷體" panose="03000509000000000000" pitchFamily="65" charset="-120"/>
              </a:rPr>
              <a:t>、</a:t>
            </a:r>
            <a:r>
              <a:rPr lang="en-US" altLang="zh-TW" sz="1400" dirty="0">
                <a:solidFill>
                  <a:srgbClr val="000000"/>
                </a:solidFill>
                <a:latin typeface="標楷體" panose="03000509000000000000" pitchFamily="65" charset="-120"/>
                <a:ea typeface="標楷體" panose="03000509000000000000" pitchFamily="65" charset="-120"/>
              </a:rPr>
              <a:t>OPCOM Farm(</a:t>
            </a:r>
            <a:r>
              <a:rPr lang="zh-TW" altLang="en-US" sz="1400" dirty="0">
                <a:solidFill>
                  <a:srgbClr val="000000"/>
                </a:solidFill>
                <a:latin typeface="標楷體" panose="03000509000000000000" pitchFamily="65" charset="-120"/>
                <a:ea typeface="標楷體" panose="03000509000000000000" pitchFamily="65" charset="-120"/>
              </a:rPr>
              <a:t>敦樸</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、艾佳</a:t>
            </a:r>
            <a:r>
              <a:rPr lang="zh-TW" altLang="en-US" sz="1400" dirty="0">
                <a:solidFill>
                  <a:prstClr val="black"/>
                </a:solidFill>
                <a:latin typeface="標楷體" pitchFamily="65" charset="-120"/>
                <a:ea typeface="標楷體" pitchFamily="65" charset="-120"/>
              </a:rPr>
              <a:t>、苗廣豐</a:t>
            </a:r>
            <a:r>
              <a:rPr lang="zh-TW" altLang="en-US" sz="1400" dirty="0">
                <a:solidFill>
                  <a:srgbClr val="000000"/>
                </a:solidFill>
                <a:latin typeface="標楷體" panose="03000509000000000000" pitchFamily="65" charset="-120"/>
                <a:ea typeface="標楷體" panose="03000509000000000000" pitchFamily="65" charset="-120"/>
              </a:rPr>
              <a:t>、飛弘、</a:t>
            </a:r>
            <a:r>
              <a:rPr lang="zh-TW" altLang="en-US" sz="1400" dirty="0">
                <a:solidFill>
                  <a:prstClr val="black"/>
                </a:solidFill>
                <a:latin typeface="標楷體" panose="03000509000000000000" pitchFamily="65" charset="-120"/>
                <a:ea typeface="標楷體" panose="03000509000000000000" pitchFamily="65" charset="-120"/>
              </a:rPr>
              <a:t>威晶、台灣農好、三愛農業、凱傑林、佰鴻、坪林</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新店廠、</a:t>
            </a:r>
            <a:r>
              <a:rPr lang="zh-TW" altLang="en-US" sz="1400" dirty="0">
                <a:solidFill>
                  <a:prstClr val="black"/>
                </a:solidFill>
                <a:latin typeface="標楷體" panose="03000509000000000000" pitchFamily="65" charset="-120"/>
                <a:ea typeface="標楷體" panose="03000509000000000000" pitchFamily="65" charset="-120"/>
              </a:rPr>
              <a:t>樂佳、漢科</a:t>
            </a:r>
            <a:r>
              <a:rPr lang="zh-TW" altLang="en-US" sz="1400" dirty="0">
                <a:solidFill>
                  <a:srgbClr val="0099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瑞芳、健行科大、聖約翰科大、</a:t>
            </a:r>
            <a:br>
              <a:rPr lang="en-US" altLang="zh-TW" sz="1400" dirty="0">
                <a:solidFill>
                  <a:prstClr val="black"/>
                </a:solidFill>
                <a:latin typeface="標楷體" panose="03000509000000000000" pitchFamily="65" charset="-120"/>
                <a:ea typeface="標楷體" panose="03000509000000000000" pitchFamily="65" charset="-120"/>
              </a:rPr>
            </a:br>
            <a:r>
              <a:rPr lang="zh-TW" altLang="en-US" sz="1400" dirty="0">
                <a:solidFill>
                  <a:prstClr val="black"/>
                </a:solidFill>
                <a:latin typeface="標楷體" panose="03000509000000000000" pitchFamily="65" charset="-120"/>
                <a:ea typeface="標楷體" panose="03000509000000000000" pitchFamily="65" charset="-120"/>
              </a:rPr>
              <a:t>慕里諾餐飲</a:t>
            </a:r>
            <a:endParaRPr lang="en-US" altLang="zh-TW" sz="1400" dirty="0">
              <a:solidFill>
                <a:prstClr val="black"/>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69661" y="2167173"/>
            <a:ext cx="3586800" cy="954107"/>
          </a:xfrm>
          <a:prstGeom prst="rect">
            <a:avLst/>
          </a:prstGeom>
          <a:noFill/>
        </p:spPr>
        <p:txBody>
          <a:bodyPr wrap="square" rtlCol="0">
            <a:spAutoFit/>
          </a:bodyPr>
          <a:lstStyle/>
          <a:p>
            <a:pPr marL="285750" indent="-28575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桃園</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美蔬菜</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庭茂</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台達電、欣鮮圃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欣興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、北一農場*</a:t>
            </a:r>
            <a:r>
              <a:rPr lang="en-US" altLang="zh-TW" sz="1400" dirty="0">
                <a:solidFill>
                  <a:srgbClr val="000000"/>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、三商光電、菁菜園、山福、源鮮</a:t>
            </a:r>
            <a:r>
              <a:rPr lang="en-US" altLang="zh-TW" sz="1400" dirty="0">
                <a:solidFill>
                  <a:prstClr val="black"/>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、紅柿子、台灣農神、強復、漁裕、珊蒂妮、</a:t>
            </a:r>
            <a:r>
              <a:rPr lang="zh-TW" altLang="en-US" sz="1400" dirty="0">
                <a:solidFill>
                  <a:srgbClr val="0000FF"/>
                </a:solidFill>
                <a:latin typeface="標楷體" panose="03000509000000000000" pitchFamily="65" charset="-120"/>
                <a:ea typeface="標楷體" panose="03000509000000000000" pitchFamily="65" charset="-120"/>
              </a:rPr>
              <a:t>萬能科大</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242297" y="4296464"/>
            <a:ext cx="3105567" cy="1815882"/>
          </a:xfrm>
          <a:prstGeom prst="rect">
            <a:avLst/>
          </a:prstGeom>
          <a:noFill/>
        </p:spPr>
        <p:txBody>
          <a:bodyPr wrap="square" rtlCol="0">
            <a:spAutoFit/>
          </a:bodyPr>
          <a:lstStyle/>
          <a:p>
            <a:pPr marL="285750" indent="-285750" defTabSz="91440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台中、彰化、南投、雲林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itchFamily="65" charset="-120"/>
                <a:ea typeface="標楷體" pitchFamily="65" charset="-120"/>
              </a:rPr>
              <a:t>家樂、</a:t>
            </a:r>
            <a:r>
              <a:rPr lang="zh-TW" altLang="en-US" sz="1400" dirty="0">
                <a:solidFill>
                  <a:srgbClr val="000000"/>
                </a:solidFill>
                <a:latin typeface="標楷體" panose="03000509000000000000" pitchFamily="65" charset="-120"/>
                <a:ea typeface="標楷體" panose="03000509000000000000" pitchFamily="65" charset="-120"/>
              </a:rPr>
              <a:t>欣陽、安芯養生菜</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映興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、旺永、志聖、世華、鋐洲、菁饌、臻里、群荃養菌場、好田生機、台灣堂華、吾邦土、</a:t>
            </a:r>
            <a:r>
              <a:rPr lang="ja-JP" altLang="en-US" sz="1400" dirty="0">
                <a:solidFill>
                  <a:srgbClr val="000000"/>
                </a:solidFill>
                <a:latin typeface="標楷體" panose="03000509000000000000" pitchFamily="65" charset="-120"/>
                <a:ea typeface="標楷體" panose="03000509000000000000" pitchFamily="65" charset="-120"/>
              </a:rPr>
              <a:t>晁陽</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台中</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劦輝、</a:t>
            </a:r>
            <a:r>
              <a:rPr lang="zh-TW" altLang="en-US" sz="1400" dirty="0">
                <a:solidFill>
                  <a:prstClr val="black"/>
                </a:solidFill>
                <a:latin typeface="標楷體" panose="03000509000000000000" pitchFamily="65" charset="-120"/>
                <a:ea typeface="標楷體" panose="03000509000000000000" pitchFamily="65" charset="-120"/>
              </a:rPr>
              <a:t>彰化廠</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劦輝二廠</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、原力、</a:t>
            </a:r>
            <a:r>
              <a:rPr lang="zh-TW" altLang="en-US" sz="1400" dirty="0">
                <a:solidFill>
                  <a:srgbClr val="0000FF"/>
                </a:solidFill>
                <a:latin typeface="標楷體" panose="03000509000000000000" pitchFamily="65" charset="-120"/>
                <a:ea typeface="標楷體" panose="03000509000000000000" pitchFamily="65" charset="-120"/>
              </a:rPr>
              <a:t>中興大學、大葉大學、亞洲大學、農試所</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56016" y="3098890"/>
            <a:ext cx="3172675" cy="954107"/>
          </a:xfrm>
          <a:prstGeom prst="rect">
            <a:avLst/>
          </a:prstGeom>
          <a:noFill/>
        </p:spPr>
        <p:txBody>
          <a:bodyPr wrap="square" rtlCol="0">
            <a:spAutoFit/>
          </a:bodyPr>
          <a:lstStyle/>
          <a:p>
            <a:pPr marL="285750" indent="-285750" defTabSz="91440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新竹</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綠四季</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詮興</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、晶發半導體</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中國砂輪、互光、永盟、元通綠能、綠品生技、益華、蔬食樂</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a:t>
            </a:r>
            <a:r>
              <a:rPr lang="zh-TW" altLang="zh-TW" sz="1400" dirty="0">
                <a:solidFill>
                  <a:srgbClr val="0000FF"/>
                </a:solidFill>
                <a:latin typeface="標楷體" panose="03000509000000000000" pitchFamily="65" charset="-120"/>
                <a:ea typeface="標楷體" panose="03000509000000000000" pitchFamily="65" charset="-120"/>
              </a:rPr>
              <a:t>工研院</a:t>
            </a:r>
            <a:r>
              <a:rPr lang="zh-TW" altLang="en-US" sz="1400" dirty="0">
                <a:solidFill>
                  <a:srgbClr val="0000FF"/>
                </a:solidFill>
                <a:latin typeface="標楷體" panose="03000509000000000000" pitchFamily="65" charset="-120"/>
                <a:ea typeface="標楷體" panose="03000509000000000000" pitchFamily="65" charset="-120"/>
              </a:rPr>
              <a:t>*</a:t>
            </a:r>
            <a:r>
              <a:rPr lang="en-US" altLang="zh-TW" sz="1400" dirty="0">
                <a:solidFill>
                  <a:srgbClr val="0000FF"/>
                </a:solidFill>
                <a:latin typeface="標楷體" panose="03000509000000000000" pitchFamily="65" charset="-120"/>
                <a:ea typeface="標楷體" panose="03000509000000000000" pitchFamily="65" charset="-120"/>
              </a:rPr>
              <a:t>2</a:t>
            </a:r>
            <a:endParaRPr lang="zh-TW" altLang="en-US" sz="1400" strike="sngStrike" dirty="0">
              <a:solidFill>
                <a:prstClr val="black"/>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243167" y="3982588"/>
            <a:ext cx="3256020" cy="307777"/>
          </a:xfrm>
          <a:prstGeom prst="rect">
            <a:avLst/>
          </a:prstGeom>
          <a:noFill/>
        </p:spPr>
        <p:txBody>
          <a:bodyPr wrap="none" rtlCol="0">
            <a:spAutoFit/>
          </a:bodyPr>
          <a:lstStyle/>
          <a:p>
            <a:pPr marL="285750" indent="-28575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苗栗</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雅聞香草、藝軒、菁翠、研耘</a:t>
            </a:r>
          </a:p>
        </p:txBody>
      </p:sp>
      <p:sp>
        <p:nvSpPr>
          <p:cNvPr id="12" name="文字方塊 11"/>
          <p:cNvSpPr txBox="1"/>
          <p:nvPr/>
        </p:nvSpPr>
        <p:spPr>
          <a:xfrm>
            <a:off x="5140074" y="4221088"/>
            <a:ext cx="3896422" cy="1815882"/>
          </a:xfrm>
          <a:prstGeom prst="rect">
            <a:avLst/>
          </a:prstGeom>
          <a:noFill/>
        </p:spPr>
        <p:txBody>
          <a:bodyPr wrap="square" rtlCol="0">
            <a:spAutoFit/>
          </a:bodyPr>
          <a:lstStyle/>
          <a:p>
            <a:pPr marL="285750" indent="-285750" defTabSz="914400">
              <a:buSzPct val="900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嘉義、台南、高雄、屏東</a:t>
            </a:r>
            <a:r>
              <a:rPr lang="en-US" altLang="zh-TW" sz="1400" dirty="0">
                <a:solidFill>
                  <a:srgbClr val="000000"/>
                </a:solidFill>
                <a:latin typeface="標楷體" panose="03000509000000000000" pitchFamily="65" charset="-120"/>
                <a:ea typeface="標楷體" panose="03000509000000000000" pitchFamily="65" charset="-120"/>
              </a:rPr>
              <a:t>:</a:t>
            </a:r>
          </a:p>
          <a:p>
            <a:pPr defTabSz="914400">
              <a:buSzPct val="90000"/>
            </a:pPr>
            <a:r>
              <a:rPr lang="zh-TW" altLang="en-US" sz="1400" dirty="0">
                <a:solidFill>
                  <a:srgbClr val="000000"/>
                </a:solidFill>
                <a:latin typeface="標楷體" panose="03000509000000000000" pitchFamily="65" charset="-120"/>
                <a:ea typeface="標楷體" panose="03000509000000000000" pitchFamily="65" charset="-120"/>
              </a:rPr>
              <a:t>翠活</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樂佳*</a:t>
            </a:r>
            <a:r>
              <a:rPr lang="en-US" altLang="zh-TW" sz="1400" dirty="0">
                <a:solidFill>
                  <a:srgbClr val="000000"/>
                </a:solidFill>
                <a:latin typeface="標楷體" panose="03000509000000000000" pitchFamily="65" charset="-120"/>
                <a:ea typeface="標楷體" panose="03000509000000000000" pitchFamily="65" charset="-120"/>
              </a:rPr>
              <a:t>5</a:t>
            </a:r>
            <a:r>
              <a:rPr lang="zh-TW" altLang="en-US" sz="1400" dirty="0">
                <a:solidFill>
                  <a:srgbClr val="000000"/>
                </a:solidFill>
                <a:latin typeface="標楷體" panose="03000509000000000000" pitchFamily="65" charset="-120"/>
                <a:ea typeface="標楷體" panose="03000509000000000000" pitchFamily="65" charset="-120"/>
              </a:rPr>
              <a:t>、店*</a:t>
            </a:r>
            <a:r>
              <a:rPr lang="en-US" altLang="zh-TW" sz="1400" dirty="0">
                <a:solidFill>
                  <a:srgbClr val="000000"/>
                </a:solidFill>
                <a:latin typeface="標楷體" panose="03000509000000000000" pitchFamily="65" charset="-120"/>
                <a:ea typeface="標楷體" panose="03000509000000000000" pitchFamily="65" charset="-120"/>
              </a:rPr>
              <a:t>1)</a:t>
            </a:r>
            <a:r>
              <a:rPr lang="zh-TW" altLang="en-US" sz="1400" dirty="0">
                <a:solidFill>
                  <a:srgbClr val="000000"/>
                </a:solidFill>
                <a:latin typeface="標楷體" panose="03000509000000000000" pitchFamily="65" charset="-120"/>
                <a:ea typeface="標楷體" panose="03000509000000000000" pitchFamily="65" charset="-120"/>
              </a:rPr>
              <a:t>、蔬食樂</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店</a:t>
            </a:r>
            <a:r>
              <a:rPr lang="en-US" altLang="zh-TW" sz="1400" dirty="0">
                <a:solidFill>
                  <a:srgbClr val="000000"/>
                </a:solidFill>
                <a:latin typeface="標楷體" panose="03000509000000000000" pitchFamily="65" charset="-120"/>
                <a:ea typeface="標楷體" panose="03000509000000000000" pitchFamily="65" charset="-120"/>
              </a:rPr>
              <a:t>*1</a:t>
            </a:r>
            <a:r>
              <a:rPr lang="zh-TW" altLang="en-US" sz="1400" dirty="0">
                <a:solidFill>
                  <a:srgbClr val="000000"/>
                </a:solidFill>
                <a:latin typeface="標楷體" panose="03000509000000000000" pitchFamily="65" charset="-120"/>
                <a:ea typeface="標楷體" panose="03000509000000000000" pitchFamily="65" charset="-120"/>
              </a:rPr>
              <a:t>、場</a:t>
            </a:r>
            <a:r>
              <a:rPr lang="en-US" altLang="zh-TW" sz="1400" dirty="0">
                <a:solidFill>
                  <a:srgbClr val="000000"/>
                </a:solidFill>
                <a:latin typeface="標楷體" panose="03000509000000000000" pitchFamily="65" charset="-120"/>
                <a:ea typeface="標楷體" panose="03000509000000000000" pitchFamily="65" charset="-120"/>
              </a:rPr>
              <a:t>1)</a:t>
            </a:r>
            <a:r>
              <a:rPr lang="zh-TW" altLang="en-US" sz="1400" dirty="0">
                <a:solidFill>
                  <a:srgbClr val="000000"/>
                </a:solidFill>
                <a:latin typeface="標楷體" panose="03000509000000000000" pitchFamily="65" charset="-120"/>
                <a:ea typeface="標楷體" panose="03000509000000000000" pitchFamily="65" charset="-120"/>
              </a:rPr>
              <a:t>、四季洋圃</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李時珍</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、碩園、益菱工業、</a:t>
            </a:r>
            <a:r>
              <a:rPr lang="zh-TW" altLang="en-US" sz="1400" dirty="0">
                <a:solidFill>
                  <a:prstClr val="black"/>
                </a:solidFill>
                <a:latin typeface="標楷體" pitchFamily="65" charset="-120"/>
                <a:ea typeface="標楷體" pitchFamily="65" charset="-120"/>
              </a:rPr>
              <a:t>綠陽光電、山汰、</a:t>
            </a:r>
            <a:r>
              <a:rPr lang="zh-TW" altLang="en-US" sz="1400" dirty="0">
                <a:solidFill>
                  <a:srgbClr val="000000"/>
                </a:solidFill>
                <a:latin typeface="標楷體" panose="03000509000000000000" pitchFamily="65" charset="-120"/>
                <a:ea typeface="標楷體" panose="03000509000000000000" pitchFamily="65" charset="-120"/>
              </a:rPr>
              <a:t>燦鋐、金發、富綠寶、 山水資產、庚晉、昊耕、震健康、曾鮮的生菜、綠寶鮮</a:t>
            </a:r>
            <a:r>
              <a:rPr lang="zh-TW" altLang="en-US" sz="1400" dirty="0">
                <a:solidFill>
                  <a:srgbClr val="0099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台南善化廠、高雄廠、三愛、</a:t>
            </a:r>
            <a:r>
              <a:rPr lang="zh-TW" altLang="en-US" sz="1400" dirty="0">
                <a:solidFill>
                  <a:srgbClr val="009900"/>
                </a:solidFill>
                <a:latin typeface="標楷體" panose="03000509000000000000" pitchFamily="65" charset="-120"/>
                <a:ea typeface="標楷體" panose="03000509000000000000" pitchFamily="65" charset="-120"/>
              </a:rPr>
              <a:t>庭茂、屏東農業城</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金工中心、成大、高海大、屏科大</a:t>
            </a:r>
            <a:r>
              <a:rPr lang="zh-TW" altLang="en-US" sz="1400" dirty="0">
                <a:solidFill>
                  <a:prstClr val="black"/>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中研院生物技術中心</a:t>
            </a:r>
            <a:r>
              <a:rPr lang="en-US" altLang="zh-TW" sz="1400" dirty="0">
                <a:solidFill>
                  <a:srgbClr val="0000FF"/>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南分院</a:t>
            </a:r>
            <a:r>
              <a:rPr lang="en-US" altLang="zh-TW" sz="1400" dirty="0">
                <a:solidFill>
                  <a:srgbClr val="0000FF"/>
                </a:solidFill>
                <a:latin typeface="標楷體" panose="03000509000000000000" pitchFamily="65" charset="-120"/>
                <a:ea typeface="標楷體" panose="03000509000000000000" pitchFamily="65" charset="-120"/>
              </a:rPr>
              <a:t>)</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4986913" y="6013737"/>
            <a:ext cx="3185487" cy="1015663"/>
          </a:xfrm>
          <a:prstGeom prst="rect">
            <a:avLst/>
          </a:prstGeom>
          <a:noFill/>
        </p:spPr>
        <p:txBody>
          <a:bodyPr wrap="none" rtlCol="0">
            <a:spAutoFit/>
          </a:bodyPr>
          <a:lstStyle/>
          <a:p>
            <a:pPr defTabSz="914400"/>
            <a:r>
              <a:rPr lang="en-US" altLang="zh-TW" sz="1200" b="1" u="sng"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Note:</a:t>
            </a:r>
          </a:p>
          <a:p>
            <a:pPr defTabSz="914400"/>
            <a:r>
              <a:rPr lang="zh-TW" altLang="en-US" sz="1200" dirty="0">
                <a:solidFill>
                  <a:prstClr val="black"/>
                </a:solidFill>
                <a:latin typeface="標楷體" panose="03000509000000000000" pitchFamily="65" charset="-120"/>
                <a:ea typeface="標楷體" panose="03000509000000000000" pitchFamily="65" charset="-120"/>
              </a:rPr>
              <a:t>黑體字</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投入植物工廠廠商，</a:t>
            </a:r>
            <a:r>
              <a:rPr lang="en-US" altLang="zh-TW" sz="1200" dirty="0">
                <a:solidFill>
                  <a:prstClr val="black"/>
                </a:solidFill>
                <a:latin typeface="標楷體" panose="03000509000000000000" pitchFamily="65" charset="-120"/>
                <a:ea typeface="標楷體" panose="03000509000000000000" pitchFamily="65" charset="-120"/>
              </a:rPr>
              <a:t>()</a:t>
            </a:r>
            <a:r>
              <a:rPr lang="zh-TW" altLang="en-US" sz="1200" dirty="0">
                <a:solidFill>
                  <a:prstClr val="black"/>
                </a:solidFill>
                <a:latin typeface="標楷體" panose="03000509000000000000" pitchFamily="65" charset="-120"/>
                <a:ea typeface="標楷體" panose="03000509000000000000" pitchFamily="65" charset="-120"/>
              </a:rPr>
              <a:t>內為投資企業</a:t>
            </a:r>
            <a:endParaRPr lang="en-US" altLang="zh-TW" sz="1200" dirty="0">
              <a:solidFill>
                <a:prstClr val="black"/>
              </a:solidFill>
              <a:latin typeface="標楷體" panose="03000509000000000000" pitchFamily="65" charset="-120"/>
              <a:ea typeface="標楷體" panose="03000509000000000000" pitchFamily="65" charset="-120"/>
            </a:endParaRPr>
          </a:p>
          <a:p>
            <a:pPr defTabSz="914400"/>
            <a:r>
              <a:rPr lang="zh-TW" altLang="en-US" sz="1200" dirty="0">
                <a:solidFill>
                  <a:srgbClr val="0000FF"/>
                </a:solidFill>
                <a:latin typeface="標楷體" panose="03000509000000000000" pitchFamily="65" charset="-120"/>
                <a:ea typeface="標楷體" panose="03000509000000000000" pitchFamily="65" charset="-120"/>
              </a:rPr>
              <a:t>藍體字</a:t>
            </a:r>
            <a:r>
              <a:rPr lang="en-US" altLang="zh-TW" sz="1200" dirty="0">
                <a:solidFill>
                  <a:srgbClr val="0000FF"/>
                </a:solidFill>
                <a:latin typeface="標楷體" panose="03000509000000000000" pitchFamily="65" charset="-120"/>
                <a:ea typeface="標楷體" panose="03000509000000000000" pitchFamily="65" charset="-120"/>
              </a:rPr>
              <a:t>:</a:t>
            </a:r>
            <a:r>
              <a:rPr lang="zh-TW" altLang="en-US" sz="1200" dirty="0">
                <a:solidFill>
                  <a:srgbClr val="0000FF"/>
                </a:solidFill>
                <a:latin typeface="標楷體" panose="03000509000000000000" pitchFamily="65" charset="-120"/>
                <a:ea typeface="標楷體" panose="03000509000000000000" pitchFamily="65" charset="-120"/>
              </a:rPr>
              <a:t>相關公協會、研究單位</a:t>
            </a:r>
            <a:endParaRPr lang="en-US" altLang="zh-TW" sz="1200" dirty="0">
              <a:solidFill>
                <a:srgbClr val="0000FF"/>
              </a:solidFill>
              <a:latin typeface="標楷體" panose="03000509000000000000" pitchFamily="65" charset="-120"/>
              <a:ea typeface="標楷體" panose="03000509000000000000" pitchFamily="65" charset="-120"/>
            </a:endParaRPr>
          </a:p>
          <a:p>
            <a:pPr defTabSz="914400"/>
            <a:r>
              <a:rPr lang="zh-TW" altLang="en-US" sz="1200" dirty="0">
                <a:solidFill>
                  <a:srgbClr val="009900"/>
                </a:solidFill>
                <a:latin typeface="標楷體" panose="03000509000000000000" pitchFamily="65" charset="-120"/>
                <a:ea typeface="標楷體" panose="03000509000000000000" pitchFamily="65" charset="-120"/>
              </a:rPr>
              <a:t>綠色字體</a:t>
            </a:r>
            <a:r>
              <a:rPr lang="en-US" altLang="zh-TW" sz="1200" dirty="0">
                <a:solidFill>
                  <a:srgbClr val="009900"/>
                </a:solidFill>
                <a:latin typeface="標楷體" panose="03000509000000000000" pitchFamily="65" charset="-120"/>
                <a:ea typeface="標楷體" panose="03000509000000000000" pitchFamily="65" charset="-120"/>
              </a:rPr>
              <a:t>:</a:t>
            </a:r>
            <a:r>
              <a:rPr lang="zh-TW" altLang="en-US" sz="1200" dirty="0">
                <a:solidFill>
                  <a:srgbClr val="009900"/>
                </a:solidFill>
                <a:latin typeface="標楷體" panose="03000509000000000000" pitchFamily="65" charset="-120"/>
                <a:ea typeface="標楷體" panose="03000509000000000000" pitchFamily="65" charset="-120"/>
              </a:rPr>
              <a:t>興建中的廠商</a:t>
            </a:r>
            <a:endParaRPr lang="en-US" altLang="zh-TW" sz="1200" dirty="0">
              <a:solidFill>
                <a:srgbClr val="009900"/>
              </a:solidFill>
              <a:latin typeface="標楷體" panose="03000509000000000000" pitchFamily="65" charset="-120"/>
              <a:ea typeface="標楷體" panose="03000509000000000000" pitchFamily="65" charset="-120"/>
            </a:endParaRPr>
          </a:p>
          <a:p>
            <a:pPr defTabSz="914400"/>
            <a:endParaRPr lang="zh-TW" altLang="en-US" sz="1200" dirty="0">
              <a:solidFill>
                <a:srgbClr val="0099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5436096" y="3581846"/>
            <a:ext cx="3429965" cy="523220"/>
          </a:xfrm>
          <a:prstGeom prst="rect">
            <a:avLst/>
          </a:prstGeom>
          <a:noFill/>
        </p:spPr>
        <p:txBody>
          <a:bodyPr wrap="square" rtlCol="0">
            <a:spAutoFit/>
          </a:bodyPr>
          <a:lstStyle/>
          <a:p>
            <a:pPr marL="285750" indent="-285750"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宜蘭、花蓮</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宜蘭</a:t>
            </a:r>
            <a:r>
              <a:rPr lang="en-US" altLang="zh-TW" sz="1400" dirty="0">
                <a:solidFill>
                  <a:prstClr val="black"/>
                </a:solidFill>
                <a:latin typeface="標楷體" panose="03000509000000000000" pitchFamily="65" charset="-120"/>
                <a:ea typeface="標楷體" panose="03000509000000000000" pitchFamily="65" charset="-120"/>
              </a:rPr>
              <a:t>A</a:t>
            </a:r>
            <a:r>
              <a:rPr lang="zh-TW" altLang="en-US" sz="1400" dirty="0">
                <a:solidFill>
                  <a:prstClr val="black"/>
                </a:solidFill>
                <a:latin typeface="標楷體" panose="03000509000000000000" pitchFamily="65" charset="-120"/>
                <a:ea typeface="標楷體" panose="03000509000000000000" pitchFamily="65" charset="-120"/>
              </a:rPr>
              <a:t>廠</a:t>
            </a:r>
            <a:r>
              <a:rPr lang="zh-TW" altLang="en-US"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FF"/>
                </a:solidFill>
                <a:latin typeface="標楷體" panose="03000509000000000000" pitchFamily="65" charset="-120"/>
                <a:ea typeface="標楷體" panose="03000509000000000000" pitchFamily="65" charset="-120"/>
              </a:rPr>
              <a:t>宜蘭大學、</a:t>
            </a:r>
            <a:r>
              <a:rPr lang="zh-TW" altLang="en-US" sz="1400" dirty="0">
                <a:solidFill>
                  <a:srgbClr val="0100F4"/>
                </a:solidFill>
                <a:latin typeface="標楷體" panose="03000509000000000000" pitchFamily="65" charset="-120"/>
                <a:ea typeface="標楷體" panose="03000509000000000000" pitchFamily="65" charset="-120"/>
              </a:rPr>
              <a:t>花蓮農工</a:t>
            </a:r>
            <a:endParaRPr lang="zh-TW" altLang="en-US" sz="1400" dirty="0">
              <a:solidFill>
                <a:srgbClr val="0099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9837" y="6453336"/>
            <a:ext cx="8508171" cy="338554"/>
          </a:xfrm>
          <a:prstGeom prst="rect">
            <a:avLst/>
          </a:prstGeom>
          <a:noFill/>
        </p:spPr>
        <p:txBody>
          <a:bodyPr wrap="square" rtlCol="0">
            <a:spAutoFit/>
          </a:bodyPr>
          <a:lstStyle/>
          <a:p>
            <a:pPr defTabSz="914400"/>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2018</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5</a:t>
            </a:r>
            <a:r>
              <a:rPr lang="zh-TW" altLang="en-US" sz="1600" dirty="0">
                <a:solidFill>
                  <a:prstClr val="black"/>
                </a:solidFill>
                <a:latin typeface="標楷體" panose="03000509000000000000" pitchFamily="65" charset="-120"/>
                <a:ea typeface="標楷體" panose="03000509000000000000" pitchFamily="65" charset="-120"/>
              </a:rPr>
              <a:t>止</a:t>
            </a:r>
          </a:p>
        </p:txBody>
      </p:sp>
      <p:sp>
        <p:nvSpPr>
          <p:cNvPr id="16" name="文字方塊 15"/>
          <p:cNvSpPr txBox="1"/>
          <p:nvPr/>
        </p:nvSpPr>
        <p:spPr>
          <a:xfrm>
            <a:off x="5436096" y="3155183"/>
            <a:ext cx="4104456" cy="307777"/>
          </a:xfrm>
          <a:prstGeom prst="rect">
            <a:avLst/>
          </a:prstGeom>
          <a:noFill/>
        </p:spPr>
        <p:txBody>
          <a:bodyPr wrap="square" rtlCol="0">
            <a:spAutoFit/>
          </a:bodyPr>
          <a:lstStyle/>
          <a:p>
            <a:pPr marL="285750" indent="-285750" defTabSz="914400">
              <a:buFont typeface="Wingdings" panose="05000000000000000000" pitchFamily="2" charset="2"/>
              <a:buChar char="l"/>
            </a:pPr>
            <a:r>
              <a:rPr lang="zh-TW" altLang="en-US" sz="1400" b="1" u="sng" dirty="0">
                <a:solidFill>
                  <a:srgbClr val="000000"/>
                </a:solidFill>
                <a:latin typeface="標楷體" panose="03000509000000000000" pitchFamily="65" charset="-120"/>
                <a:ea typeface="標楷體" panose="03000509000000000000" pitchFamily="65" charset="-120"/>
              </a:rPr>
              <a:t>基隆</a:t>
            </a:r>
            <a:r>
              <a:rPr lang="en-US" altLang="zh-TW" sz="1400" dirty="0">
                <a:solidFill>
                  <a:srgbClr val="000000"/>
                </a:solidFill>
                <a:latin typeface="標楷體" panose="03000509000000000000" pitchFamily="65" charset="-120"/>
                <a:ea typeface="標楷體" panose="03000509000000000000" pitchFamily="65" charset="-120"/>
              </a:rPr>
              <a:t>:</a:t>
            </a:r>
            <a:r>
              <a:rPr lang="zh-TW" altLang="en-US" sz="1400" dirty="0">
                <a:solidFill>
                  <a:srgbClr val="000000"/>
                </a:solidFill>
                <a:latin typeface="標楷體" panose="03000509000000000000" pitchFamily="65" charset="-120"/>
                <a:ea typeface="標楷體" panose="03000509000000000000" pitchFamily="65" charset="-120"/>
              </a:rPr>
              <a:t>光苗科技、紫山村</a:t>
            </a:r>
          </a:p>
        </p:txBody>
      </p:sp>
      <p:sp>
        <p:nvSpPr>
          <p:cNvPr id="5" name="文字方塊 4"/>
          <p:cNvSpPr txBox="1"/>
          <p:nvPr/>
        </p:nvSpPr>
        <p:spPr>
          <a:xfrm>
            <a:off x="3634049" y="2638167"/>
            <a:ext cx="1946063" cy="2862322"/>
          </a:xfrm>
          <a:prstGeom prst="rect">
            <a:avLst/>
          </a:prstGeom>
          <a:noFill/>
        </p:spPr>
        <p:txBody>
          <a:bodyPr wrap="square" rtlCol="0">
            <a:spAutoFit/>
          </a:bodyPr>
          <a:lstStyle/>
          <a:p>
            <a:pPr defTabSz="914400">
              <a:lnSpc>
                <a:spcPct val="150000"/>
              </a:lnSpc>
            </a:pPr>
            <a:r>
              <a:rPr lang="en-US" altLang="zh-TW" sz="2000" dirty="0">
                <a:solidFill>
                  <a:prstClr val="black"/>
                </a:solidFill>
                <a:latin typeface="Calibri"/>
                <a:ea typeface="新細明體"/>
                <a:sym typeface="Wingdings" panose="05000000000000000000" pitchFamily="2" charset="2"/>
              </a:rPr>
              <a:t>201361</a:t>
            </a:r>
            <a:r>
              <a:rPr lang="zh-TW" altLang="en-US" sz="2000" dirty="0">
                <a:solidFill>
                  <a:prstClr val="black"/>
                </a:solidFill>
                <a:latin typeface="Calibri"/>
                <a:ea typeface="新細明體"/>
                <a:sym typeface="Wingdings" panose="05000000000000000000" pitchFamily="2" charset="2"/>
              </a:rPr>
              <a:t>場</a:t>
            </a: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201489</a:t>
            </a:r>
            <a:r>
              <a:rPr lang="zh-TW" altLang="en-US" sz="2000" dirty="0">
                <a:solidFill>
                  <a:prstClr val="black"/>
                </a:solidFill>
                <a:latin typeface="Calibri"/>
                <a:ea typeface="新細明體"/>
                <a:sym typeface="Wingdings" panose="05000000000000000000" pitchFamily="2" charset="2"/>
              </a:rPr>
              <a:t>場</a:t>
            </a: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2015111</a:t>
            </a:r>
            <a:r>
              <a:rPr lang="zh-TW" altLang="en-US" sz="2000" dirty="0">
                <a:solidFill>
                  <a:prstClr val="black"/>
                </a:solidFill>
                <a:latin typeface="Calibri"/>
                <a:ea typeface="新細明體"/>
                <a:sym typeface="Wingdings" panose="05000000000000000000" pitchFamily="2" charset="2"/>
              </a:rPr>
              <a:t>場</a:t>
            </a: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2016</a:t>
            </a:r>
            <a:r>
              <a:rPr lang="en-US" altLang="zh-TW" sz="2000" dirty="0">
                <a:latin typeface="Calibri"/>
                <a:ea typeface="新細明體"/>
                <a:sym typeface="Wingdings" panose="05000000000000000000" pitchFamily="2" charset="2"/>
              </a:rPr>
              <a:t>136</a:t>
            </a:r>
            <a:r>
              <a:rPr lang="zh-TW" altLang="en-US" sz="2000" dirty="0">
                <a:latin typeface="Calibri"/>
                <a:ea typeface="新細明體"/>
                <a:sym typeface="Wingdings" panose="05000000000000000000" pitchFamily="2" charset="2"/>
              </a:rPr>
              <a:t>場</a:t>
            </a:r>
            <a:endParaRPr lang="en-US" altLang="zh-TW" sz="2000" dirty="0">
              <a:latin typeface="Calibri"/>
              <a:ea typeface="新細明體"/>
              <a:sym typeface="Wingdings" panose="05000000000000000000" pitchFamily="2" charset="2"/>
            </a:endParaRPr>
          </a:p>
          <a:p>
            <a:pPr defTabSz="914400">
              <a:lnSpc>
                <a:spcPct val="150000"/>
              </a:lnSpc>
            </a:pPr>
            <a:r>
              <a:rPr lang="en-US" altLang="zh-TW" sz="2000" dirty="0">
                <a:latin typeface="Calibri"/>
                <a:ea typeface="新細明體"/>
                <a:sym typeface="Wingdings" panose="05000000000000000000" pitchFamily="2" charset="2"/>
              </a:rPr>
              <a:t>2017126</a:t>
            </a:r>
            <a:r>
              <a:rPr lang="zh-TW" altLang="en-US" sz="2000" dirty="0">
                <a:latin typeface="Calibri"/>
                <a:ea typeface="新細明體"/>
                <a:sym typeface="Wingdings" panose="05000000000000000000" pitchFamily="2" charset="2"/>
              </a:rPr>
              <a:t>場</a:t>
            </a:r>
            <a:endParaRPr lang="en-US" altLang="zh-TW" sz="2000" dirty="0">
              <a:latin typeface="Calibri"/>
              <a:ea typeface="新細明體"/>
              <a:sym typeface="Wingdings" panose="05000000000000000000" pitchFamily="2" charset="2"/>
            </a:endParaRPr>
          </a:p>
          <a:p>
            <a:pPr>
              <a:lnSpc>
                <a:spcPct val="150000"/>
              </a:lnSpc>
            </a:pPr>
            <a:r>
              <a:rPr lang="en-US" altLang="zh-TW" sz="2000" dirty="0">
                <a:sym typeface="Wingdings" panose="05000000000000000000" pitchFamily="2" charset="2"/>
              </a:rPr>
              <a:t>2018</a:t>
            </a:r>
            <a:r>
              <a:rPr lang="en-US" altLang="zh-TW" sz="2000" b="1" dirty="0">
                <a:solidFill>
                  <a:srgbClr val="FF0000"/>
                </a:solidFill>
                <a:sym typeface="Wingdings" panose="05000000000000000000" pitchFamily="2" charset="2"/>
              </a:rPr>
              <a:t>136</a:t>
            </a:r>
            <a:r>
              <a:rPr lang="zh-TW" altLang="en-US" sz="2000" dirty="0">
                <a:solidFill>
                  <a:prstClr val="black"/>
                </a:solidFill>
                <a:sym typeface="Wingdings" panose="05000000000000000000" pitchFamily="2" charset="2"/>
              </a:rPr>
              <a:t>場 </a:t>
            </a:r>
            <a:r>
              <a:rPr lang="zh-TW" altLang="en-US" sz="2000" dirty="0">
                <a:solidFill>
                  <a:prstClr val="black"/>
                </a:solidFill>
                <a:latin typeface="Calibri"/>
                <a:ea typeface="新細明體"/>
                <a:sym typeface="Wingdings" panose="05000000000000000000" pitchFamily="2" charset="2"/>
              </a:rPr>
              <a:t> </a:t>
            </a:r>
            <a:endParaRPr lang="zh-TW" altLang="en-US" sz="2000" dirty="0">
              <a:solidFill>
                <a:prstClr val="black"/>
              </a:solidFill>
              <a:latin typeface="Calibri"/>
              <a:ea typeface="新細明體"/>
            </a:endParaRPr>
          </a:p>
        </p:txBody>
      </p:sp>
      <p:sp>
        <p:nvSpPr>
          <p:cNvPr id="18"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76718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163.17.173.1/pcbook/4year/%E7%AF%84%E4%BE%8B/%E5%9C%96%E5%BA%AB/07-%E5%8F%B0%E7%81%A3%E5%9C%B0%E5%9C%96.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394" b="97561" l="1887" r="97170"/>
                    </a14:imgEffect>
                  </a14:imgLayer>
                </a14:imgProps>
              </a:ext>
              <a:ext uri="{28A0092B-C50C-407E-A947-70E740481C1C}">
                <a14:useLocalDpi xmlns:a14="http://schemas.microsoft.com/office/drawing/2010/main"/>
              </a:ext>
            </a:extLst>
          </a:blip>
          <a:srcRect/>
          <a:stretch>
            <a:fillRect/>
          </a:stretch>
        </p:blipFill>
        <p:spPr bwMode="auto">
          <a:xfrm>
            <a:off x="2946698" y="1230585"/>
            <a:ext cx="3025775" cy="5467350"/>
          </a:xfrm>
          <a:prstGeom prst="rect">
            <a:avLst/>
          </a:prstGeom>
          <a:ln w="9525">
            <a:noFill/>
            <a:miter lim="800000"/>
            <a:headEnd/>
            <a:tailEnd/>
          </a:ln>
          <a:effectLst>
            <a:glow rad="127000">
              <a:schemeClr val="accent1">
                <a:alpha val="0"/>
              </a:schemeClr>
            </a:glow>
          </a:effectLst>
        </p:spPr>
      </p:pic>
      <p:sp>
        <p:nvSpPr>
          <p:cNvPr id="15" name="文字方塊 14"/>
          <p:cNvSpPr txBox="1"/>
          <p:nvPr/>
        </p:nvSpPr>
        <p:spPr>
          <a:xfrm>
            <a:off x="-59837" y="6453336"/>
            <a:ext cx="8508171" cy="338554"/>
          </a:xfrm>
          <a:prstGeom prst="rect">
            <a:avLst/>
          </a:prstGeom>
          <a:noFill/>
        </p:spPr>
        <p:txBody>
          <a:bodyPr wrap="square" rtlCol="0">
            <a:spAutoFit/>
          </a:bodyPr>
          <a:lstStyle/>
          <a:p>
            <a:pPr defTabSz="914400"/>
            <a:r>
              <a:rPr lang="en-US" altLang="zh-TW" sz="1600" dirty="0">
                <a:solidFill>
                  <a:prstClr val="black"/>
                </a:solidFill>
                <a:latin typeface="Arial" panose="020B0604020202020204" pitchFamily="34" charset="0"/>
                <a:ea typeface="Arial Unicode MS" panose="020B0604020202020204" pitchFamily="34" charset="-120"/>
                <a:cs typeface="Arial" panose="020B0604020202020204" pitchFamily="34" charset="0"/>
              </a:rPr>
              <a:t>Source</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PIDA</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2018</a:t>
            </a:r>
            <a:r>
              <a:rPr lang="zh-TW" altLang="en-US" sz="1600" dirty="0">
                <a:solidFill>
                  <a:prstClr val="black"/>
                </a:solidFill>
                <a:latin typeface="標楷體" panose="03000509000000000000" pitchFamily="65" charset="-120"/>
                <a:ea typeface="標楷體" panose="03000509000000000000" pitchFamily="65" charset="-120"/>
              </a:rPr>
              <a:t>／</a:t>
            </a:r>
            <a:r>
              <a:rPr lang="en-US" altLang="zh-TW" sz="1600" dirty="0">
                <a:solidFill>
                  <a:prstClr val="black"/>
                </a:solidFill>
                <a:latin typeface="標楷體" panose="03000509000000000000" pitchFamily="65" charset="-120"/>
                <a:ea typeface="標楷體" panose="03000509000000000000" pitchFamily="65" charset="-120"/>
              </a:rPr>
              <a:t>5</a:t>
            </a:r>
            <a:r>
              <a:rPr lang="zh-TW" altLang="en-US" sz="1600" dirty="0">
                <a:solidFill>
                  <a:prstClr val="black"/>
                </a:solidFill>
                <a:latin typeface="標楷體" panose="03000509000000000000" pitchFamily="65" charset="-120"/>
                <a:ea typeface="標楷體" panose="03000509000000000000" pitchFamily="65" charset="-120"/>
              </a:rPr>
              <a:t>止</a:t>
            </a:r>
          </a:p>
        </p:txBody>
      </p:sp>
      <p:sp>
        <p:nvSpPr>
          <p:cNvPr id="5" name="文字方塊 4"/>
          <p:cNvSpPr txBox="1"/>
          <p:nvPr/>
        </p:nvSpPr>
        <p:spPr>
          <a:xfrm>
            <a:off x="202906" y="980728"/>
            <a:ext cx="1946063" cy="2862322"/>
          </a:xfrm>
          <a:prstGeom prst="rect">
            <a:avLst/>
          </a:prstGeom>
          <a:noFill/>
        </p:spPr>
        <p:txBody>
          <a:bodyPr wrap="square" rtlCol="0">
            <a:spAutoFit/>
          </a:bodyPr>
          <a:lstStyle/>
          <a:p>
            <a:pPr defTabSz="914400">
              <a:lnSpc>
                <a:spcPct val="150000"/>
              </a:lnSpc>
            </a:pPr>
            <a:r>
              <a:rPr lang="en-US" altLang="zh-TW" sz="2000" dirty="0">
                <a:solidFill>
                  <a:prstClr val="black"/>
                </a:solidFill>
                <a:latin typeface="Calibri"/>
                <a:ea typeface="新細明體"/>
                <a:sym typeface="Wingdings" panose="05000000000000000000" pitchFamily="2" charset="2"/>
              </a:rPr>
              <a:t>201361</a:t>
            </a:r>
            <a:r>
              <a:rPr lang="zh-TW" altLang="en-US" sz="2000" dirty="0">
                <a:solidFill>
                  <a:prstClr val="black"/>
                </a:solidFill>
                <a:latin typeface="Calibri"/>
                <a:ea typeface="新細明體"/>
                <a:sym typeface="Wingdings" panose="05000000000000000000" pitchFamily="2" charset="2"/>
              </a:rPr>
              <a:t>場</a:t>
            </a: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201489</a:t>
            </a:r>
            <a:r>
              <a:rPr lang="zh-TW" altLang="en-US" sz="2000" dirty="0">
                <a:solidFill>
                  <a:prstClr val="black"/>
                </a:solidFill>
                <a:latin typeface="Calibri"/>
                <a:ea typeface="新細明體"/>
                <a:sym typeface="Wingdings" panose="05000000000000000000" pitchFamily="2" charset="2"/>
              </a:rPr>
              <a:t>場</a:t>
            </a: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2015111</a:t>
            </a:r>
            <a:r>
              <a:rPr lang="zh-TW" altLang="en-US" sz="2000" dirty="0">
                <a:solidFill>
                  <a:prstClr val="black"/>
                </a:solidFill>
                <a:latin typeface="Calibri"/>
                <a:ea typeface="新細明體"/>
                <a:sym typeface="Wingdings" panose="05000000000000000000" pitchFamily="2" charset="2"/>
              </a:rPr>
              <a:t>場</a:t>
            </a:r>
            <a:endParaRPr lang="en-US" altLang="zh-TW" sz="2000" dirty="0">
              <a:solidFill>
                <a:prstClr val="black"/>
              </a:solidFill>
              <a:latin typeface="Calibri"/>
              <a:ea typeface="新細明體"/>
              <a:sym typeface="Wingdings" panose="05000000000000000000" pitchFamily="2" charset="2"/>
            </a:endParaRPr>
          </a:p>
          <a:p>
            <a:pPr defTabSz="914400">
              <a:lnSpc>
                <a:spcPct val="150000"/>
              </a:lnSpc>
            </a:pPr>
            <a:r>
              <a:rPr lang="en-US" altLang="zh-TW" sz="2000" dirty="0">
                <a:solidFill>
                  <a:prstClr val="black"/>
                </a:solidFill>
                <a:latin typeface="Calibri"/>
                <a:ea typeface="新細明體"/>
                <a:sym typeface="Wingdings" panose="05000000000000000000" pitchFamily="2" charset="2"/>
              </a:rPr>
              <a:t>2016</a:t>
            </a:r>
            <a:r>
              <a:rPr lang="en-US" altLang="zh-TW" sz="2000" dirty="0">
                <a:latin typeface="Calibri"/>
                <a:ea typeface="新細明體"/>
                <a:sym typeface="Wingdings" panose="05000000000000000000" pitchFamily="2" charset="2"/>
              </a:rPr>
              <a:t>136</a:t>
            </a:r>
            <a:r>
              <a:rPr lang="zh-TW" altLang="en-US" sz="2000" dirty="0">
                <a:latin typeface="Calibri"/>
                <a:ea typeface="新細明體"/>
                <a:sym typeface="Wingdings" panose="05000000000000000000" pitchFamily="2" charset="2"/>
              </a:rPr>
              <a:t>場</a:t>
            </a:r>
            <a:endParaRPr lang="en-US" altLang="zh-TW" sz="2000" dirty="0">
              <a:latin typeface="Calibri"/>
              <a:ea typeface="新細明體"/>
              <a:sym typeface="Wingdings" panose="05000000000000000000" pitchFamily="2" charset="2"/>
            </a:endParaRPr>
          </a:p>
          <a:p>
            <a:pPr defTabSz="914400">
              <a:lnSpc>
                <a:spcPct val="150000"/>
              </a:lnSpc>
            </a:pPr>
            <a:r>
              <a:rPr lang="en-US" altLang="zh-TW" sz="2000" dirty="0">
                <a:latin typeface="Calibri"/>
                <a:ea typeface="新細明體"/>
                <a:sym typeface="Wingdings" panose="05000000000000000000" pitchFamily="2" charset="2"/>
              </a:rPr>
              <a:t>2017126</a:t>
            </a:r>
            <a:r>
              <a:rPr lang="zh-TW" altLang="en-US" sz="2000" dirty="0">
                <a:latin typeface="Calibri"/>
                <a:ea typeface="新細明體"/>
                <a:sym typeface="Wingdings" panose="05000000000000000000" pitchFamily="2" charset="2"/>
              </a:rPr>
              <a:t>場</a:t>
            </a:r>
            <a:endParaRPr lang="en-US" altLang="zh-TW" sz="2000" dirty="0">
              <a:latin typeface="Calibri"/>
              <a:ea typeface="新細明體"/>
              <a:sym typeface="Wingdings" panose="05000000000000000000" pitchFamily="2" charset="2"/>
            </a:endParaRPr>
          </a:p>
          <a:p>
            <a:pPr>
              <a:lnSpc>
                <a:spcPct val="150000"/>
              </a:lnSpc>
            </a:pPr>
            <a:r>
              <a:rPr lang="en-US" altLang="zh-TW" sz="2000" dirty="0">
                <a:sym typeface="Wingdings" panose="05000000000000000000" pitchFamily="2" charset="2"/>
              </a:rPr>
              <a:t>(2018</a:t>
            </a:r>
            <a:r>
              <a:rPr lang="en-US" altLang="zh-TW" sz="2000" b="1" dirty="0">
                <a:solidFill>
                  <a:srgbClr val="FF0000"/>
                </a:solidFill>
                <a:sym typeface="Wingdings" panose="05000000000000000000" pitchFamily="2" charset="2"/>
              </a:rPr>
              <a:t>136</a:t>
            </a:r>
            <a:r>
              <a:rPr lang="zh-TW" altLang="en-US" sz="2000" dirty="0">
                <a:solidFill>
                  <a:prstClr val="black"/>
                </a:solidFill>
                <a:sym typeface="Wingdings" panose="05000000000000000000" pitchFamily="2" charset="2"/>
              </a:rPr>
              <a:t>場</a:t>
            </a:r>
            <a:r>
              <a:rPr lang="en-US" altLang="zh-TW" sz="2000" dirty="0">
                <a:solidFill>
                  <a:prstClr val="black"/>
                </a:solidFill>
                <a:sym typeface="Wingdings" panose="05000000000000000000" pitchFamily="2" charset="2"/>
              </a:rPr>
              <a:t>)</a:t>
            </a:r>
            <a:r>
              <a:rPr lang="zh-TW" altLang="en-US" sz="2000" dirty="0">
                <a:solidFill>
                  <a:prstClr val="black"/>
                </a:solidFill>
                <a:sym typeface="Wingdings" panose="05000000000000000000" pitchFamily="2" charset="2"/>
              </a:rPr>
              <a:t> </a:t>
            </a:r>
            <a:r>
              <a:rPr lang="zh-TW" altLang="en-US" sz="2000" dirty="0">
                <a:solidFill>
                  <a:prstClr val="black"/>
                </a:solidFill>
                <a:latin typeface="Calibri"/>
                <a:ea typeface="新細明體"/>
                <a:sym typeface="Wingdings" panose="05000000000000000000" pitchFamily="2" charset="2"/>
              </a:rPr>
              <a:t> </a:t>
            </a:r>
            <a:endParaRPr lang="zh-TW" altLang="en-US" sz="2000" dirty="0">
              <a:solidFill>
                <a:prstClr val="black"/>
              </a:solidFill>
              <a:latin typeface="Calibri"/>
              <a:ea typeface="新細明體"/>
            </a:endParaRPr>
          </a:p>
        </p:txBody>
      </p:sp>
      <p:cxnSp>
        <p:nvCxnSpPr>
          <p:cNvPr id="10" name="直線接點 9"/>
          <p:cNvCxnSpPr/>
          <p:nvPr/>
        </p:nvCxnSpPr>
        <p:spPr>
          <a:xfrm>
            <a:off x="2627784" y="2780928"/>
            <a:ext cx="4536504" cy="0"/>
          </a:xfrm>
          <a:prstGeom prst="line">
            <a:avLst/>
          </a:prstGeom>
          <a:ln w="19050">
            <a:solidFill>
              <a:srgbClr val="0000FF"/>
            </a:solidFill>
            <a:tailEnd type="arrow"/>
          </a:ln>
        </p:spPr>
        <p:style>
          <a:lnRef idx="1">
            <a:schemeClr val="accent2"/>
          </a:lnRef>
          <a:fillRef idx="0">
            <a:schemeClr val="accent2"/>
          </a:fillRef>
          <a:effectRef idx="0">
            <a:schemeClr val="accent2"/>
          </a:effectRef>
          <a:fontRef idx="minor">
            <a:schemeClr val="tx1"/>
          </a:fontRef>
        </p:style>
      </p:cxnSp>
      <p:cxnSp>
        <p:nvCxnSpPr>
          <p:cNvPr id="19" name="直線接點 18"/>
          <p:cNvCxnSpPr/>
          <p:nvPr/>
        </p:nvCxnSpPr>
        <p:spPr>
          <a:xfrm>
            <a:off x="2148969" y="4293096"/>
            <a:ext cx="4536504" cy="0"/>
          </a:xfrm>
          <a:prstGeom prst="line">
            <a:avLst/>
          </a:prstGeom>
          <a:ln w="19050">
            <a:solidFill>
              <a:srgbClr val="0000FF"/>
            </a:solidFill>
            <a:tailEnd type="arrow"/>
          </a:ln>
        </p:spPr>
        <p:style>
          <a:lnRef idx="1">
            <a:schemeClr val="accent2"/>
          </a:lnRef>
          <a:fillRef idx="0">
            <a:schemeClr val="accent2"/>
          </a:fillRef>
          <a:effectRef idx="0">
            <a:schemeClr val="accent2"/>
          </a:effectRef>
          <a:fontRef idx="minor">
            <a:schemeClr val="tx1"/>
          </a:fontRef>
        </p:style>
      </p:cxnSp>
      <p:sp>
        <p:nvSpPr>
          <p:cNvPr id="13" name="文字方塊 12"/>
          <p:cNvSpPr txBox="1"/>
          <p:nvPr/>
        </p:nvSpPr>
        <p:spPr>
          <a:xfrm>
            <a:off x="3666121" y="1950659"/>
            <a:ext cx="3448855" cy="707886"/>
          </a:xfrm>
          <a:prstGeom prst="rect">
            <a:avLst/>
          </a:prstGeom>
          <a:noFill/>
        </p:spPr>
        <p:txBody>
          <a:bodyPr wrap="square" rtlCol="0">
            <a:spAutoFit/>
          </a:bodyPr>
          <a:lstStyle/>
          <a:p>
            <a:r>
              <a:rPr lang="en-US" altLang="zh-TW" sz="4000" dirty="0"/>
              <a:t>70 + 8 = 78</a:t>
            </a:r>
            <a:endParaRPr lang="zh-TW" altLang="en-US" sz="4000" dirty="0"/>
          </a:p>
        </p:txBody>
      </p:sp>
      <p:sp>
        <p:nvSpPr>
          <p:cNvPr id="21" name="文字方塊 20"/>
          <p:cNvSpPr txBox="1"/>
          <p:nvPr/>
        </p:nvSpPr>
        <p:spPr>
          <a:xfrm>
            <a:off x="3530172" y="3209944"/>
            <a:ext cx="3634115" cy="707886"/>
          </a:xfrm>
          <a:prstGeom prst="rect">
            <a:avLst/>
          </a:prstGeom>
          <a:noFill/>
        </p:spPr>
        <p:txBody>
          <a:bodyPr wrap="square" rtlCol="0">
            <a:spAutoFit/>
          </a:bodyPr>
          <a:lstStyle/>
          <a:p>
            <a:r>
              <a:rPr lang="en-US" altLang="zh-TW" sz="4000" dirty="0"/>
              <a:t>18 + 4 = 22</a:t>
            </a:r>
            <a:endParaRPr lang="zh-TW" altLang="en-US" sz="4000" dirty="0"/>
          </a:p>
        </p:txBody>
      </p:sp>
      <p:sp>
        <p:nvSpPr>
          <p:cNvPr id="22" name="文字方塊 21"/>
          <p:cNvSpPr txBox="1"/>
          <p:nvPr/>
        </p:nvSpPr>
        <p:spPr>
          <a:xfrm>
            <a:off x="3468905" y="4644006"/>
            <a:ext cx="3074819" cy="707886"/>
          </a:xfrm>
          <a:prstGeom prst="rect">
            <a:avLst/>
          </a:prstGeom>
          <a:noFill/>
        </p:spPr>
        <p:txBody>
          <a:bodyPr wrap="square" rtlCol="0">
            <a:spAutoFit/>
          </a:bodyPr>
          <a:lstStyle/>
          <a:p>
            <a:r>
              <a:rPr lang="en-US" altLang="zh-TW" sz="4000" dirty="0"/>
              <a:t>21 + 5 = 26</a:t>
            </a:r>
            <a:endParaRPr lang="zh-TW" altLang="en-US" sz="4000" dirty="0"/>
          </a:p>
        </p:txBody>
      </p:sp>
      <p:sp>
        <p:nvSpPr>
          <p:cNvPr id="11" name="標題 1"/>
          <p:cNvSpPr txBox="1">
            <a:spLocks/>
          </p:cNvSpPr>
          <p:nvPr/>
        </p:nvSpPr>
        <p:spPr>
          <a:xfrm>
            <a:off x="179512" y="260648"/>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US" altLang="zh-TW" sz="3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PFAL related organizations including </a:t>
            </a:r>
            <a:r>
              <a:rPr kumimoji="1" lang="en-US" altLang="zh-TW"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companies, universities &amp;  research institutes</a:t>
            </a:r>
            <a:endParaRPr kumimoji="1" lang="zh-TW" altLang="en-US" sz="28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左大括弧 1"/>
          <p:cNvSpPr/>
          <p:nvPr/>
        </p:nvSpPr>
        <p:spPr>
          <a:xfrm rot="1067819">
            <a:off x="1779275" y="1859010"/>
            <a:ext cx="949243" cy="27877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449476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latin typeface="Times New Roman" panose="02020603050405020304" pitchFamily="18" charset="0"/>
                <a:cs typeface="Times New Roman" panose="02020603050405020304" pitchFamily="18" charset="0"/>
              </a:rPr>
              <a:t>Vegetables consumption</a:t>
            </a:r>
            <a:r>
              <a:rPr lang="en-US" altLang="zh-TW" sz="4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per person per day</a:t>
            </a:r>
            <a:endParaRPr lang="zh-TW" altLang="en-US" sz="20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58</a:t>
            </a:fld>
            <a:endParaRPr lang="zh-TW" altLang="en-US">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923731438"/>
              </p:ext>
            </p:extLst>
          </p:nvPr>
        </p:nvGraphicFramePr>
        <p:xfrm>
          <a:off x="827584" y="1396712"/>
          <a:ext cx="7632848" cy="4937760"/>
        </p:xfrm>
        <a:graphic>
          <a:graphicData uri="http://schemas.openxmlformats.org/drawingml/2006/table">
            <a:tbl>
              <a:tblPr firstRow="1" bandRow="1">
                <a:tableStyleId>{2D5ABB26-0587-4C30-8999-92F81FD0307C}</a:tableStyleId>
              </a:tblPr>
              <a:tblGrid>
                <a:gridCol w="3528392">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algn="ctr"/>
                      <a:r>
                        <a:rPr lang="en-US" altLang="zh-TW" sz="3200" b="1" dirty="0">
                          <a:solidFill>
                            <a:schemeClr val="tx1"/>
                          </a:solidFill>
                          <a:latin typeface="Times New Roman" pitchFamily="18" charset="0"/>
                          <a:ea typeface="標楷體" pitchFamily="65" charset="-120"/>
                          <a:cs typeface="Times New Roman" pitchFamily="18" charset="0"/>
                        </a:rPr>
                        <a:t>Country</a:t>
                      </a:r>
                      <a:endParaRPr lang="zh-TW" altLang="en-US" sz="3200" b="1" dirty="0">
                        <a:solidFill>
                          <a:schemeClr val="tx1"/>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algn="ctr"/>
                      <a:r>
                        <a:rPr lang="en-US" altLang="zh-TW" sz="2400" b="1" dirty="0">
                          <a:solidFill>
                            <a:schemeClr val="tx1"/>
                          </a:solidFill>
                          <a:latin typeface="Times New Roman" pitchFamily="18" charset="0"/>
                          <a:ea typeface="標楷體" pitchFamily="65" charset="-120"/>
                          <a:cs typeface="Times New Roman" pitchFamily="18" charset="0"/>
                        </a:rPr>
                        <a:t>Daily</a:t>
                      </a:r>
                      <a:r>
                        <a:rPr lang="en-US" altLang="zh-TW" sz="2400" b="1" baseline="0" dirty="0">
                          <a:solidFill>
                            <a:schemeClr val="tx1"/>
                          </a:solidFill>
                          <a:latin typeface="Times New Roman" pitchFamily="18" charset="0"/>
                          <a:ea typeface="標楷體" pitchFamily="65" charset="-120"/>
                          <a:cs typeface="Times New Roman" pitchFamily="18" charset="0"/>
                        </a:rPr>
                        <a:t> consumption of vegetables /person/ day</a:t>
                      </a:r>
                      <a:endParaRPr lang="zh-TW" altLang="en-US" sz="2400" b="1" dirty="0">
                        <a:solidFill>
                          <a:schemeClr val="tx1"/>
                        </a:solidFill>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0"/>
                  </a:ext>
                </a:extLst>
              </a:tr>
              <a:tr h="370840">
                <a:tc>
                  <a:txBody>
                    <a:bodyPr/>
                    <a:lstStyle/>
                    <a:p>
                      <a:pPr algn="ctr"/>
                      <a:r>
                        <a:rPr lang="en-US" altLang="zh-TW" sz="2400" b="0" dirty="0">
                          <a:solidFill>
                            <a:schemeClr val="tx1"/>
                          </a:solidFill>
                          <a:latin typeface="Times New Roman" pitchFamily="18" charset="0"/>
                          <a:ea typeface="標楷體" pitchFamily="65" charset="-120"/>
                          <a:cs typeface="Times New Roman" pitchFamily="18" charset="0"/>
                        </a:rPr>
                        <a:t>South</a:t>
                      </a:r>
                      <a:r>
                        <a:rPr lang="en-US" altLang="zh-TW" sz="2400" b="0" baseline="0" dirty="0">
                          <a:solidFill>
                            <a:schemeClr val="tx1"/>
                          </a:solidFill>
                          <a:latin typeface="Times New Roman" pitchFamily="18" charset="0"/>
                          <a:ea typeface="標楷體" pitchFamily="65" charset="-120"/>
                          <a:cs typeface="Times New Roman" pitchFamily="18" charset="0"/>
                        </a:rPr>
                        <a:t> Korea</a:t>
                      </a:r>
                      <a:endParaRPr lang="zh-TW" altLang="en-US" sz="2400" b="1"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altLang="zh-TW" sz="2400" dirty="0">
                          <a:solidFill>
                            <a:schemeClr val="tx1"/>
                          </a:solidFill>
                          <a:latin typeface="Times New Roman" pitchFamily="18" charset="0"/>
                          <a:ea typeface="標楷體" pitchFamily="65" charset="-120"/>
                          <a:cs typeface="Times New Roman" pitchFamily="18" charset="0"/>
                        </a:rPr>
                        <a:t>578 g</a:t>
                      </a:r>
                      <a:endParaRPr lang="zh-TW" altLang="en-US" sz="2400" b="1" dirty="0">
                        <a:solidFill>
                          <a:schemeClr val="tx1"/>
                        </a:solidFill>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1"/>
                  </a:ext>
                </a:extLst>
              </a:tr>
              <a:tr h="370840">
                <a:tc>
                  <a:txBody>
                    <a:bodyPr/>
                    <a:lstStyle/>
                    <a:p>
                      <a:pPr algn="ctr"/>
                      <a:r>
                        <a:rPr lang="en-US" altLang="zh-TW" sz="2400" b="0" dirty="0">
                          <a:latin typeface="Times New Roman" pitchFamily="18" charset="0"/>
                          <a:ea typeface="標楷體" pitchFamily="65" charset="-120"/>
                          <a:cs typeface="Times New Roman" pitchFamily="18" charset="0"/>
                        </a:rPr>
                        <a:t>Spain</a:t>
                      </a:r>
                      <a:endParaRPr lang="zh-TW" altLang="en-US" sz="2400" b="1"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400" dirty="0">
                          <a:latin typeface="Times New Roman" pitchFamily="18" charset="0"/>
                          <a:ea typeface="標楷體" pitchFamily="65" charset="-120"/>
                          <a:cs typeface="Times New Roman" pitchFamily="18" charset="0"/>
                        </a:rPr>
                        <a:t>392 g</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US" altLang="zh-TW" sz="2400" b="0" dirty="0">
                          <a:latin typeface="Times New Roman" pitchFamily="18" charset="0"/>
                          <a:ea typeface="標楷體" pitchFamily="65" charset="-120"/>
                          <a:cs typeface="Times New Roman" pitchFamily="18" charset="0"/>
                        </a:rPr>
                        <a:t>France</a:t>
                      </a:r>
                      <a:endParaRPr lang="zh-TW" altLang="en-US" sz="2400" b="1"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400" dirty="0">
                          <a:latin typeface="Times New Roman" pitchFamily="18" charset="0"/>
                          <a:ea typeface="標楷體" pitchFamily="65" charset="-120"/>
                          <a:cs typeface="Times New Roman" pitchFamily="18" charset="0"/>
                        </a:rPr>
                        <a:t>389</a:t>
                      </a:r>
                      <a:r>
                        <a:rPr lang="zh-TW" altLang="en-US" sz="2400" dirty="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g</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US" altLang="zh-TW" sz="2400" b="0" dirty="0">
                          <a:latin typeface="Times New Roman" pitchFamily="18" charset="0"/>
                          <a:ea typeface="標楷體" pitchFamily="65" charset="-120"/>
                          <a:cs typeface="Times New Roman" pitchFamily="18" charset="0"/>
                        </a:rPr>
                        <a:t>USA</a:t>
                      </a:r>
                      <a:endParaRPr lang="zh-TW" altLang="en-US" sz="2400" b="1"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400" dirty="0">
                          <a:latin typeface="Times New Roman" pitchFamily="18" charset="0"/>
                          <a:ea typeface="標楷體" pitchFamily="65" charset="-120"/>
                          <a:cs typeface="Times New Roman" pitchFamily="18" charset="0"/>
                        </a:rPr>
                        <a:t>337</a:t>
                      </a:r>
                      <a:r>
                        <a:rPr lang="zh-TW" altLang="en-US" sz="2400" dirty="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g</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en-US" altLang="zh-TW" sz="2400" b="0" dirty="0">
                          <a:latin typeface="Times New Roman" pitchFamily="18" charset="0"/>
                          <a:ea typeface="標楷體" pitchFamily="65" charset="-120"/>
                          <a:cs typeface="Times New Roman" pitchFamily="18" charset="0"/>
                        </a:rPr>
                        <a:t>Japan</a:t>
                      </a:r>
                      <a:endParaRPr lang="zh-TW" altLang="en-US" sz="2400" b="1"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altLang="zh-TW" sz="2400" dirty="0">
                          <a:latin typeface="Times New Roman" pitchFamily="18" charset="0"/>
                          <a:ea typeface="標楷體" pitchFamily="65" charset="-120"/>
                          <a:cs typeface="Times New Roman" pitchFamily="18" charset="0"/>
                        </a:rPr>
                        <a:t>285 g</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5"/>
                  </a:ext>
                </a:extLst>
              </a:tr>
              <a:tr h="370840">
                <a:tc>
                  <a:txBody>
                    <a:bodyPr/>
                    <a:lstStyle/>
                    <a:p>
                      <a:pPr algn="ctr"/>
                      <a:r>
                        <a:rPr lang="en-US" altLang="zh-TW" sz="2400" b="0" dirty="0">
                          <a:solidFill>
                            <a:schemeClr val="tx1"/>
                          </a:solidFill>
                          <a:latin typeface="Times New Roman" pitchFamily="18" charset="0"/>
                          <a:ea typeface="標楷體" pitchFamily="65" charset="-120"/>
                          <a:cs typeface="Times New Roman" pitchFamily="18" charset="0"/>
                        </a:rPr>
                        <a:t>Singapore</a:t>
                      </a:r>
                      <a:endParaRPr lang="zh-TW" altLang="en-US" sz="2400" b="0"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400" b="0" dirty="0">
                          <a:latin typeface="Times New Roman" pitchFamily="18" charset="0"/>
                          <a:ea typeface="標楷體" pitchFamily="65" charset="-120"/>
                          <a:cs typeface="Times New Roman" pitchFamily="18" charset="0"/>
                        </a:rPr>
                        <a:t>260 g  (95 kg/</a:t>
                      </a:r>
                      <a:r>
                        <a:rPr lang="en-US" altLang="zh-TW" sz="2400" b="0" dirty="0" err="1">
                          <a:latin typeface="Times New Roman" pitchFamily="18" charset="0"/>
                          <a:ea typeface="標楷體" pitchFamily="65" charset="-120"/>
                          <a:cs typeface="Times New Roman" pitchFamily="18" charset="0"/>
                        </a:rPr>
                        <a:t>yr</a:t>
                      </a:r>
                      <a:r>
                        <a:rPr lang="en-US" altLang="zh-TW" sz="2400" b="0" dirty="0">
                          <a:latin typeface="Times New Roman" pitchFamily="18" charset="0"/>
                          <a:ea typeface="標楷體" pitchFamily="65" charset="-120"/>
                          <a:cs typeface="Times New Roman" pitchFamily="18" charset="0"/>
                        </a:rPr>
                        <a:t>)</a:t>
                      </a:r>
                      <a:endParaRPr lang="zh-TW" altLang="en-US" sz="2400" b="0"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pPr algn="ctr"/>
                      <a:r>
                        <a:rPr lang="en-US" altLang="zh-TW" sz="2400" b="0" dirty="0">
                          <a:solidFill>
                            <a:schemeClr val="tx1"/>
                          </a:solidFill>
                          <a:latin typeface="Times New Roman" pitchFamily="18" charset="0"/>
                          <a:ea typeface="標楷體" pitchFamily="65" charset="-120"/>
                          <a:cs typeface="Times New Roman" pitchFamily="18" charset="0"/>
                        </a:rPr>
                        <a:t>Australia</a:t>
                      </a:r>
                      <a:endParaRPr lang="zh-TW" altLang="en-US" sz="2400" b="0"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400" dirty="0">
                          <a:latin typeface="Times New Roman" pitchFamily="18" charset="0"/>
                          <a:ea typeface="標楷體" pitchFamily="65" charset="-120"/>
                          <a:cs typeface="Times New Roman" pitchFamily="18" charset="0"/>
                        </a:rPr>
                        <a:t>255</a:t>
                      </a:r>
                      <a:r>
                        <a:rPr lang="en-US" altLang="zh-TW" sz="2400" baseline="0" dirty="0">
                          <a:latin typeface="Times New Roman" pitchFamily="18" charset="0"/>
                          <a:ea typeface="標楷體" pitchFamily="65" charset="-120"/>
                          <a:cs typeface="Times New Roman" pitchFamily="18" charset="0"/>
                        </a:rPr>
                        <a:t> g</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pPr algn="ctr"/>
                      <a:r>
                        <a:rPr lang="en-US" altLang="zh-TW" sz="2400" b="0" dirty="0">
                          <a:solidFill>
                            <a:schemeClr val="tx1"/>
                          </a:solidFill>
                          <a:latin typeface="Times New Roman" pitchFamily="18" charset="0"/>
                          <a:ea typeface="標楷體" pitchFamily="65" charset="-120"/>
                          <a:cs typeface="Times New Roman" pitchFamily="18" charset="0"/>
                        </a:rPr>
                        <a:t>UK</a:t>
                      </a:r>
                      <a:endParaRPr lang="zh-TW" altLang="en-US" sz="2400" b="0"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400" dirty="0">
                          <a:latin typeface="Times New Roman" pitchFamily="18" charset="0"/>
                          <a:ea typeface="標楷體" pitchFamily="65" charset="-120"/>
                          <a:cs typeface="Times New Roman" pitchFamily="18" charset="0"/>
                        </a:rPr>
                        <a:t>249 g</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70840">
                <a:tc>
                  <a:txBody>
                    <a:bodyPr/>
                    <a:lstStyle/>
                    <a:p>
                      <a:pPr algn="ctr"/>
                      <a:r>
                        <a:rPr lang="en-US" altLang="zh-TW" sz="2400" dirty="0">
                          <a:latin typeface="Times New Roman" pitchFamily="18" charset="0"/>
                          <a:ea typeface="標楷體" pitchFamily="65" charset="-120"/>
                          <a:cs typeface="Times New Roman" pitchFamily="18" charset="0"/>
                        </a:rPr>
                        <a:t>The</a:t>
                      </a:r>
                      <a:r>
                        <a:rPr lang="en-US" altLang="zh-TW" sz="2400" baseline="0" dirty="0">
                          <a:latin typeface="Times New Roman" pitchFamily="18" charset="0"/>
                          <a:ea typeface="標楷體" pitchFamily="65" charset="-120"/>
                          <a:cs typeface="Times New Roman" pitchFamily="18" charset="0"/>
                        </a:rPr>
                        <a:t> Netherland</a:t>
                      </a:r>
                      <a:r>
                        <a:rPr lang="zh-TW" altLang="en-US" sz="2400" dirty="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 Taiwan</a:t>
                      </a:r>
                      <a:endParaRPr lang="zh-TW" altLang="en-US" sz="2400" b="1"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altLang="zh-TW" sz="2400" dirty="0">
                          <a:latin typeface="Times New Roman" pitchFamily="18" charset="0"/>
                          <a:ea typeface="標楷體" pitchFamily="65" charset="-120"/>
                          <a:cs typeface="Times New Roman" pitchFamily="18" charset="0"/>
                        </a:rPr>
                        <a:t>200 g</a:t>
                      </a:r>
                      <a:r>
                        <a:rPr lang="zh-TW" altLang="en-US" sz="2400" dirty="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(73</a:t>
                      </a:r>
                      <a:r>
                        <a:rPr lang="en-US" altLang="zh-TW" sz="2400" baseline="0" dirty="0">
                          <a:latin typeface="Times New Roman" pitchFamily="18" charset="0"/>
                          <a:ea typeface="標楷體" pitchFamily="65" charset="-120"/>
                          <a:cs typeface="Times New Roman" pitchFamily="18" charset="0"/>
                        </a:rPr>
                        <a:t> kg/</a:t>
                      </a:r>
                      <a:r>
                        <a:rPr lang="en-US" altLang="zh-TW" sz="2400" baseline="0" dirty="0" err="1">
                          <a:latin typeface="Times New Roman" pitchFamily="18" charset="0"/>
                          <a:ea typeface="標楷體" pitchFamily="65" charset="-120"/>
                          <a:cs typeface="Times New Roman" pitchFamily="18" charset="0"/>
                        </a:rPr>
                        <a:t>yr</a:t>
                      </a:r>
                      <a:r>
                        <a:rPr lang="en-US" altLang="zh-TW" sz="2400" dirty="0">
                          <a:latin typeface="Times New Roman" pitchFamily="18" charset="0"/>
                          <a:ea typeface="標楷體" pitchFamily="65" charset="-120"/>
                          <a:cs typeface="Times New Roman" pitchFamily="18" charset="0"/>
                        </a:rPr>
                        <a:t>)</a:t>
                      </a:r>
                      <a:endParaRPr lang="zh-TW" altLang="en-US" sz="2400" b="1" dirty="0">
                        <a:latin typeface="Times New Roman" pitchFamily="18" charset="0"/>
                        <a:ea typeface="標楷體" pitchFamily="65" charset="-120"/>
                        <a:cs typeface="Times New Roman" pitchFamily="18" charset="0"/>
                      </a:endParaRPr>
                    </a:p>
                  </a:txBody>
                  <a:tcP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83852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How big is the market in Taiwan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Local for Local</a:t>
            </a:r>
          </a:p>
          <a:p>
            <a:r>
              <a:rPr lang="en-US" altLang="zh-TW" b="1" dirty="0">
                <a:solidFill>
                  <a:srgbClr val="FF0000"/>
                </a:solidFill>
                <a:latin typeface="Times New Roman" panose="02020603050405020304" pitchFamily="18" charset="0"/>
                <a:cs typeface="Times New Roman" panose="02020603050405020304" pitchFamily="18" charset="0"/>
              </a:rPr>
              <a:t>1 % of population  (0.23 million)</a:t>
            </a:r>
          </a:p>
          <a:p>
            <a:r>
              <a:rPr lang="en-US" altLang="zh-TW" b="1" dirty="0">
                <a:solidFill>
                  <a:srgbClr val="FF0000"/>
                </a:solidFill>
                <a:latin typeface="Times New Roman" panose="02020603050405020304" pitchFamily="18" charset="0"/>
                <a:cs typeface="Times New Roman" panose="02020603050405020304" pitchFamily="18" charset="0"/>
              </a:rPr>
              <a:t>200 g </a:t>
            </a:r>
            <a:r>
              <a:rPr lang="en-US" altLang="zh-TW" dirty="0">
                <a:latin typeface="Times New Roman" panose="02020603050405020304" pitchFamily="18" charset="0"/>
                <a:cs typeface="Times New Roman" panose="02020603050405020304" pitchFamily="18" charset="0"/>
              </a:rPr>
              <a:t>of leafy greens per day per person</a:t>
            </a:r>
          </a:p>
          <a:p>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sym typeface="Wingdings" panose="05000000000000000000" pitchFamily="2" charset="2"/>
              </a:rPr>
              <a:t></a:t>
            </a:r>
            <a:r>
              <a:rPr lang="en-US" altLang="zh-TW"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TW" dirty="0">
                <a:solidFill>
                  <a:srgbClr val="FF0000"/>
                </a:solidFill>
                <a:latin typeface="Times New Roman" panose="02020603050405020304" pitchFamily="18" charset="0"/>
                <a:cs typeface="Times New Roman" panose="02020603050405020304" pitchFamily="18" charset="0"/>
              </a:rPr>
              <a:t>460 </a:t>
            </a:r>
            <a:r>
              <a:rPr lang="en-US" altLang="zh-TW" dirty="0">
                <a:latin typeface="Times New Roman" panose="02020603050405020304" pitchFamily="18" charset="0"/>
                <a:cs typeface="Times New Roman" panose="02020603050405020304" pitchFamily="18" charset="0"/>
              </a:rPr>
              <a:t>PFALs with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    daily production of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1000</a:t>
            </a:r>
            <a:r>
              <a:rPr lang="en-US" altLang="zh-TW" dirty="0">
                <a:latin typeface="Times New Roman" panose="02020603050405020304" pitchFamily="18" charset="0"/>
                <a:cs typeface="Times New Roman" panose="02020603050405020304" pitchFamily="18" charset="0"/>
              </a:rPr>
              <a:t> plants@</a:t>
            </a:r>
            <a:r>
              <a:rPr lang="en-US" altLang="zh-TW" dirty="0">
                <a:solidFill>
                  <a:srgbClr val="FF0000"/>
                </a:solidFill>
                <a:latin typeface="Times New Roman" panose="02020603050405020304" pitchFamily="18" charset="0"/>
                <a:cs typeface="Times New Roman" panose="02020603050405020304" pitchFamily="18" charset="0"/>
              </a:rPr>
              <a:t>100 </a:t>
            </a:r>
            <a:r>
              <a:rPr lang="en-US" altLang="zh-TW" dirty="0" err="1">
                <a:solidFill>
                  <a:srgbClr val="FF0000"/>
                </a:solidFill>
                <a:latin typeface="Times New Roman" panose="02020603050405020304" pitchFamily="18" charset="0"/>
                <a:cs typeface="Times New Roman" panose="02020603050405020304" pitchFamily="18" charset="0"/>
              </a:rPr>
              <a:t>g</a:t>
            </a:r>
            <a:r>
              <a:rPr lang="en-US" altLang="zh-TW" dirty="0" err="1">
                <a:latin typeface="Times New Roman" panose="02020603050405020304" pitchFamily="18" charset="0"/>
                <a:cs typeface="Times New Roman" panose="02020603050405020304" pitchFamily="18" charset="0"/>
              </a:rPr>
              <a:t>FW</a:t>
            </a:r>
            <a:r>
              <a:rPr lang="en-US" altLang="zh-TW" dirty="0">
                <a:latin typeface="Times New Roman" panose="02020603050405020304" pitchFamily="18" charset="0"/>
                <a:cs typeface="Times New Roman" panose="02020603050405020304" pitchFamily="18" charset="0"/>
              </a:rPr>
              <a:t> per plant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59</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78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Various terms converged into ONE</a:t>
            </a:r>
            <a:endParaRPr lang="zh-TW" altLang="en-US" dirty="0"/>
          </a:p>
        </p:txBody>
      </p:sp>
      <p:sp>
        <p:nvSpPr>
          <p:cNvPr id="3" name="內容版面配置區 2"/>
          <p:cNvSpPr>
            <a:spLocks noGrp="1"/>
          </p:cNvSpPr>
          <p:nvPr>
            <p:ph idx="1"/>
          </p:nvPr>
        </p:nvSpPr>
        <p:spPr>
          <a:xfrm>
            <a:off x="635811" y="1844712"/>
            <a:ext cx="3538736" cy="4176464"/>
          </a:xfrm>
        </p:spPr>
        <p:txBody>
          <a:bodyPr>
            <a:normAutofit fontScale="92500" lnSpcReduction="20000"/>
          </a:bodyPr>
          <a:lstStyle/>
          <a:p>
            <a:pPr marL="0" indent="0">
              <a:buNone/>
            </a:pPr>
            <a:r>
              <a:rPr lang="en-US" altLang="zh-TW" dirty="0"/>
              <a:t>PF, PFAL</a:t>
            </a:r>
          </a:p>
          <a:p>
            <a:pPr marL="0" indent="0">
              <a:buNone/>
            </a:pPr>
            <a:r>
              <a:rPr lang="en-US" altLang="zh-TW" dirty="0"/>
              <a:t>VF, VFAL</a:t>
            </a:r>
          </a:p>
          <a:p>
            <a:pPr marL="0" indent="0">
              <a:buNone/>
            </a:pPr>
            <a:r>
              <a:rPr lang="en-US" altLang="zh-TW" dirty="0"/>
              <a:t>Urban Agriculture</a:t>
            </a:r>
          </a:p>
          <a:p>
            <a:pPr marL="0" indent="0">
              <a:buNone/>
            </a:pPr>
            <a:r>
              <a:rPr lang="en-US" altLang="zh-TW" dirty="0">
                <a:solidFill>
                  <a:srgbClr val="FF0000"/>
                </a:solidFill>
              </a:rPr>
              <a:t>Urban Horticulture</a:t>
            </a:r>
          </a:p>
          <a:p>
            <a:pPr marL="0" indent="0">
              <a:buNone/>
            </a:pPr>
            <a:r>
              <a:rPr lang="en-US" altLang="zh-TW" dirty="0"/>
              <a:t>Indoor Agriculture</a:t>
            </a:r>
          </a:p>
          <a:p>
            <a:pPr marL="0" indent="0">
              <a:buNone/>
            </a:pPr>
            <a:r>
              <a:rPr lang="en-US" altLang="zh-TW" dirty="0">
                <a:solidFill>
                  <a:srgbClr val="FF0000"/>
                </a:solidFill>
              </a:rPr>
              <a:t>Indoor Horticulture</a:t>
            </a:r>
          </a:p>
          <a:p>
            <a:pPr marL="0" indent="0">
              <a:buNone/>
            </a:pPr>
            <a:r>
              <a:rPr lang="en-US" altLang="zh-TW" dirty="0"/>
              <a:t>City Farm</a:t>
            </a:r>
          </a:p>
          <a:p>
            <a:pPr marL="0" indent="0">
              <a:buNone/>
            </a:pPr>
            <a:r>
              <a:rPr lang="en-US" altLang="zh-TW" dirty="0">
                <a:solidFill>
                  <a:srgbClr val="FF0000"/>
                </a:solidFill>
              </a:rPr>
              <a:t>Smart Farm</a:t>
            </a:r>
          </a:p>
          <a:p>
            <a:pPr marL="0" indent="0">
              <a:buNone/>
            </a:pPr>
            <a:r>
              <a:rPr lang="en-US" altLang="zh-TW" dirty="0"/>
              <a:t>….</a:t>
            </a:r>
          </a:p>
          <a:p>
            <a:pPr marL="0" indent="0">
              <a:buNone/>
            </a:pPr>
            <a:endParaRPr lang="en-US" altLang="zh-TW"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6</a:t>
            </a:fld>
            <a:endParaRPr lang="zh-TW" altLang="en-US"/>
          </a:p>
        </p:txBody>
      </p:sp>
      <p:sp>
        <p:nvSpPr>
          <p:cNvPr id="5" name="向右箭號 4"/>
          <p:cNvSpPr/>
          <p:nvPr/>
        </p:nvSpPr>
        <p:spPr>
          <a:xfrm>
            <a:off x="4427984" y="2996952"/>
            <a:ext cx="1872208" cy="792088"/>
          </a:xfrm>
          <a:prstGeom prst="rightArrow">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文字方塊 5"/>
          <p:cNvSpPr txBox="1"/>
          <p:nvPr/>
        </p:nvSpPr>
        <p:spPr>
          <a:xfrm>
            <a:off x="6899920" y="1844712"/>
            <a:ext cx="1141784" cy="4339650"/>
          </a:xfrm>
          <a:prstGeom prst="rect">
            <a:avLst/>
          </a:prstGeom>
          <a:noFill/>
        </p:spPr>
        <p:txBody>
          <a:bodyPr wrap="square" rtlCol="0">
            <a:spAutoFit/>
          </a:bodyPr>
          <a:lstStyle/>
          <a:p>
            <a:r>
              <a:rPr lang="en-US" altLang="zh-TW" sz="13800" baseline="30000" dirty="0"/>
              <a:t>CEA</a:t>
            </a:r>
            <a:endParaRPr lang="zh-TW" altLang="en-US" sz="1600" baseline="30000" dirty="0"/>
          </a:p>
        </p:txBody>
      </p:sp>
    </p:spTree>
    <p:extLst>
      <p:ext uri="{BB962C8B-B14F-4D97-AF65-F5344CB8AC3E}">
        <p14:creationId xmlns:p14="http://schemas.microsoft.com/office/powerpoint/2010/main" val="2631938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latin typeface="Times New Roman" panose="02020603050405020304" pitchFamily="18" charset="0"/>
                <a:cs typeface="Times New Roman" panose="02020603050405020304" pitchFamily="18" charset="0"/>
              </a:rPr>
              <a:t>What is the present status in Taiwan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solidFill>
                  <a:srgbClr val="002060"/>
                </a:solidFill>
                <a:latin typeface="Times New Roman" panose="02020603050405020304" pitchFamily="18" charset="0"/>
                <a:cs typeface="Times New Roman" panose="02020603050405020304" pitchFamily="18" charset="0"/>
              </a:rPr>
              <a:t>Target</a:t>
            </a:r>
          </a:p>
          <a:p>
            <a:pPr lvl="1"/>
            <a:r>
              <a:rPr lang="en-US" altLang="zh-TW" dirty="0">
                <a:latin typeface="Times New Roman" panose="02020603050405020304" pitchFamily="18" charset="0"/>
                <a:cs typeface="Times New Roman" panose="02020603050405020304" pitchFamily="18" charset="0"/>
              </a:rPr>
              <a:t>required </a:t>
            </a:r>
            <a:r>
              <a:rPr lang="en-US" altLang="zh-TW" dirty="0">
                <a:solidFill>
                  <a:srgbClr val="FF0000"/>
                </a:solidFill>
                <a:latin typeface="Times New Roman" panose="02020603050405020304" pitchFamily="18" charset="0"/>
                <a:cs typeface="Times New Roman" panose="02020603050405020304" pitchFamily="18" charset="0"/>
              </a:rPr>
              <a:t>200 g</a:t>
            </a:r>
            <a:r>
              <a:rPr lang="en-US" altLang="zh-TW" dirty="0">
                <a:latin typeface="Times New Roman" panose="02020603050405020304" pitchFamily="18" charset="0"/>
                <a:cs typeface="Times New Roman" panose="02020603050405020304" pitchFamily="18" charset="0"/>
              </a:rPr>
              <a:t> of leafy greens per day per person </a:t>
            </a:r>
          </a:p>
          <a:p>
            <a:pPr lvl="1"/>
            <a:r>
              <a:rPr lang="en-US" altLang="zh-TW" dirty="0">
                <a:latin typeface="Times New Roman" panose="02020603050405020304" pitchFamily="18" charset="0"/>
                <a:cs typeface="Times New Roman" panose="02020603050405020304" pitchFamily="18" charset="0"/>
              </a:rPr>
              <a:t>for</a:t>
            </a:r>
            <a:r>
              <a:rPr lang="en-US" altLang="zh-TW" dirty="0">
                <a:solidFill>
                  <a:srgbClr val="FF0000"/>
                </a:solidFill>
                <a:latin typeface="Times New Roman" panose="02020603050405020304" pitchFamily="18" charset="0"/>
                <a:cs typeface="Times New Roman" panose="02020603050405020304" pitchFamily="18" charset="0"/>
              </a:rPr>
              <a:t> 1% </a:t>
            </a:r>
            <a:r>
              <a:rPr lang="en-US" altLang="zh-TW" dirty="0">
                <a:latin typeface="Times New Roman" panose="02020603050405020304" pitchFamily="18" charset="0"/>
                <a:cs typeface="Times New Roman" panose="02020603050405020304" pitchFamily="18" charset="0"/>
              </a:rPr>
              <a:t>of population in Taiwan</a:t>
            </a:r>
          </a:p>
          <a:p>
            <a:endParaRPr lang="en-US" altLang="zh-TW" dirty="0">
              <a:latin typeface="Times New Roman" panose="02020603050405020304" pitchFamily="18" charset="0"/>
              <a:cs typeface="Times New Roman" panose="02020603050405020304" pitchFamily="18" charset="0"/>
            </a:endParaRPr>
          </a:p>
          <a:p>
            <a:r>
              <a:rPr lang="en-US" altLang="zh-TW" dirty="0">
                <a:solidFill>
                  <a:srgbClr val="002060"/>
                </a:solidFill>
                <a:latin typeface="Times New Roman" panose="02020603050405020304" pitchFamily="18" charset="0"/>
                <a:cs typeface="Times New Roman" panose="02020603050405020304" pitchFamily="18" charset="0"/>
              </a:rPr>
              <a:t>Current status</a:t>
            </a:r>
          </a:p>
          <a:p>
            <a:pPr lvl="1"/>
            <a:r>
              <a:rPr lang="en-US" altLang="zh-TW" dirty="0">
                <a:latin typeface="Times New Roman" panose="02020603050405020304" pitchFamily="18" charset="0"/>
                <a:cs typeface="Times New Roman" panose="02020603050405020304" pitchFamily="18" charset="0"/>
                <a:sym typeface="Wingdings" panose="05000000000000000000" pitchFamily="2" charset="2"/>
              </a:rPr>
              <a:t>Daily sum of </a:t>
            </a:r>
            <a:r>
              <a:rPr lang="en-US" altLang="zh-TW"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2000 tons</a:t>
            </a:r>
            <a:r>
              <a:rPr lang="en-US" altLang="zh-TW" dirty="0">
                <a:latin typeface="Times New Roman" panose="02020603050405020304" pitchFamily="18" charset="0"/>
                <a:cs typeface="Times New Roman" panose="02020603050405020304" pitchFamily="18" charset="0"/>
                <a:sym typeface="Wingdings" panose="05000000000000000000" pitchFamily="2" charset="2"/>
              </a:rPr>
              <a:t> at full capacity for the nearly 100 PFALs in Taiwan</a:t>
            </a:r>
          </a:p>
          <a:p>
            <a:pPr lvl="1"/>
            <a:r>
              <a:rPr lang="en-US" altLang="zh-TW" dirty="0">
                <a:latin typeface="Times New Roman" panose="02020603050405020304" pitchFamily="18" charset="0"/>
                <a:cs typeface="Times New Roman" panose="02020603050405020304" pitchFamily="18" charset="0"/>
                <a:sym typeface="Wingdings" panose="05000000000000000000" pitchFamily="2" charset="2"/>
              </a:rPr>
              <a:t>It is only </a:t>
            </a:r>
            <a:r>
              <a:rPr lang="en-US" altLang="zh-TW"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0.125% </a:t>
            </a:r>
            <a:r>
              <a:rPr lang="en-US" altLang="zh-TW" dirty="0">
                <a:latin typeface="Times New Roman" panose="02020603050405020304" pitchFamily="18" charset="0"/>
                <a:cs typeface="Times New Roman" panose="02020603050405020304" pitchFamily="18" charset="0"/>
                <a:sym typeface="Wingdings" panose="05000000000000000000" pitchFamily="2" charset="2"/>
              </a:rPr>
              <a:t>of the amount needed.</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Times New Roman" panose="02020603050405020304" pitchFamily="18" charset="0"/>
                <a:cs typeface="Times New Roman" panose="02020603050405020304" pitchFamily="18" charset="0"/>
              </a:rPr>
              <a:t>60</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32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Future for PFAL industry?</a:t>
            </a:r>
            <a:endParaRPr lang="zh-TW" altLang="en-US" dirty="0"/>
          </a:p>
        </p:txBody>
      </p:sp>
      <p:sp>
        <p:nvSpPr>
          <p:cNvPr id="3" name="內容版面配置區 2"/>
          <p:cNvSpPr>
            <a:spLocks noGrp="1"/>
          </p:cNvSpPr>
          <p:nvPr>
            <p:ph idx="1"/>
          </p:nvPr>
        </p:nvSpPr>
        <p:spPr/>
        <p:txBody>
          <a:bodyPr>
            <a:normAutofit fontScale="92500" lnSpcReduction="10000"/>
          </a:bodyPr>
          <a:lstStyle/>
          <a:p>
            <a:pPr marL="0" indent="0">
              <a:buNone/>
            </a:pPr>
            <a:r>
              <a:rPr lang="en-US" altLang="zh-TW" dirty="0"/>
              <a:t>Very Promising due to ..</a:t>
            </a:r>
          </a:p>
          <a:p>
            <a:r>
              <a:rPr lang="en-US" altLang="zh-TW" dirty="0"/>
              <a:t>Increasing profit</a:t>
            </a:r>
          </a:p>
          <a:p>
            <a:pPr lvl="1"/>
            <a:r>
              <a:rPr lang="en-US" altLang="zh-TW" dirty="0"/>
              <a:t>price increase for value added crops, which is different from traditional crops</a:t>
            </a:r>
          </a:p>
          <a:p>
            <a:pPr lvl="2"/>
            <a:r>
              <a:rPr lang="en-US" altLang="zh-TW" dirty="0"/>
              <a:t>Traditional crops:  Leafy Vegetables/baby leafs</a:t>
            </a:r>
          </a:p>
          <a:p>
            <a:pPr lvl="2"/>
            <a:r>
              <a:rPr lang="en-US" altLang="zh-TW" dirty="0">
                <a:solidFill>
                  <a:srgbClr val="FF0000"/>
                </a:solidFill>
              </a:rPr>
              <a:t>Value added crops: </a:t>
            </a:r>
            <a:r>
              <a:rPr lang="en-US" altLang="zh-TW" b="1" dirty="0">
                <a:solidFill>
                  <a:srgbClr val="FF0000"/>
                </a:solidFill>
              </a:rPr>
              <a:t>Aromatic crops?? (still traditional crop)</a:t>
            </a:r>
          </a:p>
          <a:p>
            <a:r>
              <a:rPr lang="en-US" altLang="zh-TW" dirty="0"/>
              <a:t>Reducing cost</a:t>
            </a:r>
          </a:p>
          <a:p>
            <a:pPr lvl="1"/>
            <a:r>
              <a:rPr lang="en-US" altLang="zh-TW" dirty="0"/>
              <a:t>fixed cost to build a PFAL system drops dramatically</a:t>
            </a:r>
          </a:p>
          <a:p>
            <a:pPr lvl="1"/>
            <a:r>
              <a:rPr lang="en-US" altLang="zh-TW" dirty="0"/>
              <a:t>operating cost drops a lot due to efficiency increase of LEDs, AC, thermally insulated materials</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61</a:t>
            </a:fld>
            <a:endParaRPr lang="zh-TW" altLang="en-US"/>
          </a:p>
        </p:txBody>
      </p:sp>
    </p:spTree>
    <p:extLst>
      <p:ext uri="{BB962C8B-B14F-4D97-AF65-F5344CB8AC3E}">
        <p14:creationId xmlns:p14="http://schemas.microsoft.com/office/powerpoint/2010/main" val="156799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1297" y="4005064"/>
            <a:ext cx="2702703" cy="1800000"/>
          </a:xfrm>
          <a:prstGeom prst="rect">
            <a:avLst/>
          </a:prstGeom>
        </p:spPr>
      </p:pic>
      <p:pic>
        <p:nvPicPr>
          <p:cNvPr id="10" name="圖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5521" y="4005064"/>
            <a:ext cx="2702703" cy="1800000"/>
          </a:xfrm>
          <a:prstGeom prst="rect">
            <a:avLst/>
          </a:prstGeom>
        </p:spPr>
      </p:pic>
      <p:sp>
        <p:nvSpPr>
          <p:cNvPr id="2" name="標題 1"/>
          <p:cNvSpPr>
            <a:spLocks noGrp="1"/>
          </p:cNvSpPr>
          <p:nvPr>
            <p:ph type="title"/>
          </p:nvPr>
        </p:nvSpPr>
        <p:spPr/>
        <p:txBody>
          <a:bodyPr/>
          <a:lstStyle/>
          <a:p>
            <a:r>
              <a:rPr lang="en-US" altLang="zh-TW" dirty="0"/>
              <a:t>Value-Added crops for PFAL</a:t>
            </a:r>
            <a:endParaRPr lang="zh-TW" altLang="en-US" dirty="0"/>
          </a:p>
        </p:txBody>
      </p:sp>
      <p:sp>
        <p:nvSpPr>
          <p:cNvPr id="3" name="內容版面配置區 2"/>
          <p:cNvSpPr>
            <a:spLocks noGrp="1"/>
          </p:cNvSpPr>
          <p:nvPr>
            <p:ph idx="1"/>
          </p:nvPr>
        </p:nvSpPr>
        <p:spPr>
          <a:xfrm>
            <a:off x="393445" y="1417638"/>
            <a:ext cx="8229600" cy="4525963"/>
          </a:xfrm>
        </p:spPr>
        <p:txBody>
          <a:bodyPr>
            <a:normAutofit/>
          </a:bodyPr>
          <a:lstStyle/>
          <a:p>
            <a:pPr marL="514350" indent="-514350">
              <a:buFont typeface="+mj-lt"/>
              <a:buAutoNum type="arabicPeriod"/>
            </a:pPr>
            <a:r>
              <a:rPr lang="en-US" altLang="zh-TW" dirty="0"/>
              <a:t>Vegetables with </a:t>
            </a:r>
            <a:r>
              <a:rPr lang="en-US" altLang="zh-TW" sz="3600" dirty="0">
                <a:solidFill>
                  <a:srgbClr val="FF0000"/>
                </a:solidFill>
              </a:rPr>
              <a:t>special flavors</a:t>
            </a:r>
          </a:p>
          <a:p>
            <a:pPr lvl="1"/>
            <a:r>
              <a:rPr lang="en-US" altLang="zh-TW" dirty="0">
                <a:solidFill>
                  <a:srgbClr val="FF0000"/>
                </a:solidFill>
              </a:rPr>
              <a:t>Oyster leaf </a:t>
            </a:r>
            <a:r>
              <a:rPr lang="en-US" altLang="zh-TW" dirty="0"/>
              <a:t>(</a:t>
            </a:r>
            <a:r>
              <a:rPr lang="en-US" altLang="zh-TW" dirty="0" err="1"/>
              <a:t>Mertensia</a:t>
            </a:r>
            <a:r>
              <a:rPr lang="en-US" altLang="zh-TW" dirty="0"/>
              <a:t> </a:t>
            </a:r>
            <a:r>
              <a:rPr lang="en-US" altLang="zh-TW" dirty="0" err="1"/>
              <a:t>maritima</a:t>
            </a:r>
            <a:r>
              <a:rPr lang="en-US" altLang="zh-TW" dirty="0"/>
              <a:t>), </a:t>
            </a:r>
            <a:r>
              <a:rPr lang="en-US" altLang="zh-TW" sz="3600" dirty="0">
                <a:solidFill>
                  <a:srgbClr val="FF0000"/>
                </a:solidFill>
              </a:rPr>
              <a:t>Ice plant</a:t>
            </a:r>
            <a:r>
              <a:rPr lang="en-US" altLang="zh-TW" dirty="0"/>
              <a:t>, </a:t>
            </a:r>
          </a:p>
          <a:p>
            <a:pPr lvl="1"/>
            <a:r>
              <a:rPr lang="en-US" altLang="zh-TW" dirty="0"/>
              <a:t>Price at  20 US$/50 g in Taiwan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62</a:t>
            </a:fld>
            <a:endParaRPr lang="zh-TW" altLang="en-US"/>
          </a:p>
        </p:txBody>
      </p:sp>
      <p:pic>
        <p:nvPicPr>
          <p:cNvPr id="8" name="圖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9220" y="3970649"/>
            <a:ext cx="2267717" cy="1800000"/>
          </a:xfrm>
          <a:prstGeom prst="rect">
            <a:avLst/>
          </a:prstGeom>
        </p:spPr>
      </p:pic>
      <p:pic>
        <p:nvPicPr>
          <p:cNvPr id="6" name="圖片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633" y="3896618"/>
            <a:ext cx="2304257" cy="1800000"/>
          </a:xfrm>
          <a:prstGeom prst="rect">
            <a:avLst/>
          </a:prstGeom>
        </p:spPr>
      </p:pic>
      <p:sp>
        <p:nvSpPr>
          <p:cNvPr id="12" name="文字方塊 11"/>
          <p:cNvSpPr txBox="1"/>
          <p:nvPr/>
        </p:nvSpPr>
        <p:spPr>
          <a:xfrm>
            <a:off x="4862167" y="5817256"/>
            <a:ext cx="3816424" cy="369332"/>
          </a:xfrm>
          <a:prstGeom prst="rect">
            <a:avLst/>
          </a:prstGeom>
          <a:noFill/>
        </p:spPr>
        <p:txBody>
          <a:bodyPr wrap="square" rtlCol="0">
            <a:spAutoFit/>
          </a:bodyPr>
          <a:lstStyle/>
          <a:p>
            <a:r>
              <a:rPr lang="en-US" altLang="zh-TW" b="1" dirty="0"/>
              <a:t>rich in </a:t>
            </a:r>
            <a:r>
              <a:rPr lang="en-US" altLang="zh-TW" b="1" dirty="0" err="1"/>
              <a:t>myoinositol</a:t>
            </a:r>
            <a:r>
              <a:rPr lang="en-US" altLang="zh-TW" b="1" dirty="0"/>
              <a:t>, </a:t>
            </a:r>
            <a:r>
              <a:rPr lang="en-US" altLang="zh-TW" b="1" dirty="0" err="1"/>
              <a:t>Vit.K</a:t>
            </a:r>
            <a:r>
              <a:rPr lang="en-US" altLang="zh-TW" b="1" dirty="0"/>
              <a:t>, </a:t>
            </a:r>
            <a:r>
              <a:rPr lang="el-GR" altLang="zh-TW" b="1" dirty="0"/>
              <a:t>β-</a:t>
            </a:r>
            <a:r>
              <a:rPr lang="en-US" altLang="zh-TW" b="1" dirty="0"/>
              <a:t>carotene  </a:t>
            </a:r>
            <a:endParaRPr lang="zh-TW" altLang="en-US" b="1" dirty="0"/>
          </a:p>
        </p:txBody>
      </p:sp>
    </p:spTree>
    <p:extLst>
      <p:ext uri="{BB962C8B-B14F-4D97-AF65-F5344CB8AC3E}">
        <p14:creationId xmlns:p14="http://schemas.microsoft.com/office/powerpoint/2010/main" val="371980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Value-Added crops for PFAL</a:t>
            </a:r>
            <a:endParaRPr lang="zh-TW" altLang="en-US" dirty="0"/>
          </a:p>
        </p:txBody>
      </p:sp>
      <p:sp>
        <p:nvSpPr>
          <p:cNvPr id="3" name="內容版面配置區 2"/>
          <p:cNvSpPr>
            <a:spLocks noGrp="1"/>
          </p:cNvSpPr>
          <p:nvPr>
            <p:ph idx="1"/>
          </p:nvPr>
        </p:nvSpPr>
        <p:spPr/>
        <p:txBody>
          <a:bodyPr/>
          <a:lstStyle/>
          <a:p>
            <a:pPr marL="742950" indent="-742950">
              <a:buFont typeface="+mj-lt"/>
              <a:buAutoNum type="arabicPeriod" startAt="2"/>
            </a:pPr>
            <a:r>
              <a:rPr lang="en-US" altLang="zh-TW" sz="4400" dirty="0">
                <a:solidFill>
                  <a:srgbClr val="FF0000"/>
                </a:solidFill>
              </a:rPr>
              <a:t>Functional plants:</a:t>
            </a:r>
          </a:p>
          <a:p>
            <a:pPr marL="0" indent="0">
              <a:buNone/>
            </a:pPr>
            <a:r>
              <a:rPr lang="en-US" altLang="zh-TW" sz="4400" dirty="0">
                <a:solidFill>
                  <a:srgbClr val="FF0000"/>
                </a:solidFill>
              </a:rPr>
              <a:t>	</a:t>
            </a:r>
            <a:r>
              <a:rPr lang="en-US" altLang="zh-TW" sz="4400" dirty="0"/>
              <a:t>provide</a:t>
            </a:r>
          </a:p>
          <a:p>
            <a:pPr marL="0" indent="0">
              <a:buNone/>
            </a:pPr>
            <a:r>
              <a:rPr lang="en-US" altLang="zh-TW" sz="4400" dirty="0">
                <a:solidFill>
                  <a:srgbClr val="FF0000"/>
                </a:solidFill>
              </a:rPr>
              <a:t>		</a:t>
            </a:r>
            <a:r>
              <a:rPr lang="en-US" altLang="zh-TW" sz="4400" dirty="0"/>
              <a:t>bioactive substances</a:t>
            </a:r>
          </a:p>
          <a:p>
            <a:pPr marL="0" indent="0">
              <a:buNone/>
            </a:pPr>
            <a:r>
              <a:rPr lang="en-US" altLang="zh-TW" sz="4400" dirty="0"/>
              <a:t>		beneficial phytochemicals</a:t>
            </a:r>
            <a:endParaRPr lang="en-US" altLang="zh-TW" sz="4400" dirty="0">
              <a:solidFill>
                <a:srgbClr val="FF0000"/>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63</a:t>
            </a:fld>
            <a:endParaRPr lang="zh-TW" altLang="en-US"/>
          </a:p>
        </p:txBody>
      </p:sp>
    </p:spTree>
    <p:extLst>
      <p:ext uri="{BB962C8B-B14F-4D97-AF65-F5344CB8AC3E}">
        <p14:creationId xmlns:p14="http://schemas.microsoft.com/office/powerpoint/2010/main" val="2427276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F551BCC-19BE-4C5A-84BB-F75ACE6B40E0}" type="slidenum">
              <a:rPr lang="zh-TW" altLang="en-US" smtClean="0"/>
              <a:t>64</a:t>
            </a:fld>
            <a:endParaRPr lang="zh-TW" altLang="en-US"/>
          </a:p>
        </p:txBody>
      </p:sp>
      <p:sp>
        <p:nvSpPr>
          <p:cNvPr id="2" name="標題 1"/>
          <p:cNvSpPr>
            <a:spLocks noGrp="1"/>
          </p:cNvSpPr>
          <p:nvPr>
            <p:ph type="title" idx="4294967295"/>
          </p:nvPr>
        </p:nvSpPr>
        <p:spPr>
          <a:xfrm>
            <a:off x="0" y="147140"/>
            <a:ext cx="9108504" cy="968375"/>
          </a:xfrm>
        </p:spPr>
        <p:txBody>
          <a:bodyPr>
            <a:normAutofit/>
          </a:bodyPr>
          <a:lstStyle/>
          <a:p>
            <a:r>
              <a:rPr lang="en-US" altLang="zh-TW" dirty="0"/>
              <a:t>Homology of medicine and food</a:t>
            </a:r>
            <a:endParaRPr kumimoji="1" lang="zh-TW" altLang="en-US" sz="4400" dirty="0"/>
          </a:p>
        </p:txBody>
      </p:sp>
      <p:sp>
        <p:nvSpPr>
          <p:cNvPr id="5" name="矩形 4"/>
          <p:cNvSpPr/>
          <p:nvPr/>
        </p:nvSpPr>
        <p:spPr>
          <a:xfrm>
            <a:off x="4572000" y="6131594"/>
            <a:ext cx="3334567" cy="369332"/>
          </a:xfrm>
          <a:prstGeom prst="rect">
            <a:avLst/>
          </a:prstGeom>
        </p:spPr>
        <p:txBody>
          <a:bodyPr wrap="none">
            <a:spAutoFit/>
          </a:bodyPr>
          <a:lstStyle/>
          <a:p>
            <a:r>
              <a:rPr lang="en-US" altLang="zh-TW" i="1" dirty="0">
                <a:solidFill>
                  <a:srgbClr val="666666"/>
                </a:solidFill>
                <a:latin typeface="Georgia" charset="0"/>
              </a:rPr>
              <a:t>source</a:t>
            </a:r>
            <a:r>
              <a:rPr lang="zh-TW" altLang="en-US" i="1" dirty="0">
                <a:solidFill>
                  <a:srgbClr val="666666"/>
                </a:solidFill>
                <a:latin typeface="Georgia" charset="0"/>
              </a:rPr>
              <a:t>：</a:t>
            </a:r>
            <a:r>
              <a:rPr lang="en-US" altLang="zh-TW" i="1" dirty="0">
                <a:solidFill>
                  <a:srgbClr val="666666"/>
                </a:solidFill>
                <a:latin typeface="Georgia" charset="0"/>
              </a:rPr>
              <a:t>William Li, TED 2010</a:t>
            </a:r>
            <a:endParaRPr lang="en-US" altLang="zh-TW" b="0" i="1" dirty="0">
              <a:effectLst/>
              <a:latin typeface="Georgia" charset="0"/>
            </a:endParaRPr>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1640" y="1273844"/>
            <a:ext cx="6981825" cy="4857750"/>
          </a:xfrm>
          <a:prstGeom prst="rect">
            <a:avLst/>
          </a:prstGeom>
        </p:spPr>
      </p:pic>
    </p:spTree>
    <p:extLst>
      <p:ext uri="{BB962C8B-B14F-4D97-AF65-F5344CB8AC3E}">
        <p14:creationId xmlns:p14="http://schemas.microsoft.com/office/powerpoint/2010/main" val="4157247822"/>
      </p:ext>
    </p:extLst>
  </p:cSld>
  <p:clrMapOvr>
    <a:masterClrMapping/>
  </p:clrMapOvr>
  <mc:AlternateContent xmlns:mc="http://schemas.openxmlformats.org/markup-compatibility/2006" xmlns:p14="http://schemas.microsoft.com/office/powerpoint/2010/main">
    <mc:Choice Requires="p14">
      <p:transition spd="slow" p14:dur="2000" advTm="35567"/>
    </mc:Choice>
    <mc:Fallback xmlns="">
      <p:transition spd="slow" advTm="35567"/>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solidFill>
                <a:srgbClr val="000000"/>
              </a:solidFill>
            </a:endParaRPr>
          </a:p>
        </p:txBody>
      </p:sp>
      <p:grpSp>
        <p:nvGrpSpPr>
          <p:cNvPr id="1027" name="그룹 1026"/>
          <p:cNvGrpSpPr/>
          <p:nvPr/>
        </p:nvGrpSpPr>
        <p:grpSpPr>
          <a:xfrm>
            <a:off x="1776846" y="2946274"/>
            <a:ext cx="5735781" cy="3564081"/>
            <a:chOff x="395100" y="2037428"/>
            <a:chExt cx="5257554" cy="3085666"/>
          </a:xfrm>
        </p:grpSpPr>
        <p:grpSp>
          <p:nvGrpSpPr>
            <p:cNvPr id="31" name="그룹 30"/>
            <p:cNvGrpSpPr/>
            <p:nvPr/>
          </p:nvGrpSpPr>
          <p:grpSpPr>
            <a:xfrm>
              <a:off x="395100" y="2037428"/>
              <a:ext cx="5257554" cy="3085666"/>
              <a:chOff x="692195" y="3710364"/>
              <a:chExt cx="5082020" cy="3085666"/>
            </a:xfrm>
          </p:grpSpPr>
          <p:pic>
            <p:nvPicPr>
              <p:cNvPr id="14" name="그림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195" y="3710364"/>
                <a:ext cx="5082020" cy="3085666"/>
              </a:xfrm>
              <a:prstGeom prst="rect">
                <a:avLst/>
              </a:prstGeom>
            </p:spPr>
          </p:pic>
          <p:sp>
            <p:nvSpPr>
              <p:cNvPr id="25" name="직사각형 24"/>
              <p:cNvSpPr/>
              <p:nvPr/>
            </p:nvSpPr>
            <p:spPr bwMode="auto">
              <a:xfrm>
                <a:off x="1639994" y="3997326"/>
                <a:ext cx="2485197" cy="259773"/>
              </a:xfrm>
              <a:prstGeom prst="rect">
                <a:avLst/>
              </a:prstGeom>
              <a:solidFill>
                <a:schemeClr val="bg1"/>
              </a:solidFill>
              <a:ln w="19050" cap="flat" cmpd="sng" algn="ctr">
                <a:solidFill>
                  <a:sysClr val="window" lastClr="FFFFFF"/>
                </a:solidFill>
                <a:prstDash val="solid"/>
                <a:headEnd/>
                <a:tailEnd/>
              </a:ln>
              <a:effectLst>
                <a:reflection blurRad="6350" stA="50000" endA="300" endPos="55500" dist="50800" dir="5400000" sy="-100000" algn="bl" rotWithShape="0"/>
              </a:effectLst>
            </p:spPr>
            <p:txBody>
              <a:bodyPr wrap="none" rtlCol="0" anchor="ctr">
                <a:flatTx/>
              </a:bodyPr>
              <a:lstStyle/>
              <a:p>
                <a:pPr algn="ctr"/>
                <a:endParaRPr lang="ko-KR" altLang="en-US" sz="1100" dirty="0">
                  <a:solidFill>
                    <a:srgbClr val="FFFFFF"/>
                  </a:solidFill>
                  <a:latin typeface="HY헤드라인M" pitchFamily="18" charset="-127"/>
                  <a:ea typeface="HY헤드라인M" pitchFamily="18" charset="-127"/>
                </a:endParaRPr>
              </a:p>
            </p:txBody>
          </p:sp>
        </p:grpSp>
        <p:sp>
          <p:nvSpPr>
            <p:cNvPr id="24" name="TextBox 23"/>
            <p:cNvSpPr txBox="1"/>
            <p:nvPr/>
          </p:nvSpPr>
          <p:spPr>
            <a:xfrm>
              <a:off x="1290917" y="2296390"/>
              <a:ext cx="1385316" cy="276999"/>
            </a:xfrm>
            <a:prstGeom prst="rect">
              <a:avLst/>
            </a:prstGeom>
            <a:solidFill>
              <a:schemeClr val="bg1"/>
            </a:solidFill>
          </p:spPr>
          <p:txBody>
            <a:bodyPr wrap="none" rtlCol="0">
              <a:spAutoFit/>
            </a:bodyPr>
            <a:lstStyle/>
            <a:p>
              <a:r>
                <a:rPr lang="en-US" altLang="ko-KR" b="1" dirty="0">
                  <a:latin typeface="Times New Roman" panose="02020603050405020304" pitchFamily="18" charset="0"/>
                  <a:cs typeface="Times New Roman" panose="02020603050405020304" pitchFamily="18" charset="0"/>
                </a:rPr>
                <a:t>General medicine </a:t>
              </a:r>
              <a:endParaRPr lang="ko-KR" altLang="en-US" b="1" dirty="0">
                <a:latin typeface="Times New Roman" panose="02020603050405020304" pitchFamily="18" charset="0"/>
                <a:cs typeface="Times New Roman" panose="02020603050405020304" pitchFamily="18" charset="0"/>
              </a:endParaRPr>
            </a:p>
          </p:txBody>
        </p:sp>
        <p:sp>
          <p:nvSpPr>
            <p:cNvPr id="22" name="직사각형 21"/>
            <p:cNvSpPr/>
            <p:nvPr/>
          </p:nvSpPr>
          <p:spPr bwMode="auto">
            <a:xfrm>
              <a:off x="1143559" y="2357946"/>
              <a:ext cx="153889" cy="153889"/>
            </a:xfrm>
            <a:prstGeom prst="rect">
              <a:avLst/>
            </a:prstGeom>
            <a:solidFill>
              <a:srgbClr val="00B0F0"/>
            </a:solidFill>
            <a:ln w="19050" cap="flat" cmpd="sng" algn="ctr">
              <a:solidFill>
                <a:sysClr val="window" lastClr="FFFFFF"/>
              </a:solidFill>
              <a:prstDash val="solid"/>
              <a:headEnd/>
              <a:tailEnd/>
            </a:ln>
            <a:effectLst/>
          </p:spPr>
          <p:txBody>
            <a:bodyPr wrap="none" rtlCol="0" anchor="ctr">
              <a:flatTx/>
            </a:bodyPr>
            <a:lstStyle/>
            <a:p>
              <a:pPr algn="ctr"/>
              <a:endParaRPr lang="ko-KR" altLang="en-US" sz="1100" dirty="0">
                <a:solidFill>
                  <a:srgbClr val="FFFFFF"/>
                </a:solidFill>
                <a:latin typeface="HY헤드라인M" pitchFamily="18" charset="-127"/>
                <a:ea typeface="HY헤드라인M" pitchFamily="18" charset="-127"/>
              </a:endParaRPr>
            </a:p>
          </p:txBody>
        </p:sp>
        <p:sp>
          <p:nvSpPr>
            <p:cNvPr id="28" name="직사각형 27"/>
            <p:cNvSpPr/>
            <p:nvPr/>
          </p:nvSpPr>
          <p:spPr bwMode="auto">
            <a:xfrm>
              <a:off x="1143558" y="2679209"/>
              <a:ext cx="153889" cy="153889"/>
            </a:xfrm>
            <a:prstGeom prst="rect">
              <a:avLst/>
            </a:prstGeom>
            <a:solidFill>
              <a:srgbClr val="CC9900"/>
            </a:solidFill>
            <a:ln w="19050" cap="flat" cmpd="sng" algn="ctr">
              <a:solidFill>
                <a:sysClr val="window" lastClr="FFFFFF"/>
              </a:solidFill>
              <a:prstDash val="solid"/>
              <a:headEnd/>
              <a:tailEnd/>
            </a:ln>
            <a:effectLst/>
          </p:spPr>
          <p:txBody>
            <a:bodyPr wrap="none" rtlCol="0" anchor="ctr">
              <a:flatTx/>
            </a:bodyPr>
            <a:lstStyle/>
            <a:p>
              <a:pPr algn="ctr"/>
              <a:endParaRPr lang="ko-KR" altLang="en-US" sz="1100" dirty="0">
                <a:solidFill>
                  <a:srgbClr val="FFFFFF"/>
                </a:solidFill>
                <a:latin typeface="HY헤드라인M" pitchFamily="18" charset="-127"/>
                <a:ea typeface="HY헤드라인M" pitchFamily="18" charset="-127"/>
              </a:endParaRPr>
            </a:p>
          </p:txBody>
        </p:sp>
        <p:sp>
          <p:nvSpPr>
            <p:cNvPr id="34" name="TextBox 33"/>
            <p:cNvSpPr txBox="1"/>
            <p:nvPr/>
          </p:nvSpPr>
          <p:spPr>
            <a:xfrm>
              <a:off x="1297448" y="2617977"/>
              <a:ext cx="2847833" cy="319756"/>
            </a:xfrm>
            <a:prstGeom prst="rect">
              <a:avLst/>
            </a:prstGeom>
            <a:solidFill>
              <a:schemeClr val="bg1"/>
            </a:solid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Bio-pharmaceutical medicine </a:t>
              </a:r>
              <a:endParaRPr lang="ko-KR" altLang="en-US" b="1" dirty="0">
                <a:latin typeface="Times New Roman" panose="02020603050405020304" pitchFamily="18" charset="0"/>
                <a:cs typeface="Times New Roman" panose="02020603050405020304" pitchFamily="18" charset="0"/>
              </a:endParaRPr>
            </a:p>
          </p:txBody>
        </p:sp>
        <p:sp>
          <p:nvSpPr>
            <p:cNvPr id="1026" name="TextBox 1025"/>
            <p:cNvSpPr txBox="1"/>
            <p:nvPr/>
          </p:nvSpPr>
          <p:spPr>
            <a:xfrm>
              <a:off x="1143559" y="4844958"/>
              <a:ext cx="466794"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2010</a:t>
              </a:r>
              <a:endParaRPr lang="ko-KR" altLang="en-US" sz="11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31986" y="2275887"/>
              <a:ext cx="427875" cy="226493"/>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2000</a:t>
              </a:r>
              <a:endParaRPr lang="ko-KR" altLang="en-US" sz="11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32554" y="2872217"/>
              <a:ext cx="427875" cy="226493"/>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1500</a:t>
              </a:r>
              <a:endParaRPr lang="ko-KR" altLang="en-US" sz="11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540327" y="3468547"/>
              <a:ext cx="427875" cy="226493"/>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1000</a:t>
              </a:r>
              <a:endParaRPr lang="ko-KR" altLang="en-US" sz="11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609312" y="4069328"/>
              <a:ext cx="363223" cy="226493"/>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500</a:t>
              </a:r>
              <a:endParaRPr lang="ko-KR" altLang="en-US" sz="11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08990" y="4655130"/>
              <a:ext cx="255198"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0</a:t>
              </a:r>
              <a:endParaRPr lang="ko-KR" altLang="en-US" sz="11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892018" y="4844958"/>
              <a:ext cx="466794"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2011</a:t>
              </a:r>
              <a:endParaRPr lang="ko-KR" altLang="en-US" sz="11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2619771" y="4844958"/>
              <a:ext cx="466794"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2012</a:t>
              </a:r>
              <a:endParaRPr lang="ko-KR" altLang="en-US" sz="11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3308943" y="4844958"/>
              <a:ext cx="466794"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2013</a:t>
              </a:r>
              <a:endParaRPr lang="ko-KR" altLang="en-US" sz="11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4058048" y="4844958"/>
              <a:ext cx="466794"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2014</a:t>
              </a:r>
              <a:endParaRPr lang="ko-KR" altLang="en-US" sz="11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4702284" y="4844958"/>
              <a:ext cx="466794" cy="261610"/>
            </a:xfrm>
            <a:prstGeom prst="rect">
              <a:avLst/>
            </a:prstGeom>
            <a:solidFill>
              <a:schemeClr val="bg1"/>
            </a:solidFill>
          </p:spPr>
          <p:txBody>
            <a:bodyPr wrap="none" rtlCol="0">
              <a:spAutoFit/>
            </a:bodyPr>
            <a:lstStyle/>
            <a:p>
              <a:r>
                <a:rPr lang="en-US" altLang="ko-KR" sz="1100" b="1" dirty="0">
                  <a:latin typeface="Times New Roman" panose="02020603050405020304" pitchFamily="18" charset="0"/>
                  <a:cs typeface="Times New Roman" panose="02020603050405020304" pitchFamily="18" charset="0"/>
                </a:rPr>
                <a:t>2015</a:t>
              </a:r>
              <a:endParaRPr lang="ko-KR" altLang="en-US" sz="1100" b="1" dirty="0">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214282" y="174370"/>
            <a:ext cx="8220899" cy="584775"/>
          </a:xfrm>
          <a:prstGeom prst="rect">
            <a:avLst/>
          </a:prstGeom>
          <a:noFill/>
        </p:spPr>
        <p:txBody>
          <a:bodyPr wrap="square" rtlCol="0">
            <a:spAutoFit/>
          </a:bodyPr>
          <a:lstStyle/>
          <a:p>
            <a:r>
              <a:rPr lang="en-US" altLang="ko-KR" sz="3200" b="1" dirty="0">
                <a:latin typeface="맑은 고딕" panose="020B0503020000020004" pitchFamily="50" charset="-127"/>
                <a:ea typeface="맑은 고딕" panose="020B0503020000020004" pitchFamily="50" charset="-127"/>
              </a:rPr>
              <a:t>Pharmaceutical Market</a:t>
            </a:r>
            <a:endParaRPr lang="ko-KR" altLang="en-US" sz="2400" b="1" dirty="0">
              <a:latin typeface="맑은 고딕" panose="020B0503020000020004" pitchFamily="50" charset="-127"/>
              <a:ea typeface="맑은 고딕" panose="020B0503020000020004" pitchFamily="50" charset="-127"/>
            </a:endParaRPr>
          </a:p>
        </p:txBody>
      </p:sp>
      <p:sp>
        <p:nvSpPr>
          <p:cNvPr id="1029" name="직사각형 1028"/>
          <p:cNvSpPr/>
          <p:nvPr/>
        </p:nvSpPr>
        <p:spPr>
          <a:xfrm>
            <a:off x="5426928" y="6541181"/>
            <a:ext cx="2293518" cy="316819"/>
          </a:xfrm>
          <a:prstGeom prst="rect">
            <a:avLst/>
          </a:prstGeom>
        </p:spPr>
        <p:txBody>
          <a:bodyPr wrap="square">
            <a:spAutoFit/>
          </a:bodyPr>
          <a:lstStyle/>
          <a:p>
            <a:r>
              <a:rPr lang="ko-KR" altLang="en-US" sz="1400" b="1" dirty="0">
                <a:latin typeface="Times New Roman" panose="02020603050405020304" pitchFamily="18" charset="0"/>
                <a:cs typeface="Times New Roman" panose="02020603050405020304" pitchFamily="18" charset="0"/>
              </a:rPr>
              <a:t>http://m.biospectator.com</a:t>
            </a:r>
          </a:p>
        </p:txBody>
      </p:sp>
      <p:sp>
        <p:nvSpPr>
          <p:cNvPr id="1030" name="TextBox 1029"/>
          <p:cNvSpPr txBox="1"/>
          <p:nvPr/>
        </p:nvSpPr>
        <p:spPr>
          <a:xfrm>
            <a:off x="1864946" y="2986145"/>
            <a:ext cx="780983" cy="276999"/>
          </a:xfrm>
          <a:prstGeom prst="rect">
            <a:avLst/>
          </a:prstGeom>
          <a:noFill/>
        </p:spPr>
        <p:txBody>
          <a:bodyPr wrap="none" rtlCol="0">
            <a:spAutoFit/>
          </a:bodyPr>
          <a:lstStyle/>
          <a:p>
            <a:r>
              <a:rPr lang="en-US" altLang="ko-KR" b="1" dirty="0">
                <a:latin typeface="Times New Roman" panose="02020603050405020304" pitchFamily="18" charset="0"/>
                <a:cs typeface="Times New Roman" panose="02020603050405020304" pitchFamily="18" charset="0"/>
              </a:rPr>
              <a:t>Million $</a:t>
            </a:r>
            <a:endParaRPr lang="ko-KR" altLang="en-US" b="1" dirty="0">
              <a:latin typeface="Times New Roman" panose="02020603050405020304" pitchFamily="18" charset="0"/>
              <a:cs typeface="Times New Roman" panose="02020603050405020304" pitchFamily="18" charset="0"/>
            </a:endParaRPr>
          </a:p>
        </p:txBody>
      </p:sp>
      <p:cxnSp>
        <p:nvCxnSpPr>
          <p:cNvPr id="1032" name="직선 화살표 연결선 1031"/>
          <p:cNvCxnSpPr/>
          <p:nvPr/>
        </p:nvCxnSpPr>
        <p:spPr bwMode="auto">
          <a:xfrm flipV="1">
            <a:off x="3148446" y="3565334"/>
            <a:ext cx="2847109" cy="1162981"/>
          </a:xfrm>
          <a:prstGeom prst="straightConnector1">
            <a:avLst/>
          </a:prstGeom>
          <a:gradFill rotWithShape="1">
            <a:gsLst>
              <a:gs pos="0">
                <a:srgbClr val="FF9900"/>
              </a:gs>
              <a:gs pos="50000">
                <a:srgbClr val="FFCC00"/>
              </a:gs>
              <a:gs pos="100000">
                <a:srgbClr val="FF9900"/>
              </a:gs>
            </a:gsLst>
            <a:lin ang="0" scaled="1"/>
          </a:gradFill>
          <a:ln w="28575" cap="flat" cmpd="sng" algn="ctr">
            <a:solidFill>
              <a:srgbClr val="FFC000"/>
            </a:solidFill>
            <a:prstDash val="solid"/>
            <a:round/>
            <a:headEnd type="none" w="med" len="med"/>
            <a:tailEnd type="triangle"/>
          </a:ln>
          <a:effectLst/>
        </p:spPr>
      </p:cxnSp>
      <p:cxnSp>
        <p:nvCxnSpPr>
          <p:cNvPr id="1034" name="직선 화살표 연결선 1033"/>
          <p:cNvCxnSpPr/>
          <p:nvPr/>
        </p:nvCxnSpPr>
        <p:spPr bwMode="auto">
          <a:xfrm>
            <a:off x="2898526" y="5149148"/>
            <a:ext cx="3793178" cy="20782"/>
          </a:xfrm>
          <a:prstGeom prst="straightConnector1">
            <a:avLst/>
          </a:prstGeom>
          <a:gradFill rotWithShape="1">
            <a:gsLst>
              <a:gs pos="0">
                <a:srgbClr val="FF9900"/>
              </a:gs>
              <a:gs pos="50000">
                <a:srgbClr val="FFCC00"/>
              </a:gs>
              <a:gs pos="100000">
                <a:srgbClr val="FF9900"/>
              </a:gs>
            </a:gsLst>
            <a:lin ang="0" scaled="1"/>
          </a:gradFill>
          <a:ln w="28575" cap="flat" cmpd="sng" algn="ctr">
            <a:solidFill>
              <a:srgbClr val="0070C0"/>
            </a:solidFill>
            <a:prstDash val="solid"/>
            <a:round/>
            <a:headEnd type="none" w="med" len="med"/>
            <a:tailEnd type="triangle"/>
          </a:ln>
          <a:effectLst/>
        </p:spPr>
      </p:cxnSp>
      <p:sp>
        <p:nvSpPr>
          <p:cNvPr id="1035" name="TextBox 1034"/>
          <p:cNvSpPr txBox="1"/>
          <p:nvPr/>
        </p:nvSpPr>
        <p:spPr>
          <a:xfrm>
            <a:off x="334505" y="956079"/>
            <a:ext cx="8351898" cy="1869743"/>
          </a:xfrm>
          <a:prstGeom prst="rect">
            <a:avLst/>
          </a:prstGeom>
          <a:noFill/>
        </p:spPr>
        <p:txBody>
          <a:bodyPr wrap="square" rtlCol="0">
            <a:spAutoFit/>
          </a:bodyPr>
          <a:lstStyle/>
          <a:p>
            <a:pPr>
              <a:lnSpc>
                <a:spcPct val="150000"/>
              </a:lnSpc>
            </a:pPr>
            <a:r>
              <a:rPr lang="en-US" altLang="ko-KR" sz="2800" b="1" dirty="0">
                <a:latin typeface="Times New Roman" panose="02020603050405020304" pitchFamily="18" charset="0"/>
                <a:cs typeface="Times New Roman" panose="02020603050405020304" pitchFamily="18" charset="0"/>
              </a:rPr>
              <a:t>Why bio-pharmaceutical medicine?</a:t>
            </a:r>
          </a:p>
          <a:p>
            <a:pPr>
              <a:lnSpc>
                <a:spcPct val="150000"/>
              </a:lnSpc>
            </a:pPr>
            <a:endParaRPr lang="en-US" altLang="ko-KR" sz="900" b="1" dirty="0">
              <a:latin typeface="Times New Roman" panose="02020603050405020304" pitchFamily="18" charset="0"/>
              <a:cs typeface="Times New Roman" panose="02020603050405020304" pitchFamily="18" charset="0"/>
            </a:endParaRPr>
          </a:p>
          <a:p>
            <a:pPr>
              <a:lnSpc>
                <a:spcPct val="150000"/>
              </a:lnSpc>
            </a:pPr>
            <a:r>
              <a:rPr lang="en-US" altLang="ko-KR" sz="2000" b="1" dirty="0">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Various functions within the body                 </a:t>
            </a:r>
            <a:r>
              <a:rPr lang="en-US" altLang="ko-KR" sz="2000" b="1" dirty="0">
                <a:latin typeface="맑은 고딕" panose="020B0503020000020004" pitchFamily="50" charset="-127"/>
                <a:ea typeface="맑은 고딕" panose="020B0503020000020004" pitchFamily="50" charset="-127"/>
                <a:cs typeface="Times New Roman" panose="02020603050405020304" pitchFamily="18" charset="0"/>
              </a:rPr>
              <a:t>◈</a:t>
            </a:r>
            <a:r>
              <a:rPr lang="en-US" altLang="ko-KR" sz="2000" b="1" dirty="0">
                <a:latin typeface="Times New Roman" panose="02020603050405020304" pitchFamily="18" charset="0"/>
                <a:cs typeface="Times New Roman" panose="02020603050405020304" pitchFamily="18" charset="0"/>
              </a:rPr>
              <a:t> A lot of resources to use</a:t>
            </a:r>
          </a:p>
          <a:p>
            <a:pPr>
              <a:lnSpc>
                <a:spcPct val="150000"/>
              </a:lnSpc>
            </a:pPr>
            <a:r>
              <a:rPr lang="en-US" altLang="ko-KR" sz="2000" b="1" dirty="0">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Few side effects when used for a long time   </a:t>
            </a:r>
            <a:r>
              <a:rPr lang="en-US" altLang="ko-KR" sz="2000" b="1" dirty="0">
                <a:latin typeface="Times New Roman" panose="02020603050405020304" pitchFamily="18" charset="0"/>
                <a:ea typeface="맑은 고딕" panose="020B0503020000020004" pitchFamily="50" charset="-127"/>
                <a:cs typeface="Times New Roman" panose="02020603050405020304" pitchFamily="18" charset="0"/>
              </a:rPr>
              <a:t>◈ High cost-effectiveness</a:t>
            </a:r>
            <a:endParaRPr lang="ko-KR" alt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759320" y="6510355"/>
            <a:ext cx="377026" cy="276999"/>
          </a:xfrm>
          <a:prstGeom prst="rect">
            <a:avLst/>
          </a:prstGeom>
          <a:noFill/>
        </p:spPr>
        <p:txBody>
          <a:bodyPr wrap="none" rtlCol="0">
            <a:spAutoFit/>
          </a:bodyPr>
          <a:lstStyle/>
          <a:p>
            <a:r>
              <a:rPr lang="en-US" altLang="ko-KR" dirty="0"/>
              <a:t>10</a:t>
            </a:r>
            <a:endParaRPr lang="ko-KR" altLang="en-US" dirty="0"/>
          </a:p>
        </p:txBody>
      </p:sp>
    </p:spTree>
    <p:extLst>
      <p:ext uri="{BB962C8B-B14F-4D97-AF65-F5344CB8AC3E}">
        <p14:creationId xmlns:p14="http://schemas.microsoft.com/office/powerpoint/2010/main" val="1521260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73" name="TextBox 172"/>
          <p:cNvSpPr txBox="1"/>
          <p:nvPr/>
        </p:nvSpPr>
        <p:spPr>
          <a:xfrm>
            <a:off x="250825" y="131339"/>
            <a:ext cx="8220899" cy="584775"/>
          </a:xfrm>
          <a:prstGeom prst="rect">
            <a:avLst/>
          </a:prstGeom>
          <a:noFill/>
        </p:spPr>
        <p:txBody>
          <a:bodyPr wrap="square" rtlCol="0">
            <a:spAutoFit/>
          </a:bodyPr>
          <a:lstStyle/>
          <a:p>
            <a:r>
              <a:rPr lang="en-US" altLang="ko-KR" sz="3200" b="1" dirty="0">
                <a:latin typeface="맑은 고딕" pitchFamily="50" charset="-127"/>
                <a:ea typeface="맑은 고딕" pitchFamily="50" charset="-127"/>
              </a:rPr>
              <a:t>Secondary Metabolites in Plants</a:t>
            </a:r>
            <a:endParaRPr lang="ko-KR" altLang="en-US" sz="2800" b="1" dirty="0">
              <a:latin typeface="HY수평선M" pitchFamily="18" charset="-127"/>
              <a:ea typeface="HY수평선M" pitchFamily="18" charset="-127"/>
            </a:endParaRPr>
          </a:p>
        </p:txBody>
      </p:sp>
      <p:pic>
        <p:nvPicPr>
          <p:cNvPr id="5" name="그림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5981" y="2509472"/>
            <a:ext cx="1558638" cy="1229777"/>
          </a:xfrm>
          <a:prstGeom prst="rect">
            <a:avLst/>
          </a:prstGeom>
        </p:spPr>
      </p:pic>
      <p:sp>
        <p:nvSpPr>
          <p:cNvPr id="6" name="TextBox 5"/>
          <p:cNvSpPr txBox="1"/>
          <p:nvPr/>
        </p:nvSpPr>
        <p:spPr>
          <a:xfrm>
            <a:off x="1643809" y="1531533"/>
            <a:ext cx="1183337" cy="461665"/>
          </a:xfrm>
          <a:prstGeom prst="rect">
            <a:avLst/>
          </a:prstGeom>
          <a:noFill/>
        </p:spPr>
        <p:txBody>
          <a:bodyPr wrap="none" rtlCol="0">
            <a:spAutoFit/>
          </a:bodyPr>
          <a:lstStyle/>
          <a:p>
            <a:r>
              <a:rPr lang="en-US" altLang="ko-KR" sz="2400" b="1" dirty="0">
                <a:solidFill>
                  <a:schemeClr val="accent5">
                    <a:lumMod val="50000"/>
                  </a:schemeClr>
                </a:solidFill>
                <a:latin typeface="맑은 고딕" panose="020B0503020000020004" pitchFamily="50" charset="-127"/>
                <a:ea typeface="맑은 고딕" panose="020B0503020000020004" pitchFamily="50" charset="-127"/>
              </a:rPr>
              <a:t>Plants </a:t>
            </a:r>
            <a:endParaRPr lang="ko-KR" altLang="en-US" sz="2400" b="1" dirty="0">
              <a:solidFill>
                <a:schemeClr val="accent5">
                  <a:lumMod val="50000"/>
                </a:schemeClr>
              </a:solidFill>
              <a:latin typeface="맑은 고딕" panose="020B0503020000020004" pitchFamily="50" charset="-127"/>
              <a:ea typeface="맑은 고딕" panose="020B0503020000020004" pitchFamily="50" charset="-127"/>
            </a:endParaRPr>
          </a:p>
        </p:txBody>
      </p:sp>
      <p:sp>
        <p:nvSpPr>
          <p:cNvPr id="11" name="직사각형 10"/>
          <p:cNvSpPr/>
          <p:nvPr/>
        </p:nvSpPr>
        <p:spPr>
          <a:xfrm>
            <a:off x="3059209" y="1370815"/>
            <a:ext cx="4079346" cy="830997"/>
          </a:xfrm>
          <a:prstGeom prst="rect">
            <a:avLst/>
          </a:prstGeom>
          <a:solidFill>
            <a:schemeClr val="accent5">
              <a:lumMod val="90000"/>
            </a:schemeClr>
          </a:solidFill>
        </p:spPr>
        <p:txBody>
          <a:bodyPr wrap="square">
            <a:spAutoFit/>
          </a:bodyPr>
          <a:lstStyle/>
          <a:p>
            <a:pPr marL="176213" indent="-176213">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Optimal production site of phytochemical</a:t>
            </a:r>
            <a:endParaRPr lang="ko-KR" altLang="en-US" sz="2400" b="1" dirty="0">
              <a:latin typeface="맑은 고딕" panose="020B0503020000020004" pitchFamily="50" charset="-127"/>
              <a:ea typeface="맑은 고딕" panose="020B0503020000020004" pitchFamily="50" charset="-127"/>
            </a:endParaRPr>
          </a:p>
        </p:txBody>
      </p:sp>
      <p:sp>
        <p:nvSpPr>
          <p:cNvPr id="14" name="TextBox 13"/>
          <p:cNvSpPr txBox="1"/>
          <p:nvPr/>
        </p:nvSpPr>
        <p:spPr>
          <a:xfrm>
            <a:off x="316266" y="2904922"/>
            <a:ext cx="2510880" cy="461665"/>
          </a:xfrm>
          <a:prstGeom prst="rect">
            <a:avLst/>
          </a:prstGeom>
          <a:noFill/>
        </p:spPr>
        <p:txBody>
          <a:bodyPr wrap="none" rtlCol="0">
            <a:spAutoFit/>
          </a:bodyPr>
          <a:lstStyle/>
          <a:p>
            <a:r>
              <a:rPr lang="en-US" altLang="ko-KR" sz="2400" b="1" dirty="0">
                <a:solidFill>
                  <a:srgbClr val="00B050"/>
                </a:solidFill>
                <a:latin typeface="맑은 고딕" panose="020B0503020000020004" pitchFamily="50" charset="-127"/>
                <a:ea typeface="맑은 고딕" panose="020B0503020000020004" pitchFamily="50" charset="-127"/>
              </a:rPr>
              <a:t>Photosynthesis </a:t>
            </a:r>
            <a:endParaRPr lang="ko-KR" altLang="en-US" sz="2400" b="1" dirty="0">
              <a:solidFill>
                <a:srgbClr val="00B050"/>
              </a:solidFill>
              <a:latin typeface="맑은 고딕" panose="020B0503020000020004" pitchFamily="50" charset="-127"/>
              <a:ea typeface="맑은 고딕" panose="020B0503020000020004" pitchFamily="50" charset="-127"/>
            </a:endParaRPr>
          </a:p>
        </p:txBody>
      </p:sp>
      <p:sp>
        <p:nvSpPr>
          <p:cNvPr id="15" name="직사각형 14"/>
          <p:cNvSpPr/>
          <p:nvPr/>
        </p:nvSpPr>
        <p:spPr>
          <a:xfrm>
            <a:off x="3059210" y="2533123"/>
            <a:ext cx="4079346" cy="1200329"/>
          </a:xfrm>
          <a:prstGeom prst="rect">
            <a:avLst/>
          </a:prstGeom>
          <a:solidFill>
            <a:srgbClr val="92D050"/>
          </a:solidFill>
        </p:spPr>
        <p:txBody>
          <a:bodyPr wrap="square">
            <a:spAutoFit/>
          </a:bodyPr>
          <a:lstStyle/>
          <a:p>
            <a:pPr marL="176213" indent="-176213">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Carbohydrates</a:t>
            </a:r>
          </a:p>
          <a:p>
            <a:pPr marL="176213" indent="-176213">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Primary and secondary metabolites</a:t>
            </a:r>
            <a:endParaRPr lang="ko-KR" altLang="en-US" sz="2400" b="1" dirty="0">
              <a:latin typeface="맑은 고딕" panose="020B0503020000020004" pitchFamily="50" charset="-127"/>
              <a:ea typeface="맑은 고딕" panose="020B0503020000020004" pitchFamily="50" charset="-127"/>
            </a:endParaRPr>
          </a:p>
        </p:txBody>
      </p:sp>
      <p:sp>
        <p:nvSpPr>
          <p:cNvPr id="16" name="TextBox 15"/>
          <p:cNvSpPr txBox="1"/>
          <p:nvPr/>
        </p:nvSpPr>
        <p:spPr>
          <a:xfrm>
            <a:off x="764177" y="3963809"/>
            <a:ext cx="1906548" cy="830997"/>
          </a:xfrm>
          <a:prstGeom prst="rect">
            <a:avLst/>
          </a:prstGeom>
          <a:noFill/>
        </p:spPr>
        <p:txBody>
          <a:bodyPr wrap="none" rtlCol="0">
            <a:spAutoFit/>
          </a:bodyPr>
          <a:lstStyle/>
          <a:p>
            <a:r>
              <a:rPr lang="en-US" altLang="ko-KR" sz="2400" b="1" dirty="0">
                <a:solidFill>
                  <a:srgbClr val="FFC000"/>
                </a:solidFill>
                <a:latin typeface="맑은 고딕" panose="020B0503020000020004" pitchFamily="50" charset="-127"/>
                <a:ea typeface="맑은 고딕" panose="020B0503020000020004" pitchFamily="50" charset="-127"/>
              </a:rPr>
              <a:t>Secondary </a:t>
            </a:r>
          </a:p>
          <a:p>
            <a:r>
              <a:rPr lang="en-US" altLang="ko-KR" sz="2400" b="1" dirty="0">
                <a:solidFill>
                  <a:srgbClr val="FFC000"/>
                </a:solidFill>
                <a:latin typeface="맑은 고딕" panose="020B0503020000020004" pitchFamily="50" charset="-127"/>
                <a:ea typeface="맑은 고딕" panose="020B0503020000020004" pitchFamily="50" charset="-127"/>
              </a:rPr>
              <a:t>metabolites</a:t>
            </a:r>
            <a:endParaRPr lang="ko-KR" altLang="en-US" sz="2400" b="1" dirty="0">
              <a:solidFill>
                <a:srgbClr val="FFC000"/>
              </a:solidFill>
              <a:latin typeface="맑은 고딕" panose="020B0503020000020004" pitchFamily="50" charset="-127"/>
              <a:ea typeface="맑은 고딕" panose="020B0503020000020004" pitchFamily="50" charset="-127"/>
            </a:endParaRPr>
          </a:p>
        </p:txBody>
      </p:sp>
      <p:sp>
        <p:nvSpPr>
          <p:cNvPr id="17" name="TextBox 16"/>
          <p:cNvSpPr txBox="1"/>
          <p:nvPr/>
        </p:nvSpPr>
        <p:spPr>
          <a:xfrm>
            <a:off x="1029565" y="5412776"/>
            <a:ext cx="1574470" cy="461665"/>
          </a:xfrm>
          <a:prstGeom prst="rect">
            <a:avLst/>
          </a:prstGeom>
          <a:noFill/>
        </p:spPr>
        <p:txBody>
          <a:bodyPr wrap="none" rtlCol="0">
            <a:spAutoFit/>
          </a:bodyPr>
          <a:lstStyle/>
          <a:p>
            <a:r>
              <a:rPr lang="en-US" altLang="ko-KR" sz="2400" b="1" dirty="0">
                <a:solidFill>
                  <a:schemeClr val="accent6">
                    <a:lumMod val="60000"/>
                    <a:lumOff val="40000"/>
                  </a:schemeClr>
                </a:solidFill>
                <a:latin typeface="맑은 고딕" panose="020B0503020000020004" pitchFamily="50" charset="-127"/>
                <a:ea typeface="맑은 고딕" panose="020B0503020000020004" pitchFamily="50" charset="-127"/>
              </a:rPr>
              <a:t>Efficiency</a:t>
            </a:r>
            <a:endParaRPr lang="ko-KR" altLang="en-US" sz="2400" b="1" dirty="0">
              <a:solidFill>
                <a:schemeClr val="accent6">
                  <a:lumMod val="60000"/>
                  <a:lumOff val="40000"/>
                </a:schemeClr>
              </a:solidFill>
              <a:latin typeface="맑은 고딕" panose="020B0503020000020004" pitchFamily="50" charset="-127"/>
              <a:ea typeface="맑은 고딕" panose="020B0503020000020004" pitchFamily="50" charset="-127"/>
            </a:endParaRPr>
          </a:p>
        </p:txBody>
      </p:sp>
      <p:sp>
        <p:nvSpPr>
          <p:cNvPr id="18" name="직사각형 17"/>
          <p:cNvSpPr/>
          <p:nvPr/>
        </p:nvSpPr>
        <p:spPr>
          <a:xfrm>
            <a:off x="3059209" y="3963810"/>
            <a:ext cx="4079346" cy="830997"/>
          </a:xfrm>
          <a:prstGeom prst="rect">
            <a:avLst/>
          </a:prstGeom>
          <a:solidFill>
            <a:srgbClr val="FFD85D"/>
          </a:solidFill>
        </p:spPr>
        <p:txBody>
          <a:bodyPr wrap="square">
            <a:spAutoFit/>
          </a:bodyPr>
          <a:lstStyle/>
          <a:p>
            <a:pPr marL="176213" indent="-176213">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Alkaloids, </a:t>
            </a:r>
            <a:r>
              <a:rPr lang="en-US" altLang="ko-KR" sz="2400" b="1" dirty="0" err="1">
                <a:latin typeface="맑은 고딕" panose="020B0503020000020004" pitchFamily="50" charset="-127"/>
                <a:ea typeface="맑은 고딕" panose="020B0503020000020004" pitchFamily="50" charset="-127"/>
              </a:rPr>
              <a:t>Terpenoids</a:t>
            </a:r>
            <a:r>
              <a:rPr lang="en-US" altLang="ko-KR" sz="2400" b="1" dirty="0">
                <a:latin typeface="맑은 고딕" panose="020B0503020000020004" pitchFamily="50" charset="-127"/>
                <a:ea typeface="맑은 고딕" panose="020B0503020000020004" pitchFamily="50" charset="-127"/>
              </a:rPr>
              <a:t>, </a:t>
            </a:r>
          </a:p>
          <a:p>
            <a:r>
              <a:rPr lang="en-US" altLang="ko-KR" sz="2400" b="1" dirty="0">
                <a:latin typeface="맑은 고딕" panose="020B0503020000020004" pitchFamily="50" charset="-127"/>
                <a:ea typeface="맑은 고딕" panose="020B0503020000020004" pitchFamily="50" charset="-127"/>
              </a:rPr>
              <a:t>  </a:t>
            </a:r>
            <a:r>
              <a:rPr lang="en-US" altLang="ko-KR" sz="2400" b="1" dirty="0" err="1">
                <a:latin typeface="맑은 고딕" panose="020B0503020000020004" pitchFamily="50" charset="-127"/>
                <a:ea typeface="맑은 고딕" panose="020B0503020000020004" pitchFamily="50" charset="-127"/>
              </a:rPr>
              <a:t>Phenylpropanoids</a:t>
            </a:r>
            <a:endParaRPr lang="ko-KR" altLang="en-US" sz="2400" b="1" dirty="0">
              <a:latin typeface="맑은 고딕" panose="020B0503020000020004" pitchFamily="50" charset="-127"/>
              <a:ea typeface="맑은 고딕" panose="020B0503020000020004" pitchFamily="50" charset="-127"/>
            </a:endParaRPr>
          </a:p>
        </p:txBody>
      </p:sp>
      <p:sp>
        <p:nvSpPr>
          <p:cNvPr id="19" name="직사각형 18"/>
          <p:cNvSpPr/>
          <p:nvPr/>
        </p:nvSpPr>
        <p:spPr>
          <a:xfrm>
            <a:off x="3072803" y="5229143"/>
            <a:ext cx="4065752" cy="830997"/>
          </a:xfrm>
          <a:prstGeom prst="rect">
            <a:avLst/>
          </a:prstGeom>
          <a:solidFill>
            <a:schemeClr val="accent6">
              <a:lumMod val="60000"/>
              <a:lumOff val="40000"/>
            </a:schemeClr>
          </a:solidFill>
        </p:spPr>
        <p:txBody>
          <a:bodyPr wrap="square">
            <a:spAutoFit/>
          </a:bodyPr>
          <a:lstStyle/>
          <a:p>
            <a:pPr marL="176213" indent="-176213">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Antioxidant, Anticancer, </a:t>
            </a:r>
          </a:p>
          <a:p>
            <a:r>
              <a:rPr lang="en-US" altLang="ko-KR" sz="2400" b="1" dirty="0">
                <a:latin typeface="맑은 고딕" panose="020B0503020000020004" pitchFamily="50" charset="-127"/>
                <a:ea typeface="맑은 고딕" panose="020B0503020000020004" pitchFamily="50" charset="-127"/>
              </a:rPr>
              <a:t>  </a:t>
            </a:r>
            <a:r>
              <a:rPr lang="en-US" altLang="ko-KR" sz="2400" b="1" dirty="0" err="1">
                <a:latin typeface="맑은 고딕" panose="020B0503020000020004" pitchFamily="50" charset="-127"/>
                <a:ea typeface="맑은 고딕" panose="020B0503020000020004" pitchFamily="50" charset="-127"/>
              </a:rPr>
              <a:t>Antibacteria</a:t>
            </a:r>
            <a:r>
              <a:rPr lang="en-US" altLang="ko-KR" sz="2400" b="1" dirty="0">
                <a:latin typeface="맑은 고딕" panose="020B0503020000020004" pitchFamily="50" charset="-127"/>
                <a:ea typeface="맑은 고딕" panose="020B0503020000020004" pitchFamily="50" charset="-127"/>
              </a:rPr>
              <a:t>….</a:t>
            </a:r>
            <a:endParaRPr lang="ko-KR" altLang="en-US" sz="2400" b="1" dirty="0">
              <a:latin typeface="맑은 고딕" panose="020B0503020000020004" pitchFamily="50" charset="-127"/>
              <a:ea typeface="맑은 고딕" panose="020B0503020000020004" pitchFamily="50" charset="-127"/>
            </a:endParaRPr>
          </a:p>
        </p:txBody>
      </p:sp>
      <p:pic>
        <p:nvPicPr>
          <p:cNvPr id="12" name="그림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5981" y="1117864"/>
            <a:ext cx="1558638" cy="1155192"/>
          </a:xfrm>
          <a:prstGeom prst="rect">
            <a:avLst/>
          </a:prstGeom>
        </p:spPr>
      </p:pic>
      <p:pic>
        <p:nvPicPr>
          <p:cNvPr id="13" name="그림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5981" y="3975665"/>
            <a:ext cx="1558638" cy="1091034"/>
          </a:xfrm>
          <a:prstGeom prst="rect">
            <a:avLst/>
          </a:prstGeom>
        </p:spPr>
      </p:pic>
      <p:pic>
        <p:nvPicPr>
          <p:cNvPr id="21" name="그림 2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40624" y="5364274"/>
            <a:ext cx="1553994" cy="1040390"/>
          </a:xfrm>
          <a:prstGeom prst="rect">
            <a:avLst/>
          </a:prstGeom>
        </p:spPr>
      </p:pic>
    </p:spTree>
    <p:extLst>
      <p:ext uri="{BB962C8B-B14F-4D97-AF65-F5344CB8AC3E}">
        <p14:creationId xmlns:p14="http://schemas.microsoft.com/office/powerpoint/2010/main" val="2567868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資料庫圖表 8"/>
          <p:cNvGraphicFramePr/>
          <p:nvPr>
            <p:extLst/>
          </p:nvPr>
        </p:nvGraphicFramePr>
        <p:xfrm>
          <a:off x="616900" y="1010051"/>
          <a:ext cx="8280971" cy="6082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5089281" y="769539"/>
            <a:ext cx="3808590" cy="884612"/>
          </a:xfrm>
          <a:prstGeom prst="rect">
            <a:avLst/>
          </a:prstGeom>
          <a:solidFill>
            <a:schemeClr val="accent5">
              <a:alpha val="46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err="1">
                <a:solidFill>
                  <a:schemeClr val="bg1"/>
                </a:solidFill>
              </a:rPr>
              <a:t>Vit.C</a:t>
            </a:r>
            <a:r>
              <a:rPr lang="en-US" altLang="zh-TW" sz="2400" dirty="0">
                <a:solidFill>
                  <a:schemeClr val="bg1"/>
                </a:solidFill>
              </a:rPr>
              <a:t>,  </a:t>
            </a:r>
            <a:r>
              <a:rPr lang="en-US" altLang="zh-TW" sz="2400" dirty="0" err="1">
                <a:solidFill>
                  <a:schemeClr val="bg1"/>
                </a:solidFill>
              </a:rPr>
              <a:t>Vit.E</a:t>
            </a:r>
            <a:r>
              <a:rPr lang="en-US" altLang="zh-TW" sz="2400" dirty="0">
                <a:solidFill>
                  <a:schemeClr val="bg1"/>
                </a:solidFill>
              </a:rPr>
              <a:t>, </a:t>
            </a:r>
            <a:r>
              <a:rPr lang="el-GR" altLang="zh-TW" sz="2400" dirty="0">
                <a:solidFill>
                  <a:schemeClr val="bg1"/>
                </a:solidFill>
              </a:rPr>
              <a:t>β–</a:t>
            </a:r>
            <a:r>
              <a:rPr lang="en-US" altLang="zh-TW" sz="2400" dirty="0">
                <a:solidFill>
                  <a:schemeClr val="bg1"/>
                </a:solidFill>
                <a:latin typeface="標楷體" panose="03000509000000000000" pitchFamily="65" charset="-120"/>
                <a:ea typeface="標楷體" panose="03000509000000000000" pitchFamily="65" charset="-120"/>
              </a:rPr>
              <a:t>carotene</a:t>
            </a:r>
            <a:r>
              <a:rPr lang="en-US" altLang="zh-TW" sz="2400" dirty="0">
                <a:solidFill>
                  <a:schemeClr val="tx1"/>
                </a:solidFill>
                <a:latin typeface="標楷體" panose="03000509000000000000" pitchFamily="65" charset="-120"/>
                <a:ea typeface="標楷體" panose="03000509000000000000" pitchFamily="65" charset="-120"/>
              </a:rPr>
              <a:t>: </a:t>
            </a:r>
            <a:r>
              <a:rPr lang="en-US" altLang="zh-TW" sz="2400" dirty="0">
                <a:solidFill>
                  <a:srgbClr val="FF0000"/>
                </a:solidFill>
              </a:rPr>
              <a:t>Lutein, Lycopene</a:t>
            </a: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11" name="矩形 10"/>
          <p:cNvSpPr/>
          <p:nvPr/>
        </p:nvSpPr>
        <p:spPr>
          <a:xfrm>
            <a:off x="7236296" y="3867233"/>
            <a:ext cx="1872208" cy="930265"/>
          </a:xfrm>
          <a:prstGeom prst="rect">
            <a:avLst/>
          </a:prstGeom>
          <a:solidFill>
            <a:srgbClr val="C14DBA">
              <a:alpha val="5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SOD, CAT, </a:t>
            </a:r>
            <a:b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GSH-</a:t>
            </a:r>
            <a:r>
              <a:rPr lang="en-US" altLang="zh-TW" sz="24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Px</a:t>
            </a:r>
            <a:endPar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58321" y="3789040"/>
            <a:ext cx="2929504" cy="975448"/>
          </a:xfrm>
          <a:prstGeom prst="rect">
            <a:avLst/>
          </a:prstGeom>
          <a:solidFill>
            <a:srgbClr val="BB2D19">
              <a:alpha val="5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phenols, flavonoids, </a:t>
            </a:r>
          </a:p>
          <a:p>
            <a:pPr algn="ctr"/>
            <a:r>
              <a:rPr lang="en-US" altLang="zh-TW" sz="2400" dirty="0" err="1"/>
              <a:t>terpenoids</a:t>
            </a:r>
            <a:r>
              <a:rPr lang="en-US" altLang="zh-TW" sz="2400" dirty="0"/>
              <a:t>, anthocyanin </a:t>
            </a:r>
            <a:endParaRPr lang="zh-TW" altLang="en-US" sz="2400" dirty="0">
              <a:solidFill>
                <a:schemeClr val="tx1"/>
              </a:solidFill>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8F551BCC-19BE-4C5A-84BB-F75ACE6B40E0}" type="slidenum">
              <a:rPr lang="zh-TW" altLang="en-US" smtClean="0"/>
              <a:t>67</a:t>
            </a:fld>
            <a:endParaRPr lang="zh-TW" altLang="en-US"/>
          </a:p>
        </p:txBody>
      </p:sp>
      <p:sp>
        <p:nvSpPr>
          <p:cNvPr id="13" name="TextBox 172"/>
          <p:cNvSpPr txBox="1"/>
          <p:nvPr/>
        </p:nvSpPr>
        <p:spPr>
          <a:xfrm>
            <a:off x="250825" y="131339"/>
            <a:ext cx="8220899" cy="584775"/>
          </a:xfrm>
          <a:prstGeom prst="rect">
            <a:avLst/>
          </a:prstGeom>
          <a:noFill/>
        </p:spPr>
        <p:txBody>
          <a:bodyPr wrap="square" rtlCol="0">
            <a:spAutoFit/>
          </a:bodyPr>
          <a:lstStyle/>
          <a:p>
            <a:r>
              <a:rPr lang="en-US" altLang="ko-KR" sz="3200" b="1" dirty="0">
                <a:latin typeface="맑은 고딕" pitchFamily="50" charset="-127"/>
                <a:ea typeface="맑은 고딕" pitchFamily="50" charset="-127"/>
              </a:rPr>
              <a:t>Secondary Metabolites in Plants</a:t>
            </a:r>
            <a:endParaRPr lang="ko-KR" altLang="en-US" sz="2800" b="1" dirty="0">
              <a:latin typeface="HY수평선M" pitchFamily="18" charset="-127"/>
              <a:ea typeface="HY수평선M" pitchFamily="18" charset="-127"/>
            </a:endParaRPr>
          </a:p>
        </p:txBody>
      </p:sp>
    </p:spTree>
    <p:extLst>
      <p:ext uri="{BB962C8B-B14F-4D97-AF65-F5344CB8AC3E}">
        <p14:creationId xmlns:p14="http://schemas.microsoft.com/office/powerpoint/2010/main" val="1403710788"/>
      </p:ext>
    </p:extLst>
  </p:cSld>
  <p:clrMapOvr>
    <a:masterClrMapping/>
  </p:clrMapOvr>
  <mc:AlternateContent xmlns:mc="http://schemas.openxmlformats.org/markup-compatibility/2006" xmlns:p14="http://schemas.microsoft.com/office/powerpoint/2010/main">
    <mc:Choice Requires="p14">
      <p:transition spd="slow" p14:dur="2000" advTm="33189"/>
    </mc:Choice>
    <mc:Fallback xmlns="">
      <p:transition spd="slow" advTm="33189"/>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73" name="TextBox 172"/>
          <p:cNvSpPr txBox="1"/>
          <p:nvPr/>
        </p:nvSpPr>
        <p:spPr>
          <a:xfrm>
            <a:off x="250825" y="131339"/>
            <a:ext cx="8220899" cy="584775"/>
          </a:xfrm>
          <a:prstGeom prst="rect">
            <a:avLst/>
          </a:prstGeom>
          <a:noFill/>
        </p:spPr>
        <p:txBody>
          <a:bodyPr wrap="square" rtlCol="0">
            <a:spAutoFit/>
          </a:bodyPr>
          <a:lstStyle/>
          <a:p>
            <a:r>
              <a:rPr lang="en-US" altLang="ko-KR" sz="3200" b="1" dirty="0">
                <a:solidFill>
                  <a:srgbClr val="FFFFFF"/>
                </a:solidFill>
                <a:latin typeface="맑은 고딕" panose="020B0503020000020004" pitchFamily="50" charset="-127"/>
                <a:ea typeface="맑은 고딕" panose="020B0503020000020004" pitchFamily="50" charset="-127"/>
              </a:rPr>
              <a:t>Elicitors</a:t>
            </a:r>
            <a:endParaRPr lang="ko-KR" altLang="en-US" sz="3200" b="1" dirty="0">
              <a:solidFill>
                <a:srgbClr val="FFFFFF"/>
              </a:solidFill>
              <a:latin typeface="맑은 고딕" panose="020B0503020000020004" pitchFamily="50" charset="-127"/>
              <a:ea typeface="맑은 고딕" panose="020B0503020000020004" pitchFamily="50" charset="-127"/>
            </a:endParaRPr>
          </a:p>
        </p:txBody>
      </p:sp>
      <p:sp>
        <p:nvSpPr>
          <p:cNvPr id="7" name="object 7"/>
          <p:cNvSpPr txBox="1"/>
          <p:nvPr/>
        </p:nvSpPr>
        <p:spPr>
          <a:xfrm>
            <a:off x="938355" y="4890192"/>
            <a:ext cx="1489577" cy="276999"/>
          </a:xfrm>
          <a:prstGeom prst="rect">
            <a:avLst/>
          </a:prstGeom>
        </p:spPr>
        <p:txBody>
          <a:bodyPr vert="horz" wrap="square" lIns="0" tIns="0" rIns="0" bIns="0" rtlCol="0">
            <a:spAutoFit/>
          </a:bodyPr>
          <a:lstStyle/>
          <a:p>
            <a:pPr algn="ctr">
              <a:lnSpc>
                <a:spcPct val="100000"/>
              </a:lnSpc>
            </a:pPr>
            <a:r>
              <a:rPr sz="1800" spc="-160" dirty="0">
                <a:latin typeface="Times New Roman" panose="02020603050405020304" pitchFamily="18" charset="0"/>
                <a:cs typeface="Times New Roman" panose="02020603050405020304" pitchFamily="18" charset="0"/>
              </a:rPr>
              <a:t>T</a:t>
            </a:r>
            <a:r>
              <a:rPr sz="1800" spc="55" dirty="0">
                <a:latin typeface="Times New Roman" panose="02020603050405020304" pitchFamily="18" charset="0"/>
                <a:cs typeface="Times New Roman" panose="02020603050405020304" pitchFamily="18" charset="0"/>
              </a:rPr>
              <a:t>empe</a:t>
            </a:r>
            <a:r>
              <a:rPr sz="1800" spc="15" dirty="0">
                <a:latin typeface="Times New Roman" panose="02020603050405020304" pitchFamily="18" charset="0"/>
                <a:cs typeface="Times New Roman" panose="02020603050405020304" pitchFamily="18" charset="0"/>
              </a:rPr>
              <a:t>r</a:t>
            </a:r>
            <a:r>
              <a:rPr sz="1800" spc="-50" dirty="0">
                <a:latin typeface="Times New Roman" panose="02020603050405020304" pitchFamily="18" charset="0"/>
                <a:cs typeface="Times New Roman" panose="02020603050405020304" pitchFamily="18" charset="0"/>
              </a:rPr>
              <a:t>a</a:t>
            </a:r>
            <a:r>
              <a:rPr sz="1800" spc="140" dirty="0">
                <a:latin typeface="Times New Roman" panose="02020603050405020304" pitchFamily="18" charset="0"/>
                <a:cs typeface="Times New Roman" panose="02020603050405020304" pitchFamily="18" charset="0"/>
              </a:rPr>
              <a:t>t</a:t>
            </a:r>
            <a:r>
              <a:rPr sz="1800" spc="90" dirty="0">
                <a:latin typeface="Times New Roman" panose="02020603050405020304" pitchFamily="18" charset="0"/>
                <a:cs typeface="Times New Roman" panose="02020603050405020304" pitchFamily="18" charset="0"/>
              </a:rPr>
              <a:t>u</a:t>
            </a:r>
            <a:r>
              <a:rPr sz="1800" spc="-5" dirty="0">
                <a:latin typeface="Times New Roman" panose="02020603050405020304" pitchFamily="18" charset="0"/>
                <a:cs typeface="Times New Roman" panose="02020603050405020304" pitchFamily="18" charset="0"/>
              </a:rPr>
              <a:t>r</a:t>
            </a:r>
            <a:r>
              <a:rPr sz="1800" dirty="0">
                <a:latin typeface="Times New Roman" panose="02020603050405020304" pitchFamily="18" charset="0"/>
                <a:cs typeface="Times New Roman" panose="02020603050405020304" pitchFamily="18" charset="0"/>
              </a:rPr>
              <a:t>e</a:t>
            </a:r>
          </a:p>
        </p:txBody>
      </p:sp>
      <p:sp>
        <p:nvSpPr>
          <p:cNvPr id="8" name="object 9"/>
          <p:cNvSpPr txBox="1"/>
          <p:nvPr/>
        </p:nvSpPr>
        <p:spPr>
          <a:xfrm>
            <a:off x="1980139" y="4622658"/>
            <a:ext cx="1645425" cy="276999"/>
          </a:xfrm>
          <a:prstGeom prst="rect">
            <a:avLst/>
          </a:prstGeom>
        </p:spPr>
        <p:txBody>
          <a:bodyPr vert="horz" wrap="square" lIns="0" tIns="0" rIns="0" bIns="0" rtlCol="0">
            <a:spAutoFit/>
          </a:bodyPr>
          <a:lstStyle/>
          <a:p>
            <a:pPr algn="ctr">
              <a:lnSpc>
                <a:spcPct val="100000"/>
              </a:lnSpc>
            </a:pPr>
            <a:r>
              <a:rPr sz="1800" spc="15"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r</a:t>
            </a:r>
            <a:r>
              <a:rPr sz="1800" spc="70" dirty="0">
                <a:latin typeface="Times New Roman" panose="02020603050405020304" pitchFamily="18" charset="0"/>
                <a:cs typeface="Times New Roman" panose="02020603050405020304" pitchFamily="18" charset="0"/>
              </a:rPr>
              <a:t>r</a:t>
            </a:r>
            <a:r>
              <a:rPr sz="1800" spc="20" dirty="0">
                <a:latin typeface="Times New Roman" panose="02020603050405020304" pitchFamily="18" charset="0"/>
                <a:cs typeface="Times New Roman" panose="02020603050405020304" pitchFamily="18" charset="0"/>
              </a:rPr>
              <a:t>adi</a:t>
            </a:r>
            <a:r>
              <a:rPr sz="1800" spc="-55" dirty="0">
                <a:latin typeface="Times New Roman" panose="02020603050405020304" pitchFamily="18" charset="0"/>
                <a:cs typeface="Times New Roman" panose="02020603050405020304" pitchFamily="18" charset="0"/>
              </a:rPr>
              <a:t>a</a:t>
            </a:r>
            <a:r>
              <a:rPr sz="1800" spc="20" dirty="0">
                <a:latin typeface="Times New Roman" panose="02020603050405020304" pitchFamily="18" charset="0"/>
                <a:cs typeface="Times New Roman" panose="02020603050405020304" pitchFamily="18" charset="0"/>
              </a:rPr>
              <a:t>n</a:t>
            </a:r>
            <a:r>
              <a:rPr sz="1800" spc="-15" dirty="0">
                <a:latin typeface="Times New Roman" panose="02020603050405020304" pitchFamily="18" charset="0"/>
                <a:cs typeface="Times New Roman" panose="02020603050405020304" pitchFamily="18" charset="0"/>
              </a:rPr>
              <a:t>c</a:t>
            </a:r>
            <a:r>
              <a:rPr sz="1800" dirty="0">
                <a:latin typeface="Times New Roman" panose="02020603050405020304" pitchFamily="18" charset="0"/>
                <a:cs typeface="Times New Roman" panose="02020603050405020304" pitchFamily="18" charset="0"/>
              </a:rPr>
              <a:t>e</a:t>
            </a:r>
          </a:p>
        </p:txBody>
      </p:sp>
      <p:sp>
        <p:nvSpPr>
          <p:cNvPr id="9" name="object 10"/>
          <p:cNvSpPr txBox="1"/>
          <p:nvPr/>
        </p:nvSpPr>
        <p:spPr>
          <a:xfrm>
            <a:off x="3542596" y="4326043"/>
            <a:ext cx="1474699" cy="276999"/>
          </a:xfrm>
          <a:prstGeom prst="rect">
            <a:avLst/>
          </a:prstGeom>
        </p:spPr>
        <p:txBody>
          <a:bodyPr vert="horz" wrap="square" lIns="0" tIns="0" rIns="0" bIns="0" rtlCol="0">
            <a:spAutoFit/>
          </a:bodyPr>
          <a:lstStyle/>
          <a:p>
            <a:pPr algn="ctr">
              <a:lnSpc>
                <a:spcPct val="100000"/>
              </a:lnSpc>
            </a:pPr>
            <a:r>
              <a:rPr lang="en-US" sz="1800" spc="-40" dirty="0">
                <a:latin typeface="Times New Roman" panose="02020603050405020304" pitchFamily="18" charset="0"/>
                <a:cs typeface="Times New Roman" panose="02020603050405020304" pitchFamily="18" charset="0"/>
              </a:rPr>
              <a:t>Light quality</a:t>
            </a:r>
            <a:endParaRPr sz="1800" dirty="0">
              <a:latin typeface="Times New Roman" panose="02020603050405020304" pitchFamily="18" charset="0"/>
              <a:cs typeface="Times New Roman" panose="02020603050405020304" pitchFamily="18" charset="0"/>
            </a:endParaRPr>
          </a:p>
        </p:txBody>
      </p:sp>
      <p:sp>
        <p:nvSpPr>
          <p:cNvPr id="10" name="object 11"/>
          <p:cNvSpPr txBox="1"/>
          <p:nvPr/>
        </p:nvSpPr>
        <p:spPr>
          <a:xfrm>
            <a:off x="5106619" y="4267459"/>
            <a:ext cx="1863885" cy="276999"/>
          </a:xfrm>
          <a:prstGeom prst="rect">
            <a:avLst/>
          </a:prstGeom>
        </p:spPr>
        <p:txBody>
          <a:bodyPr vert="horz" wrap="square" lIns="0" tIns="0" rIns="0" bIns="0" rtlCol="0">
            <a:spAutoFit/>
          </a:bodyPr>
          <a:lstStyle/>
          <a:p>
            <a:pPr marL="635" algn="ctr">
              <a:lnSpc>
                <a:spcPct val="100000"/>
              </a:lnSpc>
            </a:pPr>
            <a:r>
              <a:rPr sz="1800" spc="-25" dirty="0">
                <a:latin typeface="Times New Roman" panose="02020603050405020304" pitchFamily="18" charset="0"/>
                <a:cs typeface="Times New Roman" panose="02020603050405020304" pitchFamily="18" charset="0"/>
              </a:rPr>
              <a:t>Ph</a:t>
            </a:r>
            <a:r>
              <a:rPr sz="1800" spc="-15" dirty="0">
                <a:latin typeface="Times New Roman" panose="02020603050405020304" pitchFamily="18" charset="0"/>
                <a:cs typeface="Times New Roman" panose="02020603050405020304" pitchFamily="18" charset="0"/>
              </a:rPr>
              <a:t>o</a:t>
            </a:r>
            <a:r>
              <a:rPr sz="1800" spc="140" dirty="0">
                <a:latin typeface="Times New Roman" panose="02020603050405020304" pitchFamily="18" charset="0"/>
                <a:cs typeface="Times New Roman" panose="02020603050405020304" pitchFamily="18" charset="0"/>
              </a:rPr>
              <a:t>t</a:t>
            </a:r>
            <a:r>
              <a:rPr sz="1800" spc="45" dirty="0">
                <a:latin typeface="Times New Roman" panose="02020603050405020304" pitchFamily="18" charset="0"/>
                <a:cs typeface="Times New Roman" panose="02020603050405020304" pitchFamily="18" charset="0"/>
              </a:rPr>
              <a:t>oper</a:t>
            </a:r>
            <a:r>
              <a:rPr sz="1800" spc="10" dirty="0">
                <a:latin typeface="Times New Roman" panose="02020603050405020304" pitchFamily="18" charset="0"/>
                <a:cs typeface="Times New Roman" panose="02020603050405020304" pitchFamily="18" charset="0"/>
              </a:rPr>
              <a:t>i</a:t>
            </a:r>
            <a:r>
              <a:rPr sz="1800" spc="40" dirty="0">
                <a:latin typeface="Times New Roman" panose="02020603050405020304" pitchFamily="18" charset="0"/>
                <a:cs typeface="Times New Roman" panose="02020603050405020304" pitchFamily="18" charset="0"/>
              </a:rPr>
              <a:t>od</a:t>
            </a:r>
            <a:endParaRPr sz="1800" dirty="0">
              <a:latin typeface="Times New Roman" panose="02020603050405020304" pitchFamily="18" charset="0"/>
              <a:cs typeface="Times New Roman" panose="02020603050405020304" pitchFamily="18" charset="0"/>
            </a:endParaRPr>
          </a:p>
        </p:txBody>
      </p:sp>
      <p:sp>
        <p:nvSpPr>
          <p:cNvPr id="11" name="object 14"/>
          <p:cNvSpPr txBox="1"/>
          <p:nvPr/>
        </p:nvSpPr>
        <p:spPr>
          <a:xfrm>
            <a:off x="3727812" y="6148909"/>
            <a:ext cx="1910574" cy="553998"/>
          </a:xfrm>
          <a:prstGeom prst="rect">
            <a:avLst/>
          </a:prstGeom>
        </p:spPr>
        <p:txBody>
          <a:bodyPr vert="horz" wrap="square" lIns="0" tIns="0" rIns="0" bIns="0" rtlCol="0">
            <a:spAutoFit/>
          </a:bodyPr>
          <a:lstStyle/>
          <a:p>
            <a:pPr marL="12700">
              <a:lnSpc>
                <a:spcPct val="100000"/>
              </a:lnSpc>
            </a:pPr>
            <a:r>
              <a:rPr sz="1800" b="1" dirty="0">
                <a:latin typeface="맑은 고딕" panose="020B0503020000020004" pitchFamily="50" charset="-127"/>
                <a:ea typeface="맑은 고딕" panose="020B0503020000020004" pitchFamily="50" charset="-127"/>
                <a:cs typeface="Times New Roman" panose="02020603050405020304" pitchFamily="18" charset="0"/>
              </a:rPr>
              <a:t>Bi</a:t>
            </a:r>
            <a:r>
              <a:rPr sz="1800" b="1" spc="5" dirty="0">
                <a:latin typeface="맑은 고딕" panose="020B0503020000020004" pitchFamily="50" charset="-127"/>
                <a:ea typeface="맑은 고딕" panose="020B0503020000020004" pitchFamily="50" charset="-127"/>
                <a:cs typeface="Times New Roman" panose="02020603050405020304" pitchFamily="18" charset="0"/>
              </a:rPr>
              <a:t>o</a:t>
            </a:r>
            <a:r>
              <a:rPr sz="1800" b="1" spc="60" dirty="0">
                <a:latin typeface="맑은 고딕" panose="020B0503020000020004" pitchFamily="50" charset="-127"/>
                <a:ea typeface="맑은 고딕" panose="020B0503020000020004" pitchFamily="50" charset="-127"/>
                <a:cs typeface="Times New Roman" panose="02020603050405020304" pitchFamily="18" charset="0"/>
              </a:rPr>
              <a:t>m</a:t>
            </a:r>
            <a:r>
              <a:rPr sz="1800" b="1" spc="-35" dirty="0">
                <a:latin typeface="맑은 고딕" panose="020B0503020000020004" pitchFamily="50" charset="-127"/>
                <a:ea typeface="맑은 고딕" panose="020B0503020000020004" pitchFamily="50" charset="-127"/>
                <a:cs typeface="Times New Roman" panose="02020603050405020304" pitchFamily="18" charset="0"/>
              </a:rPr>
              <a:t>a</a:t>
            </a:r>
            <a:r>
              <a:rPr sz="1800" b="1" spc="-60" dirty="0">
                <a:latin typeface="맑은 고딕" panose="020B0503020000020004" pitchFamily="50" charset="-127"/>
                <a:ea typeface="맑은 고딕" panose="020B0503020000020004" pitchFamily="50" charset="-127"/>
                <a:cs typeface="Times New Roman" panose="02020603050405020304" pitchFamily="18" charset="0"/>
              </a:rPr>
              <a:t>s</a:t>
            </a:r>
            <a:r>
              <a:rPr sz="1800" b="1" spc="-45" dirty="0">
                <a:latin typeface="맑은 고딕" panose="020B0503020000020004" pitchFamily="50" charset="-127"/>
                <a:ea typeface="맑은 고딕" panose="020B0503020000020004" pitchFamily="50" charset="-127"/>
                <a:cs typeface="Times New Roman" panose="02020603050405020304" pitchFamily="18" charset="0"/>
              </a:rPr>
              <a:t>s</a:t>
            </a:r>
            <a:r>
              <a:rPr sz="1800" b="1" spc="-135" dirty="0">
                <a:latin typeface="맑은 고딕" panose="020B0503020000020004" pitchFamily="50" charset="-127"/>
                <a:ea typeface="맑은 고딕" panose="020B0503020000020004" pitchFamily="50" charset="-127"/>
                <a:cs typeface="Times New Roman" panose="02020603050405020304" pitchFamily="18" charset="0"/>
              </a:rPr>
              <a:t> </a:t>
            </a:r>
            <a:r>
              <a:rPr sz="1800" b="1" spc="395" dirty="0">
                <a:latin typeface="맑은 고딕" panose="020B0503020000020004" pitchFamily="50" charset="-127"/>
                <a:ea typeface="맑은 고딕" panose="020B0503020000020004" pitchFamily="50" charset="-127"/>
                <a:cs typeface="Times New Roman" panose="02020603050405020304" pitchFamily="18" charset="0"/>
              </a:rPr>
              <a:t>&amp;</a:t>
            </a:r>
            <a:r>
              <a:rPr sz="1800" b="1" spc="-100" dirty="0">
                <a:latin typeface="맑은 고딕" panose="020B0503020000020004" pitchFamily="50" charset="-127"/>
                <a:ea typeface="맑은 고딕" panose="020B0503020000020004" pitchFamily="50" charset="-127"/>
                <a:cs typeface="Times New Roman" panose="02020603050405020304" pitchFamily="18" charset="0"/>
              </a:rPr>
              <a:t> </a:t>
            </a:r>
            <a:endParaRPr lang="en-US" sz="1800" b="1" spc="-100" dirty="0">
              <a:latin typeface="맑은 고딕" panose="020B0503020000020004" pitchFamily="50" charset="-127"/>
              <a:ea typeface="맑은 고딕" panose="020B0503020000020004" pitchFamily="50" charset="-127"/>
              <a:cs typeface="Times New Roman" panose="02020603050405020304" pitchFamily="18" charset="0"/>
            </a:endParaRPr>
          </a:p>
          <a:p>
            <a:pPr marL="12700">
              <a:lnSpc>
                <a:spcPct val="100000"/>
              </a:lnSpc>
            </a:pPr>
            <a:r>
              <a:rPr lang="en-US" sz="1800" b="1" spc="-100" dirty="0">
                <a:latin typeface="맑은 고딕" panose="020B0503020000020004" pitchFamily="50" charset="-127"/>
                <a:ea typeface="맑은 고딕" panose="020B0503020000020004" pitchFamily="50" charset="-127"/>
                <a:cs typeface="Times New Roman" panose="02020603050405020304" pitchFamily="18" charset="0"/>
              </a:rPr>
              <a:t>P</a:t>
            </a:r>
            <a:r>
              <a:rPr lang="en-US" altLang="ko-KR" sz="1800" b="1" dirty="0">
                <a:latin typeface="맑은 고딕" panose="020B0503020000020004" pitchFamily="50" charset="-127"/>
                <a:ea typeface="맑은 고딕" panose="020B0503020000020004" pitchFamily="50" charset="-127"/>
                <a:cs typeface="Times New Roman" panose="02020603050405020304" pitchFamily="18" charset="0"/>
              </a:rPr>
              <a:t>hytochemicals</a:t>
            </a:r>
            <a:endParaRPr lang="en-US" sz="1800" b="1" spc="-45" dirty="0">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2" name="object 15"/>
          <p:cNvSpPr/>
          <p:nvPr/>
        </p:nvSpPr>
        <p:spPr>
          <a:xfrm flipV="1">
            <a:off x="2758161" y="5731264"/>
            <a:ext cx="1147704" cy="251878"/>
          </a:xfrm>
          <a:custGeom>
            <a:avLst/>
            <a:gdLst/>
            <a:ahLst/>
            <a:cxnLst/>
            <a:rect l="l" t="t" r="r" b="b"/>
            <a:pathLst>
              <a:path w="1273810" h="290195">
                <a:moveTo>
                  <a:pt x="1197737" y="213741"/>
                </a:moveTo>
                <a:lnTo>
                  <a:pt x="1197231" y="244062"/>
                </a:lnTo>
                <a:lnTo>
                  <a:pt x="1210056" y="244475"/>
                </a:lnTo>
                <a:lnTo>
                  <a:pt x="1209547" y="259588"/>
                </a:lnTo>
                <a:lnTo>
                  <a:pt x="1196972" y="259588"/>
                </a:lnTo>
                <a:lnTo>
                  <a:pt x="1196467" y="289941"/>
                </a:lnTo>
                <a:lnTo>
                  <a:pt x="1259789" y="259588"/>
                </a:lnTo>
                <a:lnTo>
                  <a:pt x="1209547" y="259588"/>
                </a:lnTo>
                <a:lnTo>
                  <a:pt x="1196979" y="259213"/>
                </a:lnTo>
                <a:lnTo>
                  <a:pt x="1260571" y="259213"/>
                </a:lnTo>
                <a:lnTo>
                  <a:pt x="1273302" y="253111"/>
                </a:lnTo>
                <a:lnTo>
                  <a:pt x="1197737" y="213741"/>
                </a:lnTo>
                <a:close/>
              </a:path>
              <a:path w="1273810" h="290195">
                <a:moveTo>
                  <a:pt x="1197231" y="244062"/>
                </a:moveTo>
                <a:lnTo>
                  <a:pt x="1196979" y="259213"/>
                </a:lnTo>
                <a:lnTo>
                  <a:pt x="1209547" y="259588"/>
                </a:lnTo>
                <a:lnTo>
                  <a:pt x="1210056" y="244475"/>
                </a:lnTo>
                <a:lnTo>
                  <a:pt x="1197231" y="244062"/>
                </a:lnTo>
                <a:close/>
              </a:path>
              <a:path w="1273810" h="290195">
                <a:moveTo>
                  <a:pt x="628418" y="126825"/>
                </a:moveTo>
                <a:lnTo>
                  <a:pt x="629285" y="131699"/>
                </a:lnTo>
                <a:lnTo>
                  <a:pt x="630428" y="138430"/>
                </a:lnTo>
                <a:lnTo>
                  <a:pt x="633857" y="145923"/>
                </a:lnTo>
                <a:lnTo>
                  <a:pt x="664463" y="171196"/>
                </a:lnTo>
                <a:lnTo>
                  <a:pt x="702691" y="187960"/>
                </a:lnTo>
                <a:lnTo>
                  <a:pt x="752348" y="203581"/>
                </a:lnTo>
                <a:lnTo>
                  <a:pt x="791209" y="213233"/>
                </a:lnTo>
                <a:lnTo>
                  <a:pt x="834263" y="222250"/>
                </a:lnTo>
                <a:lnTo>
                  <a:pt x="880999" y="230505"/>
                </a:lnTo>
                <a:lnTo>
                  <a:pt x="931037" y="237998"/>
                </a:lnTo>
                <a:lnTo>
                  <a:pt x="983742" y="244602"/>
                </a:lnTo>
                <a:lnTo>
                  <a:pt x="1038987" y="250063"/>
                </a:lnTo>
                <a:lnTo>
                  <a:pt x="1095883" y="254635"/>
                </a:lnTo>
                <a:lnTo>
                  <a:pt x="1154176" y="257937"/>
                </a:lnTo>
                <a:lnTo>
                  <a:pt x="1196979" y="259213"/>
                </a:lnTo>
                <a:lnTo>
                  <a:pt x="1197231" y="244062"/>
                </a:lnTo>
                <a:lnTo>
                  <a:pt x="1154810" y="242697"/>
                </a:lnTo>
                <a:lnTo>
                  <a:pt x="1154938" y="242697"/>
                </a:lnTo>
                <a:lnTo>
                  <a:pt x="1096771" y="239395"/>
                </a:lnTo>
                <a:lnTo>
                  <a:pt x="1096899" y="239395"/>
                </a:lnTo>
                <a:lnTo>
                  <a:pt x="1040130" y="234950"/>
                </a:lnTo>
                <a:lnTo>
                  <a:pt x="1012570" y="232410"/>
                </a:lnTo>
                <a:lnTo>
                  <a:pt x="985393" y="229362"/>
                </a:lnTo>
                <a:lnTo>
                  <a:pt x="958977" y="226314"/>
                </a:lnTo>
                <a:lnTo>
                  <a:pt x="933069" y="222885"/>
                </a:lnTo>
                <a:lnTo>
                  <a:pt x="884229" y="215519"/>
                </a:lnTo>
                <a:lnTo>
                  <a:pt x="883539" y="215519"/>
                </a:lnTo>
                <a:lnTo>
                  <a:pt x="859790" y="211455"/>
                </a:lnTo>
                <a:lnTo>
                  <a:pt x="837183" y="207264"/>
                </a:lnTo>
                <a:lnTo>
                  <a:pt x="815340" y="202819"/>
                </a:lnTo>
                <a:lnTo>
                  <a:pt x="795094" y="198374"/>
                </a:lnTo>
                <a:lnTo>
                  <a:pt x="794639" y="198374"/>
                </a:lnTo>
                <a:lnTo>
                  <a:pt x="774827" y="193675"/>
                </a:lnTo>
                <a:lnTo>
                  <a:pt x="756285" y="188849"/>
                </a:lnTo>
                <a:lnTo>
                  <a:pt x="738759" y="183896"/>
                </a:lnTo>
                <a:lnTo>
                  <a:pt x="739013" y="183896"/>
                </a:lnTo>
                <a:lnTo>
                  <a:pt x="722630" y="178816"/>
                </a:lnTo>
                <a:lnTo>
                  <a:pt x="708136" y="173736"/>
                </a:lnTo>
                <a:lnTo>
                  <a:pt x="694182" y="168402"/>
                </a:lnTo>
                <a:lnTo>
                  <a:pt x="682244" y="163068"/>
                </a:lnTo>
                <a:lnTo>
                  <a:pt x="682371" y="163068"/>
                </a:lnTo>
                <a:lnTo>
                  <a:pt x="672211" y="157988"/>
                </a:lnTo>
                <a:lnTo>
                  <a:pt x="672084" y="157988"/>
                </a:lnTo>
                <a:lnTo>
                  <a:pt x="662813" y="152400"/>
                </a:lnTo>
                <a:lnTo>
                  <a:pt x="662968" y="152400"/>
                </a:lnTo>
                <a:lnTo>
                  <a:pt x="656278" y="147574"/>
                </a:lnTo>
                <a:lnTo>
                  <a:pt x="655574" y="147066"/>
                </a:lnTo>
                <a:lnTo>
                  <a:pt x="650976" y="142875"/>
                </a:lnTo>
                <a:lnTo>
                  <a:pt x="649986" y="141986"/>
                </a:lnTo>
                <a:lnTo>
                  <a:pt x="650183" y="141986"/>
                </a:lnTo>
                <a:lnTo>
                  <a:pt x="647615" y="138684"/>
                </a:lnTo>
                <a:lnTo>
                  <a:pt x="647319" y="138684"/>
                </a:lnTo>
                <a:lnTo>
                  <a:pt x="646430" y="137160"/>
                </a:lnTo>
                <a:lnTo>
                  <a:pt x="646607" y="137160"/>
                </a:lnTo>
                <a:lnTo>
                  <a:pt x="645541" y="134874"/>
                </a:lnTo>
                <a:lnTo>
                  <a:pt x="645287" y="134874"/>
                </a:lnTo>
                <a:lnTo>
                  <a:pt x="644652" y="132969"/>
                </a:lnTo>
                <a:lnTo>
                  <a:pt x="644948" y="132969"/>
                </a:lnTo>
                <a:lnTo>
                  <a:pt x="644055" y="127889"/>
                </a:lnTo>
                <a:lnTo>
                  <a:pt x="628904" y="127889"/>
                </a:lnTo>
                <a:lnTo>
                  <a:pt x="628418" y="126825"/>
                </a:lnTo>
                <a:close/>
              </a:path>
              <a:path w="1273810" h="290195">
                <a:moveTo>
                  <a:pt x="883412" y="215392"/>
                </a:moveTo>
                <a:lnTo>
                  <a:pt x="883539" y="215519"/>
                </a:lnTo>
                <a:lnTo>
                  <a:pt x="884229" y="215519"/>
                </a:lnTo>
                <a:lnTo>
                  <a:pt x="883412" y="215392"/>
                </a:lnTo>
                <a:close/>
              </a:path>
              <a:path w="1273810" h="290195">
                <a:moveTo>
                  <a:pt x="794512" y="198247"/>
                </a:moveTo>
                <a:lnTo>
                  <a:pt x="795094" y="198374"/>
                </a:lnTo>
                <a:lnTo>
                  <a:pt x="794512" y="198247"/>
                </a:lnTo>
                <a:close/>
              </a:path>
              <a:path w="1273810" h="290195">
                <a:moveTo>
                  <a:pt x="707771" y="173609"/>
                </a:moveTo>
                <a:lnTo>
                  <a:pt x="708025" y="173736"/>
                </a:lnTo>
                <a:lnTo>
                  <a:pt x="707771" y="173609"/>
                </a:lnTo>
                <a:close/>
              </a:path>
              <a:path w="1273810" h="290195">
                <a:moveTo>
                  <a:pt x="694276" y="168402"/>
                </a:moveTo>
                <a:lnTo>
                  <a:pt x="694563" y="168529"/>
                </a:lnTo>
                <a:lnTo>
                  <a:pt x="694276" y="168402"/>
                </a:lnTo>
                <a:close/>
              </a:path>
              <a:path w="1273810" h="290195">
                <a:moveTo>
                  <a:pt x="682371" y="163068"/>
                </a:moveTo>
                <a:lnTo>
                  <a:pt x="682244" y="163068"/>
                </a:lnTo>
                <a:lnTo>
                  <a:pt x="682625" y="163195"/>
                </a:lnTo>
                <a:lnTo>
                  <a:pt x="682371" y="163068"/>
                </a:lnTo>
                <a:close/>
              </a:path>
              <a:path w="1273810" h="290195">
                <a:moveTo>
                  <a:pt x="671703" y="157734"/>
                </a:moveTo>
                <a:lnTo>
                  <a:pt x="672084" y="157988"/>
                </a:lnTo>
                <a:lnTo>
                  <a:pt x="672211" y="157988"/>
                </a:lnTo>
                <a:lnTo>
                  <a:pt x="671703" y="157734"/>
                </a:lnTo>
                <a:close/>
              </a:path>
              <a:path w="1273810" h="290195">
                <a:moveTo>
                  <a:pt x="662968" y="152400"/>
                </a:moveTo>
                <a:lnTo>
                  <a:pt x="662813" y="152400"/>
                </a:lnTo>
                <a:lnTo>
                  <a:pt x="663321" y="152654"/>
                </a:lnTo>
                <a:lnTo>
                  <a:pt x="662968" y="152400"/>
                </a:lnTo>
                <a:close/>
              </a:path>
              <a:path w="1273810" h="290195">
                <a:moveTo>
                  <a:pt x="655574" y="147066"/>
                </a:moveTo>
                <a:lnTo>
                  <a:pt x="656209" y="147574"/>
                </a:lnTo>
                <a:lnTo>
                  <a:pt x="655926" y="147320"/>
                </a:lnTo>
                <a:lnTo>
                  <a:pt x="655574" y="147066"/>
                </a:lnTo>
                <a:close/>
              </a:path>
              <a:path w="1273810" h="290195">
                <a:moveTo>
                  <a:pt x="655926" y="147320"/>
                </a:moveTo>
                <a:lnTo>
                  <a:pt x="656209" y="147574"/>
                </a:lnTo>
                <a:lnTo>
                  <a:pt x="655926" y="147320"/>
                </a:lnTo>
                <a:close/>
              </a:path>
              <a:path w="1273810" h="290195">
                <a:moveTo>
                  <a:pt x="655643" y="147066"/>
                </a:moveTo>
                <a:lnTo>
                  <a:pt x="655926" y="147320"/>
                </a:lnTo>
                <a:lnTo>
                  <a:pt x="655643" y="147066"/>
                </a:lnTo>
                <a:close/>
              </a:path>
              <a:path w="1273810" h="290195">
                <a:moveTo>
                  <a:pt x="649986" y="141986"/>
                </a:moveTo>
                <a:lnTo>
                  <a:pt x="650875" y="142875"/>
                </a:lnTo>
                <a:lnTo>
                  <a:pt x="650641" y="142574"/>
                </a:lnTo>
                <a:lnTo>
                  <a:pt x="649986" y="141986"/>
                </a:lnTo>
                <a:close/>
              </a:path>
              <a:path w="1273810" h="290195">
                <a:moveTo>
                  <a:pt x="650641" y="142574"/>
                </a:moveTo>
                <a:lnTo>
                  <a:pt x="650875" y="142875"/>
                </a:lnTo>
                <a:lnTo>
                  <a:pt x="650641" y="142574"/>
                </a:lnTo>
                <a:close/>
              </a:path>
              <a:path w="1273810" h="290195">
                <a:moveTo>
                  <a:pt x="650183" y="141986"/>
                </a:moveTo>
                <a:lnTo>
                  <a:pt x="649986" y="141986"/>
                </a:lnTo>
                <a:lnTo>
                  <a:pt x="650641" y="142574"/>
                </a:lnTo>
                <a:lnTo>
                  <a:pt x="650183" y="141986"/>
                </a:lnTo>
                <a:close/>
              </a:path>
              <a:path w="1273810" h="290195">
                <a:moveTo>
                  <a:pt x="646430" y="137160"/>
                </a:moveTo>
                <a:lnTo>
                  <a:pt x="647319" y="138684"/>
                </a:lnTo>
                <a:lnTo>
                  <a:pt x="646874" y="137731"/>
                </a:lnTo>
                <a:lnTo>
                  <a:pt x="646430" y="137160"/>
                </a:lnTo>
                <a:close/>
              </a:path>
              <a:path w="1273810" h="290195">
                <a:moveTo>
                  <a:pt x="646874" y="137731"/>
                </a:moveTo>
                <a:lnTo>
                  <a:pt x="647319" y="138684"/>
                </a:lnTo>
                <a:lnTo>
                  <a:pt x="647615" y="138684"/>
                </a:lnTo>
                <a:lnTo>
                  <a:pt x="646874" y="137731"/>
                </a:lnTo>
                <a:close/>
              </a:path>
              <a:path w="1273810" h="290195">
                <a:moveTo>
                  <a:pt x="646607" y="137160"/>
                </a:moveTo>
                <a:lnTo>
                  <a:pt x="646430" y="137160"/>
                </a:lnTo>
                <a:lnTo>
                  <a:pt x="646874" y="137731"/>
                </a:lnTo>
                <a:lnTo>
                  <a:pt x="646607" y="137160"/>
                </a:lnTo>
                <a:close/>
              </a:path>
              <a:path w="1273810" h="290195">
                <a:moveTo>
                  <a:pt x="644652" y="132969"/>
                </a:moveTo>
                <a:lnTo>
                  <a:pt x="645287" y="134874"/>
                </a:lnTo>
                <a:lnTo>
                  <a:pt x="645130" y="133994"/>
                </a:lnTo>
                <a:lnTo>
                  <a:pt x="644652" y="132969"/>
                </a:lnTo>
                <a:close/>
              </a:path>
              <a:path w="1273810" h="290195">
                <a:moveTo>
                  <a:pt x="645130" y="133994"/>
                </a:moveTo>
                <a:lnTo>
                  <a:pt x="645287" y="134874"/>
                </a:lnTo>
                <a:lnTo>
                  <a:pt x="645541" y="134874"/>
                </a:lnTo>
                <a:lnTo>
                  <a:pt x="645130" y="133994"/>
                </a:lnTo>
                <a:close/>
              </a:path>
              <a:path w="1273810" h="290195">
                <a:moveTo>
                  <a:pt x="644948" y="132969"/>
                </a:moveTo>
                <a:lnTo>
                  <a:pt x="644652" y="132969"/>
                </a:lnTo>
                <a:lnTo>
                  <a:pt x="645130" y="133994"/>
                </a:lnTo>
                <a:lnTo>
                  <a:pt x="644948" y="132969"/>
                </a:lnTo>
                <a:close/>
              </a:path>
              <a:path w="1273810" h="290195">
                <a:moveTo>
                  <a:pt x="628269" y="125984"/>
                </a:moveTo>
                <a:lnTo>
                  <a:pt x="628418" y="126825"/>
                </a:lnTo>
                <a:lnTo>
                  <a:pt x="628904" y="127889"/>
                </a:lnTo>
                <a:lnTo>
                  <a:pt x="628269" y="125984"/>
                </a:lnTo>
                <a:close/>
              </a:path>
              <a:path w="1273810" h="290195">
                <a:moveTo>
                  <a:pt x="643731" y="125984"/>
                </a:moveTo>
                <a:lnTo>
                  <a:pt x="628269" y="125984"/>
                </a:lnTo>
                <a:lnTo>
                  <a:pt x="628904" y="127889"/>
                </a:lnTo>
                <a:lnTo>
                  <a:pt x="644055" y="127889"/>
                </a:lnTo>
                <a:lnTo>
                  <a:pt x="643731" y="125984"/>
                </a:lnTo>
                <a:close/>
              </a:path>
              <a:path w="1273810" h="290195">
                <a:moveTo>
                  <a:pt x="626658" y="122969"/>
                </a:moveTo>
                <a:lnTo>
                  <a:pt x="628418" y="126825"/>
                </a:lnTo>
                <a:lnTo>
                  <a:pt x="628269" y="125984"/>
                </a:lnTo>
                <a:lnTo>
                  <a:pt x="643731" y="125984"/>
                </a:lnTo>
                <a:lnTo>
                  <a:pt x="643322" y="123571"/>
                </a:lnTo>
                <a:lnTo>
                  <a:pt x="627126" y="123571"/>
                </a:lnTo>
                <a:lnTo>
                  <a:pt x="626658" y="122969"/>
                </a:lnTo>
                <a:close/>
              </a:path>
              <a:path w="1273810" h="290195">
                <a:moveTo>
                  <a:pt x="626237" y="122047"/>
                </a:moveTo>
                <a:lnTo>
                  <a:pt x="626658" y="122969"/>
                </a:lnTo>
                <a:lnTo>
                  <a:pt x="627126" y="123571"/>
                </a:lnTo>
                <a:lnTo>
                  <a:pt x="626237" y="122047"/>
                </a:lnTo>
                <a:close/>
              </a:path>
              <a:path w="1273810" h="290195">
                <a:moveTo>
                  <a:pt x="642953" y="122047"/>
                </a:moveTo>
                <a:lnTo>
                  <a:pt x="626237" y="122047"/>
                </a:lnTo>
                <a:lnTo>
                  <a:pt x="627126" y="123571"/>
                </a:lnTo>
                <a:lnTo>
                  <a:pt x="643322" y="123571"/>
                </a:lnTo>
                <a:lnTo>
                  <a:pt x="643128" y="122428"/>
                </a:lnTo>
                <a:lnTo>
                  <a:pt x="642953" y="122047"/>
                </a:lnTo>
                <a:close/>
              </a:path>
              <a:path w="1273810" h="290195">
                <a:moveTo>
                  <a:pt x="622914" y="118156"/>
                </a:moveTo>
                <a:lnTo>
                  <a:pt x="626658" y="122969"/>
                </a:lnTo>
                <a:lnTo>
                  <a:pt x="626237" y="122047"/>
                </a:lnTo>
                <a:lnTo>
                  <a:pt x="642953" y="122047"/>
                </a:lnTo>
                <a:lnTo>
                  <a:pt x="641442" y="118745"/>
                </a:lnTo>
                <a:lnTo>
                  <a:pt x="623569" y="118745"/>
                </a:lnTo>
                <a:lnTo>
                  <a:pt x="622914" y="118156"/>
                </a:lnTo>
                <a:close/>
              </a:path>
              <a:path w="1273810" h="290195">
                <a:moveTo>
                  <a:pt x="622681" y="117856"/>
                </a:moveTo>
                <a:lnTo>
                  <a:pt x="622914" y="118156"/>
                </a:lnTo>
                <a:lnTo>
                  <a:pt x="623569" y="118745"/>
                </a:lnTo>
                <a:lnTo>
                  <a:pt x="622681" y="117856"/>
                </a:lnTo>
                <a:close/>
              </a:path>
              <a:path w="1273810" h="290195">
                <a:moveTo>
                  <a:pt x="641035" y="117856"/>
                </a:moveTo>
                <a:lnTo>
                  <a:pt x="622681" y="117856"/>
                </a:lnTo>
                <a:lnTo>
                  <a:pt x="623569" y="118745"/>
                </a:lnTo>
                <a:lnTo>
                  <a:pt x="641442" y="118745"/>
                </a:lnTo>
                <a:lnTo>
                  <a:pt x="641035" y="117856"/>
                </a:lnTo>
                <a:close/>
              </a:path>
              <a:path w="1273810" h="290195">
                <a:moveTo>
                  <a:pt x="638308" y="113157"/>
                </a:moveTo>
                <a:lnTo>
                  <a:pt x="617347" y="113157"/>
                </a:lnTo>
                <a:lnTo>
                  <a:pt x="617982" y="113665"/>
                </a:lnTo>
                <a:lnTo>
                  <a:pt x="622914" y="118156"/>
                </a:lnTo>
                <a:lnTo>
                  <a:pt x="622681" y="117856"/>
                </a:lnTo>
                <a:lnTo>
                  <a:pt x="641035" y="117856"/>
                </a:lnTo>
                <a:lnTo>
                  <a:pt x="639699" y="114935"/>
                </a:lnTo>
                <a:lnTo>
                  <a:pt x="638308" y="113157"/>
                </a:lnTo>
                <a:close/>
              </a:path>
              <a:path w="1273810" h="290195">
                <a:moveTo>
                  <a:pt x="617629" y="113411"/>
                </a:moveTo>
                <a:lnTo>
                  <a:pt x="617912" y="113665"/>
                </a:lnTo>
                <a:lnTo>
                  <a:pt x="617629" y="113411"/>
                </a:lnTo>
                <a:close/>
              </a:path>
              <a:path w="1273810" h="290195">
                <a:moveTo>
                  <a:pt x="617347" y="113157"/>
                </a:moveTo>
                <a:lnTo>
                  <a:pt x="617629" y="113411"/>
                </a:lnTo>
                <a:lnTo>
                  <a:pt x="617982" y="113665"/>
                </a:lnTo>
                <a:lnTo>
                  <a:pt x="617347" y="113157"/>
                </a:lnTo>
                <a:close/>
              </a:path>
              <a:path w="1273810" h="290195">
                <a:moveTo>
                  <a:pt x="634337" y="108077"/>
                </a:moveTo>
                <a:lnTo>
                  <a:pt x="610235" y="108077"/>
                </a:lnTo>
                <a:lnTo>
                  <a:pt x="617629" y="113411"/>
                </a:lnTo>
                <a:lnTo>
                  <a:pt x="617347" y="113157"/>
                </a:lnTo>
                <a:lnTo>
                  <a:pt x="638308" y="113157"/>
                </a:lnTo>
                <a:lnTo>
                  <a:pt x="634337" y="108077"/>
                </a:lnTo>
                <a:close/>
              </a:path>
              <a:path w="1273810" h="290195">
                <a:moveTo>
                  <a:pt x="628650" y="102870"/>
                </a:moveTo>
                <a:lnTo>
                  <a:pt x="601472" y="102870"/>
                </a:lnTo>
                <a:lnTo>
                  <a:pt x="610743" y="108458"/>
                </a:lnTo>
                <a:lnTo>
                  <a:pt x="610235" y="108077"/>
                </a:lnTo>
                <a:lnTo>
                  <a:pt x="634337" y="108077"/>
                </a:lnTo>
                <a:lnTo>
                  <a:pt x="628650" y="102870"/>
                </a:lnTo>
                <a:close/>
              </a:path>
              <a:path w="1273810" h="290195">
                <a:moveTo>
                  <a:pt x="621664" y="97536"/>
                </a:moveTo>
                <a:lnTo>
                  <a:pt x="590931" y="97536"/>
                </a:lnTo>
                <a:lnTo>
                  <a:pt x="601853" y="103124"/>
                </a:lnTo>
                <a:lnTo>
                  <a:pt x="601472" y="102870"/>
                </a:lnTo>
                <a:lnTo>
                  <a:pt x="628650" y="102870"/>
                </a:lnTo>
                <a:lnTo>
                  <a:pt x="627253" y="101600"/>
                </a:lnTo>
                <a:lnTo>
                  <a:pt x="621664" y="97536"/>
                </a:lnTo>
                <a:close/>
              </a:path>
              <a:path w="1273810" h="290195">
                <a:moveTo>
                  <a:pt x="604122" y="87122"/>
                </a:moveTo>
                <a:lnTo>
                  <a:pt x="565531" y="87122"/>
                </a:lnTo>
                <a:lnTo>
                  <a:pt x="579374" y="92456"/>
                </a:lnTo>
                <a:lnTo>
                  <a:pt x="591312" y="97790"/>
                </a:lnTo>
                <a:lnTo>
                  <a:pt x="590931" y="97536"/>
                </a:lnTo>
                <a:lnTo>
                  <a:pt x="621664" y="97536"/>
                </a:lnTo>
                <a:lnTo>
                  <a:pt x="618871" y="95504"/>
                </a:lnTo>
                <a:lnTo>
                  <a:pt x="609092" y="89662"/>
                </a:lnTo>
                <a:lnTo>
                  <a:pt x="604122" y="87122"/>
                </a:lnTo>
                <a:close/>
              </a:path>
              <a:path w="1273810" h="290195">
                <a:moveTo>
                  <a:pt x="578993" y="92329"/>
                </a:moveTo>
                <a:lnTo>
                  <a:pt x="579279" y="92456"/>
                </a:lnTo>
                <a:lnTo>
                  <a:pt x="578993" y="92329"/>
                </a:lnTo>
                <a:close/>
              </a:path>
              <a:path w="1273810" h="290195">
                <a:moveTo>
                  <a:pt x="593231" y="81915"/>
                </a:moveTo>
                <a:lnTo>
                  <a:pt x="550799" y="81915"/>
                </a:lnTo>
                <a:lnTo>
                  <a:pt x="565785" y="87249"/>
                </a:lnTo>
                <a:lnTo>
                  <a:pt x="565531" y="87122"/>
                </a:lnTo>
                <a:lnTo>
                  <a:pt x="604122" y="87122"/>
                </a:lnTo>
                <a:lnTo>
                  <a:pt x="597662" y="83820"/>
                </a:lnTo>
                <a:lnTo>
                  <a:pt x="593231" y="81915"/>
                </a:lnTo>
                <a:close/>
              </a:path>
              <a:path w="1273810" h="290195">
                <a:moveTo>
                  <a:pt x="581027" y="76835"/>
                </a:moveTo>
                <a:lnTo>
                  <a:pt x="534543" y="76835"/>
                </a:lnTo>
                <a:lnTo>
                  <a:pt x="550926" y="82042"/>
                </a:lnTo>
                <a:lnTo>
                  <a:pt x="593231" y="81915"/>
                </a:lnTo>
                <a:lnTo>
                  <a:pt x="584962" y="78359"/>
                </a:lnTo>
                <a:lnTo>
                  <a:pt x="581027" y="76835"/>
                </a:lnTo>
                <a:close/>
              </a:path>
              <a:path w="1273810" h="290195">
                <a:moveTo>
                  <a:pt x="567962" y="71882"/>
                </a:moveTo>
                <a:lnTo>
                  <a:pt x="517144" y="71882"/>
                </a:lnTo>
                <a:lnTo>
                  <a:pt x="534797" y="76962"/>
                </a:lnTo>
                <a:lnTo>
                  <a:pt x="534543" y="76835"/>
                </a:lnTo>
                <a:lnTo>
                  <a:pt x="581027" y="76835"/>
                </a:lnTo>
                <a:lnTo>
                  <a:pt x="570865" y="72898"/>
                </a:lnTo>
                <a:lnTo>
                  <a:pt x="567962" y="71882"/>
                </a:lnTo>
                <a:close/>
              </a:path>
              <a:path w="1273810" h="290195">
                <a:moveTo>
                  <a:pt x="554014" y="67056"/>
                </a:moveTo>
                <a:lnTo>
                  <a:pt x="498602" y="67056"/>
                </a:lnTo>
                <a:lnTo>
                  <a:pt x="517271" y="72009"/>
                </a:lnTo>
                <a:lnTo>
                  <a:pt x="517144" y="71882"/>
                </a:lnTo>
                <a:lnTo>
                  <a:pt x="567962" y="71882"/>
                </a:lnTo>
                <a:lnTo>
                  <a:pt x="555625" y="67563"/>
                </a:lnTo>
                <a:lnTo>
                  <a:pt x="554014" y="67056"/>
                </a:lnTo>
                <a:close/>
              </a:path>
              <a:path w="1273810" h="290195">
                <a:moveTo>
                  <a:pt x="522998" y="57785"/>
                </a:moveTo>
                <a:lnTo>
                  <a:pt x="458088" y="57785"/>
                </a:lnTo>
                <a:lnTo>
                  <a:pt x="479044" y="62357"/>
                </a:lnTo>
                <a:lnTo>
                  <a:pt x="498729" y="67183"/>
                </a:lnTo>
                <a:lnTo>
                  <a:pt x="554014" y="67056"/>
                </a:lnTo>
                <a:lnTo>
                  <a:pt x="539115" y="62357"/>
                </a:lnTo>
                <a:lnTo>
                  <a:pt x="522998" y="57785"/>
                </a:lnTo>
                <a:close/>
              </a:path>
              <a:path w="1273810" h="290195">
                <a:moveTo>
                  <a:pt x="254" y="0"/>
                </a:moveTo>
                <a:lnTo>
                  <a:pt x="0" y="15240"/>
                </a:lnTo>
                <a:lnTo>
                  <a:pt x="59690" y="15875"/>
                </a:lnTo>
                <a:lnTo>
                  <a:pt x="59436" y="15875"/>
                </a:lnTo>
                <a:lnTo>
                  <a:pt x="118618" y="18034"/>
                </a:lnTo>
                <a:lnTo>
                  <a:pt x="176656" y="21336"/>
                </a:lnTo>
                <a:lnTo>
                  <a:pt x="233299" y="25781"/>
                </a:lnTo>
                <a:lnTo>
                  <a:pt x="260857" y="28448"/>
                </a:lnTo>
                <a:lnTo>
                  <a:pt x="288036" y="31242"/>
                </a:lnTo>
                <a:lnTo>
                  <a:pt x="314579" y="34417"/>
                </a:lnTo>
                <a:lnTo>
                  <a:pt x="340487" y="37846"/>
                </a:lnTo>
                <a:lnTo>
                  <a:pt x="365632" y="41401"/>
                </a:lnTo>
                <a:lnTo>
                  <a:pt x="390144" y="45212"/>
                </a:lnTo>
                <a:lnTo>
                  <a:pt x="413638" y="49275"/>
                </a:lnTo>
                <a:lnTo>
                  <a:pt x="436372" y="53467"/>
                </a:lnTo>
                <a:lnTo>
                  <a:pt x="436244" y="53467"/>
                </a:lnTo>
                <a:lnTo>
                  <a:pt x="458216" y="57912"/>
                </a:lnTo>
                <a:lnTo>
                  <a:pt x="458088" y="57785"/>
                </a:lnTo>
                <a:lnTo>
                  <a:pt x="522998" y="57785"/>
                </a:lnTo>
                <a:lnTo>
                  <a:pt x="482346" y="47498"/>
                </a:lnTo>
                <a:lnTo>
                  <a:pt x="439293" y="38481"/>
                </a:lnTo>
                <a:lnTo>
                  <a:pt x="392556" y="30225"/>
                </a:lnTo>
                <a:lnTo>
                  <a:pt x="342519" y="22733"/>
                </a:lnTo>
                <a:lnTo>
                  <a:pt x="289687" y="16129"/>
                </a:lnTo>
                <a:lnTo>
                  <a:pt x="234569" y="10541"/>
                </a:lnTo>
                <a:lnTo>
                  <a:pt x="177673" y="6096"/>
                </a:lnTo>
                <a:lnTo>
                  <a:pt x="119253" y="2794"/>
                </a:lnTo>
                <a:lnTo>
                  <a:pt x="59943" y="635"/>
                </a:lnTo>
                <a:lnTo>
                  <a:pt x="254" y="0"/>
                </a:lnTo>
                <a:close/>
              </a:path>
            </a:pathLst>
          </a:custGeom>
          <a:solidFill>
            <a:srgbClr val="9D909F"/>
          </a:solidFill>
          <a:ln w="19050">
            <a:solidFill>
              <a:srgbClr val="FF99FF"/>
            </a:solidFill>
          </a:ln>
        </p:spPr>
        <p:txBody>
          <a:bodyPr wrap="square" lIns="0" tIns="0" rIns="0" bIns="0" rtlCol="0"/>
          <a:lstStyle/>
          <a:p>
            <a:endParaRPr/>
          </a:p>
        </p:txBody>
      </p:sp>
      <p:sp>
        <p:nvSpPr>
          <p:cNvPr id="13" name="object 16"/>
          <p:cNvSpPr/>
          <p:nvPr/>
        </p:nvSpPr>
        <p:spPr>
          <a:xfrm>
            <a:off x="3495630" y="5165128"/>
            <a:ext cx="414719" cy="268940"/>
          </a:xfrm>
          <a:custGeom>
            <a:avLst/>
            <a:gdLst/>
            <a:ahLst/>
            <a:cxnLst/>
            <a:rect l="l" t="t" r="r" b="b"/>
            <a:pathLst>
              <a:path w="689610" h="578485">
                <a:moveTo>
                  <a:pt x="615823" y="501903"/>
                </a:moveTo>
                <a:lnTo>
                  <a:pt x="614022" y="531868"/>
                </a:lnTo>
                <a:lnTo>
                  <a:pt x="626999" y="533145"/>
                </a:lnTo>
                <a:lnTo>
                  <a:pt x="625475" y="548258"/>
                </a:lnTo>
                <a:lnTo>
                  <a:pt x="613037" y="548258"/>
                </a:lnTo>
                <a:lnTo>
                  <a:pt x="611251" y="577976"/>
                </a:lnTo>
                <a:lnTo>
                  <a:pt x="680969" y="548258"/>
                </a:lnTo>
                <a:lnTo>
                  <a:pt x="625475" y="548258"/>
                </a:lnTo>
                <a:lnTo>
                  <a:pt x="613109" y="547051"/>
                </a:lnTo>
                <a:lnTo>
                  <a:pt x="683802" y="547051"/>
                </a:lnTo>
                <a:lnTo>
                  <a:pt x="689610" y="544576"/>
                </a:lnTo>
                <a:lnTo>
                  <a:pt x="615823" y="501903"/>
                </a:lnTo>
                <a:close/>
              </a:path>
              <a:path w="689610" h="578485">
                <a:moveTo>
                  <a:pt x="614022" y="531868"/>
                </a:moveTo>
                <a:lnTo>
                  <a:pt x="613109" y="547051"/>
                </a:lnTo>
                <a:lnTo>
                  <a:pt x="625475" y="548258"/>
                </a:lnTo>
                <a:lnTo>
                  <a:pt x="626999" y="533145"/>
                </a:lnTo>
                <a:lnTo>
                  <a:pt x="614022" y="531868"/>
                </a:lnTo>
                <a:close/>
              </a:path>
              <a:path w="689610" h="578485">
                <a:moveTo>
                  <a:pt x="15240" y="0"/>
                </a:moveTo>
                <a:lnTo>
                  <a:pt x="0" y="507"/>
                </a:lnTo>
                <a:lnTo>
                  <a:pt x="1016" y="26415"/>
                </a:lnTo>
                <a:lnTo>
                  <a:pt x="3937" y="52324"/>
                </a:lnTo>
                <a:lnTo>
                  <a:pt x="15621" y="104012"/>
                </a:lnTo>
                <a:lnTo>
                  <a:pt x="34417" y="154558"/>
                </a:lnTo>
                <a:lnTo>
                  <a:pt x="59563" y="203962"/>
                </a:lnTo>
                <a:lnTo>
                  <a:pt x="91059" y="251587"/>
                </a:lnTo>
                <a:lnTo>
                  <a:pt x="127889" y="297052"/>
                </a:lnTo>
                <a:lnTo>
                  <a:pt x="169672" y="340232"/>
                </a:lnTo>
                <a:lnTo>
                  <a:pt x="215900" y="380364"/>
                </a:lnTo>
                <a:lnTo>
                  <a:pt x="266319" y="417449"/>
                </a:lnTo>
                <a:lnTo>
                  <a:pt x="320167" y="450595"/>
                </a:lnTo>
                <a:lnTo>
                  <a:pt x="377063" y="479932"/>
                </a:lnTo>
                <a:lnTo>
                  <a:pt x="436499" y="504825"/>
                </a:lnTo>
                <a:lnTo>
                  <a:pt x="497967" y="524890"/>
                </a:lnTo>
                <a:lnTo>
                  <a:pt x="560959" y="539750"/>
                </a:lnTo>
                <a:lnTo>
                  <a:pt x="613109" y="547051"/>
                </a:lnTo>
                <a:lnTo>
                  <a:pt x="614022" y="531868"/>
                </a:lnTo>
                <a:lnTo>
                  <a:pt x="596031" y="530098"/>
                </a:lnTo>
                <a:lnTo>
                  <a:pt x="595249" y="530098"/>
                </a:lnTo>
                <a:lnTo>
                  <a:pt x="563626" y="524763"/>
                </a:lnTo>
                <a:lnTo>
                  <a:pt x="564007" y="524763"/>
                </a:lnTo>
                <a:lnTo>
                  <a:pt x="532765" y="518159"/>
                </a:lnTo>
                <a:lnTo>
                  <a:pt x="533019" y="518159"/>
                </a:lnTo>
                <a:lnTo>
                  <a:pt x="502397" y="510286"/>
                </a:lnTo>
                <a:lnTo>
                  <a:pt x="471567" y="501014"/>
                </a:lnTo>
                <a:lnTo>
                  <a:pt x="441706" y="490600"/>
                </a:lnTo>
                <a:lnTo>
                  <a:pt x="441960" y="490600"/>
                </a:lnTo>
                <a:lnTo>
                  <a:pt x="412561" y="478916"/>
                </a:lnTo>
                <a:lnTo>
                  <a:pt x="383700" y="466216"/>
                </a:lnTo>
                <a:lnTo>
                  <a:pt x="355219" y="452246"/>
                </a:lnTo>
                <a:lnTo>
                  <a:pt x="328002" y="437514"/>
                </a:lnTo>
                <a:lnTo>
                  <a:pt x="327787" y="437514"/>
                </a:lnTo>
                <a:lnTo>
                  <a:pt x="300736" y="421513"/>
                </a:lnTo>
                <a:lnTo>
                  <a:pt x="275093" y="404875"/>
                </a:lnTo>
                <a:lnTo>
                  <a:pt x="274955" y="404875"/>
                </a:lnTo>
                <a:lnTo>
                  <a:pt x="249555" y="386968"/>
                </a:lnTo>
                <a:lnTo>
                  <a:pt x="225629" y="368553"/>
                </a:lnTo>
                <a:lnTo>
                  <a:pt x="202487" y="349250"/>
                </a:lnTo>
                <a:lnTo>
                  <a:pt x="202311" y="349250"/>
                </a:lnTo>
                <a:lnTo>
                  <a:pt x="180240" y="329311"/>
                </a:lnTo>
                <a:lnTo>
                  <a:pt x="158877" y="308228"/>
                </a:lnTo>
                <a:lnTo>
                  <a:pt x="139309" y="287019"/>
                </a:lnTo>
                <a:lnTo>
                  <a:pt x="120523" y="264921"/>
                </a:lnTo>
                <a:lnTo>
                  <a:pt x="103446" y="242696"/>
                </a:lnTo>
                <a:lnTo>
                  <a:pt x="87513" y="219837"/>
                </a:lnTo>
                <a:lnTo>
                  <a:pt x="87376" y="219837"/>
                </a:lnTo>
                <a:lnTo>
                  <a:pt x="72644" y="196087"/>
                </a:lnTo>
                <a:lnTo>
                  <a:pt x="59898" y="172719"/>
                </a:lnTo>
                <a:lnTo>
                  <a:pt x="48499" y="148716"/>
                </a:lnTo>
                <a:lnTo>
                  <a:pt x="38354" y="123951"/>
                </a:lnTo>
                <a:lnTo>
                  <a:pt x="30396" y="99821"/>
                </a:lnTo>
                <a:lnTo>
                  <a:pt x="23791" y="75183"/>
                </a:lnTo>
                <a:lnTo>
                  <a:pt x="19143" y="50291"/>
                </a:lnTo>
                <a:lnTo>
                  <a:pt x="16202" y="25526"/>
                </a:lnTo>
                <a:lnTo>
                  <a:pt x="15240" y="0"/>
                </a:lnTo>
                <a:close/>
              </a:path>
              <a:path w="689610" h="578485">
                <a:moveTo>
                  <a:pt x="594741" y="529970"/>
                </a:moveTo>
                <a:lnTo>
                  <a:pt x="595249" y="530098"/>
                </a:lnTo>
                <a:lnTo>
                  <a:pt x="596031" y="530098"/>
                </a:lnTo>
                <a:lnTo>
                  <a:pt x="594741" y="529970"/>
                </a:lnTo>
                <a:close/>
              </a:path>
              <a:path w="689610" h="578485">
                <a:moveTo>
                  <a:pt x="501904" y="510158"/>
                </a:moveTo>
                <a:lnTo>
                  <a:pt x="502285" y="510286"/>
                </a:lnTo>
                <a:lnTo>
                  <a:pt x="501904" y="510158"/>
                </a:lnTo>
                <a:close/>
              </a:path>
              <a:path w="689610" h="578485">
                <a:moveTo>
                  <a:pt x="471675" y="501052"/>
                </a:moveTo>
                <a:lnTo>
                  <a:pt x="471932" y="501141"/>
                </a:lnTo>
                <a:lnTo>
                  <a:pt x="471675" y="501052"/>
                </a:lnTo>
                <a:close/>
              </a:path>
              <a:path w="689610" h="578485">
                <a:moveTo>
                  <a:pt x="471567" y="501014"/>
                </a:moveTo>
                <a:close/>
              </a:path>
              <a:path w="689610" h="578485">
                <a:moveTo>
                  <a:pt x="412242" y="478789"/>
                </a:moveTo>
                <a:lnTo>
                  <a:pt x="412496" y="478916"/>
                </a:lnTo>
                <a:lnTo>
                  <a:pt x="412242" y="478789"/>
                </a:lnTo>
                <a:close/>
              </a:path>
              <a:path w="689610" h="578485">
                <a:moveTo>
                  <a:pt x="383413" y="466089"/>
                </a:moveTo>
                <a:lnTo>
                  <a:pt x="383667" y="466216"/>
                </a:lnTo>
                <a:lnTo>
                  <a:pt x="383413" y="466089"/>
                </a:lnTo>
                <a:close/>
              </a:path>
              <a:path w="689610" h="578485">
                <a:moveTo>
                  <a:pt x="355427" y="452349"/>
                </a:moveTo>
                <a:close/>
              </a:path>
              <a:path w="689610" h="578485">
                <a:moveTo>
                  <a:pt x="355238" y="452246"/>
                </a:moveTo>
                <a:lnTo>
                  <a:pt x="355427" y="452349"/>
                </a:lnTo>
                <a:lnTo>
                  <a:pt x="355238" y="452246"/>
                </a:lnTo>
                <a:close/>
              </a:path>
              <a:path w="689610" h="578485">
                <a:moveTo>
                  <a:pt x="327533" y="437261"/>
                </a:moveTo>
                <a:lnTo>
                  <a:pt x="327787" y="437514"/>
                </a:lnTo>
                <a:lnTo>
                  <a:pt x="328002" y="437514"/>
                </a:lnTo>
                <a:lnTo>
                  <a:pt x="327533" y="437261"/>
                </a:lnTo>
                <a:close/>
              </a:path>
              <a:path w="689610" h="578485">
                <a:moveTo>
                  <a:pt x="300793" y="421513"/>
                </a:moveTo>
                <a:lnTo>
                  <a:pt x="300990" y="421639"/>
                </a:lnTo>
                <a:lnTo>
                  <a:pt x="300793" y="421513"/>
                </a:lnTo>
                <a:close/>
              </a:path>
              <a:path w="689610" h="578485">
                <a:moveTo>
                  <a:pt x="274701" y="404621"/>
                </a:moveTo>
                <a:lnTo>
                  <a:pt x="274955" y="404875"/>
                </a:lnTo>
                <a:lnTo>
                  <a:pt x="275093" y="404875"/>
                </a:lnTo>
                <a:lnTo>
                  <a:pt x="274701" y="404621"/>
                </a:lnTo>
                <a:close/>
              </a:path>
              <a:path w="689610" h="578485">
                <a:moveTo>
                  <a:pt x="249643" y="386968"/>
                </a:moveTo>
                <a:lnTo>
                  <a:pt x="249809" y="387095"/>
                </a:lnTo>
                <a:lnTo>
                  <a:pt x="249643" y="386968"/>
                </a:lnTo>
                <a:close/>
              </a:path>
              <a:path w="689610" h="578485">
                <a:moveTo>
                  <a:pt x="225298" y="368300"/>
                </a:moveTo>
                <a:lnTo>
                  <a:pt x="225552" y="368553"/>
                </a:lnTo>
                <a:lnTo>
                  <a:pt x="225298" y="368300"/>
                </a:lnTo>
                <a:close/>
              </a:path>
              <a:path w="689610" h="578485">
                <a:moveTo>
                  <a:pt x="202184" y="348995"/>
                </a:moveTo>
                <a:lnTo>
                  <a:pt x="202311" y="349250"/>
                </a:lnTo>
                <a:lnTo>
                  <a:pt x="202487" y="349250"/>
                </a:lnTo>
                <a:lnTo>
                  <a:pt x="202184" y="348995"/>
                </a:lnTo>
                <a:close/>
              </a:path>
              <a:path w="689610" h="578485">
                <a:moveTo>
                  <a:pt x="179959" y="329056"/>
                </a:moveTo>
                <a:lnTo>
                  <a:pt x="180213" y="329311"/>
                </a:lnTo>
                <a:lnTo>
                  <a:pt x="179959" y="329056"/>
                </a:lnTo>
                <a:close/>
              </a:path>
              <a:path w="689610" h="578485">
                <a:moveTo>
                  <a:pt x="159099" y="308448"/>
                </a:moveTo>
                <a:close/>
              </a:path>
              <a:path w="689610" h="578485">
                <a:moveTo>
                  <a:pt x="158896" y="308228"/>
                </a:moveTo>
                <a:lnTo>
                  <a:pt x="159099" y="308448"/>
                </a:lnTo>
                <a:lnTo>
                  <a:pt x="158896" y="308228"/>
                </a:lnTo>
                <a:close/>
              </a:path>
              <a:path w="689610" h="578485">
                <a:moveTo>
                  <a:pt x="139210" y="286892"/>
                </a:moveTo>
                <a:close/>
              </a:path>
              <a:path w="689610" h="578485">
                <a:moveTo>
                  <a:pt x="120581" y="264921"/>
                </a:moveTo>
                <a:lnTo>
                  <a:pt x="120777" y="265175"/>
                </a:lnTo>
                <a:lnTo>
                  <a:pt x="120581" y="264921"/>
                </a:lnTo>
                <a:close/>
              </a:path>
              <a:path w="689610" h="578485">
                <a:moveTo>
                  <a:pt x="103251" y="242442"/>
                </a:moveTo>
                <a:lnTo>
                  <a:pt x="103378" y="242696"/>
                </a:lnTo>
                <a:lnTo>
                  <a:pt x="103251" y="242442"/>
                </a:lnTo>
                <a:close/>
              </a:path>
              <a:path w="689610" h="578485">
                <a:moveTo>
                  <a:pt x="87249" y="219455"/>
                </a:moveTo>
                <a:lnTo>
                  <a:pt x="87376" y="219837"/>
                </a:lnTo>
                <a:lnTo>
                  <a:pt x="87513" y="219837"/>
                </a:lnTo>
                <a:lnTo>
                  <a:pt x="87249" y="219455"/>
                </a:lnTo>
                <a:close/>
              </a:path>
              <a:path w="689610" h="578485">
                <a:moveTo>
                  <a:pt x="72689" y="196087"/>
                </a:moveTo>
                <a:lnTo>
                  <a:pt x="72898" y="196468"/>
                </a:lnTo>
                <a:lnTo>
                  <a:pt x="72689" y="196087"/>
                </a:lnTo>
                <a:close/>
              </a:path>
              <a:path w="689610" h="578485">
                <a:moveTo>
                  <a:pt x="59690" y="172338"/>
                </a:moveTo>
                <a:lnTo>
                  <a:pt x="59817" y="172719"/>
                </a:lnTo>
                <a:lnTo>
                  <a:pt x="59690" y="172338"/>
                </a:lnTo>
                <a:close/>
              </a:path>
              <a:path w="689610" h="578485">
                <a:moveTo>
                  <a:pt x="48260" y="148208"/>
                </a:moveTo>
                <a:lnTo>
                  <a:pt x="48387" y="148716"/>
                </a:lnTo>
                <a:lnTo>
                  <a:pt x="48260" y="148208"/>
                </a:lnTo>
                <a:close/>
              </a:path>
              <a:path w="689610" h="578485">
                <a:moveTo>
                  <a:pt x="38480" y="123951"/>
                </a:moveTo>
                <a:lnTo>
                  <a:pt x="38608" y="124332"/>
                </a:lnTo>
                <a:lnTo>
                  <a:pt x="38480" y="123951"/>
                </a:lnTo>
                <a:close/>
              </a:path>
              <a:path w="689610" h="578485">
                <a:moveTo>
                  <a:pt x="30226" y="99313"/>
                </a:moveTo>
                <a:lnTo>
                  <a:pt x="30353" y="99821"/>
                </a:lnTo>
                <a:lnTo>
                  <a:pt x="30226" y="99313"/>
                </a:lnTo>
                <a:close/>
              </a:path>
              <a:path w="689610" h="578485">
                <a:moveTo>
                  <a:pt x="23653" y="74666"/>
                </a:moveTo>
                <a:lnTo>
                  <a:pt x="23749" y="75183"/>
                </a:lnTo>
                <a:lnTo>
                  <a:pt x="23653" y="74666"/>
                </a:lnTo>
                <a:close/>
              </a:path>
              <a:path w="689610" h="578485">
                <a:moveTo>
                  <a:pt x="23631" y="74549"/>
                </a:moveTo>
                <a:close/>
              </a:path>
              <a:path w="689610" h="578485">
                <a:moveTo>
                  <a:pt x="19050" y="49783"/>
                </a:moveTo>
                <a:lnTo>
                  <a:pt x="19050" y="50291"/>
                </a:lnTo>
                <a:lnTo>
                  <a:pt x="19050" y="49783"/>
                </a:lnTo>
                <a:close/>
              </a:path>
              <a:path w="689610" h="578485">
                <a:moveTo>
                  <a:pt x="16129" y="24891"/>
                </a:moveTo>
                <a:lnTo>
                  <a:pt x="16129" y="25526"/>
                </a:lnTo>
                <a:lnTo>
                  <a:pt x="16129" y="24891"/>
                </a:lnTo>
                <a:close/>
              </a:path>
            </a:pathLst>
          </a:custGeom>
          <a:solidFill>
            <a:srgbClr val="9D909F"/>
          </a:solidFill>
          <a:ln w="19050">
            <a:solidFill>
              <a:srgbClr val="FF99FF"/>
            </a:solidFill>
          </a:ln>
        </p:spPr>
        <p:txBody>
          <a:bodyPr wrap="square" lIns="0" tIns="0" rIns="0" bIns="0" rtlCol="0"/>
          <a:lstStyle/>
          <a:p>
            <a:endParaRPr/>
          </a:p>
        </p:txBody>
      </p:sp>
      <p:sp>
        <p:nvSpPr>
          <p:cNvPr id="15" name="object 18"/>
          <p:cNvSpPr/>
          <p:nvPr/>
        </p:nvSpPr>
        <p:spPr>
          <a:xfrm>
            <a:off x="5172052" y="4859048"/>
            <a:ext cx="561102" cy="486229"/>
          </a:xfrm>
          <a:custGeom>
            <a:avLst/>
            <a:gdLst/>
            <a:ahLst/>
            <a:cxnLst/>
            <a:rect l="l" t="t" r="r" b="b"/>
            <a:pathLst>
              <a:path w="689610" h="578485">
                <a:moveTo>
                  <a:pt x="73787" y="501903"/>
                </a:moveTo>
                <a:lnTo>
                  <a:pt x="0" y="544449"/>
                </a:lnTo>
                <a:lnTo>
                  <a:pt x="78359" y="577976"/>
                </a:lnTo>
                <a:lnTo>
                  <a:pt x="76572" y="548259"/>
                </a:lnTo>
                <a:lnTo>
                  <a:pt x="64135" y="548259"/>
                </a:lnTo>
                <a:lnTo>
                  <a:pt x="62611" y="533146"/>
                </a:lnTo>
                <a:lnTo>
                  <a:pt x="75587" y="531868"/>
                </a:lnTo>
                <a:lnTo>
                  <a:pt x="73787" y="501903"/>
                </a:lnTo>
                <a:close/>
              </a:path>
              <a:path w="689610" h="578485">
                <a:moveTo>
                  <a:pt x="75587" y="531868"/>
                </a:moveTo>
                <a:lnTo>
                  <a:pt x="62611" y="533146"/>
                </a:lnTo>
                <a:lnTo>
                  <a:pt x="64135" y="548259"/>
                </a:lnTo>
                <a:lnTo>
                  <a:pt x="76500" y="547051"/>
                </a:lnTo>
                <a:lnTo>
                  <a:pt x="75587" y="531868"/>
                </a:lnTo>
                <a:close/>
              </a:path>
              <a:path w="689610" h="578485">
                <a:moveTo>
                  <a:pt x="76500" y="547051"/>
                </a:moveTo>
                <a:lnTo>
                  <a:pt x="64135" y="548259"/>
                </a:lnTo>
                <a:lnTo>
                  <a:pt x="76572" y="548259"/>
                </a:lnTo>
                <a:lnTo>
                  <a:pt x="76500" y="547051"/>
                </a:lnTo>
                <a:close/>
              </a:path>
              <a:path w="689610" h="578485">
                <a:moveTo>
                  <a:pt x="94869" y="529971"/>
                </a:moveTo>
                <a:lnTo>
                  <a:pt x="75587" y="531868"/>
                </a:lnTo>
                <a:lnTo>
                  <a:pt x="76500" y="547051"/>
                </a:lnTo>
                <a:lnTo>
                  <a:pt x="96647" y="545084"/>
                </a:lnTo>
                <a:lnTo>
                  <a:pt x="128650" y="539750"/>
                </a:lnTo>
                <a:lnTo>
                  <a:pt x="160274" y="533018"/>
                </a:lnTo>
                <a:lnTo>
                  <a:pt x="171547" y="530098"/>
                </a:lnTo>
                <a:lnTo>
                  <a:pt x="94361" y="530098"/>
                </a:lnTo>
                <a:lnTo>
                  <a:pt x="94869" y="529971"/>
                </a:lnTo>
                <a:close/>
              </a:path>
              <a:path w="689610" h="578485">
                <a:moveTo>
                  <a:pt x="262779" y="501014"/>
                </a:moveTo>
                <a:lnTo>
                  <a:pt x="218059" y="501014"/>
                </a:lnTo>
                <a:lnTo>
                  <a:pt x="187325" y="510286"/>
                </a:lnTo>
                <a:lnTo>
                  <a:pt x="156591" y="518160"/>
                </a:lnTo>
                <a:lnTo>
                  <a:pt x="156845" y="518160"/>
                </a:lnTo>
                <a:lnTo>
                  <a:pt x="125603" y="524763"/>
                </a:lnTo>
                <a:lnTo>
                  <a:pt x="125984" y="524763"/>
                </a:lnTo>
                <a:lnTo>
                  <a:pt x="94361" y="530098"/>
                </a:lnTo>
                <a:lnTo>
                  <a:pt x="171547" y="530098"/>
                </a:lnTo>
                <a:lnTo>
                  <a:pt x="191643" y="524890"/>
                </a:lnTo>
                <a:lnTo>
                  <a:pt x="222631" y="515620"/>
                </a:lnTo>
                <a:lnTo>
                  <a:pt x="253111" y="504825"/>
                </a:lnTo>
                <a:lnTo>
                  <a:pt x="262779" y="501014"/>
                </a:lnTo>
                <a:close/>
              </a:path>
              <a:path w="689610" h="578485">
                <a:moveTo>
                  <a:pt x="187706" y="510159"/>
                </a:moveTo>
                <a:lnTo>
                  <a:pt x="187212" y="510286"/>
                </a:lnTo>
                <a:lnTo>
                  <a:pt x="187706" y="510159"/>
                </a:lnTo>
                <a:close/>
              </a:path>
              <a:path w="689610" h="578485">
                <a:moveTo>
                  <a:pt x="366388" y="452247"/>
                </a:moveTo>
                <a:lnTo>
                  <a:pt x="334391" y="452247"/>
                </a:lnTo>
                <a:lnTo>
                  <a:pt x="305943" y="466216"/>
                </a:lnTo>
                <a:lnTo>
                  <a:pt x="277113" y="478916"/>
                </a:lnTo>
                <a:lnTo>
                  <a:pt x="247650" y="490600"/>
                </a:lnTo>
                <a:lnTo>
                  <a:pt x="247904" y="490600"/>
                </a:lnTo>
                <a:lnTo>
                  <a:pt x="217934" y="501052"/>
                </a:lnTo>
                <a:lnTo>
                  <a:pt x="262779" y="501014"/>
                </a:lnTo>
                <a:lnTo>
                  <a:pt x="283083" y="493013"/>
                </a:lnTo>
                <a:lnTo>
                  <a:pt x="312547" y="479933"/>
                </a:lnTo>
                <a:lnTo>
                  <a:pt x="341249" y="465836"/>
                </a:lnTo>
                <a:lnTo>
                  <a:pt x="366388" y="452247"/>
                </a:lnTo>
                <a:close/>
              </a:path>
              <a:path w="689610" h="578485">
                <a:moveTo>
                  <a:pt x="277368" y="478789"/>
                </a:moveTo>
                <a:lnTo>
                  <a:pt x="277048" y="478916"/>
                </a:lnTo>
                <a:lnTo>
                  <a:pt x="277368" y="478789"/>
                </a:lnTo>
                <a:close/>
              </a:path>
              <a:path w="689610" h="578485">
                <a:moveTo>
                  <a:pt x="306197" y="466089"/>
                </a:moveTo>
                <a:lnTo>
                  <a:pt x="305909" y="466216"/>
                </a:lnTo>
                <a:lnTo>
                  <a:pt x="306197" y="466089"/>
                </a:lnTo>
                <a:close/>
              </a:path>
              <a:path w="689610" h="578485">
                <a:moveTo>
                  <a:pt x="362076" y="437261"/>
                </a:moveTo>
                <a:lnTo>
                  <a:pt x="334182" y="452349"/>
                </a:lnTo>
                <a:lnTo>
                  <a:pt x="334391" y="452247"/>
                </a:lnTo>
                <a:lnTo>
                  <a:pt x="366388" y="452247"/>
                </a:lnTo>
                <a:lnTo>
                  <a:pt x="369443" y="450596"/>
                </a:lnTo>
                <a:lnTo>
                  <a:pt x="391588" y="437514"/>
                </a:lnTo>
                <a:lnTo>
                  <a:pt x="361823" y="437514"/>
                </a:lnTo>
                <a:lnTo>
                  <a:pt x="362076" y="437261"/>
                </a:lnTo>
                <a:close/>
              </a:path>
              <a:path w="689610" h="578485">
                <a:moveTo>
                  <a:pt x="416952" y="421513"/>
                </a:moveTo>
                <a:lnTo>
                  <a:pt x="388874" y="421513"/>
                </a:lnTo>
                <a:lnTo>
                  <a:pt x="361823" y="437514"/>
                </a:lnTo>
                <a:lnTo>
                  <a:pt x="391588" y="437514"/>
                </a:lnTo>
                <a:lnTo>
                  <a:pt x="396748" y="434466"/>
                </a:lnTo>
                <a:lnTo>
                  <a:pt x="416952" y="421513"/>
                </a:lnTo>
                <a:close/>
              </a:path>
              <a:path w="689610" h="578485">
                <a:moveTo>
                  <a:pt x="414909" y="404622"/>
                </a:moveTo>
                <a:lnTo>
                  <a:pt x="388620" y="421639"/>
                </a:lnTo>
                <a:lnTo>
                  <a:pt x="388874" y="421513"/>
                </a:lnTo>
                <a:lnTo>
                  <a:pt x="416952" y="421513"/>
                </a:lnTo>
                <a:lnTo>
                  <a:pt x="423291" y="417449"/>
                </a:lnTo>
                <a:lnTo>
                  <a:pt x="441051" y="404875"/>
                </a:lnTo>
                <a:lnTo>
                  <a:pt x="414655" y="404875"/>
                </a:lnTo>
                <a:lnTo>
                  <a:pt x="414909" y="404622"/>
                </a:lnTo>
                <a:close/>
              </a:path>
              <a:path w="689610" h="578485">
                <a:moveTo>
                  <a:pt x="465067" y="386968"/>
                </a:moveTo>
                <a:lnTo>
                  <a:pt x="440055" y="386968"/>
                </a:lnTo>
                <a:lnTo>
                  <a:pt x="414655" y="404875"/>
                </a:lnTo>
                <a:lnTo>
                  <a:pt x="441051" y="404875"/>
                </a:lnTo>
                <a:lnTo>
                  <a:pt x="448945" y="399288"/>
                </a:lnTo>
                <a:lnTo>
                  <a:pt x="465067" y="386968"/>
                </a:lnTo>
                <a:close/>
              </a:path>
              <a:path w="689610" h="578485">
                <a:moveTo>
                  <a:pt x="487425" y="348996"/>
                </a:moveTo>
                <a:lnTo>
                  <a:pt x="464058" y="368553"/>
                </a:lnTo>
                <a:lnTo>
                  <a:pt x="439800" y="387096"/>
                </a:lnTo>
                <a:lnTo>
                  <a:pt x="440055" y="386968"/>
                </a:lnTo>
                <a:lnTo>
                  <a:pt x="465067" y="386968"/>
                </a:lnTo>
                <a:lnTo>
                  <a:pt x="473710" y="380364"/>
                </a:lnTo>
                <a:lnTo>
                  <a:pt x="497332" y="360679"/>
                </a:lnTo>
                <a:lnTo>
                  <a:pt x="509968" y="349250"/>
                </a:lnTo>
                <a:lnTo>
                  <a:pt x="487299" y="349250"/>
                </a:lnTo>
                <a:lnTo>
                  <a:pt x="487425" y="348996"/>
                </a:lnTo>
                <a:close/>
              </a:path>
              <a:path w="689610" h="578485">
                <a:moveTo>
                  <a:pt x="464312" y="368300"/>
                </a:moveTo>
                <a:lnTo>
                  <a:pt x="463980" y="368553"/>
                </a:lnTo>
                <a:lnTo>
                  <a:pt x="464312" y="368300"/>
                </a:lnTo>
                <a:close/>
              </a:path>
              <a:path w="689610" h="578485">
                <a:moveTo>
                  <a:pt x="551389" y="308228"/>
                </a:moveTo>
                <a:lnTo>
                  <a:pt x="530733" y="308228"/>
                </a:lnTo>
                <a:lnTo>
                  <a:pt x="509397" y="329311"/>
                </a:lnTo>
                <a:lnTo>
                  <a:pt x="487299" y="349250"/>
                </a:lnTo>
                <a:lnTo>
                  <a:pt x="509968" y="349250"/>
                </a:lnTo>
                <a:lnTo>
                  <a:pt x="519938" y="340233"/>
                </a:lnTo>
                <a:lnTo>
                  <a:pt x="541528" y="318897"/>
                </a:lnTo>
                <a:lnTo>
                  <a:pt x="551389" y="308228"/>
                </a:lnTo>
                <a:close/>
              </a:path>
              <a:path w="689610" h="578485">
                <a:moveTo>
                  <a:pt x="509650" y="329057"/>
                </a:moveTo>
                <a:lnTo>
                  <a:pt x="509369" y="329311"/>
                </a:lnTo>
                <a:lnTo>
                  <a:pt x="509650" y="329057"/>
                </a:lnTo>
                <a:close/>
              </a:path>
              <a:path w="689610" h="578485">
                <a:moveTo>
                  <a:pt x="588310" y="264922"/>
                </a:moveTo>
                <a:lnTo>
                  <a:pt x="569087" y="264922"/>
                </a:lnTo>
                <a:lnTo>
                  <a:pt x="550291" y="287020"/>
                </a:lnTo>
                <a:lnTo>
                  <a:pt x="530508" y="308450"/>
                </a:lnTo>
                <a:lnTo>
                  <a:pt x="530733" y="308228"/>
                </a:lnTo>
                <a:lnTo>
                  <a:pt x="551389" y="308228"/>
                </a:lnTo>
                <a:lnTo>
                  <a:pt x="561721" y="297052"/>
                </a:lnTo>
                <a:lnTo>
                  <a:pt x="580898" y="274574"/>
                </a:lnTo>
                <a:lnTo>
                  <a:pt x="588310" y="264922"/>
                </a:lnTo>
                <a:close/>
              </a:path>
              <a:path w="689610" h="578485">
                <a:moveTo>
                  <a:pt x="550418" y="286765"/>
                </a:moveTo>
                <a:lnTo>
                  <a:pt x="550184" y="287020"/>
                </a:lnTo>
                <a:lnTo>
                  <a:pt x="550418" y="286765"/>
                </a:lnTo>
                <a:close/>
              </a:path>
              <a:path w="689610" h="578485">
                <a:moveTo>
                  <a:pt x="602361" y="219455"/>
                </a:moveTo>
                <a:lnTo>
                  <a:pt x="586232" y="242697"/>
                </a:lnTo>
                <a:lnTo>
                  <a:pt x="568833" y="265175"/>
                </a:lnTo>
                <a:lnTo>
                  <a:pt x="569087" y="264922"/>
                </a:lnTo>
                <a:lnTo>
                  <a:pt x="588310" y="264922"/>
                </a:lnTo>
                <a:lnTo>
                  <a:pt x="598551" y="251587"/>
                </a:lnTo>
                <a:lnTo>
                  <a:pt x="615061" y="227964"/>
                </a:lnTo>
                <a:lnTo>
                  <a:pt x="620135" y="219837"/>
                </a:lnTo>
                <a:lnTo>
                  <a:pt x="602234" y="219837"/>
                </a:lnTo>
                <a:lnTo>
                  <a:pt x="602361" y="219455"/>
                </a:lnTo>
                <a:close/>
              </a:path>
              <a:path w="689610" h="578485">
                <a:moveTo>
                  <a:pt x="586359" y="242442"/>
                </a:moveTo>
                <a:lnTo>
                  <a:pt x="586163" y="242697"/>
                </a:lnTo>
                <a:lnTo>
                  <a:pt x="586359" y="242442"/>
                </a:lnTo>
                <a:close/>
              </a:path>
              <a:path w="689610" h="578485">
                <a:moveTo>
                  <a:pt x="634330" y="196087"/>
                </a:moveTo>
                <a:lnTo>
                  <a:pt x="616966" y="196087"/>
                </a:lnTo>
                <a:lnTo>
                  <a:pt x="602234" y="219837"/>
                </a:lnTo>
                <a:lnTo>
                  <a:pt x="620135" y="219837"/>
                </a:lnTo>
                <a:lnTo>
                  <a:pt x="630047" y="203962"/>
                </a:lnTo>
                <a:lnTo>
                  <a:pt x="634330" y="196087"/>
                </a:lnTo>
                <a:close/>
              </a:path>
              <a:path w="689610" h="578485">
                <a:moveTo>
                  <a:pt x="667309" y="123951"/>
                </a:moveTo>
                <a:lnTo>
                  <a:pt x="651256" y="123951"/>
                </a:lnTo>
                <a:lnTo>
                  <a:pt x="641223" y="148716"/>
                </a:lnTo>
                <a:lnTo>
                  <a:pt x="629793" y="172720"/>
                </a:lnTo>
                <a:lnTo>
                  <a:pt x="616712" y="196468"/>
                </a:lnTo>
                <a:lnTo>
                  <a:pt x="616966" y="196087"/>
                </a:lnTo>
                <a:lnTo>
                  <a:pt x="634330" y="196087"/>
                </a:lnTo>
                <a:lnTo>
                  <a:pt x="643382" y="179450"/>
                </a:lnTo>
                <a:lnTo>
                  <a:pt x="655193" y="154559"/>
                </a:lnTo>
                <a:lnTo>
                  <a:pt x="665480" y="129412"/>
                </a:lnTo>
                <a:lnTo>
                  <a:pt x="667309" y="123951"/>
                </a:lnTo>
                <a:close/>
              </a:path>
              <a:path w="689610" h="578485">
                <a:moveTo>
                  <a:pt x="629920" y="172338"/>
                </a:moveTo>
                <a:lnTo>
                  <a:pt x="629711" y="172720"/>
                </a:lnTo>
                <a:lnTo>
                  <a:pt x="629920" y="172338"/>
                </a:lnTo>
                <a:close/>
              </a:path>
              <a:path w="689610" h="578485">
                <a:moveTo>
                  <a:pt x="641350" y="148209"/>
                </a:moveTo>
                <a:lnTo>
                  <a:pt x="641110" y="148716"/>
                </a:lnTo>
                <a:lnTo>
                  <a:pt x="641350" y="148209"/>
                </a:lnTo>
                <a:close/>
              </a:path>
              <a:path w="689610" h="578485">
                <a:moveTo>
                  <a:pt x="681424" y="74549"/>
                </a:moveTo>
                <a:lnTo>
                  <a:pt x="665988" y="74549"/>
                </a:lnTo>
                <a:lnTo>
                  <a:pt x="665861" y="75184"/>
                </a:lnTo>
                <a:lnTo>
                  <a:pt x="659257" y="99822"/>
                </a:lnTo>
                <a:lnTo>
                  <a:pt x="651001" y="124333"/>
                </a:lnTo>
                <a:lnTo>
                  <a:pt x="651256" y="123951"/>
                </a:lnTo>
                <a:lnTo>
                  <a:pt x="667309" y="123951"/>
                </a:lnTo>
                <a:lnTo>
                  <a:pt x="673988" y="104012"/>
                </a:lnTo>
                <a:lnTo>
                  <a:pt x="680720" y="78232"/>
                </a:lnTo>
                <a:lnTo>
                  <a:pt x="681424" y="74549"/>
                </a:lnTo>
                <a:close/>
              </a:path>
              <a:path w="689610" h="578485">
                <a:moveTo>
                  <a:pt x="659384" y="99313"/>
                </a:moveTo>
                <a:lnTo>
                  <a:pt x="659213" y="99822"/>
                </a:lnTo>
                <a:lnTo>
                  <a:pt x="659384" y="99313"/>
                </a:lnTo>
                <a:close/>
              </a:path>
              <a:path w="689610" h="578485">
                <a:moveTo>
                  <a:pt x="665956" y="74666"/>
                </a:moveTo>
                <a:lnTo>
                  <a:pt x="665818" y="75184"/>
                </a:lnTo>
                <a:lnTo>
                  <a:pt x="665956" y="74666"/>
                </a:lnTo>
                <a:close/>
              </a:path>
              <a:path w="689610" h="578485">
                <a:moveTo>
                  <a:pt x="674370" y="0"/>
                </a:moveTo>
                <a:lnTo>
                  <a:pt x="673481" y="25526"/>
                </a:lnTo>
                <a:lnTo>
                  <a:pt x="670560" y="50291"/>
                </a:lnTo>
                <a:lnTo>
                  <a:pt x="665956" y="74666"/>
                </a:lnTo>
                <a:lnTo>
                  <a:pt x="681424" y="74549"/>
                </a:lnTo>
                <a:lnTo>
                  <a:pt x="685673" y="52324"/>
                </a:lnTo>
                <a:lnTo>
                  <a:pt x="688594" y="26415"/>
                </a:lnTo>
                <a:lnTo>
                  <a:pt x="689610" y="508"/>
                </a:lnTo>
                <a:lnTo>
                  <a:pt x="674370" y="0"/>
                </a:lnTo>
                <a:close/>
              </a:path>
              <a:path w="689610" h="578485">
                <a:moveTo>
                  <a:pt x="670560" y="49784"/>
                </a:moveTo>
                <a:lnTo>
                  <a:pt x="670466" y="50291"/>
                </a:lnTo>
                <a:lnTo>
                  <a:pt x="670560" y="49784"/>
                </a:lnTo>
                <a:close/>
              </a:path>
              <a:path w="689610" h="578485">
                <a:moveTo>
                  <a:pt x="673481" y="24891"/>
                </a:moveTo>
                <a:lnTo>
                  <a:pt x="673407" y="25526"/>
                </a:lnTo>
                <a:lnTo>
                  <a:pt x="673481" y="24891"/>
                </a:lnTo>
                <a:close/>
              </a:path>
            </a:pathLst>
          </a:custGeom>
          <a:solidFill>
            <a:srgbClr val="9D909F"/>
          </a:solidFill>
          <a:ln w="19050">
            <a:solidFill>
              <a:srgbClr val="FF99FF"/>
            </a:solidFill>
          </a:ln>
        </p:spPr>
        <p:txBody>
          <a:bodyPr wrap="square" lIns="0" tIns="0" rIns="0" bIns="0" rtlCol="0"/>
          <a:lstStyle/>
          <a:p>
            <a:endParaRPr/>
          </a:p>
        </p:txBody>
      </p:sp>
      <p:pic>
        <p:nvPicPr>
          <p:cNvPr id="16" name="그림 15"/>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38345" y="3813661"/>
            <a:ext cx="992003" cy="1024763"/>
          </a:xfrm>
          <a:prstGeom prst="rect">
            <a:avLst/>
          </a:prstGeom>
          <a:noFill/>
          <a:ln>
            <a:noFill/>
          </a:ln>
        </p:spPr>
      </p:pic>
      <p:pic>
        <p:nvPicPr>
          <p:cNvPr id="17" name="그림 1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57694" y="3631927"/>
            <a:ext cx="881984" cy="911111"/>
          </a:xfrm>
          <a:prstGeom prst="rect">
            <a:avLst/>
          </a:prstGeom>
          <a:noFill/>
          <a:ln>
            <a:noFill/>
          </a:ln>
        </p:spPr>
      </p:pic>
      <p:pic>
        <p:nvPicPr>
          <p:cNvPr id="18" name="그림 17"/>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512836" y="3463827"/>
            <a:ext cx="766155" cy="791457"/>
          </a:xfrm>
          <a:prstGeom prst="rect">
            <a:avLst/>
          </a:prstGeom>
        </p:spPr>
      </p:pic>
      <p:grpSp>
        <p:nvGrpSpPr>
          <p:cNvPr id="19" name="그룹 18"/>
          <p:cNvGrpSpPr/>
          <p:nvPr/>
        </p:nvGrpSpPr>
        <p:grpSpPr>
          <a:xfrm>
            <a:off x="4206740" y="3435618"/>
            <a:ext cx="718525" cy="797304"/>
            <a:chOff x="4210330" y="2950998"/>
            <a:chExt cx="1219200" cy="1219200"/>
          </a:xfrm>
        </p:grpSpPr>
        <p:pic>
          <p:nvPicPr>
            <p:cNvPr id="21" name="그림 20"/>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4822724" y="2950998"/>
              <a:ext cx="606806" cy="1219200"/>
            </a:xfrm>
            <a:prstGeom prst="rect">
              <a:avLst/>
            </a:prstGeom>
            <a:noFill/>
            <a:ln>
              <a:noFill/>
            </a:ln>
          </p:spPr>
        </p:pic>
        <p:pic>
          <p:nvPicPr>
            <p:cNvPr id="22" name="그림 21"/>
            <p:cNvPicPr>
              <a:picLocks noChangeAspect="1"/>
            </p:cNvPicPr>
            <p:nvPr/>
          </p:nvPicPr>
          <p:blipFill rotWithShape="1">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p:blipFill>
          <p:spPr>
            <a:xfrm>
              <a:off x="4210330" y="2950998"/>
              <a:ext cx="610441" cy="1219200"/>
            </a:xfrm>
            <a:prstGeom prst="rect">
              <a:avLst/>
            </a:prstGeom>
            <a:noFill/>
            <a:ln>
              <a:noFill/>
            </a:ln>
          </p:spPr>
        </p:pic>
      </p:grpSp>
      <p:pic>
        <p:nvPicPr>
          <p:cNvPr id="20" name="그림 1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840746" y="4927318"/>
            <a:ext cx="1282496" cy="1324851"/>
          </a:xfrm>
          <a:prstGeom prst="rect">
            <a:avLst/>
          </a:prstGeom>
        </p:spPr>
      </p:pic>
      <p:sp>
        <p:nvSpPr>
          <p:cNvPr id="23" name="TextBox 22"/>
          <p:cNvSpPr txBox="1"/>
          <p:nvPr/>
        </p:nvSpPr>
        <p:spPr>
          <a:xfrm>
            <a:off x="1032893" y="1038077"/>
            <a:ext cx="2675260" cy="52322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altLang="ko-KR" sz="2800" b="1" dirty="0">
                <a:solidFill>
                  <a:schemeClr val="bg1"/>
                </a:solidFill>
                <a:latin typeface="Times New Roman" panose="02020603050405020304" pitchFamily="18" charset="0"/>
                <a:cs typeface="Times New Roman" panose="02020603050405020304" pitchFamily="18" charset="0"/>
              </a:rPr>
              <a:t>Elicitors</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4" name="그림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10511" y="1690756"/>
            <a:ext cx="634842" cy="408246"/>
          </a:xfrm>
          <a:prstGeom prst="rect">
            <a:avLst/>
          </a:prstGeom>
        </p:spPr>
      </p:pic>
      <p:pic>
        <p:nvPicPr>
          <p:cNvPr id="25" name="그림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887776">
            <a:off x="2528651" y="1738252"/>
            <a:ext cx="634842" cy="372544"/>
          </a:xfrm>
          <a:prstGeom prst="rect">
            <a:avLst/>
          </a:prstGeom>
        </p:spPr>
      </p:pic>
      <p:pic>
        <p:nvPicPr>
          <p:cNvPr id="26" name="그림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948101">
            <a:off x="1701025" y="1706623"/>
            <a:ext cx="634842" cy="377826"/>
          </a:xfrm>
          <a:prstGeom prst="rect">
            <a:avLst/>
          </a:prstGeom>
        </p:spPr>
      </p:pic>
      <p:sp>
        <p:nvSpPr>
          <p:cNvPr id="27" name="TextBox 26"/>
          <p:cNvSpPr txBox="1"/>
          <p:nvPr/>
        </p:nvSpPr>
        <p:spPr>
          <a:xfrm>
            <a:off x="1535565" y="2131329"/>
            <a:ext cx="1722497" cy="446276"/>
          </a:xfrm>
          <a:prstGeom prst="rect">
            <a:avLst/>
          </a:prstGeom>
          <a:solidFill>
            <a:srgbClr val="FFC000"/>
          </a:solidFill>
          <a:ln w="19050">
            <a:solidFill>
              <a:srgbClr val="FFC000"/>
            </a:solidFill>
          </a:ln>
        </p:spPr>
        <p:txBody>
          <a:bodyPr wrap="square" rtlCol="0">
            <a:spAutoFit/>
          </a:bodyPr>
          <a:lstStyle/>
          <a:p>
            <a:pPr algn="ctr"/>
            <a:r>
              <a:rPr lang="en-US" altLang="ko-KR" sz="2300" b="1" dirty="0">
                <a:latin typeface="Times New Roman" panose="02020603050405020304" pitchFamily="18" charset="0"/>
                <a:cs typeface="Times New Roman" panose="02020603050405020304" pitchFamily="18" charset="0"/>
              </a:rPr>
              <a:t>Receptor</a:t>
            </a:r>
            <a:endParaRPr lang="ko-KR" altLang="en-US" sz="23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825" y="2015485"/>
            <a:ext cx="1448867" cy="646331"/>
          </a:xfrm>
          <a:prstGeom prst="rect">
            <a:avLst/>
          </a:prstGeom>
          <a:solidFill>
            <a:schemeClr val="accent3">
              <a:lumMod val="85000"/>
            </a:schemeClr>
          </a:solidFill>
          <a:ln>
            <a:solidFill>
              <a:srgbClr val="FFC000"/>
            </a:solidFill>
          </a:ln>
        </p:spPr>
        <p:txBody>
          <a:bodyPr wrap="square" rtlCol="0">
            <a:spAutoFit/>
          </a:bodyPr>
          <a:lstStyle/>
          <a:p>
            <a:pPr algn="ctr"/>
            <a:r>
              <a:rPr lang="en-US" altLang="ko-KR" sz="1800" dirty="0">
                <a:latin typeface="Times New Roman" panose="02020603050405020304" pitchFamily="18" charset="0"/>
                <a:cs typeface="Times New Roman" panose="02020603050405020304" pitchFamily="18" charset="0"/>
              </a:rPr>
              <a:t>Plasmatic</a:t>
            </a:r>
          </a:p>
          <a:p>
            <a:pPr algn="ctr"/>
            <a:r>
              <a:rPr lang="en-US" altLang="ko-KR" sz="1800" dirty="0">
                <a:latin typeface="Times New Roman" panose="02020603050405020304" pitchFamily="18" charset="0"/>
                <a:cs typeface="Times New Roman" panose="02020603050405020304" pitchFamily="18" charset="0"/>
              </a:rPr>
              <a:t>membrane</a:t>
            </a:r>
            <a:endParaRPr lang="ko-KR" altLang="en-US" sz="1800" dirty="0">
              <a:latin typeface="Times New Roman" panose="02020603050405020304" pitchFamily="18" charset="0"/>
              <a:cs typeface="Times New Roman" panose="02020603050405020304" pitchFamily="18" charset="0"/>
            </a:endParaRPr>
          </a:p>
        </p:txBody>
      </p:sp>
      <p:cxnSp>
        <p:nvCxnSpPr>
          <p:cNvPr id="29" name="직선 화살표 연결선 28"/>
          <p:cNvCxnSpPr>
            <a:stCxn id="27" idx="3"/>
            <a:endCxn id="30" idx="1"/>
          </p:cNvCxnSpPr>
          <p:nvPr/>
        </p:nvCxnSpPr>
        <p:spPr>
          <a:xfrm flipV="1">
            <a:off x="3258062" y="2131329"/>
            <a:ext cx="437544" cy="223138"/>
          </a:xfrm>
          <a:prstGeom prst="straightConnector1">
            <a:avLst/>
          </a:prstGeom>
          <a:ln w="38100" cap="rnd">
            <a:solidFill>
              <a:schemeClr val="accent6">
                <a:lumMod val="75000"/>
              </a:schemeClr>
            </a:solidFill>
            <a:prstDash val="sysDot"/>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95606" y="1808163"/>
            <a:ext cx="1202830" cy="646331"/>
          </a:xfrm>
          <a:prstGeom prst="rect">
            <a:avLst/>
          </a:prstGeom>
          <a:solidFill>
            <a:schemeClr val="accent3">
              <a:lumMod val="85000"/>
            </a:schemeClr>
          </a:solidFill>
          <a:ln>
            <a:solidFill>
              <a:srgbClr val="FFC000"/>
            </a:solidFill>
          </a:ln>
        </p:spPr>
        <p:txBody>
          <a:bodyPr wrap="square" rtlCol="0">
            <a:spAutoFit/>
          </a:bodyPr>
          <a:lstStyle/>
          <a:p>
            <a:pPr algn="ctr"/>
            <a:r>
              <a:rPr lang="en-US" altLang="ko-KR" sz="1800" dirty="0">
                <a:latin typeface="Times New Roman" panose="02020603050405020304" pitchFamily="18" charset="0"/>
                <a:cs typeface="Times New Roman" panose="02020603050405020304" pitchFamily="18" charset="0"/>
              </a:rPr>
              <a:t>Defense</a:t>
            </a:r>
          </a:p>
          <a:p>
            <a:pPr algn="ctr"/>
            <a:r>
              <a:rPr lang="en-US" altLang="ko-KR" sz="1800">
                <a:latin typeface="Times New Roman" panose="02020603050405020304" pitchFamily="18" charset="0"/>
                <a:cs typeface="Times New Roman" panose="02020603050405020304" pitchFamily="18" charset="0"/>
              </a:rPr>
              <a:t>reactions</a:t>
            </a:r>
            <a:endParaRPr lang="ko-KR" altLang="en-US" sz="1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250714" y="1652552"/>
            <a:ext cx="1269620" cy="646331"/>
          </a:xfrm>
          <a:prstGeom prst="rect">
            <a:avLst/>
          </a:prstGeom>
          <a:solidFill>
            <a:schemeClr val="accent3">
              <a:lumMod val="85000"/>
            </a:schemeClr>
          </a:solidFill>
          <a:ln>
            <a:solidFill>
              <a:srgbClr val="FFC000"/>
            </a:solidFill>
          </a:ln>
        </p:spPr>
        <p:txBody>
          <a:bodyPr wrap="square" rtlCol="0">
            <a:spAutoFit/>
          </a:bodyPr>
          <a:lstStyle/>
          <a:p>
            <a:pPr algn="ctr"/>
            <a:r>
              <a:rPr lang="en-US" altLang="ko-KR" sz="1800" dirty="0">
                <a:latin typeface="Times New Roman" panose="02020603050405020304" pitchFamily="18" charset="0"/>
                <a:cs typeface="Times New Roman" panose="02020603050405020304" pitchFamily="18" charset="0"/>
              </a:rPr>
              <a:t>Gene</a:t>
            </a:r>
          </a:p>
          <a:p>
            <a:pPr algn="ctr"/>
            <a:r>
              <a:rPr lang="en-US" altLang="ko-KR" sz="1800" dirty="0">
                <a:latin typeface="Times New Roman" panose="02020603050405020304" pitchFamily="18" charset="0"/>
                <a:cs typeface="Times New Roman" panose="02020603050405020304" pitchFamily="18" charset="0"/>
              </a:rPr>
              <a:t>expressions</a:t>
            </a:r>
            <a:endParaRPr lang="ko-KR" altLang="en-US" sz="1800" dirty="0">
              <a:latin typeface="Times New Roman" panose="02020603050405020304" pitchFamily="18" charset="0"/>
              <a:cs typeface="Times New Roman" panose="02020603050405020304" pitchFamily="18" charset="0"/>
            </a:endParaRPr>
          </a:p>
        </p:txBody>
      </p:sp>
      <p:cxnSp>
        <p:nvCxnSpPr>
          <p:cNvPr id="32" name="직선 화살표 연결선 31"/>
          <p:cNvCxnSpPr>
            <a:stCxn id="30" idx="3"/>
            <a:endCxn id="31" idx="1"/>
          </p:cNvCxnSpPr>
          <p:nvPr/>
        </p:nvCxnSpPr>
        <p:spPr>
          <a:xfrm flipV="1">
            <a:off x="4898436" y="1975718"/>
            <a:ext cx="352278" cy="155611"/>
          </a:xfrm>
          <a:prstGeom prst="straightConnector1">
            <a:avLst/>
          </a:prstGeom>
          <a:ln w="38100" cap="rnd">
            <a:solidFill>
              <a:schemeClr val="accent6">
                <a:lumMod val="75000"/>
              </a:schemeClr>
            </a:solidFill>
            <a:prstDash val="sysDot"/>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66354" y="1560218"/>
            <a:ext cx="1898062" cy="830997"/>
          </a:xfrm>
          <a:prstGeom prst="rect">
            <a:avLst/>
          </a:prstGeom>
          <a:solidFill>
            <a:srgbClr val="FFC000"/>
          </a:solidFill>
          <a:ln>
            <a:solidFill>
              <a:srgbClr val="FFC000"/>
            </a:solidFill>
          </a:ln>
        </p:spPr>
        <p:txBody>
          <a:bodyPr wrap="square" rtlCol="0">
            <a:spAutoFit/>
          </a:bodyPr>
          <a:lstStyle/>
          <a:p>
            <a:pPr algn="ctr"/>
            <a:r>
              <a:rPr lang="en-US" altLang="ko-KR" sz="2400" b="1" dirty="0">
                <a:latin typeface="Times New Roman" panose="02020603050405020304" pitchFamily="18" charset="0"/>
                <a:cs typeface="Times New Roman" panose="02020603050405020304" pitchFamily="18" charset="0"/>
              </a:rPr>
              <a:t>Bioactive Compounds</a:t>
            </a:r>
            <a:endParaRPr lang="ko-KR" altLang="en-US" sz="2400" b="1" dirty="0">
              <a:latin typeface="Times New Roman" panose="02020603050405020304" pitchFamily="18" charset="0"/>
              <a:cs typeface="Times New Roman" panose="02020603050405020304" pitchFamily="18" charset="0"/>
            </a:endParaRPr>
          </a:p>
        </p:txBody>
      </p:sp>
      <p:cxnSp>
        <p:nvCxnSpPr>
          <p:cNvPr id="34" name="직선 화살표 연결선 33"/>
          <p:cNvCxnSpPr>
            <a:stCxn id="31" idx="3"/>
            <a:endCxn id="33" idx="1"/>
          </p:cNvCxnSpPr>
          <p:nvPr/>
        </p:nvCxnSpPr>
        <p:spPr>
          <a:xfrm flipV="1">
            <a:off x="6520334" y="1975717"/>
            <a:ext cx="446020" cy="1"/>
          </a:xfrm>
          <a:prstGeom prst="straightConnector1">
            <a:avLst/>
          </a:prstGeom>
          <a:ln w="38100" cap="rnd">
            <a:solidFill>
              <a:schemeClr val="accent6">
                <a:lumMod val="75000"/>
              </a:schemeClr>
            </a:solidFill>
            <a:prstDash val="sysDot"/>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4" name="직사각형 3"/>
          <p:cNvSpPr/>
          <p:nvPr/>
        </p:nvSpPr>
        <p:spPr bwMode="auto">
          <a:xfrm>
            <a:off x="1032893" y="3112780"/>
            <a:ext cx="7531244" cy="3577952"/>
          </a:xfrm>
          <a:prstGeom prst="rect">
            <a:avLst/>
          </a:prstGeom>
          <a:noFill/>
          <a:ln w="19050" cap="flat" cmpd="sng" algn="ctr">
            <a:solidFill>
              <a:schemeClr val="accent6">
                <a:lumMod val="75000"/>
              </a:schemeClr>
            </a:solidFill>
            <a:prstDash val="solid"/>
            <a:headEnd/>
            <a:tailEnd/>
          </a:ln>
          <a:effectLst/>
        </p:spPr>
        <p:txBody>
          <a:bodyPr wrap="none" rtlCol="0" anchor="ctr">
            <a:flatTx/>
          </a:bodyPr>
          <a:lstStyle/>
          <a:p>
            <a:pPr algn="ctr"/>
            <a:endParaRPr lang="ko-KR" altLang="en-US" sz="1100" dirty="0">
              <a:solidFill>
                <a:srgbClr val="FFFFFF"/>
              </a:solidFill>
              <a:latin typeface="HY헤드라인M" pitchFamily="18" charset="-127"/>
              <a:ea typeface="HY헤드라인M" pitchFamily="18" charset="-127"/>
            </a:endParaRPr>
          </a:p>
        </p:txBody>
      </p:sp>
      <p:pic>
        <p:nvPicPr>
          <p:cNvPr id="38" name="그림 3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08610" y="3467919"/>
            <a:ext cx="813772" cy="724103"/>
          </a:xfrm>
          <a:prstGeom prst="rect">
            <a:avLst/>
          </a:prstGeom>
        </p:spPr>
      </p:pic>
      <p:pic>
        <p:nvPicPr>
          <p:cNvPr id="39" name="Picture 21" descr="화학 플라스크 및 비커 아이콘/Kalaful 시리즈 vector art illustration"/>
          <p:cNvPicPr>
            <a:picLocks noChangeAspect="1" noChangeArrowheads="1"/>
          </p:cNvPicPr>
          <p:nvPr/>
        </p:nvPicPr>
        <p:blipFill>
          <a:blip r:embed="rId14" cstate="print">
            <a:clrChange>
              <a:clrFrom>
                <a:srgbClr val="8C8C8C"/>
              </a:clrFrom>
              <a:clrTo>
                <a:srgbClr val="8C8C8C">
                  <a:alpha val="0"/>
                </a:srgbClr>
              </a:clrTo>
            </a:clrChange>
            <a:extLst>
              <a:ext uri="{28A0092B-C50C-407E-A947-70E740481C1C}">
                <a14:useLocalDpi xmlns:a14="http://schemas.microsoft.com/office/drawing/2010/main"/>
              </a:ext>
            </a:extLst>
          </a:blip>
          <a:srcRect/>
          <a:stretch>
            <a:fillRect/>
          </a:stretch>
        </p:blipFill>
        <p:spPr bwMode="auto">
          <a:xfrm>
            <a:off x="6631800" y="5182572"/>
            <a:ext cx="1198961" cy="1274417"/>
          </a:xfrm>
          <a:prstGeom prst="rect">
            <a:avLst/>
          </a:prstGeom>
          <a:noFill/>
        </p:spPr>
      </p:pic>
      <p:sp>
        <p:nvSpPr>
          <p:cNvPr id="40" name="TextBox 39"/>
          <p:cNvSpPr txBox="1"/>
          <p:nvPr/>
        </p:nvSpPr>
        <p:spPr>
          <a:xfrm>
            <a:off x="5734757" y="6109330"/>
            <a:ext cx="3109580" cy="369332"/>
          </a:xfrm>
          <a:prstGeom prst="rect">
            <a:avLst/>
          </a:prstGeom>
          <a:noFill/>
        </p:spPr>
        <p:txBody>
          <a:bodyPr wrap="square" rtlCol="0">
            <a:spAutoFit/>
          </a:bodyPr>
          <a:lstStyle/>
          <a:p>
            <a:pPr algn="ctr"/>
            <a:r>
              <a:rPr lang="en-US" altLang="ko-KR" sz="1800" dirty="0">
                <a:latin typeface="Times New Roman" panose="02020603050405020304" pitchFamily="18" charset="0"/>
                <a:ea typeface="맑은 고딕" panose="020B0503020000020004" pitchFamily="50" charset="-127"/>
                <a:cs typeface="Times New Roman" panose="02020603050405020304" pitchFamily="18" charset="0"/>
              </a:rPr>
              <a:t>Nutrient solution </a:t>
            </a:r>
          </a:p>
        </p:txBody>
      </p:sp>
      <p:pic>
        <p:nvPicPr>
          <p:cNvPr id="41" name="그림 40"/>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63824" y="4097275"/>
            <a:ext cx="648676" cy="716018"/>
          </a:xfrm>
          <a:prstGeom prst="rect">
            <a:avLst/>
          </a:prstGeom>
        </p:spPr>
      </p:pic>
      <p:sp>
        <p:nvSpPr>
          <p:cNvPr id="42" name="TextBox 41"/>
          <p:cNvSpPr txBox="1"/>
          <p:nvPr/>
        </p:nvSpPr>
        <p:spPr>
          <a:xfrm>
            <a:off x="5909225" y="4760677"/>
            <a:ext cx="2782258" cy="369332"/>
          </a:xfrm>
          <a:prstGeom prst="rect">
            <a:avLst/>
          </a:prstGeom>
          <a:noFill/>
        </p:spPr>
        <p:txBody>
          <a:bodyPr wrap="square" rtlCol="0">
            <a:spAutoFit/>
          </a:bodyPr>
          <a:lstStyle/>
          <a:p>
            <a:pPr algn="ctr"/>
            <a:r>
              <a:rPr lang="en-US" altLang="ko-KR" sz="1800" dirty="0">
                <a:latin typeface="Times New Roman" panose="02020603050405020304" pitchFamily="18" charset="0"/>
                <a:ea typeface="맑은 고딕" panose="020B0503020000020004" pitchFamily="50" charset="-127"/>
                <a:cs typeface="Times New Roman" panose="02020603050405020304" pitchFamily="18" charset="0"/>
              </a:rPr>
              <a:t>Ozone</a:t>
            </a:r>
          </a:p>
        </p:txBody>
      </p:sp>
      <p:sp>
        <p:nvSpPr>
          <p:cNvPr id="5" name="위쪽 화살표 4"/>
          <p:cNvSpPr/>
          <p:nvPr/>
        </p:nvSpPr>
        <p:spPr bwMode="auto">
          <a:xfrm>
            <a:off x="5441977" y="5991030"/>
            <a:ext cx="392818" cy="594326"/>
          </a:xfrm>
          <a:prstGeom prst="upArrow">
            <a:avLst/>
          </a:prstGeom>
          <a:solidFill>
            <a:srgbClr val="9BBB59"/>
          </a:solidFill>
          <a:ln w="19050" cap="flat" cmpd="sng" algn="ctr">
            <a:solidFill>
              <a:sysClr val="window" lastClr="FFFFFF"/>
            </a:solidFill>
            <a:prstDash val="solid"/>
            <a:headEnd/>
            <a:tailEnd/>
          </a:ln>
          <a:effectLst/>
        </p:spPr>
        <p:txBody>
          <a:bodyPr wrap="none" rtlCol="0" anchor="ctr">
            <a:flatTx/>
          </a:bodyPr>
          <a:lstStyle/>
          <a:p>
            <a:pPr algn="ctr"/>
            <a:endParaRPr lang="ko-KR" altLang="en-US" sz="1100" dirty="0">
              <a:solidFill>
                <a:srgbClr val="FFFFFF"/>
              </a:solidFill>
              <a:latin typeface="HY헤드라인M" pitchFamily="18" charset="-127"/>
              <a:ea typeface="HY헤드라인M" pitchFamily="18" charset="-127"/>
            </a:endParaRPr>
          </a:p>
        </p:txBody>
      </p:sp>
      <p:sp>
        <p:nvSpPr>
          <p:cNvPr id="44" name="object 16"/>
          <p:cNvSpPr/>
          <p:nvPr/>
        </p:nvSpPr>
        <p:spPr>
          <a:xfrm>
            <a:off x="4115309" y="4791103"/>
            <a:ext cx="309422" cy="394145"/>
          </a:xfrm>
          <a:custGeom>
            <a:avLst/>
            <a:gdLst/>
            <a:ahLst/>
            <a:cxnLst/>
            <a:rect l="l" t="t" r="r" b="b"/>
            <a:pathLst>
              <a:path w="689610" h="578485">
                <a:moveTo>
                  <a:pt x="615823" y="501903"/>
                </a:moveTo>
                <a:lnTo>
                  <a:pt x="614022" y="531868"/>
                </a:lnTo>
                <a:lnTo>
                  <a:pt x="626999" y="533145"/>
                </a:lnTo>
                <a:lnTo>
                  <a:pt x="625475" y="548258"/>
                </a:lnTo>
                <a:lnTo>
                  <a:pt x="613037" y="548258"/>
                </a:lnTo>
                <a:lnTo>
                  <a:pt x="611251" y="577976"/>
                </a:lnTo>
                <a:lnTo>
                  <a:pt x="680969" y="548258"/>
                </a:lnTo>
                <a:lnTo>
                  <a:pt x="625475" y="548258"/>
                </a:lnTo>
                <a:lnTo>
                  <a:pt x="613109" y="547051"/>
                </a:lnTo>
                <a:lnTo>
                  <a:pt x="683802" y="547051"/>
                </a:lnTo>
                <a:lnTo>
                  <a:pt x="689610" y="544576"/>
                </a:lnTo>
                <a:lnTo>
                  <a:pt x="615823" y="501903"/>
                </a:lnTo>
                <a:close/>
              </a:path>
              <a:path w="689610" h="578485">
                <a:moveTo>
                  <a:pt x="614022" y="531868"/>
                </a:moveTo>
                <a:lnTo>
                  <a:pt x="613109" y="547051"/>
                </a:lnTo>
                <a:lnTo>
                  <a:pt x="625475" y="548258"/>
                </a:lnTo>
                <a:lnTo>
                  <a:pt x="626999" y="533145"/>
                </a:lnTo>
                <a:lnTo>
                  <a:pt x="614022" y="531868"/>
                </a:lnTo>
                <a:close/>
              </a:path>
              <a:path w="689610" h="578485">
                <a:moveTo>
                  <a:pt x="15240" y="0"/>
                </a:moveTo>
                <a:lnTo>
                  <a:pt x="0" y="507"/>
                </a:lnTo>
                <a:lnTo>
                  <a:pt x="1016" y="26415"/>
                </a:lnTo>
                <a:lnTo>
                  <a:pt x="3937" y="52324"/>
                </a:lnTo>
                <a:lnTo>
                  <a:pt x="15621" y="104012"/>
                </a:lnTo>
                <a:lnTo>
                  <a:pt x="34417" y="154558"/>
                </a:lnTo>
                <a:lnTo>
                  <a:pt x="59563" y="203962"/>
                </a:lnTo>
                <a:lnTo>
                  <a:pt x="91059" y="251587"/>
                </a:lnTo>
                <a:lnTo>
                  <a:pt x="127889" y="297052"/>
                </a:lnTo>
                <a:lnTo>
                  <a:pt x="169672" y="340232"/>
                </a:lnTo>
                <a:lnTo>
                  <a:pt x="215900" y="380364"/>
                </a:lnTo>
                <a:lnTo>
                  <a:pt x="266319" y="417449"/>
                </a:lnTo>
                <a:lnTo>
                  <a:pt x="320167" y="450595"/>
                </a:lnTo>
                <a:lnTo>
                  <a:pt x="377063" y="479932"/>
                </a:lnTo>
                <a:lnTo>
                  <a:pt x="436499" y="504825"/>
                </a:lnTo>
                <a:lnTo>
                  <a:pt x="497967" y="524890"/>
                </a:lnTo>
                <a:lnTo>
                  <a:pt x="560959" y="539750"/>
                </a:lnTo>
                <a:lnTo>
                  <a:pt x="613109" y="547051"/>
                </a:lnTo>
                <a:lnTo>
                  <a:pt x="614022" y="531868"/>
                </a:lnTo>
                <a:lnTo>
                  <a:pt x="596031" y="530098"/>
                </a:lnTo>
                <a:lnTo>
                  <a:pt x="595249" y="530098"/>
                </a:lnTo>
                <a:lnTo>
                  <a:pt x="563626" y="524763"/>
                </a:lnTo>
                <a:lnTo>
                  <a:pt x="564007" y="524763"/>
                </a:lnTo>
                <a:lnTo>
                  <a:pt x="532765" y="518159"/>
                </a:lnTo>
                <a:lnTo>
                  <a:pt x="533019" y="518159"/>
                </a:lnTo>
                <a:lnTo>
                  <a:pt x="502397" y="510286"/>
                </a:lnTo>
                <a:lnTo>
                  <a:pt x="471567" y="501014"/>
                </a:lnTo>
                <a:lnTo>
                  <a:pt x="441706" y="490600"/>
                </a:lnTo>
                <a:lnTo>
                  <a:pt x="441960" y="490600"/>
                </a:lnTo>
                <a:lnTo>
                  <a:pt x="412561" y="478916"/>
                </a:lnTo>
                <a:lnTo>
                  <a:pt x="383700" y="466216"/>
                </a:lnTo>
                <a:lnTo>
                  <a:pt x="355219" y="452246"/>
                </a:lnTo>
                <a:lnTo>
                  <a:pt x="328002" y="437514"/>
                </a:lnTo>
                <a:lnTo>
                  <a:pt x="327787" y="437514"/>
                </a:lnTo>
                <a:lnTo>
                  <a:pt x="300736" y="421513"/>
                </a:lnTo>
                <a:lnTo>
                  <a:pt x="275093" y="404875"/>
                </a:lnTo>
                <a:lnTo>
                  <a:pt x="274955" y="404875"/>
                </a:lnTo>
                <a:lnTo>
                  <a:pt x="249555" y="386968"/>
                </a:lnTo>
                <a:lnTo>
                  <a:pt x="225629" y="368553"/>
                </a:lnTo>
                <a:lnTo>
                  <a:pt x="202487" y="349250"/>
                </a:lnTo>
                <a:lnTo>
                  <a:pt x="202311" y="349250"/>
                </a:lnTo>
                <a:lnTo>
                  <a:pt x="180240" y="329311"/>
                </a:lnTo>
                <a:lnTo>
                  <a:pt x="158877" y="308228"/>
                </a:lnTo>
                <a:lnTo>
                  <a:pt x="139309" y="287019"/>
                </a:lnTo>
                <a:lnTo>
                  <a:pt x="120523" y="264921"/>
                </a:lnTo>
                <a:lnTo>
                  <a:pt x="103446" y="242696"/>
                </a:lnTo>
                <a:lnTo>
                  <a:pt x="87513" y="219837"/>
                </a:lnTo>
                <a:lnTo>
                  <a:pt x="87376" y="219837"/>
                </a:lnTo>
                <a:lnTo>
                  <a:pt x="72644" y="196087"/>
                </a:lnTo>
                <a:lnTo>
                  <a:pt x="59898" y="172719"/>
                </a:lnTo>
                <a:lnTo>
                  <a:pt x="48499" y="148716"/>
                </a:lnTo>
                <a:lnTo>
                  <a:pt x="38354" y="123951"/>
                </a:lnTo>
                <a:lnTo>
                  <a:pt x="30396" y="99821"/>
                </a:lnTo>
                <a:lnTo>
                  <a:pt x="23791" y="75183"/>
                </a:lnTo>
                <a:lnTo>
                  <a:pt x="19143" y="50291"/>
                </a:lnTo>
                <a:lnTo>
                  <a:pt x="16202" y="25526"/>
                </a:lnTo>
                <a:lnTo>
                  <a:pt x="15240" y="0"/>
                </a:lnTo>
                <a:close/>
              </a:path>
              <a:path w="689610" h="578485">
                <a:moveTo>
                  <a:pt x="594741" y="529970"/>
                </a:moveTo>
                <a:lnTo>
                  <a:pt x="595249" y="530098"/>
                </a:lnTo>
                <a:lnTo>
                  <a:pt x="596031" y="530098"/>
                </a:lnTo>
                <a:lnTo>
                  <a:pt x="594741" y="529970"/>
                </a:lnTo>
                <a:close/>
              </a:path>
              <a:path w="689610" h="578485">
                <a:moveTo>
                  <a:pt x="501904" y="510158"/>
                </a:moveTo>
                <a:lnTo>
                  <a:pt x="502285" y="510286"/>
                </a:lnTo>
                <a:lnTo>
                  <a:pt x="501904" y="510158"/>
                </a:lnTo>
                <a:close/>
              </a:path>
              <a:path w="689610" h="578485">
                <a:moveTo>
                  <a:pt x="471675" y="501052"/>
                </a:moveTo>
                <a:lnTo>
                  <a:pt x="471932" y="501141"/>
                </a:lnTo>
                <a:lnTo>
                  <a:pt x="471675" y="501052"/>
                </a:lnTo>
                <a:close/>
              </a:path>
              <a:path w="689610" h="578485">
                <a:moveTo>
                  <a:pt x="471567" y="501014"/>
                </a:moveTo>
                <a:close/>
              </a:path>
              <a:path w="689610" h="578485">
                <a:moveTo>
                  <a:pt x="412242" y="478789"/>
                </a:moveTo>
                <a:lnTo>
                  <a:pt x="412496" y="478916"/>
                </a:lnTo>
                <a:lnTo>
                  <a:pt x="412242" y="478789"/>
                </a:lnTo>
                <a:close/>
              </a:path>
              <a:path w="689610" h="578485">
                <a:moveTo>
                  <a:pt x="383413" y="466089"/>
                </a:moveTo>
                <a:lnTo>
                  <a:pt x="383667" y="466216"/>
                </a:lnTo>
                <a:lnTo>
                  <a:pt x="383413" y="466089"/>
                </a:lnTo>
                <a:close/>
              </a:path>
              <a:path w="689610" h="578485">
                <a:moveTo>
                  <a:pt x="355427" y="452349"/>
                </a:moveTo>
                <a:close/>
              </a:path>
              <a:path w="689610" h="578485">
                <a:moveTo>
                  <a:pt x="355238" y="452246"/>
                </a:moveTo>
                <a:lnTo>
                  <a:pt x="355427" y="452349"/>
                </a:lnTo>
                <a:lnTo>
                  <a:pt x="355238" y="452246"/>
                </a:lnTo>
                <a:close/>
              </a:path>
              <a:path w="689610" h="578485">
                <a:moveTo>
                  <a:pt x="327533" y="437261"/>
                </a:moveTo>
                <a:lnTo>
                  <a:pt x="327787" y="437514"/>
                </a:lnTo>
                <a:lnTo>
                  <a:pt x="328002" y="437514"/>
                </a:lnTo>
                <a:lnTo>
                  <a:pt x="327533" y="437261"/>
                </a:lnTo>
                <a:close/>
              </a:path>
              <a:path w="689610" h="578485">
                <a:moveTo>
                  <a:pt x="300793" y="421513"/>
                </a:moveTo>
                <a:lnTo>
                  <a:pt x="300990" y="421639"/>
                </a:lnTo>
                <a:lnTo>
                  <a:pt x="300793" y="421513"/>
                </a:lnTo>
                <a:close/>
              </a:path>
              <a:path w="689610" h="578485">
                <a:moveTo>
                  <a:pt x="274701" y="404621"/>
                </a:moveTo>
                <a:lnTo>
                  <a:pt x="274955" y="404875"/>
                </a:lnTo>
                <a:lnTo>
                  <a:pt x="275093" y="404875"/>
                </a:lnTo>
                <a:lnTo>
                  <a:pt x="274701" y="404621"/>
                </a:lnTo>
                <a:close/>
              </a:path>
              <a:path w="689610" h="578485">
                <a:moveTo>
                  <a:pt x="249643" y="386968"/>
                </a:moveTo>
                <a:lnTo>
                  <a:pt x="249809" y="387095"/>
                </a:lnTo>
                <a:lnTo>
                  <a:pt x="249643" y="386968"/>
                </a:lnTo>
                <a:close/>
              </a:path>
              <a:path w="689610" h="578485">
                <a:moveTo>
                  <a:pt x="225298" y="368300"/>
                </a:moveTo>
                <a:lnTo>
                  <a:pt x="225552" y="368553"/>
                </a:lnTo>
                <a:lnTo>
                  <a:pt x="225298" y="368300"/>
                </a:lnTo>
                <a:close/>
              </a:path>
              <a:path w="689610" h="578485">
                <a:moveTo>
                  <a:pt x="202184" y="348995"/>
                </a:moveTo>
                <a:lnTo>
                  <a:pt x="202311" y="349250"/>
                </a:lnTo>
                <a:lnTo>
                  <a:pt x="202487" y="349250"/>
                </a:lnTo>
                <a:lnTo>
                  <a:pt x="202184" y="348995"/>
                </a:lnTo>
                <a:close/>
              </a:path>
              <a:path w="689610" h="578485">
                <a:moveTo>
                  <a:pt x="179959" y="329056"/>
                </a:moveTo>
                <a:lnTo>
                  <a:pt x="180213" y="329311"/>
                </a:lnTo>
                <a:lnTo>
                  <a:pt x="179959" y="329056"/>
                </a:lnTo>
                <a:close/>
              </a:path>
              <a:path w="689610" h="578485">
                <a:moveTo>
                  <a:pt x="159099" y="308448"/>
                </a:moveTo>
                <a:close/>
              </a:path>
              <a:path w="689610" h="578485">
                <a:moveTo>
                  <a:pt x="158896" y="308228"/>
                </a:moveTo>
                <a:lnTo>
                  <a:pt x="159099" y="308448"/>
                </a:lnTo>
                <a:lnTo>
                  <a:pt x="158896" y="308228"/>
                </a:lnTo>
                <a:close/>
              </a:path>
              <a:path w="689610" h="578485">
                <a:moveTo>
                  <a:pt x="139210" y="286892"/>
                </a:moveTo>
                <a:close/>
              </a:path>
              <a:path w="689610" h="578485">
                <a:moveTo>
                  <a:pt x="120581" y="264921"/>
                </a:moveTo>
                <a:lnTo>
                  <a:pt x="120777" y="265175"/>
                </a:lnTo>
                <a:lnTo>
                  <a:pt x="120581" y="264921"/>
                </a:lnTo>
                <a:close/>
              </a:path>
              <a:path w="689610" h="578485">
                <a:moveTo>
                  <a:pt x="103251" y="242442"/>
                </a:moveTo>
                <a:lnTo>
                  <a:pt x="103378" y="242696"/>
                </a:lnTo>
                <a:lnTo>
                  <a:pt x="103251" y="242442"/>
                </a:lnTo>
                <a:close/>
              </a:path>
              <a:path w="689610" h="578485">
                <a:moveTo>
                  <a:pt x="87249" y="219455"/>
                </a:moveTo>
                <a:lnTo>
                  <a:pt x="87376" y="219837"/>
                </a:lnTo>
                <a:lnTo>
                  <a:pt x="87513" y="219837"/>
                </a:lnTo>
                <a:lnTo>
                  <a:pt x="87249" y="219455"/>
                </a:lnTo>
                <a:close/>
              </a:path>
              <a:path w="689610" h="578485">
                <a:moveTo>
                  <a:pt x="72689" y="196087"/>
                </a:moveTo>
                <a:lnTo>
                  <a:pt x="72898" y="196468"/>
                </a:lnTo>
                <a:lnTo>
                  <a:pt x="72689" y="196087"/>
                </a:lnTo>
                <a:close/>
              </a:path>
              <a:path w="689610" h="578485">
                <a:moveTo>
                  <a:pt x="59690" y="172338"/>
                </a:moveTo>
                <a:lnTo>
                  <a:pt x="59817" y="172719"/>
                </a:lnTo>
                <a:lnTo>
                  <a:pt x="59690" y="172338"/>
                </a:lnTo>
                <a:close/>
              </a:path>
              <a:path w="689610" h="578485">
                <a:moveTo>
                  <a:pt x="48260" y="148208"/>
                </a:moveTo>
                <a:lnTo>
                  <a:pt x="48387" y="148716"/>
                </a:lnTo>
                <a:lnTo>
                  <a:pt x="48260" y="148208"/>
                </a:lnTo>
                <a:close/>
              </a:path>
              <a:path w="689610" h="578485">
                <a:moveTo>
                  <a:pt x="38480" y="123951"/>
                </a:moveTo>
                <a:lnTo>
                  <a:pt x="38608" y="124332"/>
                </a:lnTo>
                <a:lnTo>
                  <a:pt x="38480" y="123951"/>
                </a:lnTo>
                <a:close/>
              </a:path>
              <a:path w="689610" h="578485">
                <a:moveTo>
                  <a:pt x="30226" y="99313"/>
                </a:moveTo>
                <a:lnTo>
                  <a:pt x="30353" y="99821"/>
                </a:lnTo>
                <a:lnTo>
                  <a:pt x="30226" y="99313"/>
                </a:lnTo>
                <a:close/>
              </a:path>
              <a:path w="689610" h="578485">
                <a:moveTo>
                  <a:pt x="23653" y="74666"/>
                </a:moveTo>
                <a:lnTo>
                  <a:pt x="23749" y="75183"/>
                </a:lnTo>
                <a:lnTo>
                  <a:pt x="23653" y="74666"/>
                </a:lnTo>
                <a:close/>
              </a:path>
              <a:path w="689610" h="578485">
                <a:moveTo>
                  <a:pt x="23631" y="74549"/>
                </a:moveTo>
                <a:close/>
              </a:path>
              <a:path w="689610" h="578485">
                <a:moveTo>
                  <a:pt x="19050" y="49783"/>
                </a:moveTo>
                <a:lnTo>
                  <a:pt x="19050" y="50291"/>
                </a:lnTo>
                <a:lnTo>
                  <a:pt x="19050" y="49783"/>
                </a:lnTo>
                <a:close/>
              </a:path>
              <a:path w="689610" h="578485">
                <a:moveTo>
                  <a:pt x="16129" y="24891"/>
                </a:moveTo>
                <a:lnTo>
                  <a:pt x="16129" y="25526"/>
                </a:lnTo>
                <a:lnTo>
                  <a:pt x="16129" y="24891"/>
                </a:lnTo>
                <a:close/>
              </a:path>
            </a:pathLst>
          </a:custGeom>
          <a:solidFill>
            <a:srgbClr val="9D909F"/>
          </a:solidFill>
          <a:ln w="19050">
            <a:solidFill>
              <a:srgbClr val="FF99FF"/>
            </a:solidFill>
          </a:ln>
        </p:spPr>
        <p:txBody>
          <a:bodyPr wrap="square" lIns="0" tIns="0" rIns="0" bIns="0" rtlCol="0"/>
          <a:lstStyle/>
          <a:p>
            <a:endParaRPr/>
          </a:p>
        </p:txBody>
      </p:sp>
      <p:cxnSp>
        <p:nvCxnSpPr>
          <p:cNvPr id="43" name="직선 화살표 연결선 42"/>
          <p:cNvCxnSpPr/>
          <p:nvPr/>
        </p:nvCxnSpPr>
        <p:spPr bwMode="auto">
          <a:xfrm flipH="1">
            <a:off x="5195896" y="5235458"/>
            <a:ext cx="1037626" cy="354061"/>
          </a:xfrm>
          <a:prstGeom prst="straightConnector1">
            <a:avLst/>
          </a:prstGeom>
          <a:gradFill rotWithShape="1">
            <a:gsLst>
              <a:gs pos="0">
                <a:srgbClr val="FF9900"/>
              </a:gs>
              <a:gs pos="50000">
                <a:srgbClr val="FFCC00"/>
              </a:gs>
              <a:gs pos="100000">
                <a:srgbClr val="FF9900"/>
              </a:gs>
            </a:gsLst>
            <a:lin ang="0" scaled="1"/>
          </a:gradFill>
          <a:ln w="28575" cap="flat" cmpd="sng" algn="ctr">
            <a:solidFill>
              <a:srgbClr val="FF99FF"/>
            </a:solidFill>
            <a:prstDash val="solid"/>
            <a:round/>
            <a:headEnd type="none" w="med" len="med"/>
            <a:tailEnd type="triangle"/>
          </a:ln>
          <a:effectLst/>
        </p:spPr>
      </p:cxnSp>
      <p:cxnSp>
        <p:nvCxnSpPr>
          <p:cNvPr id="52" name="직선 화살표 연결선 51"/>
          <p:cNvCxnSpPr/>
          <p:nvPr/>
        </p:nvCxnSpPr>
        <p:spPr bwMode="auto">
          <a:xfrm flipH="1" flipV="1">
            <a:off x="5229263" y="5845090"/>
            <a:ext cx="1007196" cy="6624"/>
          </a:xfrm>
          <a:prstGeom prst="straightConnector1">
            <a:avLst/>
          </a:prstGeom>
          <a:gradFill rotWithShape="1">
            <a:gsLst>
              <a:gs pos="0">
                <a:srgbClr val="FF9900"/>
              </a:gs>
              <a:gs pos="50000">
                <a:srgbClr val="FFCC00"/>
              </a:gs>
              <a:gs pos="100000">
                <a:srgbClr val="FF9900"/>
              </a:gs>
            </a:gsLst>
            <a:lin ang="0" scaled="1"/>
          </a:gradFill>
          <a:ln w="28575" cap="flat" cmpd="sng" algn="ctr">
            <a:solidFill>
              <a:srgbClr val="FF99FF"/>
            </a:solidFill>
            <a:prstDash val="solid"/>
            <a:round/>
            <a:headEnd type="none" w="med" len="med"/>
            <a:tailEnd type="triangle"/>
          </a:ln>
          <a:effectLst/>
        </p:spPr>
      </p:cxnSp>
      <p:sp>
        <p:nvSpPr>
          <p:cNvPr id="36" name="TextBox 35"/>
          <p:cNvSpPr txBox="1"/>
          <p:nvPr/>
        </p:nvSpPr>
        <p:spPr>
          <a:xfrm>
            <a:off x="3905865" y="2934629"/>
            <a:ext cx="1956429" cy="400110"/>
          </a:xfrm>
          <a:prstGeom prst="rect">
            <a:avLst/>
          </a:prstGeom>
          <a:solidFill>
            <a:schemeClr val="accent2"/>
          </a:solidFill>
        </p:spPr>
        <p:txBody>
          <a:bodyPr wrap="square" rtlCol="0" anchor="ctr">
            <a:spAutoFit/>
          </a:bodyPr>
          <a:lstStyle/>
          <a:p>
            <a:pPr algn="ctr"/>
            <a:r>
              <a:rPr lang="en-US" altLang="ko-KR" sz="2000" b="1" dirty="0">
                <a:solidFill>
                  <a:schemeClr val="bg1"/>
                </a:solidFill>
                <a:latin typeface="Times New Roman" panose="02020603050405020304" pitchFamily="18" charset="0"/>
                <a:cs typeface="Times New Roman" panose="02020603050405020304" pitchFamily="18" charset="0"/>
              </a:rPr>
              <a:t>Abiotic stress</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22851" y="5204353"/>
            <a:ext cx="1080000" cy="1080000"/>
          </a:xfrm>
          <a:prstGeom prst="rect">
            <a:avLst/>
          </a:prstGeom>
        </p:spPr>
      </p:pic>
      <p:sp>
        <p:nvSpPr>
          <p:cNvPr id="45" name="object 7"/>
          <p:cNvSpPr txBox="1"/>
          <p:nvPr/>
        </p:nvSpPr>
        <p:spPr>
          <a:xfrm>
            <a:off x="1235350" y="6032192"/>
            <a:ext cx="1489577" cy="276999"/>
          </a:xfrm>
          <a:prstGeom prst="rect">
            <a:avLst/>
          </a:prstGeom>
        </p:spPr>
        <p:txBody>
          <a:bodyPr vert="horz" wrap="square" lIns="0" tIns="0" rIns="0" bIns="0" rtlCol="0">
            <a:spAutoFit/>
          </a:bodyPr>
          <a:lstStyle/>
          <a:p>
            <a:pPr algn="ctr">
              <a:lnSpc>
                <a:spcPct val="100000"/>
              </a:lnSpc>
            </a:pPr>
            <a:r>
              <a:rPr lang="en-US" sz="1800" spc="-160" dirty="0">
                <a:latin typeface="Times New Roman" panose="02020603050405020304" pitchFamily="18" charset="0"/>
                <a:cs typeface="Times New Roman" panose="02020603050405020304" pitchFamily="18" charset="0"/>
              </a:rPr>
              <a:t>Water </a:t>
            </a:r>
            <a:endParaRP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135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Value-Added crops for PFAL</a:t>
            </a:r>
            <a:endParaRPr lang="zh-TW" altLang="en-US" dirty="0"/>
          </a:p>
        </p:txBody>
      </p:sp>
      <p:sp>
        <p:nvSpPr>
          <p:cNvPr id="3" name="內容版面配置區 2"/>
          <p:cNvSpPr>
            <a:spLocks noGrp="1"/>
          </p:cNvSpPr>
          <p:nvPr>
            <p:ph idx="1"/>
          </p:nvPr>
        </p:nvSpPr>
        <p:spPr>
          <a:xfrm>
            <a:off x="538390" y="2186903"/>
            <a:ext cx="7643192" cy="3993307"/>
          </a:xfrm>
        </p:spPr>
        <p:txBody>
          <a:bodyPr>
            <a:normAutofit/>
          </a:bodyPr>
          <a:lstStyle/>
          <a:p>
            <a:pPr marL="742950" indent="-742950">
              <a:buFont typeface="+mj-lt"/>
              <a:buAutoNum type="arabicPeriod" startAt="3"/>
            </a:pPr>
            <a:r>
              <a:rPr lang="en-US" altLang="zh-TW" sz="4400" dirty="0">
                <a:solidFill>
                  <a:srgbClr val="FF0000"/>
                </a:solidFill>
              </a:rPr>
              <a:t>Edible flowers</a:t>
            </a:r>
            <a:endParaRPr lang="zh-TW" altLang="en-US" sz="4400" dirty="0">
              <a:solidFill>
                <a:srgbClr val="FF0000"/>
              </a:solidFill>
            </a:endParaRPr>
          </a:p>
        </p:txBody>
      </p:sp>
      <p:sp>
        <p:nvSpPr>
          <p:cNvPr id="4" name="投影片編號版面配置區 3"/>
          <p:cNvSpPr>
            <a:spLocks noGrp="1"/>
          </p:cNvSpPr>
          <p:nvPr>
            <p:ph type="sldNum" sz="quarter" idx="12"/>
          </p:nvPr>
        </p:nvSpPr>
        <p:spPr>
          <a:xfrm>
            <a:off x="6974904" y="6448250"/>
            <a:ext cx="2133600" cy="2520000"/>
          </a:xfrm>
        </p:spPr>
        <p:txBody>
          <a:bodyPr/>
          <a:lstStyle/>
          <a:p>
            <a:fld id="{73DA0BB7-265A-403C-9275-D587AB510EDC}" type="slidenum">
              <a:rPr lang="zh-TW" altLang="en-US" smtClean="0"/>
              <a:t>69</a:t>
            </a:fld>
            <a:endParaRPr lang="zh-TW" altLang="en-US"/>
          </a:p>
        </p:txBody>
      </p:sp>
      <p:pic>
        <p:nvPicPr>
          <p:cNvPr id="5" name="Picture 3" descr="m_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8680" y="1285819"/>
            <a:ext cx="4032448" cy="2338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圖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706013"/>
            <a:ext cx="3005808" cy="316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6" descr="m_franja_20140824_hashimoto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429" y="3682331"/>
            <a:ext cx="3146757" cy="3146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58571" y="3682331"/>
            <a:ext cx="3468090" cy="3146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8694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75656" y="1943289"/>
            <a:ext cx="6523894" cy="44380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標題 1"/>
          <p:cNvSpPr txBox="1">
            <a:spLocks/>
          </p:cNvSpPr>
          <p:nvPr/>
        </p:nvSpPr>
        <p:spPr>
          <a:xfrm>
            <a:off x="0" y="0"/>
            <a:ext cx="9144000" cy="114300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a:spcBef>
                <a:spcPct val="0"/>
              </a:spcBef>
              <a:buNone/>
              <a:defRPr sz="4400">
                <a:solidFill>
                  <a:schemeClr val="tx1"/>
                </a:solidFill>
              </a:defRPr>
            </a:lvl1pPr>
          </a:lstStyle>
          <a:p>
            <a:r>
              <a:rPr lang="en-US" altLang="zh-TW" sz="2800" dirty="0">
                <a:latin typeface="Times New Roman" panose="02020603050405020304" pitchFamily="18" charset="0"/>
                <a:cs typeface="Times New Roman" panose="02020603050405020304" pitchFamily="18" charset="0"/>
              </a:rPr>
              <a:t>Controlled Environment Agriculture (CEA)</a:t>
            </a:r>
            <a:endParaRPr lang="zh-TW" altLang="en-US" sz="2800" dirty="0">
              <a:latin typeface="Times New Roman" panose="02020603050405020304" pitchFamily="18" charset="0"/>
              <a:cs typeface="Times New Roman" panose="02020603050405020304" pitchFamily="18" charset="0"/>
            </a:endParaRPr>
          </a:p>
        </p:txBody>
      </p:sp>
      <p:sp>
        <p:nvSpPr>
          <p:cNvPr id="6" name="內容版面配置區 2"/>
          <p:cNvSpPr txBox="1">
            <a:spLocks/>
          </p:cNvSpPr>
          <p:nvPr/>
        </p:nvSpPr>
        <p:spPr>
          <a:xfrm>
            <a:off x="5220072" y="1340769"/>
            <a:ext cx="3322712" cy="79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Plant Factory/Vertical Farm with Artificial Lighting</a:t>
            </a:r>
          </a:p>
        </p:txBody>
      </p:sp>
      <p:sp>
        <p:nvSpPr>
          <p:cNvPr id="5" name="內容版面配置區 2"/>
          <p:cNvSpPr txBox="1">
            <a:spLocks/>
          </p:cNvSpPr>
          <p:nvPr/>
        </p:nvSpPr>
        <p:spPr>
          <a:xfrm>
            <a:off x="1259632" y="1398263"/>
            <a:ext cx="4032448" cy="79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Greenhouse:  Plant Factory with</a:t>
            </a:r>
            <a:b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sunlight and/or supplemental light</a:t>
            </a:r>
          </a:p>
        </p:txBody>
      </p:sp>
    </p:spTree>
    <p:extLst>
      <p:ext uri="{BB962C8B-B14F-4D97-AF65-F5344CB8AC3E}">
        <p14:creationId xmlns:p14="http://schemas.microsoft.com/office/powerpoint/2010/main" val="35921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_1653492_10151978434297898_531868932_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4787900" cy="3570288"/>
          </a:xfrm>
          <a:prstGeom prst="rect">
            <a:avLst/>
          </a:prstGeom>
          <a:noFill/>
          <a:extLst>
            <a:ext uri="{909E8E84-426E-40DD-AFC4-6F175D3DCCD1}">
              <a14:hiddenFill xmlns:a14="http://schemas.microsoft.com/office/drawing/2010/main">
                <a:solidFill>
                  <a:srgbClr val="FFFFFF"/>
                </a:solidFill>
              </a14:hiddenFill>
            </a:ext>
          </a:extLst>
        </p:spPr>
      </p:pic>
      <p:pic>
        <p:nvPicPr>
          <p:cNvPr id="79875" name="Picture 3" descr="m_1656063_10151977797657898_967220254_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7900" y="3454400"/>
            <a:ext cx="4356100" cy="3403600"/>
          </a:xfrm>
          <a:prstGeom prst="rect">
            <a:avLst/>
          </a:prstGeom>
          <a:noFill/>
          <a:extLst>
            <a:ext uri="{909E8E84-426E-40DD-AFC4-6F175D3DCCD1}">
              <a14:hiddenFill xmlns:a14="http://schemas.microsoft.com/office/drawing/2010/main">
                <a:solidFill>
                  <a:srgbClr val="FFFFFF"/>
                </a:solidFill>
              </a14:hiddenFill>
            </a:ext>
          </a:extLst>
        </p:spPr>
      </p:pic>
      <p:pic>
        <p:nvPicPr>
          <p:cNvPr id="79876" name="Picture 4" descr="m_1795518_10151977534682898_1456819117_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87900" y="0"/>
            <a:ext cx="435610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m_1797586_10151977665657898_368163595_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3489325"/>
            <a:ext cx="4787900" cy="33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17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0154346_10152177032287898_4811225674588971669_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2438" y="1439863"/>
            <a:ext cx="3611562" cy="5418137"/>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3" descr="10369112_10152177032242898_6626420878545639468_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492375"/>
            <a:ext cx="5364163" cy="3979863"/>
          </a:xfrm>
          <a:prstGeom prst="rect">
            <a:avLst/>
          </a:prstGeom>
          <a:noFill/>
          <a:extLst>
            <a:ext uri="{909E8E84-426E-40DD-AFC4-6F175D3DCCD1}">
              <a14:hiddenFill xmlns:a14="http://schemas.microsoft.com/office/drawing/2010/main">
                <a:solidFill>
                  <a:srgbClr val="FFFFFF"/>
                </a:solidFill>
              </a14:hiddenFill>
            </a:ext>
          </a:extLst>
        </p:spPr>
      </p:pic>
      <p:sp>
        <p:nvSpPr>
          <p:cNvPr id="80900" name="Text Box 4"/>
          <p:cNvSpPr txBox="1">
            <a:spLocks noChangeArrowheads="1"/>
          </p:cNvSpPr>
          <p:nvPr/>
        </p:nvSpPr>
        <p:spPr bwMode="auto">
          <a:xfrm>
            <a:off x="323528" y="1052513"/>
            <a:ext cx="25760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800" dirty="0">
                <a:solidFill>
                  <a:srgbClr val="FF0000"/>
                </a:solidFill>
                <a:latin typeface="標楷體" panose="03000509000000000000" pitchFamily="65" charset="-120"/>
                <a:ea typeface="標楷體" panose="03000509000000000000" pitchFamily="65" charset="-120"/>
              </a:rPr>
              <a:t>三色堇  </a:t>
            </a:r>
            <a:r>
              <a:rPr lang="en-US" altLang="zh-TW" sz="3200" dirty="0"/>
              <a:t>Pansy</a:t>
            </a:r>
            <a:endParaRPr lang="zh-TW" altLang="en-US" sz="2000" dirty="0"/>
          </a:p>
        </p:txBody>
      </p:sp>
      <p:sp>
        <p:nvSpPr>
          <p:cNvPr id="2" name="圓角矩形 1"/>
          <p:cNvSpPr/>
          <p:nvPr/>
        </p:nvSpPr>
        <p:spPr>
          <a:xfrm>
            <a:off x="29028" y="2377908"/>
            <a:ext cx="683568"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55214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g_sho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175" y="4896246"/>
            <a:ext cx="2519363" cy="1944688"/>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p:cNvSpPr txBox="1">
            <a:spLocks noChangeArrowheads="1"/>
          </p:cNvSpPr>
          <p:nvPr/>
        </p:nvSpPr>
        <p:spPr bwMode="auto">
          <a:xfrm>
            <a:off x="239138" y="426207"/>
            <a:ext cx="33007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800" dirty="0">
                <a:solidFill>
                  <a:srgbClr val="FF0000"/>
                </a:solidFill>
                <a:latin typeface="標楷體" panose="03000509000000000000" pitchFamily="65" charset="-120"/>
                <a:ea typeface="標楷體" panose="03000509000000000000" pitchFamily="65" charset="-120"/>
              </a:rPr>
              <a:t>琉璃苣 </a:t>
            </a:r>
            <a:r>
              <a:rPr lang="en-US" altLang="zh-TW" sz="4400" dirty="0">
                <a:solidFill>
                  <a:srgbClr val="545454"/>
                </a:solidFill>
              </a:rPr>
              <a:t>Borage</a:t>
            </a:r>
            <a:r>
              <a:rPr lang="zh-TW" altLang="en-US" sz="4400" dirty="0">
                <a:solidFill>
                  <a:srgbClr val="FF0000"/>
                </a:solidFill>
              </a:rPr>
              <a:t>  </a:t>
            </a:r>
          </a:p>
        </p:txBody>
      </p:sp>
      <p:pic>
        <p:nvPicPr>
          <p:cNvPr id="81924" name="Picture 4" descr="495801_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295796"/>
            <a:ext cx="3759200" cy="5589588"/>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descr="im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3663" y="4896246"/>
            <a:ext cx="25558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0348d4309faac5f99dc9561d5951f005_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67175" y="1295796"/>
            <a:ext cx="4968875" cy="33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55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2714" y="332656"/>
            <a:ext cx="46792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800" dirty="0">
                <a:solidFill>
                  <a:srgbClr val="FF0000"/>
                </a:solidFill>
                <a:latin typeface="標楷體" panose="03000509000000000000" pitchFamily="65" charset="-120"/>
                <a:ea typeface="標楷體" panose="03000509000000000000" pitchFamily="65" charset="-120"/>
              </a:rPr>
              <a:t>紫羅蘭  </a:t>
            </a:r>
            <a:r>
              <a:rPr lang="en-US" altLang="zh-TW" sz="3200" dirty="0"/>
              <a:t>Violet (gillyflower)</a:t>
            </a:r>
            <a:endParaRPr lang="zh-TW" altLang="en-US" sz="3200" dirty="0"/>
          </a:p>
        </p:txBody>
      </p:sp>
      <p:pic>
        <p:nvPicPr>
          <p:cNvPr id="82947" name="Picture 3" descr="2531170_103709677206_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286249"/>
            <a:ext cx="4248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1608322b6llik663i6z19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059" y="1233756"/>
            <a:ext cx="4422775" cy="5616575"/>
          </a:xfrm>
          <a:prstGeom prst="rect">
            <a:avLst/>
          </a:prstGeom>
          <a:noFill/>
          <a:extLst>
            <a:ext uri="{909E8E84-426E-40DD-AFC4-6F175D3DCCD1}">
              <a14:hiddenFill xmlns:a14="http://schemas.microsoft.com/office/drawing/2010/main">
                <a:solidFill>
                  <a:srgbClr val="FFFFFF"/>
                </a:solidFill>
              </a14:hiddenFill>
            </a:ext>
          </a:extLst>
        </p:spPr>
      </p:pic>
      <p:pic>
        <p:nvPicPr>
          <p:cNvPr id="82949" name="Picture 5" descr="1348838432-192082603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3662736"/>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04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t>74</a:t>
            </a:fld>
            <a:endParaRPr lang="zh-TW" altLang="en-US"/>
          </a:p>
        </p:txBody>
      </p:sp>
      <p:pic>
        <p:nvPicPr>
          <p:cNvPr id="3" name="Picture 3" descr="m_DSC09711"/>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364088" y="-58630"/>
            <a:ext cx="3534199" cy="6916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1" descr="m_DSC0038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0054" y="-29315"/>
            <a:ext cx="47538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09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496944" cy="951570"/>
          </a:xfrm>
          <a:noFill/>
          <a:ln>
            <a:noFill/>
          </a:ln>
        </p:spPr>
        <p:txBody>
          <a:bodyPr>
            <a:noAutofit/>
          </a:bodyPr>
          <a:lstStyle/>
          <a:p>
            <a:r>
              <a:rPr lang="en-US" altLang="ja-JP" sz="3200" dirty="0"/>
              <a:t>Recent R&amp;D topics to improve </a:t>
            </a:r>
            <a:br>
              <a:rPr lang="en-US" altLang="ja-JP" sz="3200" dirty="0"/>
            </a:br>
            <a:r>
              <a:rPr lang="en-US" altLang="ja-JP" sz="3200" dirty="0"/>
              <a:t>cost performance of PFAL business</a:t>
            </a:r>
            <a:endParaRPr kumimoji="1" lang="ja-JP" altLang="en-US" sz="3200" dirty="0"/>
          </a:p>
        </p:txBody>
      </p:sp>
      <p:sp>
        <p:nvSpPr>
          <p:cNvPr id="5" name="手繪多邊形 4"/>
          <p:cNvSpPr/>
          <p:nvPr/>
        </p:nvSpPr>
        <p:spPr>
          <a:xfrm>
            <a:off x="6280007" y="6320622"/>
            <a:ext cx="266047" cy="91440"/>
          </a:xfrm>
          <a:custGeom>
            <a:avLst/>
            <a:gdLst>
              <a:gd name="connsiteX0" fmla="*/ 0 w 266047"/>
              <a:gd name="connsiteY0" fmla="*/ 53403 h 91440"/>
              <a:gd name="connsiteX1" fmla="*/ 133023 w 266047"/>
              <a:gd name="connsiteY1" fmla="*/ 53403 h 91440"/>
              <a:gd name="connsiteX2" fmla="*/ 133023 w 266047"/>
              <a:gd name="connsiteY2" fmla="*/ 45720 h 91440"/>
              <a:gd name="connsiteX3" fmla="*/ 266047 w 266047"/>
              <a:gd name="connsiteY3" fmla="*/ 45720 h 91440"/>
            </a:gdLst>
            <a:ahLst/>
            <a:cxnLst>
              <a:cxn ang="0">
                <a:pos x="connsiteX0" y="connsiteY0"/>
              </a:cxn>
              <a:cxn ang="0">
                <a:pos x="connsiteX1" y="connsiteY1"/>
              </a:cxn>
              <a:cxn ang="0">
                <a:pos x="connsiteX2" y="connsiteY2"/>
              </a:cxn>
              <a:cxn ang="0">
                <a:pos x="connsiteX3" y="connsiteY3"/>
              </a:cxn>
            </a:cxnLst>
            <a:rect l="l" t="t" r="r" b="b"/>
            <a:pathLst>
              <a:path w="266047" h="91440">
                <a:moveTo>
                  <a:pt x="0" y="53403"/>
                </a:moveTo>
                <a:lnTo>
                  <a:pt x="133023" y="53403"/>
                </a:lnTo>
                <a:lnTo>
                  <a:pt x="133023" y="45720"/>
                </a:lnTo>
                <a:lnTo>
                  <a:pt x="266047"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070" tIns="39066" rIns="139070" bIns="39067"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6" name="手繪多邊形 5"/>
          <p:cNvSpPr/>
          <p:nvPr/>
        </p:nvSpPr>
        <p:spPr>
          <a:xfrm>
            <a:off x="3611779" y="6160255"/>
            <a:ext cx="266047" cy="213770"/>
          </a:xfrm>
          <a:custGeom>
            <a:avLst/>
            <a:gdLst>
              <a:gd name="connsiteX0" fmla="*/ 0 w 266047"/>
              <a:gd name="connsiteY0" fmla="*/ 0 h 213770"/>
              <a:gd name="connsiteX1" fmla="*/ 133023 w 266047"/>
              <a:gd name="connsiteY1" fmla="*/ 0 h 213770"/>
              <a:gd name="connsiteX2" fmla="*/ 133023 w 266047"/>
              <a:gd name="connsiteY2" fmla="*/ 213770 h 213770"/>
              <a:gd name="connsiteX3" fmla="*/ 266047 w 266047"/>
              <a:gd name="connsiteY3" fmla="*/ 213770 h 213770"/>
            </a:gdLst>
            <a:ahLst/>
            <a:cxnLst>
              <a:cxn ang="0">
                <a:pos x="connsiteX0" y="connsiteY0"/>
              </a:cxn>
              <a:cxn ang="0">
                <a:pos x="connsiteX1" y="connsiteY1"/>
              </a:cxn>
              <a:cxn ang="0">
                <a:pos x="connsiteX2" y="connsiteY2"/>
              </a:cxn>
              <a:cxn ang="0">
                <a:pos x="connsiteX3" y="connsiteY3"/>
              </a:cxn>
            </a:cxnLst>
            <a:rect l="l" t="t" r="r" b="b"/>
            <a:pathLst>
              <a:path w="266047" h="213770">
                <a:moveTo>
                  <a:pt x="0" y="0"/>
                </a:moveTo>
                <a:lnTo>
                  <a:pt x="133023" y="0"/>
                </a:lnTo>
                <a:lnTo>
                  <a:pt x="133023" y="213770"/>
                </a:lnTo>
                <a:lnTo>
                  <a:pt x="266047" y="2137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192" tIns="98353" rIns="137191" bIns="98353"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7" name="手繪多邊形 6"/>
          <p:cNvSpPr/>
          <p:nvPr/>
        </p:nvSpPr>
        <p:spPr>
          <a:xfrm>
            <a:off x="6280007" y="5966294"/>
            <a:ext cx="266047" cy="91440"/>
          </a:xfrm>
          <a:custGeom>
            <a:avLst/>
            <a:gdLst>
              <a:gd name="connsiteX0" fmla="*/ 0 w 266047"/>
              <a:gd name="connsiteY0" fmla="*/ 48343 h 91440"/>
              <a:gd name="connsiteX1" fmla="*/ 133023 w 266047"/>
              <a:gd name="connsiteY1" fmla="*/ 48343 h 91440"/>
              <a:gd name="connsiteX2" fmla="*/ 133023 w 266047"/>
              <a:gd name="connsiteY2" fmla="*/ 45720 h 91440"/>
              <a:gd name="connsiteX3" fmla="*/ 266047 w 266047"/>
              <a:gd name="connsiteY3" fmla="*/ 45720 h 91440"/>
            </a:gdLst>
            <a:ahLst/>
            <a:cxnLst>
              <a:cxn ang="0">
                <a:pos x="connsiteX0" y="connsiteY0"/>
              </a:cxn>
              <a:cxn ang="0">
                <a:pos x="connsiteX1" y="connsiteY1"/>
              </a:cxn>
              <a:cxn ang="0">
                <a:pos x="connsiteX2" y="connsiteY2"/>
              </a:cxn>
              <a:cxn ang="0">
                <a:pos x="connsiteX3" y="connsiteY3"/>
              </a:cxn>
            </a:cxnLst>
            <a:rect l="l" t="t" r="r" b="b"/>
            <a:pathLst>
              <a:path w="266047" h="91440">
                <a:moveTo>
                  <a:pt x="0" y="48343"/>
                </a:moveTo>
                <a:lnTo>
                  <a:pt x="133023" y="48343"/>
                </a:lnTo>
                <a:lnTo>
                  <a:pt x="133023" y="45720"/>
                </a:lnTo>
                <a:lnTo>
                  <a:pt x="266047"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073" tIns="39069" rIns="139071" bIns="39068"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8" name="手繪多邊形 7"/>
          <p:cNvSpPr/>
          <p:nvPr/>
        </p:nvSpPr>
        <p:spPr>
          <a:xfrm>
            <a:off x="3611779" y="6014638"/>
            <a:ext cx="266047" cy="145616"/>
          </a:xfrm>
          <a:custGeom>
            <a:avLst/>
            <a:gdLst>
              <a:gd name="connsiteX0" fmla="*/ 0 w 266047"/>
              <a:gd name="connsiteY0" fmla="*/ 145616 h 145616"/>
              <a:gd name="connsiteX1" fmla="*/ 133023 w 266047"/>
              <a:gd name="connsiteY1" fmla="*/ 145616 h 145616"/>
              <a:gd name="connsiteX2" fmla="*/ 133023 w 266047"/>
              <a:gd name="connsiteY2" fmla="*/ 0 h 145616"/>
              <a:gd name="connsiteX3" fmla="*/ 266047 w 266047"/>
              <a:gd name="connsiteY3" fmla="*/ 0 h 145616"/>
            </a:gdLst>
            <a:ahLst/>
            <a:cxnLst>
              <a:cxn ang="0">
                <a:pos x="connsiteX0" y="connsiteY0"/>
              </a:cxn>
              <a:cxn ang="0">
                <a:pos x="connsiteX1" y="connsiteY1"/>
              </a:cxn>
              <a:cxn ang="0">
                <a:pos x="connsiteX2" y="connsiteY2"/>
              </a:cxn>
              <a:cxn ang="0">
                <a:pos x="connsiteX3" y="connsiteY3"/>
              </a:cxn>
            </a:cxnLst>
            <a:rect l="l" t="t" r="r" b="b"/>
            <a:pathLst>
              <a:path w="266047" h="145616">
                <a:moveTo>
                  <a:pt x="0" y="145616"/>
                </a:moveTo>
                <a:lnTo>
                  <a:pt x="133023" y="145616"/>
                </a:lnTo>
                <a:lnTo>
                  <a:pt x="133023" y="0"/>
                </a:lnTo>
                <a:lnTo>
                  <a:pt x="26604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142" tIns="65226" rIns="138141" bIns="65226"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9" name="手繪多邊形 8"/>
          <p:cNvSpPr/>
          <p:nvPr/>
        </p:nvSpPr>
        <p:spPr>
          <a:xfrm>
            <a:off x="766164" y="3909813"/>
            <a:ext cx="266047" cy="2250441"/>
          </a:xfrm>
          <a:custGeom>
            <a:avLst/>
            <a:gdLst>
              <a:gd name="connsiteX0" fmla="*/ 0 w 266047"/>
              <a:gd name="connsiteY0" fmla="*/ 0 h 2250441"/>
              <a:gd name="connsiteX1" fmla="*/ 133023 w 266047"/>
              <a:gd name="connsiteY1" fmla="*/ 0 h 2250441"/>
              <a:gd name="connsiteX2" fmla="*/ 133023 w 266047"/>
              <a:gd name="connsiteY2" fmla="*/ 2250441 h 2250441"/>
              <a:gd name="connsiteX3" fmla="*/ 266047 w 266047"/>
              <a:gd name="connsiteY3" fmla="*/ 2250441 h 2250441"/>
            </a:gdLst>
            <a:ahLst/>
            <a:cxnLst>
              <a:cxn ang="0">
                <a:pos x="connsiteX0" y="connsiteY0"/>
              </a:cxn>
              <a:cxn ang="0">
                <a:pos x="connsiteX1" y="connsiteY1"/>
              </a:cxn>
              <a:cxn ang="0">
                <a:pos x="connsiteX2" y="connsiteY2"/>
              </a:cxn>
              <a:cxn ang="0">
                <a:pos x="connsiteX3" y="connsiteY3"/>
              </a:cxn>
            </a:cxnLst>
            <a:rect l="l" t="t" r="r" b="b"/>
            <a:pathLst>
              <a:path w="266047" h="2250441">
                <a:moveTo>
                  <a:pt x="0" y="0"/>
                </a:moveTo>
                <a:lnTo>
                  <a:pt x="133023" y="0"/>
                </a:lnTo>
                <a:lnTo>
                  <a:pt x="133023" y="2250441"/>
                </a:lnTo>
                <a:lnTo>
                  <a:pt x="266047" y="22504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9071" tIns="1068568" rIns="89071" bIns="1068568"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0" name="手繪多邊形 9"/>
          <p:cNvSpPr/>
          <p:nvPr/>
        </p:nvSpPr>
        <p:spPr>
          <a:xfrm>
            <a:off x="3340291" y="5225374"/>
            <a:ext cx="266047" cy="319118"/>
          </a:xfrm>
          <a:custGeom>
            <a:avLst/>
            <a:gdLst>
              <a:gd name="connsiteX0" fmla="*/ 0 w 266047"/>
              <a:gd name="connsiteY0" fmla="*/ 0 h 319118"/>
              <a:gd name="connsiteX1" fmla="*/ 133023 w 266047"/>
              <a:gd name="connsiteY1" fmla="*/ 0 h 319118"/>
              <a:gd name="connsiteX2" fmla="*/ 133023 w 266047"/>
              <a:gd name="connsiteY2" fmla="*/ 319118 h 319118"/>
              <a:gd name="connsiteX3" fmla="*/ 266047 w 266047"/>
              <a:gd name="connsiteY3" fmla="*/ 319118 h 319118"/>
            </a:gdLst>
            <a:ahLst/>
            <a:cxnLst>
              <a:cxn ang="0">
                <a:pos x="connsiteX0" y="connsiteY0"/>
              </a:cxn>
              <a:cxn ang="0">
                <a:pos x="connsiteX1" y="connsiteY1"/>
              </a:cxn>
              <a:cxn ang="0">
                <a:pos x="connsiteX2" y="connsiteY2"/>
              </a:cxn>
              <a:cxn ang="0">
                <a:pos x="connsiteX3" y="connsiteY3"/>
              </a:cxn>
            </a:cxnLst>
            <a:rect l="l" t="t" r="r" b="b"/>
            <a:pathLst>
              <a:path w="266047" h="319118">
                <a:moveTo>
                  <a:pt x="0" y="0"/>
                </a:moveTo>
                <a:lnTo>
                  <a:pt x="133023" y="0"/>
                </a:lnTo>
                <a:lnTo>
                  <a:pt x="133023" y="319118"/>
                </a:lnTo>
                <a:lnTo>
                  <a:pt x="266047" y="3191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5337" tIns="149173" rIns="135337" bIns="149172"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1" name="手繪多邊形 10"/>
          <p:cNvSpPr/>
          <p:nvPr/>
        </p:nvSpPr>
        <p:spPr>
          <a:xfrm>
            <a:off x="6552280" y="4995514"/>
            <a:ext cx="266047" cy="91440"/>
          </a:xfrm>
          <a:custGeom>
            <a:avLst/>
            <a:gdLst>
              <a:gd name="connsiteX0" fmla="*/ 0 w 266047"/>
              <a:gd name="connsiteY0" fmla="*/ 45720 h 91440"/>
              <a:gd name="connsiteX1" fmla="*/ 133023 w 266047"/>
              <a:gd name="connsiteY1" fmla="*/ 45720 h 91440"/>
              <a:gd name="connsiteX2" fmla="*/ 133023 w 266047"/>
              <a:gd name="connsiteY2" fmla="*/ 47394 h 91440"/>
              <a:gd name="connsiteX3" fmla="*/ 266047 w 266047"/>
              <a:gd name="connsiteY3" fmla="*/ 47394 h 91440"/>
            </a:gdLst>
            <a:ahLst/>
            <a:cxnLst>
              <a:cxn ang="0">
                <a:pos x="connsiteX0" y="connsiteY0"/>
              </a:cxn>
              <a:cxn ang="0">
                <a:pos x="connsiteX1" y="connsiteY1"/>
              </a:cxn>
              <a:cxn ang="0">
                <a:pos x="connsiteX2" y="connsiteY2"/>
              </a:cxn>
              <a:cxn ang="0">
                <a:pos x="connsiteX3" y="connsiteY3"/>
              </a:cxn>
            </a:cxnLst>
            <a:rect l="l" t="t" r="r" b="b"/>
            <a:pathLst>
              <a:path w="266047" h="91440">
                <a:moveTo>
                  <a:pt x="0" y="45720"/>
                </a:moveTo>
                <a:lnTo>
                  <a:pt x="133023" y="45720"/>
                </a:lnTo>
                <a:lnTo>
                  <a:pt x="133023" y="47394"/>
                </a:lnTo>
                <a:lnTo>
                  <a:pt x="266047" y="4739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073" tIns="39068" rIns="139072" bIns="39070"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12" name="手繪多邊形 11"/>
          <p:cNvSpPr/>
          <p:nvPr/>
        </p:nvSpPr>
        <p:spPr>
          <a:xfrm>
            <a:off x="3340291" y="5041234"/>
            <a:ext cx="266047" cy="184140"/>
          </a:xfrm>
          <a:custGeom>
            <a:avLst/>
            <a:gdLst>
              <a:gd name="connsiteX0" fmla="*/ 0 w 266047"/>
              <a:gd name="connsiteY0" fmla="*/ 184140 h 184140"/>
              <a:gd name="connsiteX1" fmla="*/ 133023 w 266047"/>
              <a:gd name="connsiteY1" fmla="*/ 184140 h 184140"/>
              <a:gd name="connsiteX2" fmla="*/ 133023 w 266047"/>
              <a:gd name="connsiteY2" fmla="*/ 0 h 184140"/>
              <a:gd name="connsiteX3" fmla="*/ 266047 w 266047"/>
              <a:gd name="connsiteY3" fmla="*/ 0 h 184140"/>
            </a:gdLst>
            <a:ahLst/>
            <a:cxnLst>
              <a:cxn ang="0">
                <a:pos x="connsiteX0" y="connsiteY0"/>
              </a:cxn>
              <a:cxn ang="0">
                <a:pos x="connsiteX1" y="connsiteY1"/>
              </a:cxn>
              <a:cxn ang="0">
                <a:pos x="connsiteX2" y="connsiteY2"/>
              </a:cxn>
              <a:cxn ang="0">
                <a:pos x="connsiteX3" y="connsiteY3"/>
              </a:cxn>
            </a:cxnLst>
            <a:rect l="l" t="t" r="r" b="b"/>
            <a:pathLst>
              <a:path w="266047" h="184140">
                <a:moveTo>
                  <a:pt x="0" y="184140"/>
                </a:moveTo>
                <a:lnTo>
                  <a:pt x="133023" y="184140"/>
                </a:lnTo>
                <a:lnTo>
                  <a:pt x="133023" y="0"/>
                </a:lnTo>
                <a:lnTo>
                  <a:pt x="26604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635" tIns="83981" rIns="137635" bIns="83982"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3" name="手繪多邊形 12"/>
          <p:cNvSpPr/>
          <p:nvPr/>
        </p:nvSpPr>
        <p:spPr>
          <a:xfrm>
            <a:off x="766164" y="3909813"/>
            <a:ext cx="266047" cy="1315561"/>
          </a:xfrm>
          <a:custGeom>
            <a:avLst/>
            <a:gdLst>
              <a:gd name="connsiteX0" fmla="*/ 0 w 266047"/>
              <a:gd name="connsiteY0" fmla="*/ 0 h 1315561"/>
              <a:gd name="connsiteX1" fmla="*/ 133023 w 266047"/>
              <a:gd name="connsiteY1" fmla="*/ 0 h 1315561"/>
              <a:gd name="connsiteX2" fmla="*/ 133023 w 266047"/>
              <a:gd name="connsiteY2" fmla="*/ 1315561 h 1315561"/>
              <a:gd name="connsiteX3" fmla="*/ 266047 w 266047"/>
              <a:gd name="connsiteY3" fmla="*/ 1315561 h 1315561"/>
            </a:gdLst>
            <a:ahLst/>
            <a:cxnLst>
              <a:cxn ang="0">
                <a:pos x="connsiteX0" y="connsiteY0"/>
              </a:cxn>
              <a:cxn ang="0">
                <a:pos x="connsiteX1" y="connsiteY1"/>
              </a:cxn>
              <a:cxn ang="0">
                <a:pos x="connsiteX2" y="connsiteY2"/>
              </a:cxn>
              <a:cxn ang="0">
                <a:pos x="connsiteX3" y="connsiteY3"/>
              </a:cxn>
            </a:cxnLst>
            <a:rect l="l" t="t" r="r" b="b"/>
            <a:pathLst>
              <a:path w="266047" h="1315561">
                <a:moveTo>
                  <a:pt x="0" y="0"/>
                </a:moveTo>
                <a:lnTo>
                  <a:pt x="133023" y="0"/>
                </a:lnTo>
                <a:lnTo>
                  <a:pt x="133023" y="1315561"/>
                </a:lnTo>
                <a:lnTo>
                  <a:pt x="266047" y="13155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2169" tIns="624226" rIns="112169" bIns="624226"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4" name="手繪多邊形 13"/>
          <p:cNvSpPr/>
          <p:nvPr/>
        </p:nvSpPr>
        <p:spPr>
          <a:xfrm>
            <a:off x="3340291" y="4191786"/>
            <a:ext cx="266047" cy="344166"/>
          </a:xfrm>
          <a:custGeom>
            <a:avLst/>
            <a:gdLst>
              <a:gd name="connsiteX0" fmla="*/ 0 w 266047"/>
              <a:gd name="connsiteY0" fmla="*/ 0 h 344166"/>
              <a:gd name="connsiteX1" fmla="*/ 133023 w 266047"/>
              <a:gd name="connsiteY1" fmla="*/ 0 h 344166"/>
              <a:gd name="connsiteX2" fmla="*/ 133023 w 266047"/>
              <a:gd name="connsiteY2" fmla="*/ 344166 h 344166"/>
              <a:gd name="connsiteX3" fmla="*/ 266047 w 266047"/>
              <a:gd name="connsiteY3" fmla="*/ 344166 h 344166"/>
            </a:gdLst>
            <a:ahLst/>
            <a:cxnLst>
              <a:cxn ang="0">
                <a:pos x="connsiteX0" y="connsiteY0"/>
              </a:cxn>
              <a:cxn ang="0">
                <a:pos x="connsiteX1" y="connsiteY1"/>
              </a:cxn>
              <a:cxn ang="0">
                <a:pos x="connsiteX2" y="connsiteY2"/>
              </a:cxn>
              <a:cxn ang="0">
                <a:pos x="connsiteX3" y="connsiteY3"/>
              </a:cxn>
            </a:cxnLst>
            <a:rect l="l" t="t" r="r" b="b"/>
            <a:pathLst>
              <a:path w="266047" h="344166">
                <a:moveTo>
                  <a:pt x="0" y="0"/>
                </a:moveTo>
                <a:lnTo>
                  <a:pt x="133023" y="0"/>
                </a:lnTo>
                <a:lnTo>
                  <a:pt x="133023" y="344166"/>
                </a:lnTo>
                <a:lnTo>
                  <a:pt x="266047" y="34416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849" tIns="161208" rIns="134848" bIns="161208"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5" name="手繪多邊形 14"/>
          <p:cNvSpPr/>
          <p:nvPr/>
        </p:nvSpPr>
        <p:spPr>
          <a:xfrm>
            <a:off x="3340291" y="4033219"/>
            <a:ext cx="266047" cy="158567"/>
          </a:xfrm>
          <a:custGeom>
            <a:avLst/>
            <a:gdLst>
              <a:gd name="connsiteX0" fmla="*/ 0 w 266047"/>
              <a:gd name="connsiteY0" fmla="*/ 158567 h 158567"/>
              <a:gd name="connsiteX1" fmla="*/ 133023 w 266047"/>
              <a:gd name="connsiteY1" fmla="*/ 158567 h 158567"/>
              <a:gd name="connsiteX2" fmla="*/ 133023 w 266047"/>
              <a:gd name="connsiteY2" fmla="*/ 0 h 158567"/>
              <a:gd name="connsiteX3" fmla="*/ 266047 w 266047"/>
              <a:gd name="connsiteY3" fmla="*/ 0 h 158567"/>
            </a:gdLst>
            <a:ahLst/>
            <a:cxnLst>
              <a:cxn ang="0">
                <a:pos x="connsiteX0" y="connsiteY0"/>
              </a:cxn>
              <a:cxn ang="0">
                <a:pos x="connsiteX1" y="connsiteY1"/>
              </a:cxn>
              <a:cxn ang="0">
                <a:pos x="connsiteX2" y="connsiteY2"/>
              </a:cxn>
              <a:cxn ang="0">
                <a:pos x="connsiteX3" y="connsiteY3"/>
              </a:cxn>
            </a:cxnLst>
            <a:rect l="l" t="t" r="r" b="b"/>
            <a:pathLst>
              <a:path w="266047" h="158567">
                <a:moveTo>
                  <a:pt x="0" y="158567"/>
                </a:moveTo>
                <a:lnTo>
                  <a:pt x="133023" y="158567"/>
                </a:lnTo>
                <a:lnTo>
                  <a:pt x="133023" y="0"/>
                </a:lnTo>
                <a:lnTo>
                  <a:pt x="26604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981" tIns="71541" rIns="137981" bIns="71541"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6" name="手繪多邊形 15"/>
          <p:cNvSpPr/>
          <p:nvPr/>
        </p:nvSpPr>
        <p:spPr>
          <a:xfrm>
            <a:off x="766164" y="3909813"/>
            <a:ext cx="266047" cy="281973"/>
          </a:xfrm>
          <a:custGeom>
            <a:avLst/>
            <a:gdLst>
              <a:gd name="connsiteX0" fmla="*/ 0 w 266047"/>
              <a:gd name="connsiteY0" fmla="*/ 0 h 281973"/>
              <a:gd name="connsiteX1" fmla="*/ 133023 w 266047"/>
              <a:gd name="connsiteY1" fmla="*/ 0 h 281973"/>
              <a:gd name="connsiteX2" fmla="*/ 133023 w 266047"/>
              <a:gd name="connsiteY2" fmla="*/ 281973 h 281973"/>
              <a:gd name="connsiteX3" fmla="*/ 266047 w 266047"/>
              <a:gd name="connsiteY3" fmla="*/ 281973 h 281973"/>
            </a:gdLst>
            <a:ahLst/>
            <a:cxnLst>
              <a:cxn ang="0">
                <a:pos x="connsiteX0" y="connsiteY0"/>
              </a:cxn>
              <a:cxn ang="0">
                <a:pos x="connsiteX1" y="connsiteY1"/>
              </a:cxn>
              <a:cxn ang="0">
                <a:pos x="connsiteX2" y="connsiteY2"/>
              </a:cxn>
              <a:cxn ang="0">
                <a:pos x="connsiteX3" y="connsiteY3"/>
              </a:cxn>
            </a:cxnLst>
            <a:rect l="l" t="t" r="r" b="b"/>
            <a:pathLst>
              <a:path w="266047" h="281973">
                <a:moveTo>
                  <a:pt x="0" y="0"/>
                </a:moveTo>
                <a:lnTo>
                  <a:pt x="133023" y="0"/>
                </a:lnTo>
                <a:lnTo>
                  <a:pt x="133023" y="281973"/>
                </a:lnTo>
                <a:lnTo>
                  <a:pt x="266047" y="2819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6032" tIns="131295" rIns="136032" bIns="131295"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7" name="手繪多邊形 16"/>
          <p:cNvSpPr/>
          <p:nvPr/>
        </p:nvSpPr>
        <p:spPr>
          <a:xfrm>
            <a:off x="3356015" y="2752637"/>
            <a:ext cx="266047" cy="766621"/>
          </a:xfrm>
          <a:custGeom>
            <a:avLst/>
            <a:gdLst>
              <a:gd name="connsiteX0" fmla="*/ 0 w 266047"/>
              <a:gd name="connsiteY0" fmla="*/ 0 h 766621"/>
              <a:gd name="connsiteX1" fmla="*/ 133023 w 266047"/>
              <a:gd name="connsiteY1" fmla="*/ 0 h 766621"/>
              <a:gd name="connsiteX2" fmla="*/ 133023 w 266047"/>
              <a:gd name="connsiteY2" fmla="*/ 766621 h 766621"/>
              <a:gd name="connsiteX3" fmla="*/ 266047 w 266047"/>
              <a:gd name="connsiteY3" fmla="*/ 766621 h 766621"/>
            </a:gdLst>
            <a:ahLst/>
            <a:cxnLst>
              <a:cxn ang="0">
                <a:pos x="connsiteX0" y="connsiteY0"/>
              </a:cxn>
              <a:cxn ang="0">
                <a:pos x="connsiteX1" y="connsiteY1"/>
              </a:cxn>
              <a:cxn ang="0">
                <a:pos x="connsiteX2" y="connsiteY2"/>
              </a:cxn>
              <a:cxn ang="0">
                <a:pos x="connsiteX3" y="connsiteY3"/>
              </a:cxn>
            </a:cxnLst>
            <a:rect l="l" t="t" r="r" b="b"/>
            <a:pathLst>
              <a:path w="266047" h="766621">
                <a:moveTo>
                  <a:pt x="0" y="0"/>
                </a:moveTo>
                <a:lnTo>
                  <a:pt x="133023" y="0"/>
                </a:lnTo>
                <a:lnTo>
                  <a:pt x="133023" y="766621"/>
                </a:lnTo>
                <a:lnTo>
                  <a:pt x="266047" y="76662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5436" tIns="363024" rIns="125438" bIns="363024"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8" name="手繪多邊形 17"/>
          <p:cNvSpPr/>
          <p:nvPr/>
        </p:nvSpPr>
        <p:spPr>
          <a:xfrm>
            <a:off x="3356015" y="2752637"/>
            <a:ext cx="266047" cy="221747"/>
          </a:xfrm>
          <a:custGeom>
            <a:avLst/>
            <a:gdLst>
              <a:gd name="connsiteX0" fmla="*/ 0 w 266047"/>
              <a:gd name="connsiteY0" fmla="*/ 0 h 221747"/>
              <a:gd name="connsiteX1" fmla="*/ 133023 w 266047"/>
              <a:gd name="connsiteY1" fmla="*/ 0 h 221747"/>
              <a:gd name="connsiteX2" fmla="*/ 133023 w 266047"/>
              <a:gd name="connsiteY2" fmla="*/ 221747 h 221747"/>
              <a:gd name="connsiteX3" fmla="*/ 266047 w 266047"/>
              <a:gd name="connsiteY3" fmla="*/ 221747 h 221747"/>
            </a:gdLst>
            <a:ahLst/>
            <a:cxnLst>
              <a:cxn ang="0">
                <a:pos x="connsiteX0" y="connsiteY0"/>
              </a:cxn>
              <a:cxn ang="0">
                <a:pos x="connsiteX1" y="connsiteY1"/>
              </a:cxn>
              <a:cxn ang="0">
                <a:pos x="connsiteX2" y="connsiteY2"/>
              </a:cxn>
              <a:cxn ang="0">
                <a:pos x="connsiteX3" y="connsiteY3"/>
              </a:cxn>
            </a:cxnLst>
            <a:rect l="l" t="t" r="r" b="b"/>
            <a:pathLst>
              <a:path w="266047" h="221747">
                <a:moveTo>
                  <a:pt x="0" y="0"/>
                </a:moveTo>
                <a:lnTo>
                  <a:pt x="133023" y="0"/>
                </a:lnTo>
                <a:lnTo>
                  <a:pt x="133023" y="221747"/>
                </a:lnTo>
                <a:lnTo>
                  <a:pt x="266047" y="2217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065" tIns="102215" rIns="137065" bIns="102215"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9" name="手繪多邊形 18"/>
          <p:cNvSpPr/>
          <p:nvPr/>
        </p:nvSpPr>
        <p:spPr>
          <a:xfrm>
            <a:off x="3356015" y="2508303"/>
            <a:ext cx="266047" cy="244333"/>
          </a:xfrm>
          <a:custGeom>
            <a:avLst/>
            <a:gdLst>
              <a:gd name="connsiteX0" fmla="*/ 0 w 266047"/>
              <a:gd name="connsiteY0" fmla="*/ 244333 h 244333"/>
              <a:gd name="connsiteX1" fmla="*/ 133023 w 266047"/>
              <a:gd name="connsiteY1" fmla="*/ 244333 h 244333"/>
              <a:gd name="connsiteX2" fmla="*/ 133023 w 266047"/>
              <a:gd name="connsiteY2" fmla="*/ 0 h 244333"/>
              <a:gd name="connsiteX3" fmla="*/ 266047 w 266047"/>
              <a:gd name="connsiteY3" fmla="*/ 0 h 244333"/>
            </a:gdLst>
            <a:ahLst/>
            <a:cxnLst>
              <a:cxn ang="0">
                <a:pos x="connsiteX0" y="connsiteY0"/>
              </a:cxn>
              <a:cxn ang="0">
                <a:pos x="connsiteX1" y="connsiteY1"/>
              </a:cxn>
              <a:cxn ang="0">
                <a:pos x="connsiteX2" y="connsiteY2"/>
              </a:cxn>
              <a:cxn ang="0">
                <a:pos x="connsiteX3" y="connsiteY3"/>
              </a:cxn>
            </a:cxnLst>
            <a:rect l="l" t="t" r="r" b="b"/>
            <a:pathLst>
              <a:path w="266047" h="244333">
                <a:moveTo>
                  <a:pt x="0" y="244333"/>
                </a:moveTo>
                <a:lnTo>
                  <a:pt x="133023" y="244333"/>
                </a:lnTo>
                <a:lnTo>
                  <a:pt x="133023" y="0"/>
                </a:lnTo>
                <a:lnTo>
                  <a:pt x="26604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6693" tIns="113137" rIns="136693" bIns="113135"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20" name="手繪多邊形 19"/>
          <p:cNvSpPr/>
          <p:nvPr/>
        </p:nvSpPr>
        <p:spPr>
          <a:xfrm>
            <a:off x="6979978" y="2093783"/>
            <a:ext cx="266047" cy="169483"/>
          </a:xfrm>
          <a:custGeom>
            <a:avLst/>
            <a:gdLst>
              <a:gd name="connsiteX0" fmla="*/ 0 w 266047"/>
              <a:gd name="connsiteY0" fmla="*/ 0 h 169483"/>
              <a:gd name="connsiteX1" fmla="*/ 133023 w 266047"/>
              <a:gd name="connsiteY1" fmla="*/ 0 h 169483"/>
              <a:gd name="connsiteX2" fmla="*/ 133023 w 266047"/>
              <a:gd name="connsiteY2" fmla="*/ 169483 h 169483"/>
              <a:gd name="connsiteX3" fmla="*/ 266047 w 266047"/>
              <a:gd name="connsiteY3" fmla="*/ 169483 h 169483"/>
            </a:gdLst>
            <a:ahLst/>
            <a:cxnLst>
              <a:cxn ang="0">
                <a:pos x="connsiteX0" y="connsiteY0"/>
              </a:cxn>
              <a:cxn ang="0">
                <a:pos x="connsiteX1" y="connsiteY1"/>
              </a:cxn>
              <a:cxn ang="0">
                <a:pos x="connsiteX2" y="connsiteY2"/>
              </a:cxn>
              <a:cxn ang="0">
                <a:pos x="connsiteX3" y="connsiteY3"/>
              </a:cxn>
            </a:cxnLst>
            <a:rect l="l" t="t" r="r" b="b"/>
            <a:pathLst>
              <a:path w="266047" h="169483">
                <a:moveTo>
                  <a:pt x="0" y="0"/>
                </a:moveTo>
                <a:lnTo>
                  <a:pt x="133023" y="0"/>
                </a:lnTo>
                <a:lnTo>
                  <a:pt x="133023" y="169483"/>
                </a:lnTo>
                <a:lnTo>
                  <a:pt x="266047" y="16948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837" tIns="76855" rIns="137838" bIns="76856" numCol="1" spcCol="1270" anchor="ctr" anchorCtr="0">
            <a:noAutofit/>
          </a:bodyPr>
          <a:lstStyle/>
          <a:p>
            <a:pPr lvl="0" algn="ctr" defTabSz="711200">
              <a:lnSpc>
                <a:spcPct val="90000"/>
              </a:lnSpc>
              <a:spcBef>
                <a:spcPct val="0"/>
              </a:spcBef>
              <a:spcAft>
                <a:spcPct val="35000"/>
              </a:spcAft>
            </a:pPr>
            <a:endParaRPr lang="zh-TW" altLang="en-US" sz="1600" kern="1200"/>
          </a:p>
        </p:txBody>
      </p:sp>
      <p:sp>
        <p:nvSpPr>
          <p:cNvPr id="21" name="手繪多邊形 20"/>
          <p:cNvSpPr/>
          <p:nvPr/>
        </p:nvSpPr>
        <p:spPr>
          <a:xfrm>
            <a:off x="6979978" y="1756316"/>
            <a:ext cx="266047" cy="337466"/>
          </a:xfrm>
          <a:custGeom>
            <a:avLst/>
            <a:gdLst>
              <a:gd name="connsiteX0" fmla="*/ 0 w 266047"/>
              <a:gd name="connsiteY0" fmla="*/ 337466 h 337466"/>
              <a:gd name="connsiteX1" fmla="*/ 133023 w 266047"/>
              <a:gd name="connsiteY1" fmla="*/ 337466 h 337466"/>
              <a:gd name="connsiteX2" fmla="*/ 133023 w 266047"/>
              <a:gd name="connsiteY2" fmla="*/ 0 h 337466"/>
              <a:gd name="connsiteX3" fmla="*/ 266047 w 266047"/>
              <a:gd name="connsiteY3" fmla="*/ 0 h 337466"/>
            </a:gdLst>
            <a:ahLst/>
            <a:cxnLst>
              <a:cxn ang="0">
                <a:pos x="connsiteX0" y="connsiteY0"/>
              </a:cxn>
              <a:cxn ang="0">
                <a:pos x="connsiteX1" y="connsiteY1"/>
              </a:cxn>
              <a:cxn ang="0">
                <a:pos x="connsiteX2" y="connsiteY2"/>
              </a:cxn>
              <a:cxn ang="0">
                <a:pos x="connsiteX3" y="connsiteY3"/>
              </a:cxn>
            </a:cxnLst>
            <a:rect l="l" t="t" r="r" b="b"/>
            <a:pathLst>
              <a:path w="266047" h="337466">
                <a:moveTo>
                  <a:pt x="0" y="337466"/>
                </a:moveTo>
                <a:lnTo>
                  <a:pt x="133023" y="337466"/>
                </a:lnTo>
                <a:lnTo>
                  <a:pt x="133023" y="0"/>
                </a:lnTo>
                <a:lnTo>
                  <a:pt x="26604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980" tIns="157990" rIns="134981" bIns="157990" numCol="1" spcCol="1270" anchor="ctr" anchorCtr="0">
            <a:noAutofit/>
          </a:bodyPr>
          <a:lstStyle/>
          <a:p>
            <a:pPr lvl="0" algn="ctr" defTabSz="711200">
              <a:lnSpc>
                <a:spcPct val="90000"/>
              </a:lnSpc>
              <a:spcBef>
                <a:spcPct val="0"/>
              </a:spcBef>
              <a:spcAft>
                <a:spcPct val="35000"/>
              </a:spcAft>
            </a:pPr>
            <a:endParaRPr lang="zh-TW" altLang="en-US" sz="1600" kern="1200"/>
          </a:p>
        </p:txBody>
      </p:sp>
      <p:sp>
        <p:nvSpPr>
          <p:cNvPr id="22" name="手繪多邊形 21"/>
          <p:cNvSpPr/>
          <p:nvPr/>
        </p:nvSpPr>
        <p:spPr>
          <a:xfrm>
            <a:off x="3356015" y="2093783"/>
            <a:ext cx="266047" cy="658854"/>
          </a:xfrm>
          <a:custGeom>
            <a:avLst/>
            <a:gdLst>
              <a:gd name="connsiteX0" fmla="*/ 0 w 266047"/>
              <a:gd name="connsiteY0" fmla="*/ 658854 h 658854"/>
              <a:gd name="connsiteX1" fmla="*/ 133023 w 266047"/>
              <a:gd name="connsiteY1" fmla="*/ 658854 h 658854"/>
              <a:gd name="connsiteX2" fmla="*/ 133023 w 266047"/>
              <a:gd name="connsiteY2" fmla="*/ 0 h 658854"/>
              <a:gd name="connsiteX3" fmla="*/ 266047 w 266047"/>
              <a:gd name="connsiteY3" fmla="*/ 0 h 658854"/>
            </a:gdLst>
            <a:ahLst/>
            <a:cxnLst>
              <a:cxn ang="0">
                <a:pos x="connsiteX0" y="connsiteY0"/>
              </a:cxn>
              <a:cxn ang="0">
                <a:pos x="connsiteX1" y="connsiteY1"/>
              </a:cxn>
              <a:cxn ang="0">
                <a:pos x="connsiteX2" y="connsiteY2"/>
              </a:cxn>
              <a:cxn ang="0">
                <a:pos x="connsiteX3" y="connsiteY3"/>
              </a:cxn>
            </a:cxnLst>
            <a:rect l="l" t="t" r="r" b="b"/>
            <a:pathLst>
              <a:path w="266047" h="658854">
                <a:moveTo>
                  <a:pt x="0" y="658854"/>
                </a:moveTo>
                <a:lnTo>
                  <a:pt x="133023" y="658854"/>
                </a:lnTo>
                <a:lnTo>
                  <a:pt x="133023" y="0"/>
                </a:lnTo>
                <a:lnTo>
                  <a:pt x="26604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7960" tIns="311663" rIns="127960" bIns="311664"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23" name="手繪多邊形 22"/>
          <p:cNvSpPr/>
          <p:nvPr/>
        </p:nvSpPr>
        <p:spPr>
          <a:xfrm>
            <a:off x="766164" y="2752637"/>
            <a:ext cx="266047" cy="1157176"/>
          </a:xfrm>
          <a:custGeom>
            <a:avLst/>
            <a:gdLst>
              <a:gd name="connsiteX0" fmla="*/ 0 w 266047"/>
              <a:gd name="connsiteY0" fmla="*/ 1157176 h 1157176"/>
              <a:gd name="connsiteX1" fmla="*/ 133023 w 266047"/>
              <a:gd name="connsiteY1" fmla="*/ 1157176 h 1157176"/>
              <a:gd name="connsiteX2" fmla="*/ 133023 w 266047"/>
              <a:gd name="connsiteY2" fmla="*/ 0 h 1157176"/>
              <a:gd name="connsiteX3" fmla="*/ 266047 w 266047"/>
              <a:gd name="connsiteY3" fmla="*/ 0 h 1157176"/>
            </a:gdLst>
            <a:ahLst/>
            <a:cxnLst>
              <a:cxn ang="0">
                <a:pos x="connsiteX0" y="connsiteY0"/>
              </a:cxn>
              <a:cxn ang="0">
                <a:pos x="connsiteX1" y="connsiteY1"/>
              </a:cxn>
              <a:cxn ang="0">
                <a:pos x="connsiteX2" y="connsiteY2"/>
              </a:cxn>
              <a:cxn ang="0">
                <a:pos x="connsiteX3" y="connsiteY3"/>
              </a:cxn>
            </a:cxnLst>
            <a:rect l="l" t="t" r="r" b="b"/>
            <a:pathLst>
              <a:path w="266047" h="1157176">
                <a:moveTo>
                  <a:pt x="0" y="1157176"/>
                </a:moveTo>
                <a:lnTo>
                  <a:pt x="133023" y="1157176"/>
                </a:lnTo>
                <a:lnTo>
                  <a:pt x="133023" y="0"/>
                </a:lnTo>
                <a:lnTo>
                  <a:pt x="26604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6039" tIns="548904" rIns="116040" bIns="548904"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24" name="手繪多邊形 23"/>
          <p:cNvSpPr/>
          <p:nvPr/>
        </p:nvSpPr>
        <p:spPr>
          <a:xfrm>
            <a:off x="3375742" y="1537550"/>
            <a:ext cx="266047" cy="91440"/>
          </a:xfrm>
          <a:custGeom>
            <a:avLst/>
            <a:gdLst>
              <a:gd name="connsiteX0" fmla="*/ 0 w 266047"/>
              <a:gd name="connsiteY0" fmla="*/ 45720 h 91440"/>
              <a:gd name="connsiteX1" fmla="*/ 266047 w 266047"/>
              <a:gd name="connsiteY1" fmla="*/ 45720 h 91440"/>
            </a:gdLst>
            <a:ahLst/>
            <a:cxnLst>
              <a:cxn ang="0">
                <a:pos x="connsiteX0" y="connsiteY0"/>
              </a:cxn>
              <a:cxn ang="0">
                <a:pos x="connsiteX1" y="connsiteY1"/>
              </a:cxn>
            </a:cxnLst>
            <a:rect l="l" t="t" r="r" b="b"/>
            <a:pathLst>
              <a:path w="266047" h="91440">
                <a:moveTo>
                  <a:pt x="0" y="45720"/>
                </a:moveTo>
                <a:lnTo>
                  <a:pt x="266047"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072" tIns="39069" rIns="139073" bIns="39069"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25" name="手繪多邊形 24"/>
          <p:cNvSpPr/>
          <p:nvPr/>
        </p:nvSpPr>
        <p:spPr>
          <a:xfrm>
            <a:off x="766164" y="1583270"/>
            <a:ext cx="266047" cy="2326543"/>
          </a:xfrm>
          <a:custGeom>
            <a:avLst/>
            <a:gdLst>
              <a:gd name="connsiteX0" fmla="*/ 0 w 266047"/>
              <a:gd name="connsiteY0" fmla="*/ 2326543 h 2326543"/>
              <a:gd name="connsiteX1" fmla="*/ 133023 w 266047"/>
              <a:gd name="connsiteY1" fmla="*/ 2326543 h 2326543"/>
              <a:gd name="connsiteX2" fmla="*/ 133023 w 266047"/>
              <a:gd name="connsiteY2" fmla="*/ 0 h 2326543"/>
              <a:gd name="connsiteX3" fmla="*/ 266047 w 266047"/>
              <a:gd name="connsiteY3" fmla="*/ 0 h 2326543"/>
            </a:gdLst>
            <a:ahLst/>
            <a:cxnLst>
              <a:cxn ang="0">
                <a:pos x="connsiteX0" y="connsiteY0"/>
              </a:cxn>
              <a:cxn ang="0">
                <a:pos x="connsiteX1" y="connsiteY1"/>
              </a:cxn>
              <a:cxn ang="0">
                <a:pos x="connsiteX2" y="connsiteY2"/>
              </a:cxn>
              <a:cxn ang="0">
                <a:pos x="connsiteX3" y="connsiteY3"/>
              </a:cxn>
            </a:cxnLst>
            <a:rect l="l" t="t" r="r" b="b"/>
            <a:pathLst>
              <a:path w="266047" h="2326543">
                <a:moveTo>
                  <a:pt x="0" y="2326543"/>
                </a:moveTo>
                <a:lnTo>
                  <a:pt x="133023" y="2326543"/>
                </a:lnTo>
                <a:lnTo>
                  <a:pt x="133023" y="0"/>
                </a:lnTo>
                <a:lnTo>
                  <a:pt x="26604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7181" tIns="1104729" rIns="87181" bIns="1104729"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26" name="手繪多邊形 25"/>
          <p:cNvSpPr/>
          <p:nvPr/>
        </p:nvSpPr>
        <p:spPr>
          <a:xfrm rot="16200000">
            <a:off x="-503878" y="3707033"/>
            <a:ext cx="2134525" cy="405559"/>
          </a:xfrm>
          <a:custGeom>
            <a:avLst/>
            <a:gdLst>
              <a:gd name="connsiteX0" fmla="*/ 0 w 2134525"/>
              <a:gd name="connsiteY0" fmla="*/ 0 h 405559"/>
              <a:gd name="connsiteX1" fmla="*/ 2134525 w 2134525"/>
              <a:gd name="connsiteY1" fmla="*/ 0 h 405559"/>
              <a:gd name="connsiteX2" fmla="*/ 2134525 w 2134525"/>
              <a:gd name="connsiteY2" fmla="*/ 405559 h 405559"/>
              <a:gd name="connsiteX3" fmla="*/ 0 w 2134525"/>
              <a:gd name="connsiteY3" fmla="*/ 405559 h 405559"/>
              <a:gd name="connsiteX4" fmla="*/ 0 w 2134525"/>
              <a:gd name="connsiteY4" fmla="*/ 0 h 40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25" h="405559">
                <a:moveTo>
                  <a:pt x="0" y="0"/>
                </a:moveTo>
                <a:lnTo>
                  <a:pt x="2134525" y="0"/>
                </a:lnTo>
                <a:lnTo>
                  <a:pt x="2134525" y="405559"/>
                </a:lnTo>
                <a:lnTo>
                  <a:pt x="0" y="405559"/>
                </a:lnTo>
                <a:lnTo>
                  <a:pt x="0" y="0"/>
                </a:lnTo>
                <a:close/>
              </a:path>
            </a:pathLst>
          </a:custGeom>
          <a:solidFill>
            <a:schemeClr val="accent6">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59" tIns="10159" rIns="10161"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R &amp; D topics</a:t>
            </a:r>
            <a:endParaRPr kumimoji="1" lang="ja-JP" altLang="en-US" sz="1600" b="1" kern="1200" dirty="0">
              <a:solidFill>
                <a:schemeClr val="tx1"/>
              </a:solidFill>
            </a:endParaRPr>
          </a:p>
        </p:txBody>
      </p:sp>
      <p:sp>
        <p:nvSpPr>
          <p:cNvPr id="27" name="手繪多邊形 26"/>
          <p:cNvSpPr/>
          <p:nvPr/>
        </p:nvSpPr>
        <p:spPr>
          <a:xfrm>
            <a:off x="1032211" y="1344841"/>
            <a:ext cx="2343530" cy="476857"/>
          </a:xfrm>
          <a:custGeom>
            <a:avLst/>
            <a:gdLst>
              <a:gd name="connsiteX0" fmla="*/ 0 w 2343530"/>
              <a:gd name="connsiteY0" fmla="*/ 0 h 476857"/>
              <a:gd name="connsiteX1" fmla="*/ 2343530 w 2343530"/>
              <a:gd name="connsiteY1" fmla="*/ 0 h 476857"/>
              <a:gd name="connsiteX2" fmla="*/ 2343530 w 2343530"/>
              <a:gd name="connsiteY2" fmla="*/ 476857 h 476857"/>
              <a:gd name="connsiteX3" fmla="*/ 0 w 2343530"/>
              <a:gd name="connsiteY3" fmla="*/ 476857 h 476857"/>
              <a:gd name="connsiteX4" fmla="*/ 0 w 2343530"/>
              <a:gd name="connsiteY4" fmla="*/ 0 h 47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530" h="476857">
                <a:moveTo>
                  <a:pt x="0" y="0"/>
                </a:moveTo>
                <a:lnTo>
                  <a:pt x="2343530" y="0"/>
                </a:lnTo>
                <a:lnTo>
                  <a:pt x="2343530" y="476857"/>
                </a:lnTo>
                <a:lnTo>
                  <a:pt x="0" y="476857"/>
                </a:lnTo>
                <a:lnTo>
                  <a:pt x="0" y="0"/>
                </a:lnTo>
                <a:close/>
              </a:path>
            </a:pathLst>
          </a:custGeom>
          <a:solidFill>
            <a:schemeClr val="accent3">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Total management system</a:t>
            </a:r>
            <a:endParaRPr kumimoji="1" lang="ja-JP" altLang="en-US" sz="1600" b="1" kern="1200" dirty="0">
              <a:solidFill>
                <a:schemeClr val="tx1"/>
              </a:solidFill>
            </a:endParaRPr>
          </a:p>
        </p:txBody>
      </p:sp>
      <p:sp>
        <p:nvSpPr>
          <p:cNvPr id="28" name="手繪多邊形 27"/>
          <p:cNvSpPr/>
          <p:nvPr/>
        </p:nvSpPr>
        <p:spPr>
          <a:xfrm>
            <a:off x="3641789" y="1401013"/>
            <a:ext cx="3273060" cy="364513"/>
          </a:xfrm>
          <a:custGeom>
            <a:avLst/>
            <a:gdLst>
              <a:gd name="connsiteX0" fmla="*/ 0 w 3273060"/>
              <a:gd name="connsiteY0" fmla="*/ 0 h 364513"/>
              <a:gd name="connsiteX1" fmla="*/ 3273060 w 3273060"/>
              <a:gd name="connsiteY1" fmla="*/ 0 h 364513"/>
              <a:gd name="connsiteX2" fmla="*/ 3273060 w 3273060"/>
              <a:gd name="connsiteY2" fmla="*/ 364513 h 364513"/>
              <a:gd name="connsiteX3" fmla="*/ 0 w 3273060"/>
              <a:gd name="connsiteY3" fmla="*/ 364513 h 364513"/>
              <a:gd name="connsiteX4" fmla="*/ 0 w 3273060"/>
              <a:gd name="connsiteY4" fmla="*/ 0 h 36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3060" h="364513">
                <a:moveTo>
                  <a:pt x="0" y="0"/>
                </a:moveTo>
                <a:lnTo>
                  <a:pt x="3273060" y="0"/>
                </a:lnTo>
                <a:lnTo>
                  <a:pt x="3273060" y="364513"/>
                </a:lnTo>
                <a:lnTo>
                  <a:pt x="0" y="364513"/>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IT, software &amp; Renewable energy</a:t>
            </a:r>
            <a:endParaRPr kumimoji="1" lang="ja-JP" altLang="en-US" sz="1600" b="1" kern="1200" dirty="0">
              <a:solidFill>
                <a:schemeClr val="tx1"/>
              </a:solidFill>
            </a:endParaRPr>
          </a:p>
        </p:txBody>
      </p:sp>
      <p:sp>
        <p:nvSpPr>
          <p:cNvPr id="29" name="手繪多邊形 28"/>
          <p:cNvSpPr/>
          <p:nvPr/>
        </p:nvSpPr>
        <p:spPr>
          <a:xfrm>
            <a:off x="1032211" y="2521760"/>
            <a:ext cx="2323803" cy="461754"/>
          </a:xfrm>
          <a:custGeom>
            <a:avLst/>
            <a:gdLst>
              <a:gd name="connsiteX0" fmla="*/ 0 w 2323803"/>
              <a:gd name="connsiteY0" fmla="*/ 0 h 461754"/>
              <a:gd name="connsiteX1" fmla="*/ 2323803 w 2323803"/>
              <a:gd name="connsiteY1" fmla="*/ 0 h 461754"/>
              <a:gd name="connsiteX2" fmla="*/ 2323803 w 2323803"/>
              <a:gd name="connsiteY2" fmla="*/ 461754 h 461754"/>
              <a:gd name="connsiteX3" fmla="*/ 0 w 2323803"/>
              <a:gd name="connsiteY3" fmla="*/ 461754 h 461754"/>
              <a:gd name="connsiteX4" fmla="*/ 0 w 2323803"/>
              <a:gd name="connsiteY4" fmla="*/ 0 h 46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803" h="461754">
                <a:moveTo>
                  <a:pt x="0" y="0"/>
                </a:moveTo>
                <a:lnTo>
                  <a:pt x="2323803" y="0"/>
                </a:lnTo>
                <a:lnTo>
                  <a:pt x="2323803" y="461754"/>
                </a:lnTo>
                <a:lnTo>
                  <a:pt x="0" y="461754"/>
                </a:lnTo>
                <a:lnTo>
                  <a:pt x="0" y="0"/>
                </a:lnTo>
                <a:close/>
              </a:path>
            </a:pathLst>
          </a:custGeom>
          <a:solidFill>
            <a:schemeClr val="accent3">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Yield &amp; quality improvements</a:t>
            </a:r>
            <a:endParaRPr kumimoji="1" lang="ja-JP" altLang="en-US" sz="1600" b="1" kern="1200" dirty="0">
              <a:solidFill>
                <a:schemeClr val="tx1"/>
              </a:solidFill>
            </a:endParaRPr>
          </a:p>
        </p:txBody>
      </p:sp>
      <p:sp>
        <p:nvSpPr>
          <p:cNvPr id="30" name="手繪多邊形 29"/>
          <p:cNvSpPr/>
          <p:nvPr/>
        </p:nvSpPr>
        <p:spPr>
          <a:xfrm>
            <a:off x="3622062" y="1950908"/>
            <a:ext cx="3357916" cy="285749"/>
          </a:xfrm>
          <a:custGeom>
            <a:avLst/>
            <a:gdLst>
              <a:gd name="connsiteX0" fmla="*/ 0 w 3357916"/>
              <a:gd name="connsiteY0" fmla="*/ 0 h 285749"/>
              <a:gd name="connsiteX1" fmla="*/ 3357916 w 3357916"/>
              <a:gd name="connsiteY1" fmla="*/ 0 h 285749"/>
              <a:gd name="connsiteX2" fmla="*/ 3357916 w 3357916"/>
              <a:gd name="connsiteY2" fmla="*/ 285749 h 285749"/>
              <a:gd name="connsiteX3" fmla="*/ 0 w 3357916"/>
              <a:gd name="connsiteY3" fmla="*/ 285749 h 285749"/>
              <a:gd name="connsiteX4" fmla="*/ 0 w 3357916"/>
              <a:gd name="connsiteY4" fmla="*/ 0 h 28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916" h="285749">
                <a:moveTo>
                  <a:pt x="0" y="0"/>
                </a:moveTo>
                <a:lnTo>
                  <a:pt x="3357916" y="0"/>
                </a:lnTo>
                <a:lnTo>
                  <a:pt x="3357916" y="285749"/>
                </a:lnTo>
                <a:lnTo>
                  <a:pt x="0" y="285749"/>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Environment Control</a:t>
            </a:r>
            <a:endParaRPr kumimoji="1" lang="ja-JP" altLang="en-US" sz="1600" b="1" kern="1200" dirty="0">
              <a:solidFill>
                <a:schemeClr val="tx1"/>
              </a:solidFill>
            </a:endParaRPr>
          </a:p>
        </p:txBody>
      </p:sp>
      <p:sp>
        <p:nvSpPr>
          <p:cNvPr id="31" name="手繪多邊形 30"/>
          <p:cNvSpPr/>
          <p:nvPr/>
        </p:nvSpPr>
        <p:spPr>
          <a:xfrm>
            <a:off x="7246025" y="1553536"/>
            <a:ext cx="1330236" cy="405559"/>
          </a:xfrm>
          <a:custGeom>
            <a:avLst/>
            <a:gdLst>
              <a:gd name="connsiteX0" fmla="*/ 0 w 1330236"/>
              <a:gd name="connsiteY0" fmla="*/ 0 h 405559"/>
              <a:gd name="connsiteX1" fmla="*/ 1330236 w 1330236"/>
              <a:gd name="connsiteY1" fmla="*/ 0 h 405559"/>
              <a:gd name="connsiteX2" fmla="*/ 1330236 w 1330236"/>
              <a:gd name="connsiteY2" fmla="*/ 405559 h 405559"/>
              <a:gd name="connsiteX3" fmla="*/ 0 w 1330236"/>
              <a:gd name="connsiteY3" fmla="*/ 405559 h 405559"/>
              <a:gd name="connsiteX4" fmla="*/ 0 w 1330236"/>
              <a:gd name="connsiteY4" fmla="*/ 0 h 40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236" h="405559">
                <a:moveTo>
                  <a:pt x="0" y="0"/>
                </a:moveTo>
                <a:lnTo>
                  <a:pt x="1330236" y="0"/>
                </a:lnTo>
                <a:lnTo>
                  <a:pt x="1330236" y="405559"/>
                </a:lnTo>
                <a:lnTo>
                  <a:pt x="0" y="405559"/>
                </a:lnTo>
                <a:lnTo>
                  <a:pt x="0" y="0"/>
                </a:lnTo>
                <a:close/>
              </a:path>
            </a:pathLst>
          </a:custGeom>
          <a:solidFill>
            <a:srgbClr val="FFC000"/>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zh-TW" sz="1600" b="1" kern="1200" dirty="0">
                <a:solidFill>
                  <a:schemeClr val="tx1"/>
                </a:solidFill>
              </a:rPr>
              <a:t>Aero-zone</a:t>
            </a:r>
            <a:endParaRPr kumimoji="1" lang="ja-JP" altLang="en-US" sz="1600" b="1" kern="1200" dirty="0">
              <a:solidFill>
                <a:schemeClr val="tx1"/>
              </a:solidFill>
            </a:endParaRPr>
          </a:p>
        </p:txBody>
      </p:sp>
      <p:sp>
        <p:nvSpPr>
          <p:cNvPr id="32" name="手繪多邊形 31"/>
          <p:cNvSpPr/>
          <p:nvPr/>
        </p:nvSpPr>
        <p:spPr>
          <a:xfrm>
            <a:off x="7246025" y="2046972"/>
            <a:ext cx="1330236" cy="405559"/>
          </a:xfrm>
          <a:custGeom>
            <a:avLst/>
            <a:gdLst>
              <a:gd name="connsiteX0" fmla="*/ 0 w 1330236"/>
              <a:gd name="connsiteY0" fmla="*/ 0 h 405559"/>
              <a:gd name="connsiteX1" fmla="*/ 1330236 w 1330236"/>
              <a:gd name="connsiteY1" fmla="*/ 0 h 405559"/>
              <a:gd name="connsiteX2" fmla="*/ 1330236 w 1330236"/>
              <a:gd name="connsiteY2" fmla="*/ 405559 h 405559"/>
              <a:gd name="connsiteX3" fmla="*/ 0 w 1330236"/>
              <a:gd name="connsiteY3" fmla="*/ 405559 h 405559"/>
              <a:gd name="connsiteX4" fmla="*/ 0 w 1330236"/>
              <a:gd name="connsiteY4" fmla="*/ 0 h 40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236" h="405559">
                <a:moveTo>
                  <a:pt x="0" y="0"/>
                </a:moveTo>
                <a:lnTo>
                  <a:pt x="1330236" y="0"/>
                </a:lnTo>
                <a:lnTo>
                  <a:pt x="1330236" y="405559"/>
                </a:lnTo>
                <a:lnTo>
                  <a:pt x="0" y="405559"/>
                </a:lnTo>
                <a:lnTo>
                  <a:pt x="0" y="0"/>
                </a:lnTo>
                <a:close/>
              </a:path>
            </a:pathLst>
          </a:custGeom>
          <a:solidFill>
            <a:srgbClr val="FFC000"/>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Root zone</a:t>
            </a:r>
            <a:endParaRPr kumimoji="1" lang="ja-JP" altLang="en-US" sz="1600" b="1" kern="1200" dirty="0">
              <a:solidFill>
                <a:schemeClr val="tx1"/>
              </a:solidFill>
            </a:endParaRPr>
          </a:p>
        </p:txBody>
      </p:sp>
      <p:sp>
        <p:nvSpPr>
          <p:cNvPr id="33" name="手繪多邊形 32"/>
          <p:cNvSpPr/>
          <p:nvPr/>
        </p:nvSpPr>
        <p:spPr>
          <a:xfrm>
            <a:off x="3622062" y="2338047"/>
            <a:ext cx="3345571" cy="340512"/>
          </a:xfrm>
          <a:custGeom>
            <a:avLst/>
            <a:gdLst>
              <a:gd name="connsiteX0" fmla="*/ 0 w 3345571"/>
              <a:gd name="connsiteY0" fmla="*/ 0 h 340512"/>
              <a:gd name="connsiteX1" fmla="*/ 3345571 w 3345571"/>
              <a:gd name="connsiteY1" fmla="*/ 0 h 340512"/>
              <a:gd name="connsiteX2" fmla="*/ 3345571 w 3345571"/>
              <a:gd name="connsiteY2" fmla="*/ 340512 h 340512"/>
              <a:gd name="connsiteX3" fmla="*/ 0 w 3345571"/>
              <a:gd name="connsiteY3" fmla="*/ 340512 h 340512"/>
              <a:gd name="connsiteX4" fmla="*/ 0 w 3345571"/>
              <a:gd name="connsiteY4" fmla="*/ 0 h 3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571" h="340512">
                <a:moveTo>
                  <a:pt x="0" y="0"/>
                </a:moveTo>
                <a:lnTo>
                  <a:pt x="3345571" y="0"/>
                </a:lnTo>
                <a:lnTo>
                  <a:pt x="3345571" y="340512"/>
                </a:lnTo>
                <a:lnTo>
                  <a:pt x="0" y="340512"/>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Cultivar selection &amp; breeding</a:t>
            </a:r>
            <a:endParaRPr kumimoji="1" lang="ja-JP" altLang="en-US" sz="1600" b="1" kern="1200" dirty="0">
              <a:solidFill>
                <a:schemeClr val="tx1"/>
              </a:solidFill>
            </a:endParaRPr>
          </a:p>
        </p:txBody>
      </p:sp>
      <p:sp>
        <p:nvSpPr>
          <p:cNvPr id="34" name="手繪多邊形 33"/>
          <p:cNvSpPr/>
          <p:nvPr/>
        </p:nvSpPr>
        <p:spPr>
          <a:xfrm>
            <a:off x="3622062" y="2779949"/>
            <a:ext cx="3458322" cy="388871"/>
          </a:xfrm>
          <a:custGeom>
            <a:avLst/>
            <a:gdLst>
              <a:gd name="connsiteX0" fmla="*/ 0 w 3458322"/>
              <a:gd name="connsiteY0" fmla="*/ 0 h 388871"/>
              <a:gd name="connsiteX1" fmla="*/ 3458322 w 3458322"/>
              <a:gd name="connsiteY1" fmla="*/ 0 h 388871"/>
              <a:gd name="connsiteX2" fmla="*/ 3458322 w 3458322"/>
              <a:gd name="connsiteY2" fmla="*/ 388871 h 388871"/>
              <a:gd name="connsiteX3" fmla="*/ 0 w 3458322"/>
              <a:gd name="connsiteY3" fmla="*/ 388871 h 388871"/>
              <a:gd name="connsiteX4" fmla="*/ 0 w 3458322"/>
              <a:gd name="connsiteY4" fmla="*/ 0 h 38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322" h="388871">
                <a:moveTo>
                  <a:pt x="0" y="0"/>
                </a:moveTo>
                <a:lnTo>
                  <a:pt x="3458322" y="0"/>
                </a:lnTo>
                <a:lnTo>
                  <a:pt x="3458322" y="388871"/>
                </a:lnTo>
                <a:lnTo>
                  <a:pt x="0" y="388871"/>
                </a:lnTo>
                <a:lnTo>
                  <a:pt x="0" y="0"/>
                </a:lnTo>
                <a:close/>
              </a:path>
            </a:pathLst>
          </a:custGeom>
          <a:solidFill>
            <a:schemeClr val="accent6">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Minimizing the residue</a:t>
            </a:r>
            <a:endParaRPr kumimoji="1" lang="ja-JP" altLang="en-US" sz="1600" b="1" kern="1200" dirty="0">
              <a:solidFill>
                <a:schemeClr val="tx1"/>
              </a:solidFill>
            </a:endParaRPr>
          </a:p>
        </p:txBody>
      </p:sp>
      <p:sp>
        <p:nvSpPr>
          <p:cNvPr id="35" name="手繪多邊形 34"/>
          <p:cNvSpPr/>
          <p:nvPr/>
        </p:nvSpPr>
        <p:spPr>
          <a:xfrm>
            <a:off x="3622062" y="3293189"/>
            <a:ext cx="3296153" cy="452138"/>
          </a:xfrm>
          <a:custGeom>
            <a:avLst/>
            <a:gdLst>
              <a:gd name="connsiteX0" fmla="*/ 0 w 3296153"/>
              <a:gd name="connsiteY0" fmla="*/ 0 h 452138"/>
              <a:gd name="connsiteX1" fmla="*/ 3296153 w 3296153"/>
              <a:gd name="connsiteY1" fmla="*/ 0 h 452138"/>
              <a:gd name="connsiteX2" fmla="*/ 3296153 w 3296153"/>
              <a:gd name="connsiteY2" fmla="*/ 452138 h 452138"/>
              <a:gd name="connsiteX3" fmla="*/ 0 w 3296153"/>
              <a:gd name="connsiteY3" fmla="*/ 452138 h 452138"/>
              <a:gd name="connsiteX4" fmla="*/ 0 w 3296153"/>
              <a:gd name="connsiteY4" fmla="*/ 0 h 45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153" h="452138">
                <a:moveTo>
                  <a:pt x="0" y="0"/>
                </a:moveTo>
                <a:lnTo>
                  <a:pt x="3296153" y="0"/>
                </a:lnTo>
                <a:lnTo>
                  <a:pt x="3296153" y="452138"/>
                </a:lnTo>
                <a:lnTo>
                  <a:pt x="0" y="452138"/>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Sanitary</a:t>
            </a:r>
            <a:endParaRPr kumimoji="1" lang="ja-JP" altLang="en-US" sz="1600" b="1" kern="1200" dirty="0">
              <a:solidFill>
                <a:schemeClr val="tx1"/>
              </a:solidFill>
            </a:endParaRPr>
          </a:p>
        </p:txBody>
      </p:sp>
      <p:sp>
        <p:nvSpPr>
          <p:cNvPr id="36" name="手繪多邊形 35"/>
          <p:cNvSpPr/>
          <p:nvPr/>
        </p:nvSpPr>
        <p:spPr>
          <a:xfrm>
            <a:off x="1032211" y="4005807"/>
            <a:ext cx="2308080" cy="371959"/>
          </a:xfrm>
          <a:custGeom>
            <a:avLst/>
            <a:gdLst>
              <a:gd name="connsiteX0" fmla="*/ 0 w 2308080"/>
              <a:gd name="connsiteY0" fmla="*/ 0 h 371959"/>
              <a:gd name="connsiteX1" fmla="*/ 2308080 w 2308080"/>
              <a:gd name="connsiteY1" fmla="*/ 0 h 371959"/>
              <a:gd name="connsiteX2" fmla="*/ 2308080 w 2308080"/>
              <a:gd name="connsiteY2" fmla="*/ 371959 h 371959"/>
              <a:gd name="connsiteX3" fmla="*/ 0 w 2308080"/>
              <a:gd name="connsiteY3" fmla="*/ 371959 h 371959"/>
              <a:gd name="connsiteX4" fmla="*/ 0 w 2308080"/>
              <a:gd name="connsiteY4" fmla="*/ 0 h 3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080" h="371959">
                <a:moveTo>
                  <a:pt x="0" y="0"/>
                </a:moveTo>
                <a:lnTo>
                  <a:pt x="2308080" y="0"/>
                </a:lnTo>
                <a:lnTo>
                  <a:pt x="2308080" y="371959"/>
                </a:lnTo>
                <a:lnTo>
                  <a:pt x="0" y="371959"/>
                </a:lnTo>
                <a:lnTo>
                  <a:pt x="0" y="0"/>
                </a:lnTo>
                <a:close/>
              </a:path>
            </a:pathLst>
          </a:custGeom>
          <a:solidFill>
            <a:schemeClr val="accent3">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Electricity</a:t>
            </a:r>
            <a:endParaRPr kumimoji="1" lang="ja-JP" altLang="en-US" sz="1600" b="1" kern="1200" dirty="0">
              <a:solidFill>
                <a:schemeClr val="tx1"/>
              </a:solidFill>
            </a:endParaRPr>
          </a:p>
        </p:txBody>
      </p:sp>
      <p:sp>
        <p:nvSpPr>
          <p:cNvPr id="37" name="手繪多邊形 36"/>
          <p:cNvSpPr/>
          <p:nvPr/>
        </p:nvSpPr>
        <p:spPr>
          <a:xfrm>
            <a:off x="3606338" y="3823739"/>
            <a:ext cx="3316173" cy="418959"/>
          </a:xfrm>
          <a:custGeom>
            <a:avLst/>
            <a:gdLst>
              <a:gd name="connsiteX0" fmla="*/ 0 w 3316173"/>
              <a:gd name="connsiteY0" fmla="*/ 0 h 418959"/>
              <a:gd name="connsiteX1" fmla="*/ 3316173 w 3316173"/>
              <a:gd name="connsiteY1" fmla="*/ 0 h 418959"/>
              <a:gd name="connsiteX2" fmla="*/ 3316173 w 3316173"/>
              <a:gd name="connsiteY2" fmla="*/ 418959 h 418959"/>
              <a:gd name="connsiteX3" fmla="*/ 0 w 3316173"/>
              <a:gd name="connsiteY3" fmla="*/ 418959 h 418959"/>
              <a:gd name="connsiteX4" fmla="*/ 0 w 3316173"/>
              <a:gd name="connsiteY4" fmla="*/ 0 h 41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173" h="418959">
                <a:moveTo>
                  <a:pt x="0" y="0"/>
                </a:moveTo>
                <a:lnTo>
                  <a:pt x="3316173" y="0"/>
                </a:lnTo>
                <a:lnTo>
                  <a:pt x="3316173" y="418959"/>
                </a:lnTo>
                <a:lnTo>
                  <a:pt x="0" y="418959"/>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LED &amp; its lighting system</a:t>
            </a:r>
            <a:endParaRPr kumimoji="1" lang="ja-JP" altLang="en-US" sz="1600" b="1" kern="1200" dirty="0">
              <a:solidFill>
                <a:schemeClr val="tx1"/>
              </a:solidFill>
            </a:endParaRPr>
          </a:p>
        </p:txBody>
      </p:sp>
      <p:sp>
        <p:nvSpPr>
          <p:cNvPr id="38" name="手繪多邊形 37"/>
          <p:cNvSpPr/>
          <p:nvPr/>
        </p:nvSpPr>
        <p:spPr>
          <a:xfrm>
            <a:off x="3606338" y="4344088"/>
            <a:ext cx="3168610" cy="383728"/>
          </a:xfrm>
          <a:custGeom>
            <a:avLst/>
            <a:gdLst>
              <a:gd name="connsiteX0" fmla="*/ 0 w 3168610"/>
              <a:gd name="connsiteY0" fmla="*/ 0 h 383728"/>
              <a:gd name="connsiteX1" fmla="*/ 3168610 w 3168610"/>
              <a:gd name="connsiteY1" fmla="*/ 0 h 383728"/>
              <a:gd name="connsiteX2" fmla="*/ 3168610 w 3168610"/>
              <a:gd name="connsiteY2" fmla="*/ 383728 h 383728"/>
              <a:gd name="connsiteX3" fmla="*/ 0 w 3168610"/>
              <a:gd name="connsiteY3" fmla="*/ 383728 h 383728"/>
              <a:gd name="connsiteX4" fmla="*/ 0 w 3168610"/>
              <a:gd name="connsiteY4" fmla="*/ 0 h 38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10" h="383728">
                <a:moveTo>
                  <a:pt x="0" y="0"/>
                </a:moveTo>
                <a:lnTo>
                  <a:pt x="3168610" y="0"/>
                </a:lnTo>
                <a:lnTo>
                  <a:pt x="3168610" y="383728"/>
                </a:lnTo>
                <a:lnTo>
                  <a:pt x="0" y="383728"/>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Air conditioning</a:t>
            </a:r>
            <a:endParaRPr kumimoji="1" lang="ja-JP" altLang="en-US" sz="1600" b="1" kern="1200" dirty="0">
              <a:solidFill>
                <a:schemeClr val="tx1"/>
              </a:solidFill>
            </a:endParaRPr>
          </a:p>
        </p:txBody>
      </p:sp>
      <p:sp>
        <p:nvSpPr>
          <p:cNvPr id="39" name="手繪多邊形 38"/>
          <p:cNvSpPr/>
          <p:nvPr/>
        </p:nvSpPr>
        <p:spPr>
          <a:xfrm>
            <a:off x="1032211" y="5039395"/>
            <a:ext cx="2308080" cy="371959"/>
          </a:xfrm>
          <a:custGeom>
            <a:avLst/>
            <a:gdLst>
              <a:gd name="connsiteX0" fmla="*/ 0 w 2308080"/>
              <a:gd name="connsiteY0" fmla="*/ 0 h 371959"/>
              <a:gd name="connsiteX1" fmla="*/ 2308080 w 2308080"/>
              <a:gd name="connsiteY1" fmla="*/ 0 h 371959"/>
              <a:gd name="connsiteX2" fmla="*/ 2308080 w 2308080"/>
              <a:gd name="connsiteY2" fmla="*/ 371959 h 371959"/>
              <a:gd name="connsiteX3" fmla="*/ 0 w 2308080"/>
              <a:gd name="connsiteY3" fmla="*/ 371959 h 371959"/>
              <a:gd name="connsiteX4" fmla="*/ 0 w 2308080"/>
              <a:gd name="connsiteY4" fmla="*/ 0 h 3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080" h="371959">
                <a:moveTo>
                  <a:pt x="0" y="0"/>
                </a:moveTo>
                <a:lnTo>
                  <a:pt x="2308080" y="0"/>
                </a:lnTo>
                <a:lnTo>
                  <a:pt x="2308080" y="371959"/>
                </a:lnTo>
                <a:lnTo>
                  <a:pt x="0" y="371959"/>
                </a:lnTo>
                <a:lnTo>
                  <a:pt x="0" y="0"/>
                </a:lnTo>
                <a:close/>
              </a:path>
            </a:pathLst>
          </a:custGeom>
          <a:solidFill>
            <a:schemeClr val="accent3">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Labor</a:t>
            </a:r>
            <a:endParaRPr kumimoji="1" lang="ja-JP" altLang="en-US" sz="1600" b="1" kern="1200" dirty="0">
              <a:solidFill>
                <a:schemeClr val="tx1"/>
              </a:solidFill>
            </a:endParaRPr>
          </a:p>
        </p:txBody>
      </p:sp>
      <p:sp>
        <p:nvSpPr>
          <p:cNvPr id="40" name="手繪多邊形 39"/>
          <p:cNvSpPr/>
          <p:nvPr/>
        </p:nvSpPr>
        <p:spPr>
          <a:xfrm>
            <a:off x="3606338" y="4829207"/>
            <a:ext cx="2945941" cy="424053"/>
          </a:xfrm>
          <a:custGeom>
            <a:avLst/>
            <a:gdLst>
              <a:gd name="connsiteX0" fmla="*/ 0 w 2945941"/>
              <a:gd name="connsiteY0" fmla="*/ 0 h 424053"/>
              <a:gd name="connsiteX1" fmla="*/ 2945941 w 2945941"/>
              <a:gd name="connsiteY1" fmla="*/ 0 h 424053"/>
              <a:gd name="connsiteX2" fmla="*/ 2945941 w 2945941"/>
              <a:gd name="connsiteY2" fmla="*/ 424053 h 424053"/>
              <a:gd name="connsiteX3" fmla="*/ 0 w 2945941"/>
              <a:gd name="connsiteY3" fmla="*/ 424053 h 424053"/>
              <a:gd name="connsiteX4" fmla="*/ 0 w 2945941"/>
              <a:gd name="connsiteY4" fmla="*/ 0 h 42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41" h="424053">
                <a:moveTo>
                  <a:pt x="0" y="0"/>
                </a:moveTo>
                <a:lnTo>
                  <a:pt x="2945941" y="0"/>
                </a:lnTo>
                <a:lnTo>
                  <a:pt x="2945941" y="424053"/>
                </a:lnTo>
                <a:lnTo>
                  <a:pt x="0" y="424053"/>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Operations by humans</a:t>
            </a:r>
            <a:endParaRPr kumimoji="1" lang="ja-JP" altLang="en-US" sz="1600" b="1" kern="1200" dirty="0">
              <a:solidFill>
                <a:schemeClr val="tx1"/>
              </a:solidFill>
            </a:endParaRPr>
          </a:p>
        </p:txBody>
      </p:sp>
      <p:sp>
        <p:nvSpPr>
          <p:cNvPr id="41" name="手繪多邊形 40"/>
          <p:cNvSpPr/>
          <p:nvPr/>
        </p:nvSpPr>
        <p:spPr>
          <a:xfrm>
            <a:off x="6818328" y="4840129"/>
            <a:ext cx="1858127" cy="405559"/>
          </a:xfrm>
          <a:custGeom>
            <a:avLst/>
            <a:gdLst>
              <a:gd name="connsiteX0" fmla="*/ 0 w 1858127"/>
              <a:gd name="connsiteY0" fmla="*/ 0 h 405559"/>
              <a:gd name="connsiteX1" fmla="*/ 1858127 w 1858127"/>
              <a:gd name="connsiteY1" fmla="*/ 0 h 405559"/>
              <a:gd name="connsiteX2" fmla="*/ 1858127 w 1858127"/>
              <a:gd name="connsiteY2" fmla="*/ 405559 h 405559"/>
              <a:gd name="connsiteX3" fmla="*/ 0 w 1858127"/>
              <a:gd name="connsiteY3" fmla="*/ 405559 h 405559"/>
              <a:gd name="connsiteX4" fmla="*/ 0 w 1858127"/>
              <a:gd name="connsiteY4" fmla="*/ 0 h 40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27" h="405559">
                <a:moveTo>
                  <a:pt x="0" y="0"/>
                </a:moveTo>
                <a:lnTo>
                  <a:pt x="1858127" y="0"/>
                </a:lnTo>
                <a:lnTo>
                  <a:pt x="1858127" y="405559"/>
                </a:lnTo>
                <a:lnTo>
                  <a:pt x="0" y="405559"/>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Semi-automation</a:t>
            </a:r>
            <a:endParaRPr kumimoji="1" lang="ja-JP" altLang="en-US" sz="1600" b="1" kern="1200" dirty="0">
              <a:solidFill>
                <a:schemeClr val="tx1"/>
              </a:solidFill>
            </a:endParaRPr>
          </a:p>
        </p:txBody>
      </p:sp>
      <p:sp>
        <p:nvSpPr>
          <p:cNvPr id="42" name="手繪多邊形 41"/>
          <p:cNvSpPr/>
          <p:nvPr/>
        </p:nvSpPr>
        <p:spPr>
          <a:xfrm>
            <a:off x="3606338" y="5327056"/>
            <a:ext cx="2829798" cy="434873"/>
          </a:xfrm>
          <a:custGeom>
            <a:avLst/>
            <a:gdLst>
              <a:gd name="connsiteX0" fmla="*/ 0 w 2829798"/>
              <a:gd name="connsiteY0" fmla="*/ 0 h 434873"/>
              <a:gd name="connsiteX1" fmla="*/ 2829798 w 2829798"/>
              <a:gd name="connsiteY1" fmla="*/ 0 h 434873"/>
              <a:gd name="connsiteX2" fmla="*/ 2829798 w 2829798"/>
              <a:gd name="connsiteY2" fmla="*/ 434873 h 434873"/>
              <a:gd name="connsiteX3" fmla="*/ 0 w 2829798"/>
              <a:gd name="connsiteY3" fmla="*/ 434873 h 434873"/>
              <a:gd name="connsiteX4" fmla="*/ 0 w 2829798"/>
              <a:gd name="connsiteY4" fmla="*/ 0 h 43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798" h="434873">
                <a:moveTo>
                  <a:pt x="0" y="0"/>
                </a:moveTo>
                <a:lnTo>
                  <a:pt x="2829798" y="0"/>
                </a:lnTo>
                <a:lnTo>
                  <a:pt x="2829798" y="434873"/>
                </a:lnTo>
                <a:lnTo>
                  <a:pt x="0" y="434873"/>
                </a:lnTo>
                <a:lnTo>
                  <a:pt x="0" y="0"/>
                </a:lnTo>
                <a:close/>
              </a:path>
            </a:pathLst>
          </a:custGeom>
          <a:solidFill>
            <a:schemeClr val="accent6">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Automation/robotics</a:t>
            </a:r>
            <a:endParaRPr kumimoji="1" lang="ja-JP" altLang="en-US" sz="1600" b="1" kern="1200" dirty="0">
              <a:solidFill>
                <a:schemeClr val="tx1"/>
              </a:solidFill>
            </a:endParaRPr>
          </a:p>
        </p:txBody>
      </p:sp>
      <p:sp>
        <p:nvSpPr>
          <p:cNvPr id="43" name="手繪多邊形 42"/>
          <p:cNvSpPr/>
          <p:nvPr/>
        </p:nvSpPr>
        <p:spPr>
          <a:xfrm>
            <a:off x="1032211" y="5958513"/>
            <a:ext cx="2579568" cy="403483"/>
          </a:xfrm>
          <a:custGeom>
            <a:avLst/>
            <a:gdLst>
              <a:gd name="connsiteX0" fmla="*/ 0 w 2579568"/>
              <a:gd name="connsiteY0" fmla="*/ 0 h 403483"/>
              <a:gd name="connsiteX1" fmla="*/ 2579568 w 2579568"/>
              <a:gd name="connsiteY1" fmla="*/ 0 h 403483"/>
              <a:gd name="connsiteX2" fmla="*/ 2579568 w 2579568"/>
              <a:gd name="connsiteY2" fmla="*/ 403483 h 403483"/>
              <a:gd name="connsiteX3" fmla="*/ 0 w 2579568"/>
              <a:gd name="connsiteY3" fmla="*/ 403483 h 403483"/>
              <a:gd name="connsiteX4" fmla="*/ 0 w 2579568"/>
              <a:gd name="connsiteY4" fmla="*/ 0 h 40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568" h="403483">
                <a:moveTo>
                  <a:pt x="0" y="0"/>
                </a:moveTo>
                <a:lnTo>
                  <a:pt x="2579568" y="0"/>
                </a:lnTo>
                <a:lnTo>
                  <a:pt x="2579568" y="403483"/>
                </a:lnTo>
                <a:lnTo>
                  <a:pt x="0" y="403483"/>
                </a:lnTo>
                <a:lnTo>
                  <a:pt x="0" y="0"/>
                </a:lnTo>
                <a:close/>
              </a:path>
            </a:pathLst>
          </a:custGeom>
          <a:solidFill>
            <a:schemeClr val="accent3">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Initial Investment</a:t>
            </a:r>
            <a:endParaRPr kumimoji="1" lang="ja-JP" altLang="en-US" sz="1600" b="1" kern="1200" dirty="0">
              <a:solidFill>
                <a:schemeClr val="tx1"/>
              </a:solidFill>
            </a:endParaRPr>
          </a:p>
        </p:txBody>
      </p:sp>
      <p:sp>
        <p:nvSpPr>
          <p:cNvPr id="44" name="手繪多邊形 43"/>
          <p:cNvSpPr/>
          <p:nvPr/>
        </p:nvSpPr>
        <p:spPr>
          <a:xfrm>
            <a:off x="3877826" y="5863320"/>
            <a:ext cx="2402180" cy="302636"/>
          </a:xfrm>
          <a:custGeom>
            <a:avLst/>
            <a:gdLst>
              <a:gd name="connsiteX0" fmla="*/ 0 w 2402180"/>
              <a:gd name="connsiteY0" fmla="*/ 0 h 302636"/>
              <a:gd name="connsiteX1" fmla="*/ 2402180 w 2402180"/>
              <a:gd name="connsiteY1" fmla="*/ 0 h 302636"/>
              <a:gd name="connsiteX2" fmla="*/ 2402180 w 2402180"/>
              <a:gd name="connsiteY2" fmla="*/ 302636 h 302636"/>
              <a:gd name="connsiteX3" fmla="*/ 0 w 2402180"/>
              <a:gd name="connsiteY3" fmla="*/ 302636 h 302636"/>
              <a:gd name="connsiteX4" fmla="*/ 0 w 2402180"/>
              <a:gd name="connsiteY4" fmla="*/ 0 h 30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180" h="302636">
                <a:moveTo>
                  <a:pt x="0" y="0"/>
                </a:moveTo>
                <a:lnTo>
                  <a:pt x="2402180" y="0"/>
                </a:lnTo>
                <a:lnTo>
                  <a:pt x="2402180" y="302636"/>
                </a:lnTo>
                <a:lnTo>
                  <a:pt x="0" y="302636"/>
                </a:lnTo>
                <a:lnTo>
                  <a:pt x="0" y="0"/>
                </a:lnTo>
                <a:close/>
              </a:path>
            </a:pathLst>
          </a:custGeom>
          <a:solidFill>
            <a:schemeClr val="accent6">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Building</a:t>
            </a:r>
            <a:endParaRPr kumimoji="1" lang="ja-JP" altLang="en-US" sz="1600" b="1" kern="1200" dirty="0">
              <a:solidFill>
                <a:schemeClr val="tx1"/>
              </a:solidFill>
            </a:endParaRPr>
          </a:p>
        </p:txBody>
      </p:sp>
      <p:sp>
        <p:nvSpPr>
          <p:cNvPr id="45" name="手繪多邊形 44"/>
          <p:cNvSpPr/>
          <p:nvPr/>
        </p:nvSpPr>
        <p:spPr>
          <a:xfrm>
            <a:off x="6546055" y="5878634"/>
            <a:ext cx="1687511" cy="266761"/>
          </a:xfrm>
          <a:custGeom>
            <a:avLst/>
            <a:gdLst>
              <a:gd name="connsiteX0" fmla="*/ 0 w 1687511"/>
              <a:gd name="connsiteY0" fmla="*/ 0 h 266761"/>
              <a:gd name="connsiteX1" fmla="*/ 1687511 w 1687511"/>
              <a:gd name="connsiteY1" fmla="*/ 0 h 266761"/>
              <a:gd name="connsiteX2" fmla="*/ 1687511 w 1687511"/>
              <a:gd name="connsiteY2" fmla="*/ 266761 h 266761"/>
              <a:gd name="connsiteX3" fmla="*/ 0 w 1687511"/>
              <a:gd name="connsiteY3" fmla="*/ 266761 h 266761"/>
              <a:gd name="connsiteX4" fmla="*/ 0 w 1687511"/>
              <a:gd name="connsiteY4" fmla="*/ 0 h 26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511" h="266761">
                <a:moveTo>
                  <a:pt x="0" y="0"/>
                </a:moveTo>
                <a:lnTo>
                  <a:pt x="1687511" y="0"/>
                </a:lnTo>
                <a:lnTo>
                  <a:pt x="1687511" y="266761"/>
                </a:lnTo>
                <a:lnTo>
                  <a:pt x="0" y="266761"/>
                </a:lnTo>
                <a:lnTo>
                  <a:pt x="0" y="0"/>
                </a:lnTo>
                <a:close/>
              </a:path>
            </a:pathLst>
          </a:custGeom>
          <a:solidFill>
            <a:srgbClr val="FFC000"/>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Closed system</a:t>
            </a:r>
            <a:endParaRPr kumimoji="1" lang="ja-JP" altLang="en-US" sz="1600" b="1" kern="1200" dirty="0">
              <a:solidFill>
                <a:schemeClr val="tx1"/>
              </a:solidFill>
            </a:endParaRPr>
          </a:p>
        </p:txBody>
      </p:sp>
      <p:sp>
        <p:nvSpPr>
          <p:cNvPr id="46" name="手繪多邊形 45"/>
          <p:cNvSpPr/>
          <p:nvPr/>
        </p:nvSpPr>
        <p:spPr>
          <a:xfrm>
            <a:off x="3877826" y="6222707"/>
            <a:ext cx="2402180" cy="302636"/>
          </a:xfrm>
          <a:custGeom>
            <a:avLst/>
            <a:gdLst>
              <a:gd name="connsiteX0" fmla="*/ 0 w 2402180"/>
              <a:gd name="connsiteY0" fmla="*/ 0 h 302636"/>
              <a:gd name="connsiteX1" fmla="*/ 2402180 w 2402180"/>
              <a:gd name="connsiteY1" fmla="*/ 0 h 302636"/>
              <a:gd name="connsiteX2" fmla="*/ 2402180 w 2402180"/>
              <a:gd name="connsiteY2" fmla="*/ 302636 h 302636"/>
              <a:gd name="connsiteX3" fmla="*/ 0 w 2402180"/>
              <a:gd name="connsiteY3" fmla="*/ 302636 h 302636"/>
              <a:gd name="connsiteX4" fmla="*/ 0 w 2402180"/>
              <a:gd name="connsiteY4" fmla="*/ 0 h 30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180" h="302636">
                <a:moveTo>
                  <a:pt x="0" y="0"/>
                </a:moveTo>
                <a:lnTo>
                  <a:pt x="2402180" y="0"/>
                </a:lnTo>
                <a:lnTo>
                  <a:pt x="2402180" y="302636"/>
                </a:lnTo>
                <a:lnTo>
                  <a:pt x="0" y="302636"/>
                </a:lnTo>
                <a:lnTo>
                  <a:pt x="0" y="0"/>
                </a:lnTo>
                <a:close/>
              </a:path>
            </a:pathLst>
          </a:custGeom>
          <a:solidFill>
            <a:schemeClr val="accent6">
              <a:lumMod val="20000"/>
              <a:lumOff val="80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Facilities</a:t>
            </a:r>
            <a:endParaRPr kumimoji="1" lang="ja-JP" altLang="en-US" sz="1600" b="1" kern="1200" dirty="0">
              <a:solidFill>
                <a:schemeClr val="tx1"/>
              </a:solidFill>
            </a:endParaRPr>
          </a:p>
        </p:txBody>
      </p:sp>
      <p:sp>
        <p:nvSpPr>
          <p:cNvPr id="47" name="手繪多邊形 46"/>
          <p:cNvSpPr/>
          <p:nvPr/>
        </p:nvSpPr>
        <p:spPr>
          <a:xfrm>
            <a:off x="6546055" y="6207340"/>
            <a:ext cx="1642270" cy="318003"/>
          </a:xfrm>
          <a:custGeom>
            <a:avLst/>
            <a:gdLst>
              <a:gd name="connsiteX0" fmla="*/ 0 w 1642270"/>
              <a:gd name="connsiteY0" fmla="*/ 0 h 318003"/>
              <a:gd name="connsiteX1" fmla="*/ 1642270 w 1642270"/>
              <a:gd name="connsiteY1" fmla="*/ 0 h 318003"/>
              <a:gd name="connsiteX2" fmla="*/ 1642270 w 1642270"/>
              <a:gd name="connsiteY2" fmla="*/ 318003 h 318003"/>
              <a:gd name="connsiteX3" fmla="*/ 0 w 1642270"/>
              <a:gd name="connsiteY3" fmla="*/ 318003 h 318003"/>
              <a:gd name="connsiteX4" fmla="*/ 0 w 1642270"/>
              <a:gd name="connsiteY4" fmla="*/ 0 h 31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270" h="318003">
                <a:moveTo>
                  <a:pt x="0" y="0"/>
                </a:moveTo>
                <a:lnTo>
                  <a:pt x="1642270" y="0"/>
                </a:lnTo>
                <a:lnTo>
                  <a:pt x="1642270" y="318003"/>
                </a:lnTo>
                <a:lnTo>
                  <a:pt x="0" y="318003"/>
                </a:lnTo>
                <a:lnTo>
                  <a:pt x="0" y="0"/>
                </a:lnTo>
                <a:close/>
              </a:path>
            </a:pathLst>
          </a:custGeom>
          <a:solidFill>
            <a:srgbClr val="FFC000"/>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Cultural system</a:t>
            </a:r>
            <a:endParaRPr kumimoji="1" lang="ja-JP" altLang="en-US" sz="1600" b="1" kern="1200" dirty="0">
              <a:solidFill>
                <a:schemeClr val="tx1"/>
              </a:solidFill>
            </a:endParaRPr>
          </a:p>
        </p:txBody>
      </p:sp>
    </p:spTree>
    <p:extLst>
      <p:ext uri="{BB962C8B-B14F-4D97-AF65-F5344CB8AC3E}">
        <p14:creationId xmlns:p14="http://schemas.microsoft.com/office/powerpoint/2010/main" val="252844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279691" y="764704"/>
            <a:ext cx="8892480" cy="5328592"/>
          </a:xfrm>
        </p:spPr>
        <p:txBody>
          <a:bodyPr>
            <a:noAutofit/>
          </a:bodyPr>
          <a:lstStyle/>
          <a:p>
            <a:pPr marL="0" indent="0">
              <a:buNone/>
            </a:pPr>
            <a:r>
              <a:rPr lang="en-US" altLang="zh-TW" dirty="0">
                <a:latin typeface="Times New Roman" pitchFamily="18" charset="0"/>
                <a:ea typeface="標楷體" pitchFamily="65" charset="-120"/>
                <a:cs typeface="Times New Roman" pitchFamily="18" charset="0"/>
              </a:rPr>
              <a:t>PFAL</a:t>
            </a:r>
          </a:p>
          <a:p>
            <a:pPr marL="1714500" lvl="2" indent="-914400">
              <a:buFont typeface="+mj-lt"/>
              <a:buAutoNum type="arabicPeriod"/>
            </a:pPr>
            <a:r>
              <a:rPr lang="en-US" altLang="zh-TW" sz="2800" dirty="0">
                <a:latin typeface="Times New Roman" pitchFamily="18" charset="0"/>
                <a:ea typeface="標楷體" pitchFamily="65" charset="-120"/>
                <a:cs typeface="Times New Roman" pitchFamily="18" charset="0"/>
              </a:rPr>
              <a:t>A new industry is formed in Taiwan</a:t>
            </a:r>
          </a:p>
          <a:p>
            <a:pPr marL="1714500" lvl="2" indent="-914400">
              <a:buFont typeface="+mj-lt"/>
              <a:buAutoNum type="arabicPeriod"/>
            </a:pPr>
            <a:r>
              <a:rPr lang="en-US" altLang="zh-TW" sz="2800" dirty="0">
                <a:latin typeface="Times New Roman" pitchFamily="18" charset="0"/>
                <a:ea typeface="標楷體" pitchFamily="65" charset="-120"/>
                <a:cs typeface="Times New Roman" pitchFamily="18" charset="0"/>
              </a:rPr>
              <a:t>Local for local</a:t>
            </a:r>
          </a:p>
          <a:p>
            <a:pPr marL="2628900" lvl="4" indent="-914400"/>
            <a:r>
              <a:rPr lang="en-US" altLang="zh-TW" dirty="0">
                <a:latin typeface="Times New Roman" pitchFamily="18" charset="0"/>
                <a:ea typeface="標楷體" pitchFamily="65" charset="-120"/>
                <a:cs typeface="Times New Roman" pitchFamily="18" charset="0"/>
              </a:rPr>
              <a:t>healthy and pesticide-free vegetable provider</a:t>
            </a:r>
          </a:p>
          <a:p>
            <a:pPr marL="2628900" lvl="4" indent="-914400"/>
            <a:r>
              <a:rPr lang="en-US" altLang="zh-TW" dirty="0">
                <a:latin typeface="Times New Roman" pitchFamily="18" charset="0"/>
                <a:ea typeface="標楷體" pitchFamily="65" charset="-120"/>
                <a:cs typeface="Times New Roman" pitchFamily="18" charset="0"/>
              </a:rPr>
              <a:t>Goal: to replace imported leafy greens</a:t>
            </a:r>
          </a:p>
          <a:p>
            <a:pPr marL="1714500" lvl="2" indent="-914400">
              <a:buFont typeface="+mj-lt"/>
              <a:buAutoNum type="arabicPeriod"/>
            </a:pPr>
            <a:r>
              <a:rPr lang="en-US" altLang="zh-TW" sz="2800" dirty="0">
                <a:latin typeface="Times New Roman" pitchFamily="18" charset="0"/>
                <a:ea typeface="標楷體" pitchFamily="65" charset="-120"/>
                <a:cs typeface="Times New Roman" pitchFamily="18" charset="0"/>
              </a:rPr>
              <a:t>Value added crops with great potential</a:t>
            </a:r>
          </a:p>
          <a:p>
            <a:pPr marL="800100" lvl="2" indent="0">
              <a:buNone/>
            </a:pPr>
            <a:r>
              <a:rPr lang="en-US" altLang="zh-TW" dirty="0">
                <a:latin typeface="Times New Roman" pitchFamily="18" charset="0"/>
                <a:ea typeface="標楷體" pitchFamily="65" charset="-120"/>
                <a:cs typeface="Times New Roman" pitchFamily="18" charset="0"/>
              </a:rPr>
              <a:t>            Food </a:t>
            </a:r>
            <a:r>
              <a:rPr lang="en-US" altLang="zh-TW" dirty="0">
                <a:latin typeface="Times New Roman" pitchFamily="18" charset="0"/>
                <a:ea typeface="標楷體" pitchFamily="65" charset="-120"/>
                <a:cs typeface="Times New Roman" pitchFamily="18" charset="0"/>
                <a:sym typeface="Wingdings" panose="05000000000000000000" pitchFamily="2" charset="2"/>
              </a:rPr>
              <a:t> health, life style  beauty  medicinal</a:t>
            </a:r>
            <a:endParaRPr lang="en-US" altLang="zh-TW" dirty="0">
              <a:latin typeface="Times New Roman" pitchFamily="18" charset="0"/>
              <a:ea typeface="標楷體" pitchFamily="65" charset="-120"/>
              <a:cs typeface="Times New Roman" pitchFamily="18" charset="0"/>
            </a:endParaRPr>
          </a:p>
          <a:p>
            <a:pPr marL="1714500" lvl="2" indent="-914400">
              <a:buFont typeface="+mj-lt"/>
              <a:buAutoNum type="arabicPeriod" startAt="4"/>
            </a:pPr>
            <a:r>
              <a:rPr lang="en-US" altLang="zh-TW" dirty="0">
                <a:latin typeface="Times New Roman" panose="02020603050405020304" pitchFamily="18" charset="0"/>
                <a:cs typeface="Times New Roman" panose="02020603050405020304" pitchFamily="18" charset="0"/>
              </a:rPr>
              <a:t>Can play important role in urban agriculture</a:t>
            </a:r>
            <a:endParaRPr lang="en-US" altLang="zh-TW" sz="2800" dirty="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a:solidFill>
                  <a:srgbClr val="04617B">
                    <a:shade val="90000"/>
                  </a:srgbClr>
                </a:solidFill>
                <a:latin typeface="標楷體" pitchFamily="65" charset="-120"/>
                <a:ea typeface="標楷體" pitchFamily="65" charset="-120"/>
              </a:rPr>
              <a:pPr/>
              <a:t>76</a:t>
            </a:fld>
            <a:endParaRPr lang="zh-TW" altLang="en-US">
              <a:solidFill>
                <a:srgbClr val="04617B">
                  <a:shade val="90000"/>
                </a:srgbClr>
              </a:solidFill>
              <a:latin typeface="標楷體" pitchFamily="65" charset="-120"/>
              <a:ea typeface="標楷體" pitchFamily="65" charset="-120"/>
            </a:endParaRPr>
          </a:p>
        </p:txBody>
      </p:sp>
      <p:sp>
        <p:nvSpPr>
          <p:cNvPr id="6" name="標題 2"/>
          <p:cNvSpPr>
            <a:spLocks noGrp="1"/>
          </p:cNvSpPr>
          <p:nvPr>
            <p:ph type="title"/>
          </p:nvPr>
        </p:nvSpPr>
        <p:spPr>
          <a:xfrm>
            <a:off x="457200" y="44624"/>
            <a:ext cx="8229600" cy="1143000"/>
          </a:xfrm>
        </p:spPr>
        <p:txBody>
          <a:bodyPr vert="horz" lIns="91440" tIns="45720" rIns="91440" bIns="45720" rtlCol="0" anchor="ctr">
            <a:normAutofit/>
          </a:bodyPr>
          <a:lstStyle/>
          <a:p>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Conclusions</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48609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圖片 2" descr="thankyou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1027" y="2204864"/>
            <a:ext cx="9109075" cy="24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69970" y="5877384"/>
            <a:ext cx="1277244"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48801" y="5855807"/>
            <a:ext cx="155195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21961" y="5823972"/>
            <a:ext cx="152814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5877384"/>
            <a:ext cx="1798827"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圖片 8" descr="D:\0000_My Files\0000_研究\00PF\PF_台灣\PF_寰宇\photos\20140205寰宇12.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1746051" y="5877384"/>
            <a:ext cx="1475811" cy="1008000"/>
          </a:xfrm>
          <a:prstGeom prst="rect">
            <a:avLst/>
          </a:prstGeom>
          <a:noFill/>
          <a:ln>
            <a:noFill/>
          </a:ln>
          <a:extLst>
            <a:ext uri="{53640926-AAD7-44D8-BBD7-CCE9431645EC}">
              <a14:shadowObscured xmlns:a14="http://schemas.microsoft.com/office/drawing/2010/main"/>
            </a:ext>
          </a:extLst>
        </p:spPr>
      </p:pic>
      <p:pic>
        <p:nvPicPr>
          <p:cNvPr id="10"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37631" y="5855807"/>
            <a:ext cx="1513852"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9324" y="429853"/>
            <a:ext cx="8892480" cy="1200329"/>
          </a:xfrm>
          <a:prstGeom prst="rect">
            <a:avLst/>
          </a:prstGeom>
        </p:spPr>
        <p:txBody>
          <a:bodyPr wrap="square">
            <a:spAutoFit/>
          </a:bodyPr>
          <a:lstStyle/>
          <a:p>
            <a:pPr marL="857250" lvl="2" algn="ctr"/>
            <a:r>
              <a:rPr lang="en-US" altLang="zh-TW" sz="3600" dirty="0">
                <a:latin typeface="Times New Roman" panose="02020603050405020304" pitchFamily="18" charset="0"/>
                <a:cs typeface="Times New Roman" panose="02020603050405020304" pitchFamily="18" charset="0"/>
              </a:rPr>
              <a:t>PFAL/VFAL </a:t>
            </a:r>
            <a:r>
              <a:rPr lang="en-US" altLang="zh-TW" sz="3600" dirty="0">
                <a:solidFill>
                  <a:prstClr val="black"/>
                </a:solidFill>
                <a:latin typeface="Times New Roman" panose="02020603050405020304" pitchFamily="18" charset="0"/>
                <a:cs typeface="Times New Roman" panose="02020603050405020304" pitchFamily="18" charset="0"/>
              </a:rPr>
              <a:t>can make us richer, smarter, greener, healthier, and happier.</a:t>
            </a:r>
            <a:endParaRPr lang="en-US" altLang="zh-TW" sz="3600" dirty="0">
              <a:latin typeface="Times New Roman" pitchFamily="18" charset="0"/>
              <a:ea typeface="標楷體" pitchFamily="65" charset="-120"/>
              <a:cs typeface="Times New Roman" pitchFamily="18" charset="0"/>
            </a:endParaRPr>
          </a:p>
        </p:txBody>
      </p:sp>
      <p:sp>
        <p:nvSpPr>
          <p:cNvPr id="11" name="Text Box 2"/>
          <p:cNvSpPr txBox="1">
            <a:spLocks noChangeArrowheads="1"/>
          </p:cNvSpPr>
          <p:nvPr/>
        </p:nvSpPr>
        <p:spPr bwMode="auto">
          <a:xfrm>
            <a:off x="5868144" y="4649126"/>
            <a:ext cx="2952328" cy="1016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defRPr/>
            </a:pPr>
            <a:r>
              <a:rPr lang="en-US" sz="6000" b="1" i="1" dirty="0">
                <a:solidFill>
                  <a:srgbClr val="FF6600"/>
                </a:solidFill>
                <a:effectLst>
                  <a:outerShdw blurRad="38100" dist="38100" dir="2700000" algn="tl">
                    <a:srgbClr val="000000"/>
                  </a:outerShdw>
                </a:effectLst>
                <a:latin typeface="Tahoma" pitchFamily="34" charset="0"/>
                <a:ea typeface="Tahoma" pitchFamily="34" charset="0"/>
                <a:cs typeface="Tahoma" pitchFamily="34" charset="0"/>
              </a:rPr>
              <a:t>Q &amp; A</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77</a:t>
            </a:fld>
            <a:endParaRPr lang="zh-TW" altLang="en-US"/>
          </a:p>
        </p:txBody>
      </p:sp>
      <p:sp>
        <p:nvSpPr>
          <p:cNvPr id="4" name="文字方塊 3"/>
          <p:cNvSpPr txBox="1"/>
          <p:nvPr/>
        </p:nvSpPr>
        <p:spPr>
          <a:xfrm>
            <a:off x="193828" y="4976517"/>
            <a:ext cx="5214764" cy="523220"/>
          </a:xfrm>
          <a:prstGeom prst="rect">
            <a:avLst/>
          </a:prstGeom>
          <a:noFill/>
        </p:spPr>
        <p:txBody>
          <a:bodyPr wrap="square" rtlCol="0">
            <a:spAutoFit/>
          </a:bodyPr>
          <a:lstStyle/>
          <a:p>
            <a:r>
              <a:rPr lang="en-US" altLang="zh-TW" sz="2800" dirty="0"/>
              <a:t>Line and </a:t>
            </a:r>
            <a:r>
              <a:rPr lang="en-US" altLang="zh-TW" sz="2800" dirty="0" err="1"/>
              <a:t>Wechat</a:t>
            </a:r>
            <a:r>
              <a:rPr lang="en-US" altLang="zh-TW" sz="2800" dirty="0"/>
              <a:t> ID: </a:t>
            </a:r>
            <a:r>
              <a:rPr lang="en-US" altLang="zh-TW" sz="2800" b="1" dirty="0">
                <a:solidFill>
                  <a:srgbClr val="FF0000"/>
                </a:solidFill>
              </a:rPr>
              <a:t>weifang0257</a:t>
            </a:r>
            <a:endParaRPr lang="zh-TW" altLang="en-US" sz="2800" b="1" dirty="0">
              <a:solidFill>
                <a:srgbClr val="FF0000"/>
              </a:solidFill>
            </a:endParaRPr>
          </a:p>
        </p:txBody>
      </p:sp>
    </p:spTree>
    <p:extLst>
      <p:ext uri="{BB962C8B-B14F-4D97-AF65-F5344CB8AC3E}">
        <p14:creationId xmlns:p14="http://schemas.microsoft.com/office/powerpoint/2010/main" val="8017673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Global Trends</a:t>
            </a:r>
            <a:endParaRPr lang="zh-TW" altLang="en-US" dirty="0"/>
          </a:p>
        </p:txBody>
      </p:sp>
      <p:sp>
        <p:nvSpPr>
          <p:cNvPr id="3" name="內容版面配置區 2"/>
          <p:cNvSpPr>
            <a:spLocks noGrp="1"/>
          </p:cNvSpPr>
          <p:nvPr>
            <p:ph idx="1"/>
          </p:nvPr>
        </p:nvSpPr>
        <p:spPr/>
        <p:txBody>
          <a:bodyPr>
            <a:normAutofit/>
          </a:bodyPr>
          <a:lstStyle/>
          <a:p>
            <a:r>
              <a:rPr lang="en-US" altLang="zh-TW" sz="2000" dirty="0"/>
              <a:t>An Inconvenient Truth (2006, AL Gore, </a:t>
            </a:r>
            <a:r>
              <a:rPr lang="en-US" altLang="zh-TW" sz="2000" dirty="0" err="1"/>
              <a:t>TEDtalk</a:t>
            </a:r>
            <a:r>
              <a:rPr lang="en-US" altLang="zh-TW" sz="2000" dirty="0"/>
              <a:t>)</a:t>
            </a:r>
          </a:p>
          <a:p>
            <a:r>
              <a:rPr lang="en-US" altLang="zh-TW" sz="2000" dirty="0"/>
              <a:t>The Other Inconvenient Truth (2010, Jonathan Foley, </a:t>
            </a:r>
            <a:r>
              <a:rPr lang="en-US" altLang="zh-TW" sz="2000" dirty="0" err="1"/>
              <a:t>TEDtalk</a:t>
            </a:r>
            <a:r>
              <a:rPr lang="en-US" altLang="zh-TW" sz="2000" dirty="0"/>
              <a:t>) </a:t>
            </a:r>
            <a:br>
              <a:rPr lang="en-US" altLang="zh-TW" sz="2400" dirty="0"/>
            </a:br>
            <a:r>
              <a:rPr lang="en-US" altLang="zh-TW" sz="1800" dirty="0">
                <a:hlinkClick r:id="rId2"/>
              </a:rPr>
              <a:t>https://www.ted.com/talks/jonathan_foley_the_other_inconvenient_truth</a:t>
            </a:r>
            <a:endParaRPr lang="en-US" altLang="zh-TW" sz="1800" dirty="0"/>
          </a:p>
          <a:p>
            <a:pPr lvl="1"/>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land, 70%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water, 30% carbon</a:t>
            </a:r>
          </a:p>
          <a:p>
            <a:pPr lvl="1"/>
            <a:r>
              <a:rPr lang="en-US" altLang="zh-TW" sz="1600" dirty="0">
                <a:latin typeface="Times New Roman" panose="02020603050405020304" pitchFamily="18" charset="0"/>
                <a:ea typeface="標楷體" panose="03000509000000000000" pitchFamily="65" charset="-120"/>
                <a:cs typeface="Times New Roman" panose="02020603050405020304" pitchFamily="18" charset="0"/>
                <a:hlinkClick r:id="rId3" action="ppaction://hlinkpres?slideindex=1&amp;slidetitle="/>
              </a:rPr>
              <a:t>Link</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8</a:t>
            </a:fld>
            <a:endParaRPr lang="zh-TW" altLang="en-US"/>
          </a:p>
        </p:txBody>
      </p:sp>
      <p:pic>
        <p:nvPicPr>
          <p:cNvPr id="5" name="Picture 2" descr="http://ia.media-imdb.com/images/M/MV5BOTg3NjYxMjM5OF5BMl5BanBnXkFtZTcwMzQzMDA0MQ@@._V1_SY1000_CR0,0,677,1000_AL_.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29" y="3761912"/>
            <a:ext cx="2096051" cy="30960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p:nvPr/>
        </p:nvSpPr>
        <p:spPr>
          <a:xfrm>
            <a:off x="-9443" y="6857999"/>
            <a:ext cx="2180023" cy="323165"/>
          </a:xfrm>
          <a:prstGeom prst="rect">
            <a:avLst/>
          </a:prstGeom>
        </p:spPr>
        <p:txBody>
          <a:bodyPr wrap="square">
            <a:spAutoFit/>
          </a:bodyPr>
          <a:lstStyle/>
          <a:p>
            <a:r>
              <a:rPr lang="zh-TW" altLang="en-US" sz="750" dirty="0">
                <a:solidFill>
                  <a:schemeClr val="bg1">
                    <a:lumMod val="65000"/>
                  </a:schemeClr>
                </a:solidFill>
              </a:rPr>
              <a:t>http://www.imdb.com/title/tt0497116/mediaviewer/rm2695729664</a:t>
            </a:r>
          </a:p>
        </p:txBody>
      </p:sp>
      <p:pic>
        <p:nvPicPr>
          <p:cNvPr id="7" name="Picture 4" descr="「inconvenient truth」的圖片搜尋結果"/>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01005" y="4529136"/>
            <a:ext cx="1857375" cy="23288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p:nvPr/>
        </p:nvSpPr>
        <p:spPr>
          <a:xfrm>
            <a:off x="2401006" y="6857998"/>
            <a:ext cx="2007302" cy="438582"/>
          </a:xfrm>
          <a:prstGeom prst="rect">
            <a:avLst/>
          </a:prstGeom>
        </p:spPr>
        <p:txBody>
          <a:bodyPr wrap="square">
            <a:spAutoFit/>
          </a:bodyPr>
          <a:lstStyle/>
          <a:p>
            <a:r>
              <a:rPr lang="en-US" altLang="zh-TW" sz="750" dirty="0">
                <a:solidFill>
                  <a:schemeClr val="bg1">
                    <a:lumMod val="65000"/>
                  </a:schemeClr>
                </a:solidFill>
              </a:rPr>
              <a:t>https://images-na.ssl-images-amazon.com/images/I/51JgxCOl9qL._SX258_BO1,204,203,200_.jpg</a:t>
            </a:r>
            <a:endParaRPr lang="zh-TW" altLang="en-US" sz="750" dirty="0">
              <a:solidFill>
                <a:schemeClr val="bg1">
                  <a:lumMod val="65000"/>
                </a:schemeClr>
              </a:solidFill>
            </a:endParaRPr>
          </a:p>
        </p:txBody>
      </p:sp>
      <p:pic>
        <p:nvPicPr>
          <p:cNvPr id="9" name="圖片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48282" y="3645024"/>
            <a:ext cx="4832230" cy="3168352"/>
          </a:xfrm>
          <a:prstGeom prst="rect">
            <a:avLst/>
          </a:prstGeom>
        </p:spPr>
      </p:pic>
    </p:spTree>
    <p:extLst>
      <p:ext uri="{BB962C8B-B14F-4D97-AF65-F5344CB8AC3E}">
        <p14:creationId xmlns:p14="http://schemas.microsoft.com/office/powerpoint/2010/main" val="342353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2999" y="260648"/>
            <a:ext cx="6890147" cy="870347"/>
          </a:xfrm>
          <a:noFill/>
        </p:spPr>
        <p:style>
          <a:lnRef idx="0">
            <a:schemeClr val="accent2"/>
          </a:lnRef>
          <a:fillRef idx="3">
            <a:schemeClr val="accent2"/>
          </a:fillRef>
          <a:effectRef idx="3">
            <a:schemeClr val="accent2"/>
          </a:effectRef>
          <a:fontRef idx="minor">
            <a:schemeClr val="lt1"/>
          </a:fontRef>
        </p:style>
        <p:txBody>
          <a:bodyPr vert="horz" lIns="68580" tIns="34290" rIns="68580" bIns="34290" rtlCol="0" anchor="ctr">
            <a:noAutofit/>
          </a:bodyPr>
          <a:lstStyle/>
          <a:p>
            <a:pPr algn="ctr"/>
            <a:r>
              <a:rPr lang="en-US" altLang="zh-TW" dirty="0">
                <a:solidFill>
                  <a:srgbClr val="FF0000"/>
                </a:solidFill>
                <a:latin typeface="Times New Roman" panose="02020603050405020304" pitchFamily="18" charset="0"/>
                <a:ea typeface="標楷體" pitchFamily="65" charset="-120"/>
                <a:cs typeface="Times New Roman" panose="02020603050405020304" pitchFamily="18" charset="0"/>
              </a:rPr>
              <a:t>Population &amp; Migration</a:t>
            </a:r>
            <a:endParaRPr lang="zh-TW" altLang="en-US"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pic>
        <p:nvPicPr>
          <p:cNvPr id="4" name="圖片 3"/>
          <p:cNvPicPr/>
          <p:nvPr/>
        </p:nvPicPr>
        <p:blipFill rotWithShape="1">
          <a:blip r:embed="rId2" cstate="screen">
            <a:extLst>
              <a:ext uri="{28A0092B-C50C-407E-A947-70E740481C1C}">
                <a14:useLocalDpi xmlns:a14="http://schemas.microsoft.com/office/drawing/2010/main"/>
              </a:ext>
            </a:extLst>
          </a:blip>
          <a:srcRect/>
          <a:stretch/>
        </p:blipFill>
        <p:spPr bwMode="auto">
          <a:xfrm>
            <a:off x="0" y="2048239"/>
            <a:ext cx="9144000" cy="4784790"/>
          </a:xfrm>
          <a:prstGeom prst="rect">
            <a:avLst/>
          </a:prstGeom>
          <a:noFill/>
          <a:ln>
            <a:noFill/>
          </a:ln>
          <a:extLst>
            <a:ext uri="{53640926-AAD7-44D8-BBD7-CCE9431645EC}">
              <a14:shadowObscured xmlns:a14="http://schemas.microsoft.com/office/drawing/2010/main"/>
            </a:ext>
          </a:extLst>
        </p:spPr>
      </p:pic>
      <p:sp>
        <p:nvSpPr>
          <p:cNvPr id="5" name="文字方塊 4"/>
          <p:cNvSpPr txBox="1"/>
          <p:nvPr/>
        </p:nvSpPr>
        <p:spPr>
          <a:xfrm>
            <a:off x="683568" y="1371270"/>
            <a:ext cx="784887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1.65 M people move to urban area per week</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922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5365</Words>
  <Application>Microsoft Office PowerPoint</Application>
  <PresentationFormat>如螢幕大小 (4:3)</PresentationFormat>
  <Paragraphs>667</Paragraphs>
  <Slides>77</Slides>
  <Notes>28</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77</vt:i4>
      </vt:variant>
    </vt:vector>
  </HeadingPairs>
  <TitlesOfParts>
    <vt:vector size="93" baseType="lpstr">
      <vt:lpstr>Arial Unicode MS</vt:lpstr>
      <vt:lpstr>HGP創英角ｺﾞｼｯｸUB</vt:lpstr>
      <vt:lpstr>HY헤드라인M</vt:lpstr>
      <vt:lpstr>HY수평선M</vt:lpstr>
      <vt:lpstr>맑은 고딕</vt:lpstr>
      <vt:lpstr>ＭＳ Ｐゴシック</vt:lpstr>
      <vt:lpstr>新細明體</vt:lpstr>
      <vt:lpstr>標楷體</vt:lpstr>
      <vt:lpstr>Arial</vt:lpstr>
      <vt:lpstr>Calibri</vt:lpstr>
      <vt:lpstr>Georgia</vt:lpstr>
      <vt:lpstr>Tahoma</vt:lpstr>
      <vt:lpstr>Times New Roman</vt:lpstr>
      <vt:lpstr>Wingdings</vt:lpstr>
      <vt:lpstr>Office 佈景主題</vt:lpstr>
      <vt:lpstr>グラフ</vt:lpstr>
      <vt:lpstr>PowerPoint 簡報</vt:lpstr>
      <vt:lpstr>About myself</vt:lpstr>
      <vt:lpstr>Outline</vt:lpstr>
      <vt:lpstr>What is PFAL/VFAL?</vt:lpstr>
      <vt:lpstr>PF, VF, and more</vt:lpstr>
      <vt:lpstr>Various terms converged into ONE</vt:lpstr>
      <vt:lpstr>PowerPoint 簡報</vt:lpstr>
      <vt:lpstr>Global Trends</vt:lpstr>
      <vt:lpstr>Population &amp; Migration</vt:lpstr>
      <vt:lpstr>GloNacal    Issues</vt:lpstr>
      <vt:lpstr>PowerPoint 簡報</vt:lpstr>
      <vt:lpstr>Billions of plants of various kinds are needed to solve ‘glonacal’ issues on environment, food/feed and bio-resource</vt:lpstr>
      <vt:lpstr>Is there any  plant production system  capable of producing mass amount of high quality products in the shortest time,  use the least amount of resource (land, water, labor, energy, etc.), and has the least amount of impact on environment?</vt:lpstr>
      <vt:lpstr>PowerPoint 簡報</vt:lpstr>
      <vt:lpstr>PowerPoint 簡報</vt:lpstr>
      <vt:lpstr>Weifang, Shendon, China</vt:lpstr>
      <vt:lpstr>Almeria of Spain</vt:lpstr>
      <vt:lpstr>PowerPoint 簡報</vt:lpstr>
      <vt:lpstr>Opti-Flor Corp., Westland, the Netherlands</vt:lpstr>
      <vt:lpstr>PowerPoint 簡報</vt:lpstr>
      <vt:lpstr>PowerPoint 簡報</vt:lpstr>
      <vt:lpstr>Eurofresh farm, Arizona, USA</vt:lpstr>
      <vt:lpstr>PowerPoint 簡報</vt:lpstr>
      <vt:lpstr>PowerPoint 簡報</vt:lpstr>
      <vt:lpstr>What is Plant Factory?</vt:lpstr>
      <vt:lpstr>Global trends favor the development of PFAL/VFAL</vt:lpstr>
      <vt:lpstr>PowerPoint 簡報</vt:lpstr>
      <vt:lpstr>PowerPoint 簡報</vt:lpstr>
      <vt:lpstr>Places suitable to develop PFAL/VFAL</vt:lpstr>
      <vt:lpstr>Worldwide Associations and Centers</vt:lpstr>
      <vt:lpstr>PowerPoint 簡報</vt:lpstr>
      <vt:lpstr>Lots of stress</vt:lpstr>
      <vt:lpstr>If the plant can talk,</vt:lpstr>
      <vt:lpstr>SOP based CEA</vt:lpstr>
      <vt:lpstr>PowerPoint 簡報</vt:lpstr>
      <vt:lpstr>PowerPoint 簡報</vt:lpstr>
      <vt:lpstr>Caps with various spectrums were developed  Essential 8 for Tissue culture Fang，2008</vt:lpstr>
      <vt:lpstr>PowerPoint 簡報</vt:lpstr>
      <vt:lpstr>Totally 27 spectra of caps and tubes were developed for TC and PF applications Fang, 2009</vt:lpstr>
      <vt:lpstr>PowerPoint 簡報</vt:lpstr>
      <vt:lpstr>PowerPoint 簡報</vt:lpstr>
      <vt:lpstr>More than 100 times?</vt:lpstr>
      <vt:lpstr>150 times of open field production</vt:lpstr>
      <vt:lpstr>PowerPoint 簡報</vt:lpstr>
      <vt:lpstr>Price of Land vs. cost of Lamp</vt:lpstr>
      <vt:lpstr>PowerPoint 簡報</vt:lpstr>
      <vt:lpstr>Extension  (step 1/4)</vt:lpstr>
      <vt:lpstr>Extension  (step 2/4)</vt:lpstr>
      <vt:lpstr>Extension  (step 3/4)</vt:lpstr>
      <vt:lpstr>Extension (step 4/4)</vt:lpstr>
      <vt:lpstr>PowerPoint 簡報</vt:lpstr>
      <vt:lpstr>PowerPoint 簡報</vt:lpstr>
      <vt:lpstr>PowerPoint 簡報</vt:lpstr>
      <vt:lpstr>PowerPoint 簡報</vt:lpstr>
      <vt:lpstr>PowerPoint 簡報</vt:lpstr>
      <vt:lpstr>PowerPoint 簡報</vt:lpstr>
      <vt:lpstr>PowerPoint 簡報</vt:lpstr>
      <vt:lpstr>Vegetables consumption per person per day</vt:lpstr>
      <vt:lpstr>How big is the market in Taiwan</vt:lpstr>
      <vt:lpstr>What is the present status in Taiwan</vt:lpstr>
      <vt:lpstr>Future for PFAL industry?</vt:lpstr>
      <vt:lpstr>Value-Added crops for PFAL</vt:lpstr>
      <vt:lpstr>Value-Added crops for PFAL</vt:lpstr>
      <vt:lpstr>Homology of medicine and food</vt:lpstr>
      <vt:lpstr>PowerPoint 簡報</vt:lpstr>
      <vt:lpstr>PowerPoint 簡報</vt:lpstr>
      <vt:lpstr>PowerPoint 簡報</vt:lpstr>
      <vt:lpstr>PowerPoint 簡報</vt:lpstr>
      <vt:lpstr>Value-Added crops for PFAL</vt:lpstr>
      <vt:lpstr>PowerPoint 簡報</vt:lpstr>
      <vt:lpstr>PowerPoint 簡報</vt:lpstr>
      <vt:lpstr>PowerPoint 簡報</vt:lpstr>
      <vt:lpstr>PowerPoint 簡報</vt:lpstr>
      <vt:lpstr>PowerPoint 簡報</vt:lpstr>
      <vt:lpstr>Recent R&amp;D topics to improve  cost performance of PFAL business</vt:lpstr>
      <vt:lpstr>Conclusions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Wei FANG</dc:creator>
  <cp:lastModifiedBy>FangWei</cp:lastModifiedBy>
  <cp:revision>489</cp:revision>
  <cp:lastPrinted>2014-06-04T10:30:58Z</cp:lastPrinted>
  <dcterms:modified xsi:type="dcterms:W3CDTF">2023-02-19T04:38:54Z</dcterms:modified>
</cp:coreProperties>
</file>