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4" r:id="rId2"/>
    <p:sldId id="569" r:id="rId3"/>
    <p:sldId id="571" r:id="rId4"/>
    <p:sldId id="574" r:id="rId5"/>
    <p:sldId id="577" r:id="rId6"/>
    <p:sldId id="614" r:id="rId7"/>
    <p:sldId id="582" r:id="rId8"/>
    <p:sldId id="570" r:id="rId9"/>
    <p:sldId id="572" r:id="rId10"/>
    <p:sldId id="575" r:id="rId11"/>
    <p:sldId id="576" r:id="rId12"/>
    <p:sldId id="573" r:id="rId13"/>
    <p:sldId id="606" r:id="rId14"/>
    <p:sldId id="605" r:id="rId15"/>
    <p:sldId id="598" r:id="rId16"/>
    <p:sldId id="599" r:id="rId17"/>
    <p:sldId id="600" r:id="rId18"/>
    <p:sldId id="601" r:id="rId19"/>
    <p:sldId id="602" r:id="rId20"/>
    <p:sldId id="603" r:id="rId21"/>
    <p:sldId id="604" r:id="rId22"/>
    <p:sldId id="581" r:id="rId23"/>
    <p:sldId id="306" r:id="rId24"/>
    <p:sldId id="609" r:id="rId25"/>
    <p:sldId id="608" r:id="rId26"/>
    <p:sldId id="307" r:id="rId27"/>
    <p:sldId id="578" r:id="rId28"/>
    <p:sldId id="579" r:id="rId29"/>
    <p:sldId id="580" r:id="rId30"/>
    <p:sldId id="565" r:id="rId31"/>
    <p:sldId id="566" r:id="rId32"/>
    <p:sldId id="567" r:id="rId33"/>
    <p:sldId id="568" r:id="rId34"/>
    <p:sldId id="549" r:id="rId35"/>
    <p:sldId id="557" r:id="rId36"/>
    <p:sldId id="555" r:id="rId37"/>
    <p:sldId id="554" r:id="rId38"/>
    <p:sldId id="308" r:id="rId39"/>
    <p:sldId id="311" r:id="rId40"/>
    <p:sldId id="610" r:id="rId41"/>
    <p:sldId id="314" r:id="rId42"/>
    <p:sldId id="607" r:id="rId43"/>
    <p:sldId id="378" r:id="rId44"/>
    <p:sldId id="416" r:id="rId45"/>
    <p:sldId id="612" r:id="rId46"/>
    <p:sldId id="379" r:id="rId47"/>
    <p:sldId id="318" r:id="rId48"/>
    <p:sldId id="380" r:id="rId49"/>
    <p:sldId id="389" r:id="rId50"/>
    <p:sldId id="539" r:id="rId51"/>
    <p:sldId id="391" r:id="rId52"/>
    <p:sldId id="491" r:id="rId53"/>
    <p:sldId id="495" r:id="rId54"/>
    <p:sldId id="392" r:id="rId55"/>
    <p:sldId id="562" r:id="rId56"/>
    <p:sldId id="563" r:id="rId57"/>
    <p:sldId id="564" r:id="rId58"/>
    <p:sldId id="560" r:id="rId59"/>
    <p:sldId id="561" r:id="rId60"/>
    <p:sldId id="559" r:id="rId61"/>
    <p:sldId id="597" r:id="rId62"/>
    <p:sldId id="477" r:id="rId63"/>
    <p:sldId id="528" r:id="rId64"/>
    <p:sldId id="440" r:id="rId65"/>
  </p:sldIdLst>
  <p:sldSz cx="9144000" cy="6858000" type="screen4x3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63" d="100"/>
          <a:sy n="63" d="100"/>
        </p:scale>
        <p:origin x="134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D0183D-EA38-438A-B81B-6C2048123606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zh-TW" altLang="en-US"/>
        </a:p>
      </dgm:t>
    </dgm:pt>
    <dgm:pt modelId="{59077FE7-D4C6-426A-89CB-10B96F97147C}" type="pres">
      <dgm:prSet presAssocID="{F0D0183D-EA38-438A-B81B-6C204812360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919B1C0-7D04-414D-B237-A75109102ED6}" type="presOf" srcId="{F0D0183D-EA38-438A-B81B-6C2048123606}" destId="{59077FE7-D4C6-426A-89CB-10B96F9714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73A256-8331-452E-ADFC-C03510925C5C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</dgm:pt>
    <dgm:pt modelId="{29F0D225-57A5-46A1-ACF1-5EB56CF1FBDC}">
      <dgm:prSet phldrT="[文字]"/>
      <dgm:spPr/>
      <dgm:t>
        <a:bodyPr/>
        <a:lstStyle/>
        <a:p>
          <a:r>
            <a:rPr lang="en-US" altLang="zh-TW" b="1" dirty="0">
              <a:solidFill>
                <a:schemeClr val="accent4"/>
              </a:solidFill>
            </a:rPr>
            <a:t>1.4 NT$/g</a:t>
          </a:r>
          <a:endParaRPr lang="zh-TW" altLang="en-US" b="1" dirty="0">
            <a:solidFill>
              <a:schemeClr val="accent4"/>
            </a:solidFill>
          </a:endParaRPr>
        </a:p>
      </dgm:t>
    </dgm:pt>
    <dgm:pt modelId="{4FE91656-D14D-4499-B124-98EC316D122B}" type="parTrans" cxnId="{D1D934A5-CF04-4C64-9918-CF10C15089DA}">
      <dgm:prSet/>
      <dgm:spPr/>
      <dgm:t>
        <a:bodyPr/>
        <a:lstStyle/>
        <a:p>
          <a:endParaRPr lang="zh-TW" altLang="en-US"/>
        </a:p>
      </dgm:t>
    </dgm:pt>
    <dgm:pt modelId="{24185402-F6A5-4E69-A14B-1B45607D1196}" type="sibTrans" cxnId="{D1D934A5-CF04-4C64-9918-CF10C15089DA}">
      <dgm:prSet/>
      <dgm:spPr/>
      <dgm:t>
        <a:bodyPr/>
        <a:lstStyle/>
        <a:p>
          <a:endParaRPr lang="zh-TW" altLang="en-US"/>
        </a:p>
      </dgm:t>
    </dgm:pt>
    <dgm:pt modelId="{94A0473A-BA5A-4E30-BBC7-881F443375C4}">
      <dgm:prSet phldrT="[文字]" custT="1"/>
      <dgm:spPr/>
      <dgm:t>
        <a:bodyPr/>
        <a:lstStyle/>
        <a:p>
          <a:r>
            <a:rPr lang="en-US" altLang="zh-TW" sz="1800" b="1" dirty="0">
              <a:solidFill>
                <a:schemeClr val="accent4"/>
              </a:solidFill>
            </a:rPr>
            <a:t>1.75 NT$/g</a:t>
          </a:r>
          <a:endParaRPr lang="zh-TW" altLang="en-US" sz="1800" b="1" dirty="0">
            <a:solidFill>
              <a:schemeClr val="accent4"/>
            </a:solidFill>
          </a:endParaRPr>
        </a:p>
      </dgm:t>
    </dgm:pt>
    <dgm:pt modelId="{0E4C87FC-2B1D-4AAD-A2BD-346E975F8357}" type="parTrans" cxnId="{C8F77B2B-E1C6-46A7-80A8-9C7196D14AAD}">
      <dgm:prSet/>
      <dgm:spPr/>
      <dgm:t>
        <a:bodyPr/>
        <a:lstStyle/>
        <a:p>
          <a:endParaRPr lang="zh-TW" altLang="en-US"/>
        </a:p>
      </dgm:t>
    </dgm:pt>
    <dgm:pt modelId="{685EE2D5-CE6C-460C-AE40-EE736D5DBEE2}" type="sibTrans" cxnId="{C8F77B2B-E1C6-46A7-80A8-9C7196D14AAD}">
      <dgm:prSet/>
      <dgm:spPr/>
      <dgm:t>
        <a:bodyPr/>
        <a:lstStyle/>
        <a:p>
          <a:endParaRPr lang="zh-TW" altLang="en-US"/>
        </a:p>
      </dgm:t>
    </dgm:pt>
    <dgm:pt modelId="{6B56F91A-014A-4FD0-9260-1DBFD3573498}">
      <dgm:prSet phldrT="[文字]"/>
      <dgm:spPr/>
      <dgm:t>
        <a:bodyPr/>
        <a:lstStyle/>
        <a:p>
          <a:r>
            <a:rPr lang="en-US" altLang="zh-TW" b="1" dirty="0">
              <a:solidFill>
                <a:schemeClr val="accent4"/>
              </a:solidFill>
            </a:rPr>
            <a:t>2 NT$/g</a:t>
          </a:r>
          <a:endParaRPr lang="zh-TW" altLang="en-US" b="1" dirty="0">
            <a:solidFill>
              <a:schemeClr val="accent4"/>
            </a:solidFill>
          </a:endParaRPr>
        </a:p>
      </dgm:t>
    </dgm:pt>
    <dgm:pt modelId="{7E99CDB2-2FCD-4A45-821D-FC2A1CEC4AB1}" type="parTrans" cxnId="{EDF1EBD2-C133-4E91-932F-49C0D6D3C05A}">
      <dgm:prSet/>
      <dgm:spPr/>
      <dgm:t>
        <a:bodyPr/>
        <a:lstStyle/>
        <a:p>
          <a:endParaRPr lang="zh-TW" altLang="en-US"/>
        </a:p>
      </dgm:t>
    </dgm:pt>
    <dgm:pt modelId="{8AC6D516-6C1D-4F0C-B92C-711927ECD2DE}" type="sibTrans" cxnId="{EDF1EBD2-C133-4E91-932F-49C0D6D3C05A}">
      <dgm:prSet/>
      <dgm:spPr/>
      <dgm:t>
        <a:bodyPr/>
        <a:lstStyle/>
        <a:p>
          <a:endParaRPr lang="zh-TW" altLang="en-US"/>
        </a:p>
      </dgm:t>
    </dgm:pt>
    <dgm:pt modelId="{8B279499-5B4B-45E9-8E1C-68785047B264}" type="pres">
      <dgm:prSet presAssocID="{2273A256-8331-452E-ADFC-C03510925C5C}" presName="arrowDiagram" presStyleCnt="0">
        <dgm:presLayoutVars>
          <dgm:chMax val="5"/>
          <dgm:dir/>
          <dgm:resizeHandles val="exact"/>
        </dgm:presLayoutVars>
      </dgm:prSet>
      <dgm:spPr/>
    </dgm:pt>
    <dgm:pt modelId="{AED5DCAF-07E5-4AF7-8D45-4C1D284C251C}" type="pres">
      <dgm:prSet presAssocID="{2273A256-8331-452E-ADFC-C03510925C5C}" presName="arrow" presStyleLbl="bgShp" presStyleIdx="0" presStyleCnt="1"/>
      <dgm:spPr/>
    </dgm:pt>
    <dgm:pt modelId="{5C58059D-469D-4EF1-AD3F-9F5F31FDF2A2}" type="pres">
      <dgm:prSet presAssocID="{2273A256-8331-452E-ADFC-C03510925C5C}" presName="arrowDiagram3" presStyleCnt="0"/>
      <dgm:spPr/>
    </dgm:pt>
    <dgm:pt modelId="{FD480A9D-B3F2-4896-9BE8-0C37B1374770}" type="pres">
      <dgm:prSet presAssocID="{29F0D225-57A5-46A1-ACF1-5EB56CF1FBDC}" presName="bullet3a" presStyleLbl="node1" presStyleIdx="0" presStyleCnt="3"/>
      <dgm:spPr/>
    </dgm:pt>
    <dgm:pt modelId="{914BF2CD-C859-40F0-BE88-A9B54F46C99C}" type="pres">
      <dgm:prSet presAssocID="{29F0D225-57A5-46A1-ACF1-5EB56CF1FBDC}" presName="textBox3a" presStyleLbl="revTx" presStyleIdx="0" presStyleCnt="3" custScaleX="163762" custScaleY="52677">
        <dgm:presLayoutVars>
          <dgm:bulletEnabled val="1"/>
        </dgm:presLayoutVars>
      </dgm:prSet>
      <dgm:spPr/>
    </dgm:pt>
    <dgm:pt modelId="{A1AAFED6-50C9-4798-A9CB-8D3CBB90860F}" type="pres">
      <dgm:prSet presAssocID="{94A0473A-BA5A-4E30-BBC7-881F443375C4}" presName="bullet3b" presStyleLbl="node1" presStyleIdx="1" presStyleCnt="3"/>
      <dgm:spPr/>
    </dgm:pt>
    <dgm:pt modelId="{CC125E3B-3951-46B6-964B-8580CBF532C9}" type="pres">
      <dgm:prSet presAssocID="{94A0473A-BA5A-4E30-BBC7-881F443375C4}" presName="textBox3b" presStyleLbl="revTx" presStyleIdx="1" presStyleCnt="3" custScaleX="183368" custScaleY="60273">
        <dgm:presLayoutVars>
          <dgm:bulletEnabled val="1"/>
        </dgm:presLayoutVars>
      </dgm:prSet>
      <dgm:spPr/>
    </dgm:pt>
    <dgm:pt modelId="{E1E435C2-E410-4F67-A147-CF4DB75B9935}" type="pres">
      <dgm:prSet presAssocID="{6B56F91A-014A-4FD0-9260-1DBFD3573498}" presName="bullet3c" presStyleLbl="node1" presStyleIdx="2" presStyleCnt="3"/>
      <dgm:spPr/>
    </dgm:pt>
    <dgm:pt modelId="{E6D76B67-17E3-40BE-81E8-473E81383DB5}" type="pres">
      <dgm:prSet presAssocID="{6B56F91A-014A-4FD0-9260-1DBFD3573498}" presName="textBox3c" presStyleLbl="revTx" presStyleIdx="2" presStyleCnt="3" custScaleX="152504" custScaleY="80322">
        <dgm:presLayoutVars>
          <dgm:bulletEnabled val="1"/>
        </dgm:presLayoutVars>
      </dgm:prSet>
      <dgm:spPr/>
    </dgm:pt>
  </dgm:ptLst>
  <dgm:cxnLst>
    <dgm:cxn modelId="{C8F77B2B-E1C6-46A7-80A8-9C7196D14AAD}" srcId="{2273A256-8331-452E-ADFC-C03510925C5C}" destId="{94A0473A-BA5A-4E30-BBC7-881F443375C4}" srcOrd="1" destOrd="0" parTransId="{0E4C87FC-2B1D-4AAD-A2BD-346E975F8357}" sibTransId="{685EE2D5-CE6C-460C-AE40-EE736D5DBEE2}"/>
    <dgm:cxn modelId="{DFFAD17D-EBB4-4010-BC97-852CA3133D6B}" type="presOf" srcId="{2273A256-8331-452E-ADFC-C03510925C5C}" destId="{8B279499-5B4B-45E9-8E1C-68785047B264}" srcOrd="0" destOrd="0" presId="urn:microsoft.com/office/officeart/2005/8/layout/arrow2"/>
    <dgm:cxn modelId="{E6D84688-FA20-480C-957B-96649AB595DB}" type="presOf" srcId="{6B56F91A-014A-4FD0-9260-1DBFD3573498}" destId="{E6D76B67-17E3-40BE-81E8-473E81383DB5}" srcOrd="0" destOrd="0" presId="urn:microsoft.com/office/officeart/2005/8/layout/arrow2"/>
    <dgm:cxn modelId="{D1D934A5-CF04-4C64-9918-CF10C15089DA}" srcId="{2273A256-8331-452E-ADFC-C03510925C5C}" destId="{29F0D225-57A5-46A1-ACF1-5EB56CF1FBDC}" srcOrd="0" destOrd="0" parTransId="{4FE91656-D14D-4499-B124-98EC316D122B}" sibTransId="{24185402-F6A5-4E69-A14B-1B45607D1196}"/>
    <dgm:cxn modelId="{EE5FCCAB-29A2-40F1-907F-A9465E36E465}" type="presOf" srcId="{29F0D225-57A5-46A1-ACF1-5EB56CF1FBDC}" destId="{914BF2CD-C859-40F0-BE88-A9B54F46C99C}" srcOrd="0" destOrd="0" presId="urn:microsoft.com/office/officeart/2005/8/layout/arrow2"/>
    <dgm:cxn modelId="{EDF1EBD2-C133-4E91-932F-49C0D6D3C05A}" srcId="{2273A256-8331-452E-ADFC-C03510925C5C}" destId="{6B56F91A-014A-4FD0-9260-1DBFD3573498}" srcOrd="2" destOrd="0" parTransId="{7E99CDB2-2FCD-4A45-821D-FC2A1CEC4AB1}" sibTransId="{8AC6D516-6C1D-4F0C-B92C-711927ECD2DE}"/>
    <dgm:cxn modelId="{BA194AFF-4C67-4B73-BD72-62F282B91337}" type="presOf" srcId="{94A0473A-BA5A-4E30-BBC7-881F443375C4}" destId="{CC125E3B-3951-46B6-964B-8580CBF532C9}" srcOrd="0" destOrd="0" presId="urn:microsoft.com/office/officeart/2005/8/layout/arrow2"/>
    <dgm:cxn modelId="{51419FDF-FD3D-48D3-A20F-3901C29C423A}" type="presParOf" srcId="{8B279499-5B4B-45E9-8E1C-68785047B264}" destId="{AED5DCAF-07E5-4AF7-8D45-4C1D284C251C}" srcOrd="0" destOrd="0" presId="urn:microsoft.com/office/officeart/2005/8/layout/arrow2"/>
    <dgm:cxn modelId="{B2658D0E-D7BC-4DC6-B3EF-8E9997C51758}" type="presParOf" srcId="{8B279499-5B4B-45E9-8E1C-68785047B264}" destId="{5C58059D-469D-4EF1-AD3F-9F5F31FDF2A2}" srcOrd="1" destOrd="0" presId="urn:microsoft.com/office/officeart/2005/8/layout/arrow2"/>
    <dgm:cxn modelId="{551D632A-E246-43BE-A33B-EF300BA1A644}" type="presParOf" srcId="{5C58059D-469D-4EF1-AD3F-9F5F31FDF2A2}" destId="{FD480A9D-B3F2-4896-9BE8-0C37B1374770}" srcOrd="0" destOrd="0" presId="urn:microsoft.com/office/officeart/2005/8/layout/arrow2"/>
    <dgm:cxn modelId="{00A61599-53CB-445F-B713-489991E3FADC}" type="presParOf" srcId="{5C58059D-469D-4EF1-AD3F-9F5F31FDF2A2}" destId="{914BF2CD-C859-40F0-BE88-A9B54F46C99C}" srcOrd="1" destOrd="0" presId="urn:microsoft.com/office/officeart/2005/8/layout/arrow2"/>
    <dgm:cxn modelId="{A346A5D4-2ADD-4B64-8474-C746CD834B4B}" type="presParOf" srcId="{5C58059D-469D-4EF1-AD3F-9F5F31FDF2A2}" destId="{A1AAFED6-50C9-4798-A9CB-8D3CBB90860F}" srcOrd="2" destOrd="0" presId="urn:microsoft.com/office/officeart/2005/8/layout/arrow2"/>
    <dgm:cxn modelId="{0D271611-BAFF-48CF-A778-B6DE24745CB9}" type="presParOf" srcId="{5C58059D-469D-4EF1-AD3F-9F5F31FDF2A2}" destId="{CC125E3B-3951-46B6-964B-8580CBF532C9}" srcOrd="3" destOrd="0" presId="urn:microsoft.com/office/officeart/2005/8/layout/arrow2"/>
    <dgm:cxn modelId="{FE90A076-3194-41C7-A6F7-9F03485C4BFB}" type="presParOf" srcId="{5C58059D-469D-4EF1-AD3F-9F5F31FDF2A2}" destId="{E1E435C2-E410-4F67-A147-CF4DB75B9935}" srcOrd="4" destOrd="0" presId="urn:microsoft.com/office/officeart/2005/8/layout/arrow2"/>
    <dgm:cxn modelId="{A61E20B3-6F51-4525-969B-402BD9DE45CF}" type="presParOf" srcId="{5C58059D-469D-4EF1-AD3F-9F5F31FDF2A2}" destId="{E6D76B67-17E3-40BE-81E8-473E81383DB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5DCAF-07E5-4AF7-8D45-4C1D284C251C}">
      <dsp:nvSpPr>
        <dsp:cNvPr id="0" name=""/>
        <dsp:cNvSpPr/>
      </dsp:nvSpPr>
      <dsp:spPr>
        <a:xfrm>
          <a:off x="0" y="104779"/>
          <a:ext cx="3466728" cy="216670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0A9D-B3F2-4896-9BE8-0C37B1374770}">
      <dsp:nvSpPr>
        <dsp:cNvPr id="0" name=""/>
        <dsp:cNvSpPr/>
      </dsp:nvSpPr>
      <dsp:spPr>
        <a:xfrm>
          <a:off x="440274" y="1600239"/>
          <a:ext cx="90134" cy="901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BF2CD-C859-40F0-BE88-A9B54F46C99C}">
      <dsp:nvSpPr>
        <dsp:cNvPr id="0" name=""/>
        <dsp:cNvSpPr/>
      </dsp:nvSpPr>
      <dsp:spPr>
        <a:xfrm>
          <a:off x="227823" y="1793469"/>
          <a:ext cx="1322783" cy="329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761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200" b="1" kern="1200" dirty="0">
              <a:solidFill>
                <a:schemeClr val="accent4"/>
              </a:solidFill>
            </a:rPr>
            <a:t>1.4 NT$/g</a:t>
          </a:r>
          <a:endParaRPr lang="zh-TW" altLang="en-US" sz="2200" b="1" kern="1200" dirty="0">
            <a:solidFill>
              <a:schemeClr val="accent4"/>
            </a:solidFill>
          </a:endParaRPr>
        </a:p>
      </dsp:txBody>
      <dsp:txXfrm>
        <a:off x="227823" y="1793469"/>
        <a:ext cx="1322783" cy="329851"/>
      </dsp:txXfrm>
    </dsp:sp>
    <dsp:sp modelId="{A1AAFED6-50C9-4798-A9CB-8D3CBB90860F}">
      <dsp:nvSpPr>
        <dsp:cNvPr id="0" name=""/>
        <dsp:cNvSpPr/>
      </dsp:nvSpPr>
      <dsp:spPr>
        <a:xfrm>
          <a:off x="1235888" y="1011328"/>
          <a:ext cx="162936" cy="162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25E3B-3951-46B6-964B-8580CBF532C9}">
      <dsp:nvSpPr>
        <dsp:cNvPr id="0" name=""/>
        <dsp:cNvSpPr/>
      </dsp:nvSpPr>
      <dsp:spPr>
        <a:xfrm>
          <a:off x="970539" y="1326925"/>
          <a:ext cx="1525648" cy="710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solidFill>
                <a:schemeClr val="accent4"/>
              </a:solidFill>
            </a:rPr>
            <a:t>1.75 NT$/g</a:t>
          </a:r>
          <a:endParaRPr lang="zh-TW" altLang="en-US" sz="1800" b="1" kern="1200" dirty="0">
            <a:solidFill>
              <a:schemeClr val="accent4"/>
            </a:solidFill>
          </a:endParaRPr>
        </a:p>
      </dsp:txBody>
      <dsp:txXfrm>
        <a:off x="970539" y="1326925"/>
        <a:ext cx="1525648" cy="710430"/>
      </dsp:txXfrm>
    </dsp:sp>
    <dsp:sp modelId="{E1E435C2-E410-4F67-A147-CF4DB75B9935}">
      <dsp:nvSpPr>
        <dsp:cNvPr id="0" name=""/>
        <dsp:cNvSpPr/>
      </dsp:nvSpPr>
      <dsp:spPr>
        <a:xfrm>
          <a:off x="2192705" y="652955"/>
          <a:ext cx="225337" cy="225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76B67-17E3-40BE-81E8-473E81383DB5}">
      <dsp:nvSpPr>
        <dsp:cNvPr id="0" name=""/>
        <dsp:cNvSpPr/>
      </dsp:nvSpPr>
      <dsp:spPr>
        <a:xfrm>
          <a:off x="2086953" y="913786"/>
          <a:ext cx="1268855" cy="1209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0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200" b="1" kern="1200" dirty="0">
              <a:solidFill>
                <a:schemeClr val="accent4"/>
              </a:solidFill>
            </a:rPr>
            <a:t>2 NT$/g</a:t>
          </a:r>
          <a:endParaRPr lang="zh-TW" altLang="en-US" sz="2200" b="1" kern="1200" dirty="0">
            <a:solidFill>
              <a:schemeClr val="accent4"/>
            </a:solidFill>
          </a:endParaRPr>
        </a:p>
      </dsp:txBody>
      <dsp:txXfrm>
        <a:off x="2086953" y="913786"/>
        <a:ext cx="1268855" cy="1209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2C6E2-C16C-4C19-B098-BBE088DF992E}" type="datetimeFigureOut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D9EE1-1628-4744-AA7A-F65E74E0AF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62" tIns="47081" rIns="94162" bIns="47081" anchor="b"/>
          <a:lstStyle>
            <a:lvl1pPr defTabSz="9398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398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398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398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398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fld id="{B7353087-9375-414F-9C55-B36055D296D1}" type="slidenum">
              <a:rPr lang="en-US" altLang="zh-TW" sz="1100">
                <a:latin typeface="標楷體" pitchFamily="65" charset="-120"/>
                <a:ea typeface="標楷體" pitchFamily="65" charset="-120"/>
              </a:rPr>
              <a:pPr algn="r" eaLnBrk="1" hangingPunct="1"/>
              <a:t>1</a:t>
            </a:fld>
            <a:endParaRPr lang="en-US" altLang="zh-TW" sz="11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>
              <a:latin typeface="標楷體" pitchFamily="65" charset="-12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8928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7CA2C-4081-41C0-8F46-FA112561F9D5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71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0F9BD0-4859-45C2-8270-600B53376CC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55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0F9BD0-4859-45C2-8270-600B53376CC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1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09982-2DCB-4895-A670-40AC417768ED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855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CF86F-6A32-46ED-90B1-D8714ED6101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4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1095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71BF4D5-CA97-40FA-B465-E02B68206C5F}" type="slidenum">
              <a:rPr lang="en-US" altLang="zh-TW" sz="1200" b="0" smtClean="0">
                <a:solidFill>
                  <a:prstClr val="black"/>
                </a:solidFill>
              </a:rPr>
              <a:pPr eaLnBrk="1" hangingPunct="1"/>
              <a:t>64</a:t>
            </a:fld>
            <a:endParaRPr lang="en-US" altLang="zh-TW" sz="12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1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F443-1BD6-4DC6-9398-826E631C41A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86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CF86F-6A32-46ED-90B1-D8714ED6101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7CF86F-6A32-46ED-90B1-D8714ED61019}" type="slidenum">
              <a:rPr lang="en-US" altLang="ja-JP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8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F443-1BD6-4DC6-9398-826E631C41A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6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CC3A5-91BC-47C6-B428-4C5B96306FD1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7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Another company.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D9EE1-1628-4744-AA7A-F65E74E0AF7B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21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Another company.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D9EE1-1628-4744-AA7A-F65E74E0AF7B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242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Store unit or community unit from 4 companies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D9EE1-1628-4744-AA7A-F65E74E0AF7B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68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EFBD-801B-4A30-B140-492384DD08E4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EE9C-9A71-4C87-9CBF-C18A6A7E62CB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815D-FD5A-4E54-BB62-8294F95A04D8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B578-9AD4-4B45-83F0-BD082A6A27E6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102F-14DC-4098-851E-EBF6DF0F269D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D2BC-D05A-4217-BFF6-FF7B5A2653A2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D281-B373-4EED-B822-EF412586D52C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FB8A-6445-4012-8D4A-D011A35CC47B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2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ntu.edu.tw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A7C2E-CB8B-4761-8D62-C3D9F197E5D6}" type="datetime1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pic>
        <p:nvPicPr>
          <p:cNvPr id="7" name="Picture 2" descr="台大網頁">
            <a:hlinkClick r:id="rId11"/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/>
          <p:cNvSpPr/>
          <p:nvPr userDrawn="1"/>
        </p:nvSpPr>
        <p:spPr>
          <a:xfrm>
            <a:off x="8815908" y="6523062"/>
            <a:ext cx="328092" cy="285751"/>
          </a:xfrm>
          <a:prstGeom prst="ellipse">
            <a:avLst/>
          </a:prstGeom>
          <a:solidFill>
            <a:srgbClr val="409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jpeg"/><Relationship Id="rId10" Type="http://schemas.openxmlformats.org/officeDocument/2006/relationships/image" Target="../media/image2.gif"/><Relationship Id="rId4" Type="http://schemas.openxmlformats.org/officeDocument/2006/relationships/diagramData" Target="../diagrams/data1.xml"/><Relationship Id="rId9" Type="http://schemas.openxmlformats.org/officeDocument/2006/relationships/hyperlink" Target="http://www.ntu.edu.tw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6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25.jpeg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0cUBWTgpY" TargetMode="External"/><Relationship Id="rId2" Type="http://schemas.openxmlformats.org/officeDocument/2006/relationships/hyperlink" Target="https://youtu.be/CakUeC1sCS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jpe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hyperlink" Target="http://www.google.com.tw/url?sa=i&amp;rct=j&amp;q=&amp;esrc=s&amp;source=images&amp;cd=&amp;cad=rja&amp;uact=8&amp;ved=0ahUKEwja8KCtnPnLAhVIsoMKHfmjCUUQjRwIBw&amp;url=http://www.17life.com/piinlife/b58f2699-a425-4dc7-bee3-1e5ca9488ecd&amp;psig=AFQjCNEcYqSrfoSiVxtUL1tRoLdmajBYpw&amp;ust=1460004918591626" TargetMode="External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hyperlink" Target="video/&#23567;&#23567;&#31185;&#25216;&#36786;&#22827;-IMG_1375.mo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jpeg"/><Relationship Id="rId7" Type="http://schemas.openxmlformats.org/officeDocument/2006/relationships/image" Target="../media/image139.jpeg"/><Relationship Id="rId2" Type="http://schemas.openxmlformats.org/officeDocument/2006/relationships/hyperlink" Target="http://www.google.com.tw/url?sa=i&amp;rct=j&amp;q=&amp;esrc=s&amp;frm=1&amp;source=images&amp;cd=&amp;cad=rja&amp;docid=vEascHYnjzboJM&amp;tbnid=2KXx19OF4G4bmM:&amp;ved=0CAUQjRw&amp;url=http://chinese.engadget.com/2013/06/16/home-lohas-hydroponic-gardening-vegetable/&amp;ei=ztYMUraMEqukiAeorICYBw&amp;psig=AFQjCNGmIeyI4OWFnYTRgoOcaDLrQkvqzw&amp;ust=137665951874196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w/url?sa=i&amp;rct=j&amp;q=&amp;esrc=s&amp;frm=1&amp;source=images&amp;cd=&amp;cad=rja&amp;docid=JGXuuIdMKWRl9M&amp;tbnid=zwM9FlLpWRP47M:&amp;ved=0CAUQjRw&amp;url=http://motoprince1000.pixnet.net/blog/post/149097672-%E6%8B%88%E8%94%AC%E6%83%B9%E6%9E%9C%E7%9A%84%E7%94%9F%E6%B4%BB%E6%97%A5%E8%A8%98--home-lohas%E9%AB%98%E7%A7%91%E6%8A%80%E6%B0%B4%E8%80%95%E8%94%AC%E6%9E%9C&amp;ei=NtcMUrTeD-eViQf7h4HoBA&amp;psig=AFQjCNGmIeyI4OWFnYTRgoOcaDLrQkvqzw&amp;ust=1376659518741961" TargetMode="External"/><Relationship Id="rId5" Type="http://schemas.openxmlformats.org/officeDocument/2006/relationships/image" Target="../media/image138.jpeg"/><Relationship Id="rId4" Type="http://schemas.openxmlformats.org/officeDocument/2006/relationships/hyperlink" Target="http://www.google.com.tw/url?sa=i&amp;rct=j&amp;q=&amp;esrc=s&amp;frm=1&amp;source=images&amp;cd=&amp;cad=rja&amp;docid=APyf6yCT2dFnVM&amp;tbnid=vZJGlh8lWD69HM:&amp;ved=0CAUQjRw&amp;url=http://www.engadget.com/gallery/home-lohas-brings-hydroponic-gardening-into-your-room-rabbit-guard-not-included/&amp;ei=A9cMUovDD8iTiAeNooD4Bw&amp;psig=AFQjCNGmIeyI4OWFnYTRgoOcaDLrQkvqzw&amp;ust=1376659518741961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49.jpeg"/><Relationship Id="rId7" Type="http://schemas.openxmlformats.org/officeDocument/2006/relationships/hyperlink" Target="http://www.ntu.edu.tw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6.png"/><Relationship Id="rId7" Type="http://schemas.openxmlformats.org/officeDocument/2006/relationships/hyperlink" Target="http://www.ntu.edu.tw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67.png"/><Relationship Id="rId7" Type="http://schemas.openxmlformats.org/officeDocument/2006/relationships/hyperlink" Target="http://www.ntu.edu.t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8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5" descr="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6"/>
          <p:cNvSpPr>
            <a:spLocks noChangeArrowheads="1"/>
          </p:cNvSpPr>
          <p:nvPr/>
        </p:nvSpPr>
        <p:spPr bwMode="auto">
          <a:xfrm>
            <a:off x="1187624" y="1227571"/>
            <a:ext cx="74655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813"/>
            <a:r>
              <a:rPr lang="en-US" altLang="zh-TW" sz="32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Business Models &amp; Revenue Streams of PFAL industry in Taiwan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262737642"/>
              </p:ext>
            </p:extLst>
          </p:nvPr>
        </p:nvGraphicFramePr>
        <p:xfrm>
          <a:off x="4572000" y="2780928"/>
          <a:ext cx="364715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副標題 2"/>
          <p:cNvSpPr txBox="1">
            <a:spLocks/>
          </p:cNvSpPr>
          <p:nvPr/>
        </p:nvSpPr>
        <p:spPr>
          <a:xfrm>
            <a:off x="8200" y="3516614"/>
            <a:ext cx="9135800" cy="2063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Wei FANG</a:t>
            </a:r>
          </a:p>
          <a:p>
            <a:pPr marL="0" indent="0" algn="ctr"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Dept. of Biomechatronics Engineering</a:t>
            </a:r>
          </a:p>
          <a:p>
            <a:pPr marL="0" indent="0" algn="ctr"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Center of Excellence for Controlled Environment Agriculture (CCEA)</a:t>
            </a:r>
          </a:p>
          <a:p>
            <a:pPr marL="0" indent="0" algn="ctr"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National Taiwan University</a:t>
            </a: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台大網頁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74171"/>
            <a:ext cx="1258883" cy="12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47608" y="6420955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170" y="6002488"/>
            <a:ext cx="1277244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7001" y="5980911"/>
            <a:ext cx="1551951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0161" y="5949076"/>
            <a:ext cx="1528141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0" y="6002488"/>
            <a:ext cx="1798827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 descr="D:\0000_My Files\0000_研究\00PF\PF_台灣\PF_寰宇\photos\20140205寰宇12.jpg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4251" y="6002488"/>
            <a:ext cx="1475811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831" y="5980911"/>
            <a:ext cx="1513852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39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0" y="857250"/>
            <a:ext cx="9144000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65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8785225" cy="5929312"/>
          </a:xfrm>
        </p:spPr>
      </p:pic>
    </p:spTree>
    <p:extLst>
      <p:ext uri="{BB962C8B-B14F-4D97-AF65-F5344CB8AC3E}">
        <p14:creationId xmlns:p14="http://schemas.microsoft.com/office/powerpoint/2010/main" val="308081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13"/>
            <a:ext cx="9232900" cy="5313362"/>
          </a:xfrm>
        </p:spPr>
      </p:pic>
    </p:spTree>
    <p:extLst>
      <p:ext uri="{BB962C8B-B14F-4D97-AF65-F5344CB8AC3E}">
        <p14:creationId xmlns:p14="http://schemas.microsoft.com/office/powerpoint/2010/main" val="84674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Value Proposition </a:t>
            </a:r>
            <a:r>
              <a:rPr lang="en-US" altLang="zh-TW" dirty="0"/>
              <a:t>of a PFAL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Safe and Healthy food</a:t>
            </a:r>
          </a:p>
          <a:p>
            <a:r>
              <a:rPr lang="en-US" altLang="zh-TW" dirty="0"/>
              <a:t>High efficient: saved land, water</a:t>
            </a:r>
          </a:p>
          <a:p>
            <a:r>
              <a:rPr lang="en-US" altLang="zh-TW" dirty="0"/>
              <a:t>High yield</a:t>
            </a:r>
          </a:p>
          <a:p>
            <a:r>
              <a:rPr lang="en-US" altLang="zh-TW" dirty="0"/>
              <a:t>Low risk in production</a:t>
            </a:r>
          </a:p>
          <a:p>
            <a:r>
              <a:rPr lang="en-US" altLang="zh-TW" dirty="0"/>
              <a:t>Local for local</a:t>
            </a:r>
          </a:p>
          <a:p>
            <a:r>
              <a:rPr lang="en-US" altLang="zh-TW" dirty="0"/>
              <a:t>Low carbon footprint</a:t>
            </a:r>
          </a:p>
          <a:p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2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Cost structure 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You need to</a:t>
            </a:r>
          </a:p>
          <a:p>
            <a:pPr lvl="1"/>
            <a:r>
              <a:rPr lang="en-US" altLang="zh-TW" sz="3600" dirty="0"/>
              <a:t>Build a PFAL to start  </a:t>
            </a:r>
            <a:r>
              <a:rPr lang="en-US" altLang="zh-TW" dirty="0">
                <a:solidFill>
                  <a:srgbClr val="FF0000"/>
                </a:solidFill>
              </a:rPr>
              <a:t>(Fixed cost)</a:t>
            </a:r>
          </a:p>
          <a:p>
            <a:pPr lvl="1"/>
            <a:r>
              <a:rPr lang="en-US" altLang="zh-TW" sz="3600" dirty="0"/>
              <a:t>Operate a PFAL to produce </a:t>
            </a:r>
            <a:r>
              <a:rPr lang="en-US" altLang="zh-TW" dirty="0">
                <a:solidFill>
                  <a:srgbClr val="FF0000"/>
                </a:solidFill>
              </a:rPr>
              <a:t>(Operating cost)</a:t>
            </a:r>
            <a:endParaRPr lang="en-US" altLang="zh-TW" sz="3600" dirty="0">
              <a:solidFill>
                <a:srgbClr val="FF0000"/>
              </a:solidFill>
            </a:endParaRPr>
          </a:p>
          <a:p>
            <a:pPr lvl="1"/>
            <a:r>
              <a:rPr lang="en-US" altLang="zh-TW" sz="3600" dirty="0"/>
              <a:t>Sell your product </a:t>
            </a:r>
            <a:r>
              <a:rPr lang="en-US" altLang="zh-TW" dirty="0">
                <a:solidFill>
                  <a:srgbClr val="FF0000"/>
                </a:solidFill>
              </a:rPr>
              <a:t>(Revenue)</a:t>
            </a:r>
            <a:br>
              <a:rPr lang="en-US" altLang="zh-TW" sz="3600" dirty="0"/>
            </a:br>
            <a:r>
              <a:rPr lang="en-US" altLang="zh-TW" sz="3600" dirty="0"/>
              <a:t>		in a timely fashion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18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67753" y="3900273"/>
            <a:ext cx="70322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PFAL</a:t>
            </a:r>
            <a:endParaRPr lang="zh-TW" altLang="en-US" sz="36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8260" y="5943904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向下箭號 7"/>
          <p:cNvSpPr/>
          <p:nvPr/>
        </p:nvSpPr>
        <p:spPr>
          <a:xfrm flipV="1">
            <a:off x="5760335" y="4632058"/>
            <a:ext cx="1796484" cy="12620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26294" y="5938762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Non 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向下箭號 9"/>
          <p:cNvSpPr/>
          <p:nvPr/>
        </p:nvSpPr>
        <p:spPr>
          <a:xfrm flipV="1">
            <a:off x="2212773" y="4573921"/>
            <a:ext cx="270996" cy="126208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Build a PFAL from …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from discarded indoor space is the </a:t>
            </a:r>
            <a:r>
              <a:rPr lang="en-US" altLang="zh-TW" sz="4400" dirty="0">
                <a:solidFill>
                  <a:srgbClr val="FF0000"/>
                </a:solidFill>
              </a:rPr>
              <a:t>most cost effective </a:t>
            </a:r>
            <a:r>
              <a:rPr lang="en-US" altLang="zh-TW" sz="4400" dirty="0"/>
              <a:t>start.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1664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81" y="3428521"/>
            <a:ext cx="4572638" cy="34294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866" y="-27485"/>
            <a:ext cx="4572638" cy="34294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35" y="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0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5" y="35474"/>
            <a:ext cx="4572638" cy="34294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266" y="3478007"/>
            <a:ext cx="4572638" cy="34294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913" y="1478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67753" y="3900273"/>
            <a:ext cx="70322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Promotion of PFAL industry in Taiwan</a:t>
            </a:r>
            <a:endParaRPr lang="zh-TW" altLang="en-US" sz="36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8260" y="5943904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向下箭號 7"/>
          <p:cNvSpPr/>
          <p:nvPr/>
        </p:nvSpPr>
        <p:spPr>
          <a:xfrm flipV="1">
            <a:off x="5760335" y="4632058"/>
            <a:ext cx="1796484" cy="12620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26294" y="5938762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Non 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向下箭號 9"/>
          <p:cNvSpPr/>
          <p:nvPr/>
        </p:nvSpPr>
        <p:spPr>
          <a:xfrm flipV="1">
            <a:off x="2212773" y="4573921"/>
            <a:ext cx="270996" cy="126208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向下箭號 12"/>
          <p:cNvSpPr/>
          <p:nvPr/>
        </p:nvSpPr>
        <p:spPr>
          <a:xfrm flipV="1">
            <a:off x="1917488" y="3191131"/>
            <a:ext cx="1495132" cy="6310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78260" y="339896"/>
            <a:ext cx="2973589" cy="230832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Replaced Imported Veggie market share</a:t>
            </a:r>
            <a:endParaRPr lang="zh-TW" altLang="en-US" sz="36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1560" y="2638626"/>
            <a:ext cx="40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Local for local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7242" y="151009"/>
            <a:ext cx="4093321" cy="2766835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r>
              <a:rPr lang="en-US" altLang="zh-TW" dirty="0"/>
              <a:t>To produce…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sz="4000" dirty="0"/>
              <a:t>The top priority is to replace imported leafy greens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20368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21133" y="404664"/>
            <a:ext cx="3633284" cy="72008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2011: 199NT$/142 g</a:t>
            </a:r>
            <a:endParaRPr lang="zh-TW" altLang="en-US" sz="3200" dirty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5" name="Picture 2" descr="F:\My Videos &amp; Photos\My photos\Visiting\0000PF 考察\SOGO超市\DSC017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3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My Videos &amp; Photos\My photos\Visiting\0000PF 考察\SOGO超市\DSC017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000" y="16306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My Videos &amp; Photos\My photos\Visiting\0000PF 考察\SOGO超市\DSC017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063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My Videos &amp; Photos\My photos\Visiting\0000PF 考察\SOGO超市\DSC0170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000" y="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內容版面配置區 10" descr="1356190406470.jpg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tretch>
            <a:fillRect/>
          </a:stretch>
        </p:blipFill>
        <p:spPr>
          <a:xfrm>
            <a:off x="36218" y="3422713"/>
            <a:ext cx="2082574" cy="342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 descr="13561903683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76451" y="3430638"/>
            <a:ext cx="2082574" cy="3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5121133" y="1340768"/>
            <a:ext cx="3619037" cy="783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2013: 288NT$/142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5121133" y="721278"/>
            <a:ext cx="3637675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2012: 249NT$/142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13" name="資料庫圖表 12"/>
          <p:cNvGraphicFramePr/>
          <p:nvPr>
            <p:extLst/>
          </p:nvPr>
        </p:nvGraphicFramePr>
        <p:xfrm>
          <a:off x="5295983" y="4005064"/>
          <a:ext cx="3466728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標題 1"/>
          <p:cNvSpPr txBox="1">
            <a:spLocks/>
          </p:cNvSpPr>
          <p:nvPr/>
        </p:nvSpPr>
        <p:spPr>
          <a:xfrm>
            <a:off x="5033076" y="1700808"/>
            <a:ext cx="3771347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2014: 315NT$/142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5121133" y="2420888"/>
            <a:ext cx="3466728" cy="64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2015: 288NT$/142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5121133" y="2924944"/>
            <a:ext cx="3466728" cy="64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2016: 288NT$/142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5121133" y="3429000"/>
            <a:ext cx="3466728" cy="64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2017: 288NT$/142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5121133" y="3933056"/>
            <a:ext cx="3466728" cy="64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2018: 288NT$/142 g</a:t>
            </a:r>
            <a:endParaRPr lang="zh-TW" alt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What is the Business Model?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417638"/>
            <a:ext cx="8820472" cy="3015343"/>
          </a:xfrm>
        </p:spPr>
        <p:txBody>
          <a:bodyPr>
            <a:no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It related to your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Value propositions</a:t>
            </a:r>
          </a:p>
          <a:p>
            <a:pPr lvl="1"/>
            <a:r>
              <a:rPr lang="en-US" altLang="zh-TW" dirty="0"/>
              <a:t>Business Alliances (partners), Activities, Resources 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Customer relationship/Customer segments/Channels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Cost structure/revenue streams</a:t>
            </a: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BM canvas: 9 steps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https://youtu.be/CakUeC1sCSs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https://youtu.be/IP0cUBWTgpY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8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10873" cy="1320800"/>
          </a:xfrm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Say no to imported Veggie</a:t>
            </a:r>
            <a:endParaRPr lang="zh-TW" altLang="en-US" sz="6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135576"/>
            <a:ext cx="5077326" cy="380799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868144" y="2135576"/>
            <a:ext cx="2797240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When cost is less than </a:t>
            </a:r>
            <a:b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 NT$ and can have year-round production, </a:t>
            </a:r>
          </a:p>
          <a:p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do I still need to import?</a:t>
            </a:r>
          </a:p>
        </p:txBody>
      </p:sp>
      <p:sp>
        <p:nvSpPr>
          <p:cNvPr id="3" name="矩形 2"/>
          <p:cNvSpPr/>
          <p:nvPr/>
        </p:nvSpPr>
        <p:spPr>
          <a:xfrm>
            <a:off x="1463049" y="1588788"/>
            <a:ext cx="4225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 g  315 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NT$/10 US$</a:t>
            </a:r>
          </a:p>
        </p:txBody>
      </p:sp>
    </p:spTree>
    <p:extLst>
      <p:ext uri="{BB962C8B-B14F-4D97-AF65-F5344CB8AC3E}">
        <p14:creationId xmlns:p14="http://schemas.microsoft.com/office/powerpoint/2010/main" val="3459162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0" y="13752"/>
            <a:ext cx="9115384" cy="1044096"/>
            <a:chOff x="0" y="13752"/>
            <a:chExt cx="9115384" cy="1044096"/>
          </a:xfrm>
        </p:grpSpPr>
        <p:pic>
          <p:nvPicPr>
            <p:cNvPr id="15" name="Picture 2" descr="C:\Users\Administrator\Dropbox\20140228 HK_PF\FreshMart@SOGO_銅鑼灣\DSC_0256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0416" y="27464"/>
              <a:ext cx="2603760" cy="10158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dministrator\Dropbox\20140228 HK_PF\Wellcome@銅鑼灣\DSC_0277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71048" y="13752"/>
              <a:ext cx="2544336" cy="10440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56241" y="27464"/>
              <a:ext cx="3031983" cy="10303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3752"/>
              <a:ext cx="1090416" cy="10296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72008" y="1043352"/>
            <a:ext cx="8582687" cy="66006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Price of Veggie in HK</a:t>
            </a:r>
            <a:endPara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2008" y="1694467"/>
          <a:ext cx="8712968" cy="4830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5211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Source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Market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Varieties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Unit</a:t>
                      </a:r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price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TW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HK$/100 g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NT$/g</a:t>
                      </a:r>
                    </a:p>
                    <a:p>
                      <a:pPr algn="ctr"/>
                      <a:r>
                        <a:rPr lang="en-US" altLang="zh-TW" sz="1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(1:4.167)</a:t>
                      </a:r>
                      <a:endParaRPr lang="zh-TW" altLang="en-US" sz="1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7/11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混裝苗菜 </a:t>
                      </a:r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HK$/30 g by  </a:t>
                      </a: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iVeggie</a:t>
                      </a:r>
                      <a:r>
                        <a:rPr lang="en-US" altLang="zh-TW" baseline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53.3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2.22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Wellcome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各種生菜與混裝苗菜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盒裝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48.9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2.03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FreshMart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菠菜 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(by UF)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1.87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Wellcome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各種生菜與混裝苗菜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袋裝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44.9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1.87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CitySuper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混裝苗菜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(62</a:t>
                      </a: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HK$/142g)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43.7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1.82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Wellcome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各種生菜與混裝苗菜</a:t>
                      </a:r>
                      <a:endParaRPr lang="en-US" altLang="zh-TW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34.9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1.41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FreshMart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奶油、皺葉生菜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(by UF)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1.67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HK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FreshMart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羅馬、橡葉、綠卷鬚生菜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(by UF)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1.25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US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Wellcome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奶油萵苣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27.9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1.12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AU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FreshMart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混裝苗菜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0.87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960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AU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err="1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Wellcome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各式芽菜 </a:t>
                      </a:r>
                      <a:r>
                        <a:rPr lang="en-US" altLang="zh-TW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(15.9/125 g)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12.72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0.53</a:t>
                      </a:r>
                      <a:endParaRPr lang="zh-TW" altLang="en-US" sz="1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向右箭號 5"/>
          <p:cNvSpPr/>
          <p:nvPr/>
        </p:nvSpPr>
        <p:spPr>
          <a:xfrm flipH="1">
            <a:off x="8622672" y="6270501"/>
            <a:ext cx="32352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flipH="1">
            <a:off x="8622672" y="2210515"/>
            <a:ext cx="32352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91306" y="2073736"/>
            <a:ext cx="25673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FF00"/>
                </a:solidFill>
              </a:rPr>
              <a:t>price  of Imported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227225" y="6220755"/>
            <a:ext cx="25673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FF00"/>
                </a:solidFill>
              </a:rPr>
              <a:t>price  at NTU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 Ensure Successful Business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You need to have</a:t>
            </a:r>
          </a:p>
          <a:p>
            <a:pPr lvl="1"/>
            <a:r>
              <a:rPr lang="en-US" altLang="zh-TW" sz="3600" dirty="0"/>
              <a:t>Engineering success (HW/SW)</a:t>
            </a:r>
          </a:p>
          <a:p>
            <a:pPr lvl="1"/>
            <a:r>
              <a:rPr lang="en-US" altLang="zh-TW" sz="3600" dirty="0"/>
              <a:t>Management success in operational, tactical, strategical levels</a:t>
            </a:r>
          </a:p>
          <a:p>
            <a:pPr lvl="1"/>
            <a:r>
              <a:rPr lang="en-US" altLang="zh-TW" sz="3600" dirty="0"/>
              <a:t>Financial success (Cash flow)</a:t>
            </a:r>
          </a:p>
          <a:p>
            <a:pPr lvl="2"/>
            <a:r>
              <a:rPr lang="en-US" altLang="zh-TW" sz="3200" b="1" dirty="0">
                <a:solidFill>
                  <a:srgbClr val="FF0000"/>
                </a:solidFill>
              </a:rPr>
              <a:t>Revenue stream</a:t>
            </a:r>
            <a:r>
              <a:rPr lang="en-US" altLang="zh-TW" sz="3200" dirty="0"/>
              <a:t> is the most vital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46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Various revenue streams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sale of vegetable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sale of various product lines</a:t>
            </a:r>
          </a:p>
          <a:p>
            <a:pPr marL="514350" indent="-514350">
              <a:buFont typeface="+mj-lt"/>
              <a:buAutoNum type="arabicPeriod"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Restaurant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Experience Economy</a:t>
            </a:r>
            <a:endParaRPr lang="en-US" altLang="zh-TW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(organic) food store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Home appliance provider (including indoor green-wall)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Home appliance provider + Construction company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Shop use appliance provider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Aquaponics system provider focusing on  CSA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Education: workshop, conference, forum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International PFAL tour guide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Consultation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Turnkey provider who never grow plants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Turnkey provider with demo site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6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13" name="Picture 4" descr="http://a.fastcompany.net/multisite_files/fastcompany/imagecache/inline-large/inline/2015/11/3053217-inline-i-2-farmedhere-wants-to-bring-a-vertical-farm-to-your-city-co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50" y="3141280"/>
            <a:ext cx="2257318" cy="1525094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276" y="149510"/>
            <a:ext cx="8833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32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Revenue streams of PFALs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021" y="3141280"/>
            <a:ext cx="1461752" cy="15250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36" y="1030375"/>
            <a:ext cx="1589020" cy="11902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185" y="2481619"/>
            <a:ext cx="1635890" cy="10469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441" y="1036080"/>
            <a:ext cx="1693720" cy="11813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076" y="5356266"/>
            <a:ext cx="1966234" cy="13050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444" y="5329368"/>
            <a:ext cx="1689930" cy="14208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355" y="3792898"/>
            <a:ext cx="1827333" cy="1217461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 bwMode="auto">
          <a:xfrm>
            <a:off x="2970773" y="3477800"/>
            <a:ext cx="499791" cy="852054"/>
          </a:xfrm>
          <a:prstGeom prst="rightArrow">
            <a:avLst/>
          </a:prstGeom>
          <a:solidFill>
            <a:srgbClr val="006600"/>
          </a:solidFill>
          <a:ln w="19050" cap="flat" cmpd="sng" algn="ctr">
            <a:solidFill>
              <a:srgbClr val="00660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 bwMode="auto">
          <a:xfrm rot="16200000">
            <a:off x="3810176" y="2647972"/>
            <a:ext cx="499791" cy="328222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B0F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 bwMode="auto">
          <a:xfrm rot="17687717">
            <a:off x="5070140" y="2634658"/>
            <a:ext cx="499791" cy="354852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B0F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오른쪽 화살표 17"/>
          <p:cNvSpPr/>
          <p:nvPr/>
        </p:nvSpPr>
        <p:spPr bwMode="auto">
          <a:xfrm rot="20700000">
            <a:off x="5402928" y="3281008"/>
            <a:ext cx="499791" cy="314064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B0F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오른쪽 화살표 18"/>
          <p:cNvSpPr/>
          <p:nvPr/>
        </p:nvSpPr>
        <p:spPr bwMode="auto">
          <a:xfrm rot="900000">
            <a:off x="5444406" y="4098422"/>
            <a:ext cx="499791" cy="302463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B0F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오른쪽 화살표 19"/>
          <p:cNvSpPr/>
          <p:nvPr/>
        </p:nvSpPr>
        <p:spPr bwMode="auto">
          <a:xfrm rot="2700000">
            <a:off x="5134098" y="4824567"/>
            <a:ext cx="499791" cy="317107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rgbClr val="FFD85D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오른쪽 화살표 20"/>
          <p:cNvSpPr/>
          <p:nvPr/>
        </p:nvSpPr>
        <p:spPr bwMode="auto">
          <a:xfrm rot="5400000">
            <a:off x="3897630" y="4836911"/>
            <a:ext cx="499791" cy="356399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rgbClr val="FFD85D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978" y="2201287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7391" y="5008680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6106" y="3429000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meals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32280" y="220128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3151444" y="5265006"/>
            <a:ext cx="3875947" cy="154569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閃電 13"/>
          <p:cNvSpPr/>
          <p:nvPr/>
        </p:nvSpPr>
        <p:spPr>
          <a:xfrm>
            <a:off x="715069" y="1130260"/>
            <a:ext cx="1534370" cy="1209526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오른쪽 화살표 15"/>
          <p:cNvSpPr/>
          <p:nvPr/>
        </p:nvSpPr>
        <p:spPr bwMode="auto">
          <a:xfrm rot="16200000">
            <a:off x="1331825" y="2558449"/>
            <a:ext cx="499791" cy="328222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B0F0"/>
            </a:solidFill>
            <a:prstDash val="solid"/>
            <a:headEnd/>
            <a:tailEnd/>
          </a:ln>
          <a:effectLst/>
        </p:spPr>
        <p:txBody>
          <a:bodyPr wrap="none" rtlCol="0" anchor="ctr">
            <a:flatTx/>
          </a:bodyPr>
          <a:lstStyle/>
          <a:p>
            <a:pPr algn="ctr"/>
            <a:endParaRPr lang="ko-KR" altLang="en-US" sz="11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6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084168" y="630932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939" y="83517"/>
            <a:ext cx="916212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PFAL generate Renewable Energy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556791"/>
            <a:ext cx="6166048" cy="4288931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4517887" y="4293096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Roof top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616116" y="5448736"/>
            <a:ext cx="9361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PFAL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12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9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sale of fresh vegetable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RTE, RTC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membership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Web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 price Restaurants</a:t>
            </a: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EAW, CAW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Regular Restaurant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Wholesale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Supermarket</a:t>
            </a: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9526" y="1268760"/>
            <a:ext cx="279315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258794"/>
            <a:ext cx="303129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esktop\20140722Japan_Chiba&amp;GPEC\美蔬菜盒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4591" y="4437112"/>
            <a:ext cx="247618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00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lawrence.NICE-GREEN\Desktop\琳恩\愛健康-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34" y="1754815"/>
            <a:ext cx="2592287" cy="18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39652" y="944724"/>
            <a:ext cx="5894412" cy="1080120"/>
          </a:xfrm>
        </p:spPr>
        <p:txBody>
          <a:bodyPr>
            <a:normAutofit/>
          </a:bodyPr>
          <a:lstStyle/>
          <a:p>
            <a:pPr>
              <a:lnSpc>
                <a:spcPts val="3750"/>
              </a:lnSpc>
            </a:pPr>
            <a:r>
              <a:rPr lang="en-US" altLang="zh-TW" sz="2700" b="1" dirty="0">
                <a:solidFill>
                  <a:schemeClr val="accent1"/>
                </a:solidFill>
                <a:latin typeface="+mj-ea"/>
              </a:rPr>
              <a:t>Ready To Eat (RTE) Veggie</a:t>
            </a:r>
            <a:endParaRPr lang="zh-TW" altLang="en-US" sz="2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5779" name="Picture 3" descr="C:\Users\lawrence.NICE-GREEN\Desktop\琳恩\元氣肝-01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64247"/>
            <a:ext cx="2592286" cy="183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:\Users\lawrence.NICE-GREEN\Desktop\琳恩\最美妍-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654456"/>
            <a:ext cx="2592287" cy="180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C:\Users\lawrence.NICE-GREEN\Desktop\琳恩\超抗氧-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54458"/>
            <a:ext cx="2592286" cy="18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356865" y="5594814"/>
            <a:ext cx="2322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250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NT$／Box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200g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634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439652" y="944724"/>
            <a:ext cx="5894412" cy="1080120"/>
          </a:xfrm>
        </p:spPr>
        <p:txBody>
          <a:bodyPr>
            <a:normAutofit/>
          </a:bodyPr>
          <a:lstStyle/>
          <a:p>
            <a:pPr>
              <a:lnSpc>
                <a:spcPts val="3750"/>
              </a:lnSpc>
            </a:pPr>
            <a:r>
              <a:rPr lang="en-US" altLang="zh-TW" sz="2700" b="1" dirty="0">
                <a:solidFill>
                  <a:schemeClr val="accent1"/>
                </a:solidFill>
                <a:latin typeface="+mj-ea"/>
              </a:rPr>
              <a:t>Ready To Cook (RTC) Veggie</a:t>
            </a:r>
            <a:endParaRPr lang="zh-TW" altLang="en-US" sz="2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05" y="1970839"/>
            <a:ext cx="1822370" cy="16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62" y="1970839"/>
            <a:ext cx="2064706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619377" y="3624989"/>
            <a:ext cx="14311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schemeClr val="accent4"/>
                </a:solidFill>
              </a:rPr>
              <a:t>義大利羽衣甘藍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228842" y="3640048"/>
            <a:ext cx="1410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schemeClr val="accent4"/>
                </a:solidFill>
              </a:rPr>
              <a:t>大阪紅龍紫芥菜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06" y="3901990"/>
            <a:ext cx="1822369" cy="16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042458" y="5546551"/>
            <a:ext cx="5670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schemeClr val="accent4"/>
                </a:solidFill>
              </a:rPr>
              <a:t>茼蒿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97" y="3904627"/>
            <a:ext cx="1822370" cy="16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5228842" y="5208405"/>
            <a:ext cx="747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schemeClr val="accent4"/>
                </a:solidFill>
              </a:rPr>
              <a:t>發財菜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740874" y="5558776"/>
            <a:ext cx="747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50" b="1" dirty="0">
                <a:solidFill>
                  <a:schemeClr val="accent4"/>
                </a:solidFill>
              </a:rPr>
              <a:t>發財菜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585101" y="5561610"/>
            <a:ext cx="23222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250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NT$／Box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200g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07257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90" y="1675111"/>
            <a:ext cx="2510894" cy="163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45677" y="475809"/>
            <a:ext cx="5894412" cy="660239"/>
          </a:xfrm>
        </p:spPr>
        <p:txBody>
          <a:bodyPr>
            <a:normAutofit/>
          </a:bodyPr>
          <a:lstStyle/>
          <a:p>
            <a:pPr>
              <a:lnSpc>
                <a:spcPts val="3750"/>
              </a:lnSpc>
            </a:pPr>
            <a:r>
              <a:rPr lang="en-US" altLang="zh-TW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With Special Flavor</a:t>
            </a:r>
            <a:endParaRPr lang="zh-TW" altLang="en-US" sz="360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881990" y="3350481"/>
            <a:ext cx="25920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Rucola  180NT$/Box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30 g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）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86" y="1646803"/>
            <a:ext cx="2515772" cy="16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84076" y="3356992"/>
            <a:ext cx="2784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Jewel Orchid  600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NT$/Box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50 g)</a:t>
            </a:r>
            <a:endParaRPr lang="zh-TW" altLang="en-US" sz="1350" b="1" dirty="0">
              <a:solidFill>
                <a:srgbClr val="339933"/>
              </a:solidFill>
              <a:latin typeface="+mj-ea"/>
              <a:ea typeface="+mj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90" y="3635734"/>
            <a:ext cx="2510894" cy="166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881989" y="5304716"/>
            <a:ext cx="2510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Ice plant  600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NT$/Box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50 g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）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86" y="3641312"/>
            <a:ext cx="2515772" cy="165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4907528" y="5317512"/>
            <a:ext cx="31208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Oyster leaf  600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NT$/Box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（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10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 </a:t>
            </a:r>
            <a:r>
              <a:rPr lang="en-US" altLang="zh-TW" sz="1350" b="1" dirty="0">
                <a:solidFill>
                  <a:srgbClr val="339933"/>
                </a:solidFill>
                <a:latin typeface="+mj-ea"/>
                <a:ea typeface="+mj-ea"/>
              </a:rPr>
              <a:t>leaves</a:t>
            </a:r>
            <a:r>
              <a:rPr lang="zh-TW" altLang="en-US" sz="1350" b="1" dirty="0">
                <a:solidFill>
                  <a:srgbClr val="339933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3" name="矩形 2"/>
          <p:cNvSpPr/>
          <p:nvPr/>
        </p:nvSpPr>
        <p:spPr>
          <a:xfrm>
            <a:off x="4868206" y="1278355"/>
            <a:ext cx="271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339933"/>
                </a:solidFill>
                <a:latin typeface="+mj-ea"/>
              </a:rPr>
              <a:t>(</a:t>
            </a:r>
            <a:r>
              <a:rPr lang="en-US" altLang="zh-TW" dirty="0" err="1"/>
              <a:t>Anoectochilus</a:t>
            </a:r>
            <a:r>
              <a:rPr lang="en-US" altLang="zh-TW" dirty="0"/>
              <a:t> </a:t>
            </a:r>
            <a:r>
              <a:rPr lang="en-US" altLang="zh-TW" dirty="0" err="1"/>
              <a:t>roxburghii</a:t>
            </a:r>
            <a:r>
              <a:rPr lang="en-US" altLang="zh-TW" b="1" dirty="0">
                <a:solidFill>
                  <a:srgbClr val="339933"/>
                </a:solidFill>
                <a:latin typeface="+mj-ea"/>
              </a:rPr>
              <a:t>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005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BM Canvas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556792"/>
            <a:ext cx="8892479" cy="561551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544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14337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FF0000"/>
                </a:solidFill>
              </a:rPr>
              <a:t>Ice  Plant in night club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pic>
        <p:nvPicPr>
          <p:cNvPr id="90117" name="Picture 4" descr="m_DSC095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19161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3" descr="DSC002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981075"/>
            <a:ext cx="36004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3" descr="1902851_10202693410111547_1941922241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713" y="981075"/>
            <a:ext cx="2705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m_DSC0014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250" y="3933825"/>
            <a:ext cx="1870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2" descr="m_DSC0020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738" y="3933825"/>
            <a:ext cx="1870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2" descr="m_DSC096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225" y="3933825"/>
            <a:ext cx="186848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2" descr="1797470_10202710093608624_8162916_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" y="3933825"/>
            <a:ext cx="19161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19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DSC097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595" y="1094219"/>
            <a:ext cx="4608512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45" y="1094219"/>
            <a:ext cx="41719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997589" y="314156"/>
            <a:ext cx="6976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Learn from skillful flower arrangement teacher</a:t>
            </a:r>
          </a:p>
        </p:txBody>
      </p:sp>
      <p:pic>
        <p:nvPicPr>
          <p:cNvPr id="111625" name="Picture 9" descr="m_DSC0014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777" y="4215205"/>
            <a:ext cx="1611313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8" name="Picture 12" descr="1902851_10202693410111547_1941922241_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215205"/>
            <a:ext cx="227330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9" name="Picture 3" descr="DSC0022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527" y="4215205"/>
            <a:ext cx="30241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929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2" descr="m_DSC0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038" y="1052513"/>
            <a:ext cx="34528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2" descr="m_DSC09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052513"/>
            <a:ext cx="34512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" y="260648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Bartending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3100388" y="625951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</a:rPr>
              <a:t>淋酒</a:t>
            </a:r>
            <a:r>
              <a:rPr lang="zh-TW" altLang="en-US"/>
              <a:t>、</a:t>
            </a:r>
            <a:r>
              <a:rPr lang="zh-TW" altLang="en-US">
                <a:solidFill>
                  <a:srgbClr val="FF0000"/>
                </a:solidFill>
              </a:rPr>
              <a:t>火燒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170738" y="62372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</a:rPr>
              <a:t>煙燻</a:t>
            </a:r>
          </a:p>
        </p:txBody>
      </p:sp>
      <p:pic>
        <p:nvPicPr>
          <p:cNvPr id="131081" name="Picture 9" descr="m_90_2012941552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4221163"/>
            <a:ext cx="143668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3" name="Picture 11" descr="m_O1302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852738"/>
            <a:ext cx="1692275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4" name="Picture 12" descr="m_52dcdf210d7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1117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14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煙燻沙拉-道地餐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55870"/>
            <a:ext cx="4535488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煙燻沙拉02-道地餐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084846"/>
            <a:ext cx="4535488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DSC0017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064" y="332656"/>
            <a:ext cx="3319463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3065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82" name="Picture 58" descr="m_DSC004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41729"/>
            <a:ext cx="3143818" cy="57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861708" y="6381750"/>
            <a:ext cx="1403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600">
                <a:solidFill>
                  <a:srgbClr val="FF0000"/>
                </a:solidFill>
              </a:rPr>
              <a:t>萵苣可爾必思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504" y="902347"/>
            <a:ext cx="2810231" cy="397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371" y="4869160"/>
            <a:ext cx="2789364" cy="18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065" y="898980"/>
            <a:ext cx="2819564" cy="1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985" y="3009214"/>
            <a:ext cx="2822771" cy="18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858" y="4948993"/>
            <a:ext cx="2822771" cy="188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355976" y="13342"/>
            <a:ext cx="12057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ym typeface="Wingdings" panose="05000000000000000000" pitchFamily="2" charset="2"/>
              </a:rPr>
              <a:t>Juice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158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9" name="Picture 11" descr="m_DSC097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679" y="1197818"/>
            <a:ext cx="4608512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m_DSC003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7818"/>
            <a:ext cx="432117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1260029" y="1274018"/>
            <a:ext cx="202247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b="0"/>
              <a:t>戰斧豬排沾玫瑰鹽與萵苣粉</a:t>
            </a:r>
          </a:p>
        </p:txBody>
      </p:sp>
      <p:pic>
        <p:nvPicPr>
          <p:cNvPr id="124935" name="Picture 7" descr="m_DSC003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77543"/>
            <a:ext cx="432117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836291" y="4150568"/>
            <a:ext cx="2622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b="0">
                <a:solidFill>
                  <a:schemeClr val="bg1"/>
                </a:solidFill>
              </a:rPr>
              <a:t>手工嫩炸雞塊沾煙燻起司醬搭萵苣粉</a:t>
            </a: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4428679" y="3790206"/>
            <a:ext cx="1250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b="0">
                <a:solidFill>
                  <a:schemeClr val="bg1"/>
                </a:solidFill>
              </a:rPr>
              <a:t>烤羊排佐萵苣粉</a:t>
            </a:r>
          </a:p>
        </p:txBody>
      </p:sp>
      <p:pic>
        <p:nvPicPr>
          <p:cNvPr id="124941" name="Picture 13" descr="m_DSC098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679" y="4077543"/>
            <a:ext cx="4608512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4428679" y="4163268"/>
            <a:ext cx="1708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b="0">
                <a:solidFill>
                  <a:schemeClr val="bg1"/>
                </a:solidFill>
              </a:rPr>
              <a:t>比目魚鰭邊肉搭萵苣粉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4041" y="5323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/>
              <a:t>Powder:  Savior to Meat lovers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7421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2" name="Picture 18" descr="m_12790911_1026608317396723_4189134927833731848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587" y="1002159"/>
            <a:ext cx="36830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5213538" y="6165304"/>
            <a:ext cx="1250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b="0" dirty="0">
                <a:solidFill>
                  <a:schemeClr val="bg1"/>
                </a:solidFill>
              </a:rPr>
              <a:t>漢堡肉佐萵苣粉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83566" y="260648"/>
            <a:ext cx="8130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Vege-Powder solves the </a:t>
            </a:r>
            <a:r>
              <a:rPr lang="en-US" altLang="zh-TW" sz="3200" dirty="0"/>
              <a:t>pH</a:t>
            </a:r>
            <a:r>
              <a:rPr lang="zh-TW" altLang="en-US" sz="3200" dirty="0"/>
              <a:t> </a:t>
            </a:r>
            <a:r>
              <a:rPr lang="en-US" altLang="zh-TW" sz="3200" dirty="0"/>
              <a:t>balancing </a:t>
            </a:r>
            <a:r>
              <a:rPr lang="en-US" altLang="zh-TW" sz="3200" dirty="0">
                <a:solidFill>
                  <a:srgbClr val="FF0000"/>
                </a:solidFill>
              </a:rPr>
              <a:t>problem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62" descr="m_DSC0046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023" y="1002159"/>
            <a:ext cx="4759590" cy="350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0"/>
          <p:cNvSpPr txBox="1">
            <a:spLocks noChangeArrowheads="1"/>
          </p:cNvSpPr>
          <p:nvPr/>
        </p:nvSpPr>
        <p:spPr bwMode="auto">
          <a:xfrm>
            <a:off x="457056" y="4665856"/>
            <a:ext cx="43167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Vege-Powder replace potato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9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 descr="m_331353_265139793504519_4673074_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012822"/>
            <a:ext cx="5903913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297082" y="0"/>
            <a:ext cx="85875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002060"/>
                </a:solidFill>
              </a:rPr>
              <a:t>Vege-Powder solves the </a:t>
            </a:r>
            <a:r>
              <a:rPr lang="en-US" altLang="zh-TW" sz="4400" dirty="0">
                <a:solidFill>
                  <a:srgbClr val="FF0000"/>
                </a:solidFill>
              </a:rPr>
              <a:t>constipation</a:t>
            </a:r>
            <a:r>
              <a:rPr lang="en-US" altLang="zh-TW" sz="3200" dirty="0">
                <a:solidFill>
                  <a:srgbClr val="002060"/>
                </a:solidFill>
              </a:rPr>
              <a:t> problem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2" y="1023634"/>
            <a:ext cx="2515772" cy="165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9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various product lines</a:t>
            </a:r>
          </a:p>
        </p:txBody>
      </p:sp>
      <p:pic>
        <p:nvPicPr>
          <p:cNvPr id="4" name="Picture 3" descr="C:\Users\Administrator\Desktop\20140722Japan_Chiba&amp;GPEC\萵苣蛋捲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2564904"/>
            <a:ext cx="2160000" cy="14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20140722Japan_Chiba&amp;GPEC\麵包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4144450"/>
            <a:ext cx="2160000" cy="151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20140722Japan_Chiba&amp;GPEC\萵苣冰淇淋(三種口味)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023206" y="863835"/>
            <a:ext cx="91810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istrator\Desktop\20140722Japan_Chiba&amp;GPEC\萵苣麵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249" y="2306806"/>
            <a:ext cx="3697013" cy="269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20140722Japan_Chiba&amp;GPEC\20140617_12043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21268" y="3374651"/>
            <a:ext cx="2699185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848462" y="1481357"/>
            <a:ext cx="2878844" cy="692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Food  related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61" y="1487965"/>
            <a:ext cx="2096839" cy="13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9" y="5064869"/>
            <a:ext cx="2510894" cy="16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164" y="5050087"/>
            <a:ext cx="2515772" cy="16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70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20140722Japan_Chiba&amp;GPEC\20140617_1203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20140722Japan_Chiba&amp;GPEC\冰花舒心錠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66" y="921296"/>
            <a:ext cx="2801370" cy="1867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20140722Japan_Chiba&amp;GPEC\20140617_1204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112949" y="909906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 descr="C:\Users\Administrator\Desktop\20140722Japan_Chiba&amp;GPEC\20140617_1204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632240" y="606331"/>
            <a:ext cx="2528192" cy="18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3" descr="C:\Users\Administrator\Desktop\20140722Japan_Chiba&amp;GPEC\20140617_1204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60502" y="3816043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2" descr="https://encrypted-tbn0.gstatic.com/images?q=tbn:ANd9GcTBZput2ieoe9diHpRHdxVQ7t1UGoFaZxKHuD4PzXeDzrrIWxa-t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279" y="4267012"/>
            <a:ext cx="1790700" cy="234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323528" y="114300"/>
            <a:ext cx="2878844" cy="692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Cosmetic related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88" y="2406299"/>
            <a:ext cx="2469189" cy="163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9796" y="4345256"/>
            <a:ext cx="1140566" cy="22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1635" y="4323263"/>
            <a:ext cx="1434836" cy="22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www.17life.com/Images/imagesU/b58f2699-a425-4dc7-bee3-1e5ca9488ecd/20150422-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" y="2900779"/>
            <a:ext cx="1485801" cy="18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98" y="4587092"/>
            <a:ext cx="1492868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lawrence.NICE-GREEN\Pictures\2015-12-28_165631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6" y="3099050"/>
            <a:ext cx="1492868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"/>
            <a:ext cx="9144000" cy="5476875"/>
          </a:xfrm>
        </p:spPr>
      </p:pic>
    </p:spTree>
    <p:extLst>
      <p:ext uri="{BB962C8B-B14F-4D97-AF65-F5344CB8AC3E}">
        <p14:creationId xmlns:p14="http://schemas.microsoft.com/office/powerpoint/2010/main" val="2029099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Various revenue streams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Restaurant chain (light meal)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Experience Economy</a:t>
            </a:r>
            <a:endParaRPr lang="en-US" altLang="zh-TW" sz="28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(organic) food store chain</a:t>
            </a:r>
          </a:p>
          <a:p>
            <a:pPr marL="514350" indent="-514350">
              <a:buFont typeface="+mj-lt"/>
              <a:buAutoNum type="arabicPeriod" startAt="3"/>
            </a:pP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905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chain Restaurant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070" y="1052737"/>
            <a:ext cx="3841875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549" y="2852936"/>
            <a:ext cx="3841875" cy="173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069" y="2852936"/>
            <a:ext cx="3841875" cy="173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549" y="1052736"/>
            <a:ext cx="3841875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5332154" y="4501297"/>
            <a:ext cx="3920366" cy="1368152"/>
            <a:chOff x="4283968" y="5559744"/>
            <a:chExt cx="3920366" cy="1368152"/>
          </a:xfrm>
        </p:grpSpPr>
        <p:cxnSp>
          <p:nvCxnSpPr>
            <p:cNvPr id="9" name="直線單箭頭接點 8"/>
            <p:cNvCxnSpPr/>
            <p:nvPr/>
          </p:nvCxnSpPr>
          <p:spPr>
            <a:xfrm flipV="1">
              <a:off x="4283968" y="5787884"/>
              <a:ext cx="0" cy="7920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 flipV="1">
              <a:off x="4283968" y="6579972"/>
              <a:ext cx="3920366" cy="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/>
            <p:cNvSpPr txBox="1"/>
            <p:nvPr/>
          </p:nvSpPr>
          <p:spPr>
            <a:xfrm>
              <a:off x="4572000" y="657997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/>
                <a:t>2010</a:t>
              </a:r>
              <a:endParaRPr lang="zh-TW" altLang="en-US" sz="16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812103" y="658934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/>
                <a:t>2013</a:t>
              </a:r>
              <a:endParaRPr lang="zh-TW" altLang="en-US" sz="1600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215190" y="657997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/>
                <a:t>2014</a:t>
              </a:r>
              <a:endParaRPr lang="zh-TW" altLang="en-US" sz="16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4572000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868144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7236296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860032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156176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156176" y="6291940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156176" y="6147924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496564" y="6435956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7496564" y="6291940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496564" y="6147924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7496564" y="6003908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7496564" y="5859892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496564" y="5715876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494832" y="5559744"/>
              <a:ext cx="144016" cy="14401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8542710" y="4357281"/>
            <a:ext cx="144016" cy="1440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41</a:t>
            </a:fld>
            <a:endParaRPr lang="zh-TW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9491" y="5840097"/>
            <a:ext cx="23513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0817" y="5817380"/>
            <a:ext cx="235132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26029"/>
            <a:ext cx="237678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3723" y="5805384"/>
            <a:ext cx="237678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2599" y="4639712"/>
            <a:ext cx="4728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2010: 1 mass production center + 1 restaurant</a:t>
            </a:r>
          </a:p>
          <a:p>
            <a:r>
              <a:rPr lang="en-US" altLang="zh-TW" dirty="0"/>
              <a:t>2014: 1 mass production center + 8 restaurants</a:t>
            </a:r>
          </a:p>
          <a:p>
            <a:r>
              <a:rPr lang="en-US" altLang="zh-TW" dirty="0"/>
              <a:t>2015: 1                                    + 9 </a:t>
            </a:r>
          </a:p>
          <a:p>
            <a:r>
              <a:rPr lang="en-US" altLang="zh-TW" dirty="0"/>
              <a:t>2016: 1                                    + 14 </a:t>
            </a:r>
          </a:p>
        </p:txBody>
      </p:sp>
    </p:spTree>
    <p:extLst>
      <p:ext uri="{BB962C8B-B14F-4D97-AF65-F5344CB8AC3E}">
        <p14:creationId xmlns:p14="http://schemas.microsoft.com/office/powerpoint/2010/main" val="1983948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" y="1540587"/>
            <a:ext cx="3741221" cy="2104437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+ light meal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3294"/>
            <a:ext cx="5973478" cy="33600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110" y="1540587"/>
            <a:ext cx="5383890" cy="19116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3428721"/>
            <a:ext cx="3456384" cy="3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44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010" y="908720"/>
            <a:ext cx="4573883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1832" y="908720"/>
            <a:ext cx="4712168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37312"/>
            <a:ext cx="468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0492" y="3537312"/>
            <a:ext cx="4617101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-18128" y="-27384"/>
            <a:ext cx="916212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(organic) food store chain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630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865892" y="72008"/>
            <a:ext cx="7772400" cy="836712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Mass production + Experience Economy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01" y="2565303"/>
            <a:ext cx="6290479" cy="366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314238" y="1124744"/>
            <a:ext cx="2553906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Full of great memories and great taste</a:t>
            </a:r>
            <a:endParaRPr lang="zh-TW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7480" y="1196912"/>
            <a:ext cx="265839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001" y="1103248"/>
            <a:ext cx="145778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8939" y="1125304"/>
            <a:ext cx="144511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9448" y="4414785"/>
            <a:ext cx="2656800" cy="15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9448" y="2828183"/>
            <a:ext cx="2656800" cy="153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165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Various revenue streams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Home appliance provider (including indoor green-wall)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Home appliance provider + Construction company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Shop use appliance provider</a:t>
            </a:r>
          </a:p>
          <a:p>
            <a:pPr marL="514350" indent="-514350">
              <a:buFont typeface="+mj-lt"/>
              <a:buAutoNum type="arabicPeriod" startAt="6"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Aquaponics system provider focusing on  CSA</a:t>
            </a:r>
            <a:endParaRPr lang="zh-TW" altLang="en-US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6"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Education: workshop, conference, forum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International PFAL tour guide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Consultation</a:t>
            </a:r>
          </a:p>
          <a:p>
            <a:pPr marL="514350" indent="-514350">
              <a:buFont typeface="+mj-lt"/>
              <a:buAutoNum type="arabicPeriod" startAt="6"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Turnkey provider who never grow plants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Turnkey provider with demo site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25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00" y="4753123"/>
            <a:ext cx="4291781" cy="15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1781" y="3917006"/>
            <a:ext cx="4675624" cy="28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327" y="1182558"/>
            <a:ext cx="8604448" cy="299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85800" y="146894"/>
            <a:ext cx="7772400" cy="963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Energizing green life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PFAL related </a:t>
            </a:r>
            <a:r>
              <a:rPr lang="en-US" altLang="ja-JP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Home appliance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976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logcdn.com/cn.engadget.com/media/2013/06/home-lohas-ve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99" y="3134642"/>
            <a:ext cx="4206241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logcdn.com/www.engadget.com/media/2013/06/home-lohas-2013-06-07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0216" y="3414832"/>
            <a:ext cx="4680000" cy="332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ic.pimg.tw/motoprince1000/1369807344-3306426183_m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0570" y="46569"/>
            <a:ext cx="4680000" cy="31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994" y="50874"/>
            <a:ext cx="2736850" cy="30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542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9346" y="23876"/>
            <a:ext cx="2843808" cy="30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-27344"/>
            <a:ext cx="342356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988320"/>
            <a:ext cx="342866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42102"/>
            <a:ext cx="297480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5657.com.tw/db4/blogs/vegetablesplant/家庭版_加浮水印_300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2096" y="2924944"/>
            <a:ext cx="304190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2320007"/>
            <a:ext cx="301549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12" name="Picture 2" descr="D:\0000_My Files\0000_研究\00PF\PF_台灣\PF_太平洋\248 廠 photo\DSC04119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"/>
          <a:stretch/>
        </p:blipFill>
        <p:spPr bwMode="auto">
          <a:xfrm>
            <a:off x="3325278" y="4202742"/>
            <a:ext cx="2880000" cy="2659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20140722Japan_Chiba&amp;GPEC\20140617_113540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5278" y="23876"/>
            <a:ext cx="2160000" cy="2197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34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istrator\Desktop\20140722Japan_Chiba&amp;GPEC\20140617_11291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26" y="1556791"/>
            <a:ext cx="9180000" cy="52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istrator\Desktop\20140722Japan_Chiba&amp;GPEC\20140617_1129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8620" y="-11162"/>
            <a:ext cx="4715380" cy="31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20140722Japan_Chiba&amp;GPEC\20140617_11290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-50784"/>
            <a:ext cx="4451493" cy="29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20140722Japan_Chiba&amp;GPEC\20140617_11291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467545" y="808411"/>
            <a:ext cx="7704856" cy="2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台大網頁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28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>
          <a:xfrm>
            <a:off x="0" y="0"/>
            <a:ext cx="9269413" cy="5949950"/>
          </a:xfrm>
        </p:spPr>
      </p:pic>
    </p:spTree>
    <p:extLst>
      <p:ext uri="{BB962C8B-B14F-4D97-AF65-F5344CB8AC3E}">
        <p14:creationId xmlns:p14="http://schemas.microsoft.com/office/powerpoint/2010/main" val="957452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98" y="109207"/>
            <a:ext cx="4989600" cy="3742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" y="3816424"/>
            <a:ext cx="4988385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599" y="3851024"/>
            <a:ext cx="4223181" cy="3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64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1" y="737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261" y="6636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138" y="3429000"/>
            <a:ext cx="4572000" cy="309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7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台大網頁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152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13" b="10883"/>
          <a:stretch/>
        </p:blipFill>
        <p:spPr>
          <a:xfrm>
            <a:off x="536098" y="7438"/>
            <a:ext cx="4035902" cy="3600400"/>
          </a:xfrm>
          <a:prstGeom prst="rect">
            <a:avLst/>
          </a:prstGeom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8000"/>
            <a:ext cx="4455000" cy="36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429" y="3607438"/>
            <a:ext cx="3960000" cy="3196489"/>
          </a:xfrm>
          <a:prstGeom prst="rect">
            <a:avLst/>
          </a:prstGeom>
        </p:spPr>
      </p:pic>
      <p:pic>
        <p:nvPicPr>
          <p:cNvPr id="10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382" y="29846"/>
            <a:ext cx="4638005" cy="2967105"/>
          </a:xfrm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4519382" y="2957179"/>
            <a:ext cx="4642782" cy="759853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appliance + Accessory kit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69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Shop appliance</a:t>
            </a:r>
            <a:endParaRPr lang="zh-TW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1393296"/>
            <a:ext cx="2857320" cy="34200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388541"/>
            <a:ext cx="3203177" cy="34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040" y="1391111"/>
            <a:ext cx="3468960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19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606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2008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162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18597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台大網頁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6237312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609600" y="-3154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latin typeface="MS PMincho" panose="02020600040205080304" pitchFamily="18" charset="-128"/>
                <a:ea typeface="MS PMincho" panose="02020600040205080304" pitchFamily="18" charset="-128"/>
              </a:rPr>
              <a:t>Shop appliance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18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7" y="-10396"/>
            <a:ext cx="45600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09604"/>
            <a:ext cx="45600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849" y="0"/>
            <a:ext cx="45600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849" y="3409604"/>
            <a:ext cx="45600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255468" y="3356992"/>
            <a:ext cx="2314723" cy="189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Wall_</a:t>
            </a:r>
            <a:r>
              <a:rPr lang="en-US" altLang="zh-TW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zh-TW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3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140722Japan_Chiba&amp;GPEC\20140617_11531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2708" y="27055"/>
            <a:ext cx="436098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20140722Japan_Chiba&amp;GPEC\20140619_12030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491880" cy="699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左箭號 2"/>
          <p:cNvSpPr/>
          <p:nvPr/>
        </p:nvSpPr>
        <p:spPr>
          <a:xfrm>
            <a:off x="2929318" y="2852936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左箭號 5"/>
          <p:cNvSpPr/>
          <p:nvPr/>
        </p:nvSpPr>
        <p:spPr>
          <a:xfrm>
            <a:off x="2929318" y="2420888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2929318" y="2132856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2929318" y="3629118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2977125" y="3245889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左箭號 10"/>
          <p:cNvSpPr/>
          <p:nvPr/>
        </p:nvSpPr>
        <p:spPr>
          <a:xfrm>
            <a:off x="1237858" y="2597405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左箭號 11"/>
          <p:cNvSpPr/>
          <p:nvPr/>
        </p:nvSpPr>
        <p:spPr>
          <a:xfrm>
            <a:off x="1379149" y="2017918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1547664" y="1605611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左箭號 13"/>
          <p:cNvSpPr/>
          <p:nvPr/>
        </p:nvSpPr>
        <p:spPr>
          <a:xfrm>
            <a:off x="1228680" y="4077072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左箭號 14"/>
          <p:cNvSpPr/>
          <p:nvPr/>
        </p:nvSpPr>
        <p:spPr>
          <a:xfrm>
            <a:off x="1228680" y="3341086"/>
            <a:ext cx="733582" cy="288032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左箭號 15"/>
          <p:cNvSpPr/>
          <p:nvPr/>
        </p:nvSpPr>
        <p:spPr>
          <a:xfrm rot="10800000">
            <a:off x="1012358" y="620688"/>
            <a:ext cx="733582" cy="2880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16"/>
          <p:cNvSpPr/>
          <p:nvPr/>
        </p:nvSpPr>
        <p:spPr>
          <a:xfrm rot="10800000">
            <a:off x="1555048" y="959050"/>
            <a:ext cx="733582" cy="2880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左箭號 17"/>
          <p:cNvSpPr/>
          <p:nvPr/>
        </p:nvSpPr>
        <p:spPr>
          <a:xfrm rot="10800000">
            <a:off x="2929083" y="1605611"/>
            <a:ext cx="733582" cy="2880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左箭號 18"/>
          <p:cNvSpPr/>
          <p:nvPr/>
        </p:nvSpPr>
        <p:spPr>
          <a:xfrm rot="10800000">
            <a:off x="2610334" y="1461595"/>
            <a:ext cx="733582" cy="2880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7504" y="1491950"/>
            <a:ext cx="90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FF00"/>
                </a:solidFill>
              </a:rPr>
              <a:t>UV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07504" y="2329716"/>
            <a:ext cx="90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</a:rPr>
              <a:t>T</a:t>
            </a:r>
            <a:r>
              <a:rPr lang="en-US" altLang="zh-TW" sz="2800" b="1" baseline="-25000" dirty="0">
                <a:solidFill>
                  <a:srgbClr val="FFFF00"/>
                </a:solidFill>
              </a:rPr>
              <a:t>i</a:t>
            </a:r>
            <a:r>
              <a:rPr lang="en-US" altLang="zh-TW" sz="2800" b="1" dirty="0">
                <a:solidFill>
                  <a:srgbClr val="FFFF00"/>
                </a:solidFill>
              </a:rPr>
              <a:t>O</a:t>
            </a:r>
            <a:r>
              <a:rPr lang="en-US" altLang="zh-TW" sz="2800" b="1" baseline="-25000" dirty="0">
                <a:solidFill>
                  <a:srgbClr val="FFFF00"/>
                </a:solidFill>
              </a:rPr>
              <a:t>2</a:t>
            </a:r>
            <a:endParaRPr lang="zh-TW" altLang="en-US" b="1" baseline="-25000" dirty="0">
              <a:solidFill>
                <a:srgbClr val="FFFF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7504" y="185662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</a:rPr>
              <a:t>+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5" name="右彎箭號 4"/>
          <p:cNvSpPr/>
          <p:nvPr/>
        </p:nvSpPr>
        <p:spPr>
          <a:xfrm rot="16421532">
            <a:off x="-51284" y="3141489"/>
            <a:ext cx="1120878" cy="732642"/>
          </a:xfrm>
          <a:prstGeom prst="bentArrow">
            <a:avLst>
              <a:gd name="adj1" fmla="val 20998"/>
              <a:gd name="adj2" fmla="val 28524"/>
              <a:gd name="adj3" fmla="val 15323"/>
              <a:gd name="adj4" fmla="val 720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左箭號 22"/>
          <p:cNvSpPr/>
          <p:nvPr/>
        </p:nvSpPr>
        <p:spPr>
          <a:xfrm rot="5821820">
            <a:off x="22320" y="858333"/>
            <a:ext cx="733582" cy="28803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977357" y="5065788"/>
            <a:ext cx="2314723" cy="189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Wall_</a:t>
            </a:r>
            <a:r>
              <a:rPr lang="en-US" altLang="zh-TW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endParaRPr lang="zh-TW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34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profitable Business Model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57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077588"/>
              </p:ext>
            </p:extLst>
          </p:nvPr>
        </p:nvGraphicFramePr>
        <p:xfrm>
          <a:off x="457200" y="1369876"/>
          <a:ext cx="8229600" cy="49879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5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2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aseline="0" dirty="0"/>
                        <a:t>house selling strategy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Traditional Style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New Style</a:t>
                      </a:r>
                      <a:endParaRPr lang="zh-TW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1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Accessory</a:t>
                      </a:r>
                    </a:p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  <a:p>
                      <a:pPr algn="ctr"/>
                      <a:r>
                        <a:rPr lang="en-US" altLang="zh-TW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Complimentary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Indoor decoration (furniture) 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Indoor decoration (furniture)  </a:t>
                      </a:r>
                      <a:r>
                        <a:rPr lang="en-US" altLang="zh-TW" sz="36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Green Life Style 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 providing </a:t>
                      </a: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vertical wall 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home appliance 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PFA</a:t>
                      </a:r>
                      <a:r>
                        <a:rPr lang="en-US" altLang="zh-TW" sz="28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2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zh-TW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US$/m</a:t>
                      </a:r>
                      <a:r>
                        <a:rPr lang="en-US" altLang="zh-TW" sz="2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US$/m</a:t>
                      </a:r>
                      <a:r>
                        <a:rPr lang="en-US" altLang="zh-TW" sz="2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507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PFAL at home  started in 2011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12ED8-ED7D-494E-9148-B8F7B222AF0D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58</a:t>
            </a:fld>
            <a:endParaRPr lang="en-US" altLang="zh-TW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6" y="1501368"/>
            <a:ext cx="6242304" cy="46817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0" y="4575456"/>
            <a:ext cx="2160000" cy="16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486" y="1516632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0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74904" y="6281968"/>
            <a:ext cx="2133600" cy="365125"/>
          </a:xfrm>
        </p:spPr>
        <p:txBody>
          <a:bodyPr/>
          <a:lstStyle/>
          <a:p>
            <a:pPr>
              <a:defRPr/>
            </a:pPr>
            <a:fld id="{58B12ED8-ED7D-494E-9148-B8F7B222AF0D}" type="slidenum">
              <a:rPr lang="zh-TW" altLang="en-US" smtClean="0"/>
              <a:pPr>
                <a:defRPr/>
              </a:pPr>
              <a:t>59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17358"/>
            <a:ext cx="3600000" cy="27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20" y="3947093"/>
            <a:ext cx="3600000" cy="27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20" y="1206225"/>
            <a:ext cx="3600000" cy="2700000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70656" y="188640"/>
            <a:ext cx="8305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PFAL at home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6936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600" dirty="0">
                <a:solidFill>
                  <a:srgbClr val="FF0000"/>
                </a:solidFill>
              </a:rPr>
              <a:t>FRESH  </a:t>
            </a:r>
            <a:r>
              <a:rPr lang="en-US" altLang="zh-TW" sz="5300" dirty="0"/>
              <a:t>core value of the PFAL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600200"/>
          <a:ext cx="8507288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7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/>
                        <a:t>F</a:t>
                      </a:r>
                      <a:endParaRPr lang="zh-TW" altLang="en-US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Food</a:t>
                      </a:r>
                      <a:r>
                        <a:rPr lang="en-US" altLang="zh-TW" sz="2800" baseline="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safety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/>
                        <a:t>R</a:t>
                      </a:r>
                      <a:endParaRPr lang="zh-TW" altLang="en-US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Reduce, Reuse, Recycle</a:t>
                      </a:r>
                      <a:endParaRPr lang="zh-TW" altLang="en-US" sz="28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/>
                        <a:t>E</a:t>
                      </a:r>
                      <a:endParaRPr lang="zh-TW" altLang="en-US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Environmental friendly</a:t>
                      </a:r>
                      <a:endParaRPr lang="zh-TW" altLang="en-US" sz="28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/>
                        <a:t>S</a:t>
                      </a:r>
                      <a:endParaRPr lang="zh-TW" altLang="en-US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Sustainability</a:t>
                      </a:r>
                      <a:endParaRPr lang="zh-TW" altLang="en-US" sz="28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/>
                        <a:t>H</a:t>
                      </a:r>
                      <a:endParaRPr lang="zh-TW" altLang="en-US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Healthy</a:t>
                      </a:r>
                      <a:endParaRPr lang="zh-TW" altLang="en-US" sz="280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2730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fang\Desktop\photo\太設\P107024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124744"/>
            <a:ext cx="822282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PFAL in the community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61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67753" y="3900273"/>
            <a:ext cx="70322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Promotion of PFAL Industry in Taiwan</a:t>
            </a:r>
            <a:endParaRPr lang="zh-TW" altLang="en-US" sz="36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8260" y="5943904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向下箭號 7"/>
          <p:cNvSpPr/>
          <p:nvPr/>
        </p:nvSpPr>
        <p:spPr>
          <a:xfrm flipV="1">
            <a:off x="5760335" y="4632058"/>
            <a:ext cx="1796484" cy="12620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26294" y="5938762"/>
            <a:ext cx="3415219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0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Non Farm Land</a:t>
            </a:r>
            <a:endParaRPr kumimoji="1" lang="zh-TW" altLang="en-US" sz="30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向下箭號 9"/>
          <p:cNvSpPr/>
          <p:nvPr/>
        </p:nvSpPr>
        <p:spPr>
          <a:xfrm flipV="1">
            <a:off x="2212773" y="4573921"/>
            <a:ext cx="270996" cy="126208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向下箭號 12"/>
          <p:cNvSpPr/>
          <p:nvPr/>
        </p:nvSpPr>
        <p:spPr>
          <a:xfrm flipV="1">
            <a:off x="1917488" y="3191131"/>
            <a:ext cx="1495132" cy="6310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78260" y="339896"/>
            <a:ext cx="297358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Replaced Imported Veggie market share</a:t>
            </a:r>
            <a:endParaRPr lang="zh-TW" altLang="en-US" sz="3600" dirty="0">
              <a:solidFill>
                <a:prstClr val="white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56723" y="341374"/>
            <a:ext cx="3211959" cy="2308324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Export PFAL</a:t>
            </a:r>
            <a:r>
              <a:rPr lang="zh-TW" altLang="en-US" sz="48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8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Turnkeys</a:t>
            </a:r>
            <a:endParaRPr lang="zh-TW" altLang="en-US" sz="4800" dirty="0">
              <a:solidFill>
                <a:srgbClr val="FFFF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" name="向下箭號 19"/>
          <p:cNvSpPr/>
          <p:nvPr/>
        </p:nvSpPr>
        <p:spPr>
          <a:xfrm flipV="1">
            <a:off x="6372200" y="3162603"/>
            <a:ext cx="422066" cy="62368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1560" y="2638626"/>
            <a:ext cx="40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Local for local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56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Turnkey provider with demo site</a:t>
            </a:r>
            <a:endParaRPr lang="zh-TW" altLang="en-US" sz="4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601457" y="1556792"/>
            <a:ext cx="4257675" cy="4525963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2013.11</a:t>
            </a:r>
          </a:p>
          <a:p>
            <a:pPr lvl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400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plts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/day, 300 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</a:p>
          <a:p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2014.4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</a:p>
          <a:p>
            <a:pPr lvl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300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plts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/day, 165 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</a:p>
          <a:p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2014.9</a:t>
            </a:r>
          </a:p>
          <a:p>
            <a:pPr lvl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800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plts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/day, 495 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</a:p>
          <a:p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2015.4 (under construction)</a:t>
            </a:r>
          </a:p>
          <a:p>
            <a:pPr lvl="1"/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300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plts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/day, 165 m</a:t>
            </a:r>
            <a:r>
              <a:rPr lang="en-US" altLang="zh-TW" baseline="30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endParaRPr lang="zh-TW" altLang="en-US" baseline="30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D:\0000_My Files\0000_研究\00PF\PF_台灣\PF_寰宇\photos\20140205寰宇12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956" y="2243137"/>
            <a:ext cx="4161036" cy="2842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>
            <a:off x="670770" y="1804754"/>
            <a:ext cx="3644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PF_AL inside an office building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4188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Turnkey Provided by Taiwan companies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 descr="D:\0000_My Files\0000_研究\00PF\000_研討會\20141110_PF_Kyoto\台灣大陸地圖v3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696744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796136" y="5157192"/>
            <a:ext cx="864096" cy="1075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5062736" y="6127360"/>
            <a:ext cx="14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S.E.A.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80448" y="4370427"/>
            <a:ext cx="3091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SEA: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Singapore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Middle East: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Dubai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Kuwait</a:t>
            </a:r>
          </a:p>
          <a:p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91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圖片 2" descr="thankyou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27" y="2204864"/>
            <a:ext cx="9109075" cy="244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9970" y="5877384"/>
            <a:ext cx="1277244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8801" y="5855807"/>
            <a:ext cx="1551951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1961" y="5823972"/>
            <a:ext cx="1528141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877384"/>
            <a:ext cx="1798827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 descr="D:\0000_My Files\0000_研究\00PF\PF_台灣\PF_寰宇\photos\20140205寰宇1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6051" y="5877384"/>
            <a:ext cx="1475811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7631" y="5855807"/>
            <a:ext cx="1513852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49324" y="429853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algn="ctr"/>
            <a:r>
              <a:rPr lang="en-US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PFAL/VFAL </a:t>
            </a:r>
            <a:r>
              <a:rPr lang="en-US" altLang="zh-TW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make us richer, smarter, greener, healthier, and happier.</a:t>
            </a:r>
            <a:endParaRPr lang="en-US" altLang="zh-TW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300192" y="4673491"/>
            <a:ext cx="2808312" cy="101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Q &amp; A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12" name="文字方塊 3"/>
          <p:cNvSpPr txBox="1"/>
          <p:nvPr/>
        </p:nvSpPr>
        <p:spPr>
          <a:xfrm>
            <a:off x="226935" y="5001645"/>
            <a:ext cx="52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/>
              <a:t>Line and </a:t>
            </a:r>
            <a:r>
              <a:rPr lang="en-US" altLang="zh-TW" sz="2800" dirty="0" err="1"/>
              <a:t>Wechat</a:t>
            </a:r>
            <a:r>
              <a:rPr lang="en-US" altLang="zh-TW" sz="2800" dirty="0"/>
              <a:t> ID: </a:t>
            </a:r>
            <a:r>
              <a:rPr lang="en-US" altLang="zh-TW" sz="2800" b="1" dirty="0">
                <a:solidFill>
                  <a:srgbClr val="FF0000"/>
                </a:solidFill>
              </a:rPr>
              <a:t>weifang0257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6732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BM is all about VALUE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Enhance VALUE by</a:t>
            </a:r>
          </a:p>
          <a:p>
            <a:pPr lvl="1"/>
            <a:r>
              <a:rPr lang="en-US" altLang="zh-TW" dirty="0"/>
              <a:t>reducing </a:t>
            </a:r>
            <a:r>
              <a:rPr lang="en-US" altLang="zh-TW" sz="4800" dirty="0">
                <a:solidFill>
                  <a:srgbClr val="FF0000"/>
                </a:solidFill>
              </a:rPr>
              <a:t>pain</a:t>
            </a:r>
            <a:r>
              <a:rPr lang="en-US" altLang="zh-TW" dirty="0"/>
              <a:t> (risk, poor quality, poor taste, poor nutrient content, ...)</a:t>
            </a:r>
          </a:p>
          <a:p>
            <a:pPr lvl="1"/>
            <a:r>
              <a:rPr lang="en-US" altLang="zh-TW" dirty="0"/>
              <a:t>increasing </a:t>
            </a:r>
            <a:r>
              <a:rPr lang="en-US" altLang="zh-TW" sz="4800" dirty="0">
                <a:solidFill>
                  <a:srgbClr val="FF0000"/>
                </a:solidFill>
              </a:rPr>
              <a:t>pleasure</a:t>
            </a:r>
            <a:r>
              <a:rPr lang="en-US" altLang="zh-TW" dirty="0"/>
              <a:t> (high yield, high efficient, less pollute, low resource used, …)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48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0"/>
          <a:stretch/>
        </p:blipFill>
        <p:spPr>
          <a:xfrm>
            <a:off x="0" y="765175"/>
            <a:ext cx="9144000" cy="4608041"/>
          </a:xfrm>
        </p:spPr>
      </p:pic>
    </p:spTree>
    <p:extLst>
      <p:ext uri="{BB962C8B-B14F-4D97-AF65-F5344CB8AC3E}">
        <p14:creationId xmlns:p14="http://schemas.microsoft.com/office/powerpoint/2010/main" val="426621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8188325" cy="6140450"/>
          </a:xfrm>
        </p:spPr>
      </p:pic>
    </p:spTree>
    <p:extLst>
      <p:ext uri="{BB962C8B-B14F-4D97-AF65-F5344CB8AC3E}">
        <p14:creationId xmlns:p14="http://schemas.microsoft.com/office/powerpoint/2010/main" val="3828045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3796</TotalTime>
  <Words>1270</Words>
  <Application>Microsoft Office PowerPoint</Application>
  <PresentationFormat>如螢幕大小 (4:3)</PresentationFormat>
  <Paragraphs>348</Paragraphs>
  <Slides>64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6" baseType="lpstr">
      <vt:lpstr>HY헤드라인M</vt:lpstr>
      <vt:lpstr>맑은 고딕</vt:lpstr>
      <vt:lpstr>ＭＳ Ｐゴシック</vt:lpstr>
      <vt:lpstr>MS PMincho</vt:lpstr>
      <vt:lpstr>新細明體</vt:lpstr>
      <vt:lpstr>標楷體</vt:lpstr>
      <vt:lpstr>Arial</vt:lpstr>
      <vt:lpstr>Calibri</vt:lpstr>
      <vt:lpstr>Tahoma</vt:lpstr>
      <vt:lpstr>Times New Roman</vt:lpstr>
      <vt:lpstr>Wingdings</vt:lpstr>
      <vt:lpstr>Office 佈景主題</vt:lpstr>
      <vt:lpstr>PowerPoint 簡報</vt:lpstr>
      <vt:lpstr>What is the Business Model?</vt:lpstr>
      <vt:lpstr>BM Canvas</vt:lpstr>
      <vt:lpstr>PowerPoint 簡報</vt:lpstr>
      <vt:lpstr>PowerPoint 簡報</vt:lpstr>
      <vt:lpstr>FRESH  core value of the PFAL</vt:lpstr>
      <vt:lpstr>BM is all about VALUE</vt:lpstr>
      <vt:lpstr>PowerPoint 簡報</vt:lpstr>
      <vt:lpstr>PowerPoint 簡報</vt:lpstr>
      <vt:lpstr>PowerPoint 簡報</vt:lpstr>
      <vt:lpstr>PowerPoint 簡報</vt:lpstr>
      <vt:lpstr>PowerPoint 簡報</vt:lpstr>
      <vt:lpstr>Value Proposition of a PFAL</vt:lpstr>
      <vt:lpstr>Cost structure </vt:lpstr>
      <vt:lpstr>Build a PFAL from …</vt:lpstr>
      <vt:lpstr>PowerPoint 簡報</vt:lpstr>
      <vt:lpstr>PowerPoint 簡報</vt:lpstr>
      <vt:lpstr> To produce…  The top priority is to replace imported leafy greens</vt:lpstr>
      <vt:lpstr>2011: 199NT$/142 g</vt:lpstr>
      <vt:lpstr>Say no to imported Veggie</vt:lpstr>
      <vt:lpstr>Price of Veggie in HK</vt:lpstr>
      <vt:lpstr>To Ensure Successful Business</vt:lpstr>
      <vt:lpstr>Various revenue streams</vt:lpstr>
      <vt:lpstr>PowerPoint 簡報</vt:lpstr>
      <vt:lpstr>PowerPoint 簡報</vt:lpstr>
      <vt:lpstr>sale of fresh vegetable</vt:lpstr>
      <vt:lpstr>Ready To Eat (RTE) Veggie</vt:lpstr>
      <vt:lpstr>Ready To Cook (RTC) Veggie</vt:lpstr>
      <vt:lpstr>With Special Flavor</vt:lpstr>
      <vt:lpstr>PowerPoint 簡報</vt:lpstr>
      <vt:lpstr>PowerPoint 簡報</vt:lpstr>
      <vt:lpstr>PowerPoint 簡報</vt:lpstr>
      <vt:lpstr>PowerPoint 簡報</vt:lpstr>
      <vt:lpstr>PowerPoint 簡報</vt:lpstr>
      <vt:lpstr>Powder:  Savior to Meat lovers</vt:lpstr>
      <vt:lpstr>PowerPoint 簡報</vt:lpstr>
      <vt:lpstr>PowerPoint 簡報</vt:lpstr>
      <vt:lpstr>Mass production + various product lines</vt:lpstr>
      <vt:lpstr>PowerPoint 簡報</vt:lpstr>
      <vt:lpstr>Various revenue streams</vt:lpstr>
      <vt:lpstr>Mass production + chain Restaurant </vt:lpstr>
      <vt:lpstr>Mass production + light meal</vt:lpstr>
      <vt:lpstr>PowerPoint 簡報</vt:lpstr>
      <vt:lpstr>Mass production + Experience Economy</vt:lpstr>
      <vt:lpstr>Various revenue streams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Home appliance + Accessory kit</vt:lpstr>
      <vt:lpstr>Shop appliance</vt:lpstr>
      <vt:lpstr>PowerPoint 簡報</vt:lpstr>
      <vt:lpstr>PowerPoint 簡報</vt:lpstr>
      <vt:lpstr>PowerPoint 簡報</vt:lpstr>
      <vt:lpstr>Most profitable Business Model</vt:lpstr>
      <vt:lpstr>PFAL at home  started in 2011</vt:lpstr>
      <vt:lpstr>PFAL at home</vt:lpstr>
      <vt:lpstr>PFAL in the community</vt:lpstr>
      <vt:lpstr>PowerPoint 簡報</vt:lpstr>
      <vt:lpstr>Turnkey provider with demo site</vt:lpstr>
      <vt:lpstr>Turnkey Provided by Taiwan companies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Wei FANG</dc:creator>
  <cp:lastModifiedBy>FangWei</cp:lastModifiedBy>
  <cp:revision>485</cp:revision>
  <cp:lastPrinted>2014-06-04T10:30:58Z</cp:lastPrinted>
  <dcterms:modified xsi:type="dcterms:W3CDTF">2021-02-21T16:50:40Z</dcterms:modified>
</cp:coreProperties>
</file>