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9"/>
  </p:notesMasterIdLst>
  <p:sldIdLst>
    <p:sldId id="841" r:id="rId2"/>
    <p:sldId id="1093" r:id="rId3"/>
    <p:sldId id="1094" r:id="rId4"/>
    <p:sldId id="1091" r:id="rId5"/>
    <p:sldId id="1115" r:id="rId6"/>
    <p:sldId id="1114" r:id="rId7"/>
    <p:sldId id="1113" r:id="rId8"/>
    <p:sldId id="1116" r:id="rId9"/>
    <p:sldId id="1118" r:id="rId10"/>
    <p:sldId id="1005" r:id="rId11"/>
    <p:sldId id="1092" r:id="rId12"/>
    <p:sldId id="1060" r:id="rId13"/>
    <p:sldId id="1061" r:id="rId14"/>
    <p:sldId id="1062" r:id="rId15"/>
    <p:sldId id="1018" r:id="rId16"/>
    <p:sldId id="1007" r:id="rId17"/>
    <p:sldId id="1017" r:id="rId18"/>
    <p:sldId id="1019" r:id="rId19"/>
    <p:sldId id="1020" r:id="rId20"/>
    <p:sldId id="1021" r:id="rId21"/>
    <p:sldId id="1022" r:id="rId22"/>
    <p:sldId id="1023" r:id="rId23"/>
    <p:sldId id="1029" r:id="rId24"/>
    <p:sldId id="1030" r:id="rId25"/>
    <p:sldId id="1031" r:id="rId26"/>
    <p:sldId id="1034" r:id="rId27"/>
    <p:sldId id="1012" r:id="rId28"/>
    <p:sldId id="1032" r:id="rId29"/>
    <p:sldId id="1033" r:id="rId30"/>
    <p:sldId id="1028" r:id="rId31"/>
    <p:sldId id="1024" r:id="rId32"/>
    <p:sldId id="1025" r:id="rId33"/>
    <p:sldId id="1096" r:id="rId34"/>
    <p:sldId id="1026" r:id="rId35"/>
    <p:sldId id="1008" r:id="rId36"/>
    <p:sldId id="1120" r:id="rId37"/>
    <p:sldId id="1035" r:id="rId38"/>
    <p:sldId id="1052" r:id="rId39"/>
    <p:sldId id="1111" r:id="rId40"/>
    <p:sldId id="1103" r:id="rId41"/>
    <p:sldId id="1053" r:id="rId42"/>
    <p:sldId id="1054" r:id="rId43"/>
    <p:sldId id="1055" r:id="rId44"/>
    <p:sldId id="1056" r:id="rId45"/>
    <p:sldId id="1057" r:id="rId46"/>
    <p:sldId id="1058" r:id="rId47"/>
    <p:sldId id="1106" r:id="rId48"/>
    <p:sldId id="1043" r:id="rId49"/>
    <p:sldId id="1045" r:id="rId50"/>
    <p:sldId id="1044" r:id="rId51"/>
    <p:sldId id="1013" r:id="rId52"/>
    <p:sldId id="1129" r:id="rId53"/>
    <p:sldId id="1130" r:id="rId54"/>
    <p:sldId id="1014" r:id="rId55"/>
    <p:sldId id="1016" r:id="rId56"/>
    <p:sldId id="1046" r:id="rId57"/>
    <p:sldId id="257" r:id="rId58"/>
    <p:sldId id="1063" r:id="rId59"/>
    <p:sldId id="1047" r:id="rId60"/>
    <p:sldId id="1048" r:id="rId61"/>
    <p:sldId id="1049" r:id="rId62"/>
    <p:sldId id="1050" r:id="rId63"/>
    <p:sldId id="1051" r:id="rId64"/>
    <p:sldId id="1299" r:id="rId65"/>
    <p:sldId id="1311" r:id="rId66"/>
    <p:sldId id="1313" r:id="rId67"/>
    <p:sldId id="960" r:id="rId68"/>
    <p:sldId id="961" r:id="rId69"/>
    <p:sldId id="962" r:id="rId70"/>
    <p:sldId id="963" r:id="rId71"/>
    <p:sldId id="964" r:id="rId72"/>
    <p:sldId id="1098" r:id="rId73"/>
    <p:sldId id="967" r:id="rId74"/>
    <p:sldId id="968" r:id="rId75"/>
    <p:sldId id="969" r:id="rId76"/>
    <p:sldId id="970" r:id="rId77"/>
    <p:sldId id="971" r:id="rId78"/>
    <p:sldId id="972" r:id="rId79"/>
    <p:sldId id="973" r:id="rId80"/>
    <p:sldId id="974" r:id="rId81"/>
    <p:sldId id="1316" r:id="rId82"/>
    <p:sldId id="1125" r:id="rId83"/>
    <p:sldId id="1121" r:id="rId84"/>
    <p:sldId id="1122" r:id="rId85"/>
    <p:sldId id="1123" r:id="rId86"/>
    <p:sldId id="1124" r:id="rId87"/>
    <p:sldId id="1126" r:id="rId88"/>
    <p:sldId id="1127" r:id="rId89"/>
    <p:sldId id="1314" r:id="rId90"/>
    <p:sldId id="975" r:id="rId91"/>
    <p:sldId id="976" r:id="rId92"/>
    <p:sldId id="977" r:id="rId93"/>
    <p:sldId id="978" r:id="rId94"/>
    <p:sldId id="979" r:id="rId95"/>
    <p:sldId id="980" r:id="rId96"/>
    <p:sldId id="981" r:id="rId97"/>
    <p:sldId id="1074" r:id="rId98"/>
    <p:sldId id="1075" r:id="rId99"/>
    <p:sldId id="1097" r:id="rId100"/>
    <p:sldId id="986" r:id="rId101"/>
    <p:sldId id="984" r:id="rId102"/>
    <p:sldId id="985" r:id="rId103"/>
    <p:sldId id="1100" r:id="rId104"/>
    <p:sldId id="1101" r:id="rId105"/>
    <p:sldId id="1104" r:id="rId106"/>
    <p:sldId id="1102" r:id="rId107"/>
    <p:sldId id="987" r:id="rId108"/>
    <p:sldId id="989" r:id="rId109"/>
    <p:sldId id="990" r:id="rId110"/>
    <p:sldId id="991" r:id="rId111"/>
    <p:sldId id="992" r:id="rId112"/>
    <p:sldId id="993" r:id="rId113"/>
    <p:sldId id="1317" r:id="rId114"/>
    <p:sldId id="258" r:id="rId115"/>
    <p:sldId id="259" r:id="rId116"/>
    <p:sldId id="843" r:id="rId117"/>
    <p:sldId id="842" r:id="rId118"/>
    <p:sldId id="260" r:id="rId119"/>
    <p:sldId id="261" r:id="rId120"/>
    <p:sldId id="844" r:id="rId121"/>
    <p:sldId id="262" r:id="rId122"/>
    <p:sldId id="263" r:id="rId123"/>
    <p:sldId id="1181" r:id="rId124"/>
    <p:sldId id="1133" r:id="rId125"/>
    <p:sldId id="1134" r:id="rId126"/>
    <p:sldId id="1135" r:id="rId127"/>
    <p:sldId id="1136" r:id="rId128"/>
    <p:sldId id="1137" r:id="rId129"/>
    <p:sldId id="1315" r:id="rId130"/>
    <p:sldId id="1139" r:id="rId131"/>
    <p:sldId id="1144" r:id="rId132"/>
    <p:sldId id="1145" r:id="rId133"/>
    <p:sldId id="1146" r:id="rId134"/>
    <p:sldId id="1147" r:id="rId135"/>
    <p:sldId id="1148" r:id="rId136"/>
    <p:sldId id="1149" r:id="rId137"/>
    <p:sldId id="1150" r:id="rId138"/>
    <p:sldId id="1151" r:id="rId139"/>
    <p:sldId id="1152" r:id="rId140"/>
    <p:sldId id="1153" r:id="rId141"/>
    <p:sldId id="1154" r:id="rId142"/>
    <p:sldId id="1155" r:id="rId143"/>
    <p:sldId id="1156" r:id="rId144"/>
    <p:sldId id="1157" r:id="rId145"/>
    <p:sldId id="1158" r:id="rId146"/>
    <p:sldId id="1159" r:id="rId147"/>
    <p:sldId id="1160" r:id="rId148"/>
    <p:sldId id="1161" r:id="rId149"/>
    <p:sldId id="1162" r:id="rId150"/>
    <p:sldId id="1163" r:id="rId151"/>
    <p:sldId id="1164" r:id="rId152"/>
    <p:sldId id="1165" r:id="rId153"/>
    <p:sldId id="1166" r:id="rId154"/>
    <p:sldId id="1167" r:id="rId155"/>
    <p:sldId id="1168" r:id="rId156"/>
    <p:sldId id="1169" r:id="rId157"/>
    <p:sldId id="1170" r:id="rId158"/>
    <p:sldId id="1171" r:id="rId159"/>
    <p:sldId id="1172" r:id="rId160"/>
    <p:sldId id="1173" r:id="rId161"/>
    <p:sldId id="1174" r:id="rId162"/>
    <p:sldId id="1175" r:id="rId163"/>
    <p:sldId id="1176" r:id="rId164"/>
    <p:sldId id="1177" r:id="rId165"/>
    <p:sldId id="1178" r:id="rId166"/>
    <p:sldId id="1179" r:id="rId167"/>
    <p:sldId id="1180" r:id="rId16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64" d="100"/>
          <a:sy n="64" d="100"/>
        </p:scale>
        <p:origin x="68" y="392"/>
      </p:cViewPr>
      <p:guideLst/>
    </p:cSldViewPr>
  </p:slideViewPr>
  <p:notesTextViewPr>
    <p:cViewPr>
      <p:scale>
        <a:sx n="1" d="1"/>
        <a:sy n="1" d="1"/>
      </p:scale>
      <p:origin x="0" y="0"/>
    </p:cViewPr>
  </p:notesTextViewPr>
  <p:sorterViewPr>
    <p:cViewPr>
      <p:scale>
        <a:sx n="100" d="100"/>
        <a:sy n="100" d="100"/>
      </p:scale>
      <p:origin x="0" y="-11178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image" Target="../media/image176.wmf"/><Relationship Id="rId1" Type="http://schemas.openxmlformats.org/officeDocument/2006/relationships/image" Target="../media/image17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image" Target="../media/image177.wmf"/><Relationship Id="rId6" Type="http://schemas.openxmlformats.org/officeDocument/2006/relationships/image" Target="../media/image181.wmf"/><Relationship Id="rId5" Type="http://schemas.openxmlformats.org/officeDocument/2006/relationships/image" Target="../media/image180.wmf"/><Relationship Id="rId4" Type="http://schemas.openxmlformats.org/officeDocument/2006/relationships/image" Target="../media/image17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8235D-D74F-4802-84A2-1E88C45032D6}" type="datetimeFigureOut">
              <a:rPr lang="zh-TW" altLang="en-US" smtClean="0"/>
              <a:t>2022/3/15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9F69E-E515-49E5-87B2-6380A3D45FE7}" type="slidenum">
              <a:rPr lang="zh-TW" altLang="en-US" smtClean="0"/>
              <a:t>‹#›</a:t>
            </a:fld>
            <a:endParaRPr lang="zh-TW" altLang="en-US"/>
          </a:p>
        </p:txBody>
      </p:sp>
    </p:spTree>
    <p:extLst>
      <p:ext uri="{BB962C8B-B14F-4D97-AF65-F5344CB8AC3E}">
        <p14:creationId xmlns:p14="http://schemas.microsoft.com/office/powerpoint/2010/main" val="3909636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42848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22</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906224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24</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998537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25</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563552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27</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825145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a:ln/>
        </p:spPr>
      </p:sp>
      <p:sp>
        <p:nvSpPr>
          <p:cNvPr id="99331" name="備忘稿版面配置區 2"/>
          <p:cNvSpPr>
            <a:spLocks noGrp="1"/>
          </p:cNvSpPr>
          <p:nvPr>
            <p:ph type="body" idx="1"/>
          </p:nvPr>
        </p:nvSpPr>
        <p:spPr>
          <a:noFill/>
        </p:spPr>
        <p:txBody>
          <a:bodyPr/>
          <a:lstStyle/>
          <a:p>
            <a:pPr eaLnBrk="1" hangingPunct="1"/>
            <a:endParaRPr lang="zh-TW" altLang="en-US">
              <a:ea typeface="新細明體" charset="-120"/>
            </a:endParaRPr>
          </a:p>
        </p:txBody>
      </p:sp>
      <p:sp>
        <p:nvSpPr>
          <p:cNvPr id="99332" name="投影片編號版面配置區 3"/>
          <p:cNvSpPr>
            <a:spLocks noGrp="1"/>
          </p:cNvSpPr>
          <p:nvPr>
            <p:ph type="sldNum" sz="quarter" idx="5"/>
          </p:nvPr>
        </p:nvSpPr>
        <p:spPr>
          <a:noFill/>
        </p:spPr>
        <p:txBody>
          <a:bodyPr/>
          <a:lstStyle>
            <a:lvl1pPr defTabSz="966788" eaLnBrk="0" hangingPunct="0">
              <a:defRPr kumimoji="1">
                <a:solidFill>
                  <a:schemeClr val="tx1"/>
                </a:solidFill>
                <a:latin typeface="Arial" charset="0"/>
                <a:ea typeface="新細明體" charset="-120"/>
              </a:defRPr>
            </a:lvl1pPr>
            <a:lvl2pPr marL="742950" indent="-285750" defTabSz="966788" eaLnBrk="0" hangingPunct="0">
              <a:defRPr kumimoji="1">
                <a:solidFill>
                  <a:schemeClr val="tx1"/>
                </a:solidFill>
                <a:latin typeface="Arial" charset="0"/>
                <a:ea typeface="新細明體" charset="-120"/>
              </a:defRPr>
            </a:lvl2pPr>
            <a:lvl3pPr marL="1143000" indent="-228600" defTabSz="966788" eaLnBrk="0" hangingPunct="0">
              <a:defRPr kumimoji="1">
                <a:solidFill>
                  <a:schemeClr val="tx1"/>
                </a:solidFill>
                <a:latin typeface="Arial" charset="0"/>
                <a:ea typeface="新細明體" charset="-120"/>
              </a:defRPr>
            </a:lvl3pPr>
            <a:lvl4pPr marL="1600200" indent="-228600" defTabSz="966788" eaLnBrk="0" hangingPunct="0">
              <a:defRPr kumimoji="1">
                <a:solidFill>
                  <a:schemeClr val="tx1"/>
                </a:solidFill>
                <a:latin typeface="Arial" charset="0"/>
                <a:ea typeface="新細明體" charset="-120"/>
              </a:defRPr>
            </a:lvl4pPr>
            <a:lvl5pPr marL="2057400" indent="-228600" defTabSz="966788" eaLnBrk="0" hangingPunct="0">
              <a:defRPr kumimoji="1">
                <a:solidFill>
                  <a:schemeClr val="tx1"/>
                </a:solidFill>
                <a:latin typeface="Arial" charset="0"/>
                <a:ea typeface="新細明體" charset="-120"/>
              </a:defRPr>
            </a:lvl5pPr>
            <a:lvl6pPr marL="2514600" indent="-228600" defTabSz="966788" eaLnBrk="0" fontAlgn="base" hangingPunct="0">
              <a:spcBef>
                <a:spcPct val="0"/>
              </a:spcBef>
              <a:spcAft>
                <a:spcPct val="0"/>
              </a:spcAft>
              <a:defRPr kumimoji="1">
                <a:solidFill>
                  <a:schemeClr val="tx1"/>
                </a:solidFill>
                <a:latin typeface="Arial" charset="0"/>
                <a:ea typeface="新細明體" charset="-120"/>
              </a:defRPr>
            </a:lvl6pPr>
            <a:lvl7pPr marL="2971800" indent="-228600" defTabSz="966788" eaLnBrk="0" fontAlgn="base" hangingPunct="0">
              <a:spcBef>
                <a:spcPct val="0"/>
              </a:spcBef>
              <a:spcAft>
                <a:spcPct val="0"/>
              </a:spcAft>
              <a:defRPr kumimoji="1">
                <a:solidFill>
                  <a:schemeClr val="tx1"/>
                </a:solidFill>
                <a:latin typeface="Arial" charset="0"/>
                <a:ea typeface="新細明體" charset="-120"/>
              </a:defRPr>
            </a:lvl7pPr>
            <a:lvl8pPr marL="3429000" indent="-228600" defTabSz="966788" eaLnBrk="0" fontAlgn="base" hangingPunct="0">
              <a:spcBef>
                <a:spcPct val="0"/>
              </a:spcBef>
              <a:spcAft>
                <a:spcPct val="0"/>
              </a:spcAft>
              <a:defRPr kumimoji="1">
                <a:solidFill>
                  <a:schemeClr val="tx1"/>
                </a:solidFill>
                <a:latin typeface="Arial" charset="0"/>
                <a:ea typeface="新細明體" charset="-120"/>
              </a:defRPr>
            </a:lvl8pPr>
            <a:lvl9pPr marL="3886200" indent="-228600" defTabSz="966788"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6FF076F-DA12-45EE-8573-7696A321EF8C}"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66788" rtl="0" eaLnBrk="1" fontAlgn="base" latinLnBrk="0" hangingPunct="1">
                <a:lnSpc>
                  <a:spcPct val="100000"/>
                </a:lnSpc>
                <a:spcBef>
                  <a:spcPct val="0"/>
                </a:spcBef>
                <a:spcAft>
                  <a:spcPct val="0"/>
                </a:spcAft>
                <a:buClrTx/>
                <a:buSzTx/>
                <a:buFontTx/>
                <a:buNone/>
                <a:tabLst/>
                <a:defRPr/>
              </a:pPr>
              <a:t>30</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13117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A43CB1FC-A373-413D-98C0-6338B0C4EB6C}" type="slidenum">
              <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39</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zh-CN" altLang="en-US">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183133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投影片圖像版面配置區 1"/>
          <p:cNvSpPr>
            <a:spLocks noGrp="1" noRot="1" noChangeAspect="1" noTextEdit="1"/>
          </p:cNvSpPr>
          <p:nvPr>
            <p:ph type="sldImg"/>
          </p:nvPr>
        </p:nvSpPr>
        <p:spPr>
          <a:ln/>
        </p:spPr>
      </p:sp>
      <p:sp>
        <p:nvSpPr>
          <p:cNvPr id="3297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32973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D089A495-6A66-467C-84A4-4FDCB7ED6195}" type="slidenum">
              <a:rPr kumimoji="1" lang="zh-TW" altLang="en-US" sz="1200" b="0" i="0" u="none" strike="noStrike" kern="1200" cap="none" spc="0" normalizeH="0" baseline="0" noProof="0" smtClean="0">
                <a:ln>
                  <a:noFill/>
                </a:ln>
                <a:solidFill>
                  <a:srgbClr val="000000"/>
                </a:solidFill>
                <a:effectLst/>
                <a:uLnTx/>
                <a:uFillTx/>
                <a:latin typeface="Tahoma" panose="020B0604030504040204" pitchFamily="34"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40</a:t>
            </a:fld>
            <a:endParaRPr kumimoji="1" lang="zh-TW" altLang="en-US" sz="1200" b="0" i="0" u="none" strike="noStrike" kern="1200" cap="none" spc="0" normalizeH="0" baseline="0" noProof="0">
              <a:ln>
                <a:noFill/>
              </a:ln>
              <a:solidFill>
                <a:srgbClr val="000000"/>
              </a:solidFill>
              <a:effectLst/>
              <a:uLnTx/>
              <a:uFillTx/>
              <a:latin typeface="Tahoma" panose="020B0604030504040204" pitchFamily="34" charset="0"/>
              <a:ea typeface="標楷體" pitchFamily="65" charset="-120"/>
              <a:cs typeface="+mn-cs"/>
            </a:endParaRPr>
          </a:p>
        </p:txBody>
      </p:sp>
    </p:spTree>
    <p:extLst>
      <p:ext uri="{BB962C8B-B14F-4D97-AF65-F5344CB8AC3E}">
        <p14:creationId xmlns:p14="http://schemas.microsoft.com/office/powerpoint/2010/main" val="3485267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BBB310AF-DCB4-41D4-91BB-209B795AFF90}" type="slidenum">
              <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47</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zh-CN" altLang="en-US">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162735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48</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563552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49</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99853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8BC3C6B5-3B2C-4B1A-86DE-2F6A4DB1D58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873035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50</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825145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5914A4-1AA4-4247-899E-C9577DF79578}" type="slidenum">
              <a:rPr kumimoji="1" lang="zh-CN" altLang="en-US"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51</a:t>
            </a:fld>
            <a:endParaRPr kumimoji="1" lang="en-US" altLang="zh-CN"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2062834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5F62AEE2-5580-40EE-B61C-BD45AF2165B3}" type="slidenum">
              <a:rPr kumimoji="1" lang="zh-CN" altLang="en-US"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54</a:t>
            </a:fld>
            <a:endParaRPr kumimoji="1" lang="en-US" altLang="zh-CN"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162426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2A620DBF-77AD-4545-ACAF-20B691F12388}"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55</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017502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a:ln/>
        </p:spPr>
      </p:sp>
      <p:sp>
        <p:nvSpPr>
          <p:cNvPr id="101379" name="備忘稿版面配置區 2"/>
          <p:cNvSpPr>
            <a:spLocks noGrp="1"/>
          </p:cNvSpPr>
          <p:nvPr>
            <p:ph type="body" idx="1"/>
          </p:nvPr>
        </p:nvSpPr>
        <p:spPr>
          <a:noFill/>
        </p:spPr>
        <p:txBody>
          <a:bodyPr/>
          <a:lstStyle/>
          <a:p>
            <a:pPr eaLnBrk="1" hangingPunct="1"/>
            <a:endParaRPr lang="zh-TW" altLang="en-US">
              <a:ea typeface="新細明體" charset="-120"/>
            </a:endParaRPr>
          </a:p>
        </p:txBody>
      </p:sp>
      <p:sp>
        <p:nvSpPr>
          <p:cNvPr id="101380" name="投影片編號版面配置區 3"/>
          <p:cNvSpPr>
            <a:spLocks noGrp="1"/>
          </p:cNvSpPr>
          <p:nvPr>
            <p:ph type="sldNum" sz="quarter" idx="5"/>
          </p:nvPr>
        </p:nvSpPr>
        <p:spPr>
          <a:noFill/>
        </p:spPr>
        <p:txBody>
          <a:bodyPr/>
          <a:lstStyle>
            <a:lvl1pPr defTabSz="966788" eaLnBrk="0" hangingPunct="0">
              <a:defRPr kumimoji="1">
                <a:solidFill>
                  <a:schemeClr val="tx1"/>
                </a:solidFill>
                <a:latin typeface="Arial" charset="0"/>
                <a:ea typeface="新細明體" charset="-120"/>
              </a:defRPr>
            </a:lvl1pPr>
            <a:lvl2pPr marL="742950" indent="-285750" defTabSz="966788" eaLnBrk="0" hangingPunct="0">
              <a:defRPr kumimoji="1">
                <a:solidFill>
                  <a:schemeClr val="tx1"/>
                </a:solidFill>
                <a:latin typeface="Arial" charset="0"/>
                <a:ea typeface="新細明體" charset="-120"/>
              </a:defRPr>
            </a:lvl2pPr>
            <a:lvl3pPr marL="1143000" indent="-228600" defTabSz="966788" eaLnBrk="0" hangingPunct="0">
              <a:defRPr kumimoji="1">
                <a:solidFill>
                  <a:schemeClr val="tx1"/>
                </a:solidFill>
                <a:latin typeface="Arial" charset="0"/>
                <a:ea typeface="新細明體" charset="-120"/>
              </a:defRPr>
            </a:lvl3pPr>
            <a:lvl4pPr marL="1600200" indent="-228600" defTabSz="966788" eaLnBrk="0" hangingPunct="0">
              <a:defRPr kumimoji="1">
                <a:solidFill>
                  <a:schemeClr val="tx1"/>
                </a:solidFill>
                <a:latin typeface="Arial" charset="0"/>
                <a:ea typeface="新細明體" charset="-120"/>
              </a:defRPr>
            </a:lvl4pPr>
            <a:lvl5pPr marL="2057400" indent="-228600" defTabSz="966788" eaLnBrk="0" hangingPunct="0">
              <a:defRPr kumimoji="1">
                <a:solidFill>
                  <a:schemeClr val="tx1"/>
                </a:solidFill>
                <a:latin typeface="Arial" charset="0"/>
                <a:ea typeface="新細明體" charset="-120"/>
              </a:defRPr>
            </a:lvl5pPr>
            <a:lvl6pPr marL="2514600" indent="-228600" defTabSz="966788" eaLnBrk="0" fontAlgn="base" hangingPunct="0">
              <a:spcBef>
                <a:spcPct val="0"/>
              </a:spcBef>
              <a:spcAft>
                <a:spcPct val="0"/>
              </a:spcAft>
              <a:defRPr kumimoji="1">
                <a:solidFill>
                  <a:schemeClr val="tx1"/>
                </a:solidFill>
                <a:latin typeface="Arial" charset="0"/>
                <a:ea typeface="新細明體" charset="-120"/>
              </a:defRPr>
            </a:lvl6pPr>
            <a:lvl7pPr marL="2971800" indent="-228600" defTabSz="966788" eaLnBrk="0" fontAlgn="base" hangingPunct="0">
              <a:spcBef>
                <a:spcPct val="0"/>
              </a:spcBef>
              <a:spcAft>
                <a:spcPct val="0"/>
              </a:spcAft>
              <a:defRPr kumimoji="1">
                <a:solidFill>
                  <a:schemeClr val="tx1"/>
                </a:solidFill>
                <a:latin typeface="Arial" charset="0"/>
                <a:ea typeface="新細明體" charset="-120"/>
              </a:defRPr>
            </a:lvl7pPr>
            <a:lvl8pPr marL="3429000" indent="-228600" defTabSz="966788" eaLnBrk="0" fontAlgn="base" hangingPunct="0">
              <a:spcBef>
                <a:spcPct val="0"/>
              </a:spcBef>
              <a:spcAft>
                <a:spcPct val="0"/>
              </a:spcAft>
              <a:defRPr kumimoji="1">
                <a:solidFill>
                  <a:schemeClr val="tx1"/>
                </a:solidFill>
                <a:latin typeface="Arial" charset="0"/>
                <a:ea typeface="新細明體" charset="-120"/>
              </a:defRPr>
            </a:lvl8pPr>
            <a:lvl9pPr marL="3886200" indent="-228600" defTabSz="966788"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35AA57B-8EBB-4BD9-92FB-C3FEBC4C52E2}"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66788" rtl="0" eaLnBrk="1" fontAlgn="base" latinLnBrk="0" hangingPunct="1">
                <a:lnSpc>
                  <a:spcPct val="100000"/>
                </a:lnSpc>
                <a:spcBef>
                  <a:spcPct val="0"/>
                </a:spcBef>
                <a:spcAft>
                  <a:spcPct val="0"/>
                </a:spcAft>
                <a:buClrTx/>
                <a:buSzTx/>
                <a:buFontTx/>
                <a:buNone/>
                <a:tabLst/>
                <a:defRPr/>
              </a:pPr>
              <a:t>56</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44786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a:ln/>
        </p:spPr>
      </p:sp>
      <p:sp>
        <p:nvSpPr>
          <p:cNvPr id="102403" name="備忘稿版面配置區 2"/>
          <p:cNvSpPr>
            <a:spLocks noGrp="1"/>
          </p:cNvSpPr>
          <p:nvPr>
            <p:ph type="body" idx="1"/>
          </p:nvPr>
        </p:nvSpPr>
        <p:spPr>
          <a:noFill/>
        </p:spPr>
        <p:txBody>
          <a:bodyPr/>
          <a:lstStyle/>
          <a:p>
            <a:pPr eaLnBrk="1" hangingPunct="1"/>
            <a:endParaRPr lang="zh-TW" altLang="en-US">
              <a:ea typeface="新細明體" charset="-120"/>
            </a:endParaRPr>
          </a:p>
        </p:txBody>
      </p:sp>
      <p:sp>
        <p:nvSpPr>
          <p:cNvPr id="102404" name="投影片編號版面配置區 3"/>
          <p:cNvSpPr>
            <a:spLocks noGrp="1"/>
          </p:cNvSpPr>
          <p:nvPr>
            <p:ph type="sldNum" sz="quarter" idx="5"/>
          </p:nvPr>
        </p:nvSpPr>
        <p:spPr>
          <a:noFill/>
        </p:spPr>
        <p:txBody>
          <a:bodyPr/>
          <a:lstStyle>
            <a:lvl1pPr defTabSz="966788" eaLnBrk="0" hangingPunct="0">
              <a:defRPr kumimoji="1">
                <a:solidFill>
                  <a:schemeClr val="tx1"/>
                </a:solidFill>
                <a:latin typeface="Arial" charset="0"/>
                <a:ea typeface="新細明體" charset="-120"/>
              </a:defRPr>
            </a:lvl1pPr>
            <a:lvl2pPr marL="742950" indent="-285750" defTabSz="966788" eaLnBrk="0" hangingPunct="0">
              <a:defRPr kumimoji="1">
                <a:solidFill>
                  <a:schemeClr val="tx1"/>
                </a:solidFill>
                <a:latin typeface="Arial" charset="0"/>
                <a:ea typeface="新細明體" charset="-120"/>
              </a:defRPr>
            </a:lvl2pPr>
            <a:lvl3pPr marL="1143000" indent="-228600" defTabSz="966788" eaLnBrk="0" hangingPunct="0">
              <a:defRPr kumimoji="1">
                <a:solidFill>
                  <a:schemeClr val="tx1"/>
                </a:solidFill>
                <a:latin typeface="Arial" charset="0"/>
                <a:ea typeface="新細明體" charset="-120"/>
              </a:defRPr>
            </a:lvl3pPr>
            <a:lvl4pPr marL="1600200" indent="-228600" defTabSz="966788" eaLnBrk="0" hangingPunct="0">
              <a:defRPr kumimoji="1">
                <a:solidFill>
                  <a:schemeClr val="tx1"/>
                </a:solidFill>
                <a:latin typeface="Arial" charset="0"/>
                <a:ea typeface="新細明體" charset="-120"/>
              </a:defRPr>
            </a:lvl4pPr>
            <a:lvl5pPr marL="2057400" indent="-228600" defTabSz="966788" eaLnBrk="0" hangingPunct="0">
              <a:defRPr kumimoji="1">
                <a:solidFill>
                  <a:schemeClr val="tx1"/>
                </a:solidFill>
                <a:latin typeface="Arial" charset="0"/>
                <a:ea typeface="新細明體" charset="-120"/>
              </a:defRPr>
            </a:lvl5pPr>
            <a:lvl6pPr marL="2514600" indent="-228600" defTabSz="966788" eaLnBrk="0" fontAlgn="base" hangingPunct="0">
              <a:spcBef>
                <a:spcPct val="0"/>
              </a:spcBef>
              <a:spcAft>
                <a:spcPct val="0"/>
              </a:spcAft>
              <a:defRPr kumimoji="1">
                <a:solidFill>
                  <a:schemeClr val="tx1"/>
                </a:solidFill>
                <a:latin typeface="Arial" charset="0"/>
                <a:ea typeface="新細明體" charset="-120"/>
              </a:defRPr>
            </a:lvl6pPr>
            <a:lvl7pPr marL="2971800" indent="-228600" defTabSz="966788" eaLnBrk="0" fontAlgn="base" hangingPunct="0">
              <a:spcBef>
                <a:spcPct val="0"/>
              </a:spcBef>
              <a:spcAft>
                <a:spcPct val="0"/>
              </a:spcAft>
              <a:defRPr kumimoji="1">
                <a:solidFill>
                  <a:schemeClr val="tx1"/>
                </a:solidFill>
                <a:latin typeface="Arial" charset="0"/>
                <a:ea typeface="新細明體" charset="-120"/>
              </a:defRPr>
            </a:lvl7pPr>
            <a:lvl8pPr marL="3429000" indent="-228600" defTabSz="966788" eaLnBrk="0" fontAlgn="base" hangingPunct="0">
              <a:spcBef>
                <a:spcPct val="0"/>
              </a:spcBef>
              <a:spcAft>
                <a:spcPct val="0"/>
              </a:spcAft>
              <a:defRPr kumimoji="1">
                <a:solidFill>
                  <a:schemeClr val="tx1"/>
                </a:solidFill>
                <a:latin typeface="Arial" charset="0"/>
                <a:ea typeface="新細明體" charset="-120"/>
              </a:defRPr>
            </a:lvl8pPr>
            <a:lvl9pPr marL="3886200" indent="-228600" defTabSz="966788"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06DF222-636D-492E-A49E-B37C06297C92}"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66788" rtl="0" eaLnBrk="1" fontAlgn="base" latinLnBrk="0" hangingPunct="1">
                <a:lnSpc>
                  <a:spcPct val="100000"/>
                </a:lnSpc>
                <a:spcBef>
                  <a:spcPct val="0"/>
                </a:spcBef>
                <a:spcAft>
                  <a:spcPct val="0"/>
                </a:spcAft>
                <a:buClrTx/>
                <a:buSzTx/>
                <a:buFontTx/>
                <a:buNone/>
                <a:tabLst/>
                <a:defRPr/>
              </a:pPr>
              <a:t>59</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988410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66788" eaLnBrk="0" hangingPunct="0">
              <a:defRPr kumimoji="1">
                <a:solidFill>
                  <a:schemeClr val="tx1"/>
                </a:solidFill>
                <a:latin typeface="Arial" charset="0"/>
                <a:ea typeface="新細明體" charset="-120"/>
              </a:defRPr>
            </a:lvl1pPr>
            <a:lvl2pPr marL="742950" indent="-285750" defTabSz="966788" eaLnBrk="0" hangingPunct="0">
              <a:defRPr kumimoji="1">
                <a:solidFill>
                  <a:schemeClr val="tx1"/>
                </a:solidFill>
                <a:latin typeface="Arial" charset="0"/>
                <a:ea typeface="新細明體" charset="-120"/>
              </a:defRPr>
            </a:lvl2pPr>
            <a:lvl3pPr marL="1143000" indent="-228600" defTabSz="966788" eaLnBrk="0" hangingPunct="0">
              <a:defRPr kumimoji="1">
                <a:solidFill>
                  <a:schemeClr val="tx1"/>
                </a:solidFill>
                <a:latin typeface="Arial" charset="0"/>
                <a:ea typeface="新細明體" charset="-120"/>
              </a:defRPr>
            </a:lvl3pPr>
            <a:lvl4pPr marL="1600200" indent="-228600" defTabSz="966788" eaLnBrk="0" hangingPunct="0">
              <a:defRPr kumimoji="1">
                <a:solidFill>
                  <a:schemeClr val="tx1"/>
                </a:solidFill>
                <a:latin typeface="Arial" charset="0"/>
                <a:ea typeface="新細明體" charset="-120"/>
              </a:defRPr>
            </a:lvl4pPr>
            <a:lvl5pPr marL="2057400" indent="-228600" defTabSz="966788" eaLnBrk="0" hangingPunct="0">
              <a:defRPr kumimoji="1">
                <a:solidFill>
                  <a:schemeClr val="tx1"/>
                </a:solidFill>
                <a:latin typeface="Arial" charset="0"/>
                <a:ea typeface="新細明體" charset="-120"/>
              </a:defRPr>
            </a:lvl5pPr>
            <a:lvl6pPr marL="2514600" indent="-228600" defTabSz="966788" eaLnBrk="0" fontAlgn="base" hangingPunct="0">
              <a:spcBef>
                <a:spcPct val="0"/>
              </a:spcBef>
              <a:spcAft>
                <a:spcPct val="0"/>
              </a:spcAft>
              <a:defRPr kumimoji="1">
                <a:solidFill>
                  <a:schemeClr val="tx1"/>
                </a:solidFill>
                <a:latin typeface="Arial" charset="0"/>
                <a:ea typeface="新細明體" charset="-120"/>
              </a:defRPr>
            </a:lvl6pPr>
            <a:lvl7pPr marL="2971800" indent="-228600" defTabSz="966788" eaLnBrk="0" fontAlgn="base" hangingPunct="0">
              <a:spcBef>
                <a:spcPct val="0"/>
              </a:spcBef>
              <a:spcAft>
                <a:spcPct val="0"/>
              </a:spcAft>
              <a:defRPr kumimoji="1">
                <a:solidFill>
                  <a:schemeClr val="tx1"/>
                </a:solidFill>
                <a:latin typeface="Arial" charset="0"/>
                <a:ea typeface="新細明體" charset="-120"/>
              </a:defRPr>
            </a:lvl7pPr>
            <a:lvl8pPr marL="3429000" indent="-228600" defTabSz="966788" eaLnBrk="0" fontAlgn="base" hangingPunct="0">
              <a:spcBef>
                <a:spcPct val="0"/>
              </a:spcBef>
              <a:spcAft>
                <a:spcPct val="0"/>
              </a:spcAft>
              <a:defRPr kumimoji="1">
                <a:solidFill>
                  <a:schemeClr val="tx1"/>
                </a:solidFill>
                <a:latin typeface="Arial" charset="0"/>
                <a:ea typeface="新細明體" charset="-120"/>
              </a:defRPr>
            </a:lvl8pPr>
            <a:lvl9pPr marL="3886200" indent="-228600" defTabSz="966788"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090C394B-3C1F-41FD-82B1-DDAF153FB057}"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66788" rtl="0" eaLnBrk="1" fontAlgn="base" latinLnBrk="0" hangingPunct="1">
                <a:lnSpc>
                  <a:spcPct val="100000"/>
                </a:lnSpc>
                <a:spcBef>
                  <a:spcPct val="0"/>
                </a:spcBef>
                <a:spcAft>
                  <a:spcPct val="0"/>
                </a:spcAft>
                <a:buClrTx/>
                <a:buSzTx/>
                <a:buFontTx/>
                <a:buNone/>
                <a:tabLst/>
                <a:defRPr/>
              </a:pPr>
              <a:t>60</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zh-TW" altLang="zh-TW">
              <a:ea typeface="新細明體" charset="-120"/>
            </a:endParaRPr>
          </a:p>
        </p:txBody>
      </p:sp>
    </p:spTree>
    <p:extLst>
      <p:ext uri="{BB962C8B-B14F-4D97-AF65-F5344CB8AC3E}">
        <p14:creationId xmlns:p14="http://schemas.microsoft.com/office/powerpoint/2010/main" val="1869841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66788" eaLnBrk="0" hangingPunct="0">
              <a:defRPr kumimoji="1">
                <a:solidFill>
                  <a:schemeClr val="tx1"/>
                </a:solidFill>
                <a:latin typeface="Arial" charset="0"/>
                <a:ea typeface="新細明體" charset="-120"/>
              </a:defRPr>
            </a:lvl1pPr>
            <a:lvl2pPr marL="742950" indent="-285750" defTabSz="966788" eaLnBrk="0" hangingPunct="0">
              <a:defRPr kumimoji="1">
                <a:solidFill>
                  <a:schemeClr val="tx1"/>
                </a:solidFill>
                <a:latin typeface="Arial" charset="0"/>
                <a:ea typeface="新細明體" charset="-120"/>
              </a:defRPr>
            </a:lvl2pPr>
            <a:lvl3pPr marL="1143000" indent="-228600" defTabSz="966788" eaLnBrk="0" hangingPunct="0">
              <a:defRPr kumimoji="1">
                <a:solidFill>
                  <a:schemeClr val="tx1"/>
                </a:solidFill>
                <a:latin typeface="Arial" charset="0"/>
                <a:ea typeface="新細明體" charset="-120"/>
              </a:defRPr>
            </a:lvl3pPr>
            <a:lvl4pPr marL="1600200" indent="-228600" defTabSz="966788" eaLnBrk="0" hangingPunct="0">
              <a:defRPr kumimoji="1">
                <a:solidFill>
                  <a:schemeClr val="tx1"/>
                </a:solidFill>
                <a:latin typeface="Arial" charset="0"/>
                <a:ea typeface="新細明體" charset="-120"/>
              </a:defRPr>
            </a:lvl4pPr>
            <a:lvl5pPr marL="2057400" indent="-228600" defTabSz="966788" eaLnBrk="0" hangingPunct="0">
              <a:defRPr kumimoji="1">
                <a:solidFill>
                  <a:schemeClr val="tx1"/>
                </a:solidFill>
                <a:latin typeface="Arial" charset="0"/>
                <a:ea typeface="新細明體" charset="-120"/>
              </a:defRPr>
            </a:lvl5pPr>
            <a:lvl6pPr marL="2514600" indent="-228600" defTabSz="966788" eaLnBrk="0" fontAlgn="base" hangingPunct="0">
              <a:spcBef>
                <a:spcPct val="0"/>
              </a:spcBef>
              <a:spcAft>
                <a:spcPct val="0"/>
              </a:spcAft>
              <a:defRPr kumimoji="1">
                <a:solidFill>
                  <a:schemeClr val="tx1"/>
                </a:solidFill>
                <a:latin typeface="Arial" charset="0"/>
                <a:ea typeface="新細明體" charset="-120"/>
              </a:defRPr>
            </a:lvl6pPr>
            <a:lvl7pPr marL="2971800" indent="-228600" defTabSz="966788" eaLnBrk="0" fontAlgn="base" hangingPunct="0">
              <a:spcBef>
                <a:spcPct val="0"/>
              </a:spcBef>
              <a:spcAft>
                <a:spcPct val="0"/>
              </a:spcAft>
              <a:defRPr kumimoji="1">
                <a:solidFill>
                  <a:schemeClr val="tx1"/>
                </a:solidFill>
                <a:latin typeface="Arial" charset="0"/>
                <a:ea typeface="新細明體" charset="-120"/>
              </a:defRPr>
            </a:lvl7pPr>
            <a:lvl8pPr marL="3429000" indent="-228600" defTabSz="966788" eaLnBrk="0" fontAlgn="base" hangingPunct="0">
              <a:spcBef>
                <a:spcPct val="0"/>
              </a:spcBef>
              <a:spcAft>
                <a:spcPct val="0"/>
              </a:spcAft>
              <a:defRPr kumimoji="1">
                <a:solidFill>
                  <a:schemeClr val="tx1"/>
                </a:solidFill>
                <a:latin typeface="Arial" charset="0"/>
                <a:ea typeface="新細明體" charset="-120"/>
              </a:defRPr>
            </a:lvl8pPr>
            <a:lvl9pPr marL="3886200" indent="-228600" defTabSz="966788"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54D0055-9818-4BD8-AE09-5A9A308AD4B5}"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66788" rtl="0" eaLnBrk="1" fontAlgn="base" latinLnBrk="0" hangingPunct="1">
                <a:lnSpc>
                  <a:spcPct val="100000"/>
                </a:lnSpc>
                <a:spcBef>
                  <a:spcPct val="0"/>
                </a:spcBef>
                <a:spcAft>
                  <a:spcPct val="0"/>
                </a:spcAft>
                <a:buClrTx/>
                <a:buSzTx/>
                <a:buFontTx/>
                <a:buNone/>
                <a:tabLst/>
                <a:defRPr/>
              </a:pPr>
              <a:t>61</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zh-TW" altLang="zh-TW">
              <a:ea typeface="新細明體" charset="-120"/>
            </a:endParaRPr>
          </a:p>
        </p:txBody>
      </p:sp>
    </p:spTree>
    <p:extLst>
      <p:ext uri="{BB962C8B-B14F-4D97-AF65-F5344CB8AC3E}">
        <p14:creationId xmlns:p14="http://schemas.microsoft.com/office/powerpoint/2010/main" val="73685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圖像版面配置區 1"/>
          <p:cNvSpPr>
            <a:spLocks noGrp="1" noRot="1" noChangeAspect="1" noTextEdit="1"/>
          </p:cNvSpPr>
          <p:nvPr>
            <p:ph type="sldImg"/>
          </p:nvPr>
        </p:nvSpPr>
        <p:spPr>
          <a:ln/>
        </p:spPr>
      </p:sp>
      <p:sp>
        <p:nvSpPr>
          <p:cNvPr id="106499" name="備忘稿版面配置區 2"/>
          <p:cNvSpPr>
            <a:spLocks noGrp="1"/>
          </p:cNvSpPr>
          <p:nvPr>
            <p:ph type="body" idx="1"/>
          </p:nvPr>
        </p:nvSpPr>
        <p:spPr>
          <a:noFill/>
        </p:spPr>
        <p:txBody>
          <a:bodyPr/>
          <a:lstStyle/>
          <a:p>
            <a:pPr eaLnBrk="1" hangingPunct="1"/>
            <a:endParaRPr lang="zh-TW" altLang="en-US">
              <a:ea typeface="新細明體" charset="-120"/>
            </a:endParaRPr>
          </a:p>
        </p:txBody>
      </p:sp>
      <p:sp>
        <p:nvSpPr>
          <p:cNvPr id="106500" name="投影片編號版面配置區 3"/>
          <p:cNvSpPr>
            <a:spLocks noGrp="1"/>
          </p:cNvSpPr>
          <p:nvPr>
            <p:ph type="sldNum" sz="quarter" idx="5"/>
          </p:nvPr>
        </p:nvSpPr>
        <p:spPr>
          <a:noFill/>
        </p:spPr>
        <p:txBody>
          <a:bodyPr/>
          <a:lstStyle>
            <a:lvl1pPr defTabSz="966788" eaLnBrk="0" hangingPunct="0">
              <a:defRPr kumimoji="1">
                <a:solidFill>
                  <a:schemeClr val="tx1"/>
                </a:solidFill>
                <a:latin typeface="Arial" charset="0"/>
                <a:ea typeface="新細明體" charset="-120"/>
              </a:defRPr>
            </a:lvl1pPr>
            <a:lvl2pPr marL="742950" indent="-285750" defTabSz="966788" eaLnBrk="0" hangingPunct="0">
              <a:defRPr kumimoji="1">
                <a:solidFill>
                  <a:schemeClr val="tx1"/>
                </a:solidFill>
                <a:latin typeface="Arial" charset="0"/>
                <a:ea typeface="新細明體" charset="-120"/>
              </a:defRPr>
            </a:lvl2pPr>
            <a:lvl3pPr marL="1143000" indent="-228600" defTabSz="966788" eaLnBrk="0" hangingPunct="0">
              <a:defRPr kumimoji="1">
                <a:solidFill>
                  <a:schemeClr val="tx1"/>
                </a:solidFill>
                <a:latin typeface="Arial" charset="0"/>
                <a:ea typeface="新細明體" charset="-120"/>
              </a:defRPr>
            </a:lvl3pPr>
            <a:lvl4pPr marL="1600200" indent="-228600" defTabSz="966788" eaLnBrk="0" hangingPunct="0">
              <a:defRPr kumimoji="1">
                <a:solidFill>
                  <a:schemeClr val="tx1"/>
                </a:solidFill>
                <a:latin typeface="Arial" charset="0"/>
                <a:ea typeface="新細明體" charset="-120"/>
              </a:defRPr>
            </a:lvl4pPr>
            <a:lvl5pPr marL="2057400" indent="-228600" defTabSz="966788" eaLnBrk="0" hangingPunct="0">
              <a:defRPr kumimoji="1">
                <a:solidFill>
                  <a:schemeClr val="tx1"/>
                </a:solidFill>
                <a:latin typeface="Arial" charset="0"/>
                <a:ea typeface="新細明體" charset="-120"/>
              </a:defRPr>
            </a:lvl5pPr>
            <a:lvl6pPr marL="2514600" indent="-228600" defTabSz="966788" eaLnBrk="0" fontAlgn="base" hangingPunct="0">
              <a:spcBef>
                <a:spcPct val="0"/>
              </a:spcBef>
              <a:spcAft>
                <a:spcPct val="0"/>
              </a:spcAft>
              <a:defRPr kumimoji="1">
                <a:solidFill>
                  <a:schemeClr val="tx1"/>
                </a:solidFill>
                <a:latin typeface="Arial" charset="0"/>
                <a:ea typeface="新細明體" charset="-120"/>
              </a:defRPr>
            </a:lvl6pPr>
            <a:lvl7pPr marL="2971800" indent="-228600" defTabSz="966788" eaLnBrk="0" fontAlgn="base" hangingPunct="0">
              <a:spcBef>
                <a:spcPct val="0"/>
              </a:spcBef>
              <a:spcAft>
                <a:spcPct val="0"/>
              </a:spcAft>
              <a:defRPr kumimoji="1">
                <a:solidFill>
                  <a:schemeClr val="tx1"/>
                </a:solidFill>
                <a:latin typeface="Arial" charset="0"/>
                <a:ea typeface="新細明體" charset="-120"/>
              </a:defRPr>
            </a:lvl7pPr>
            <a:lvl8pPr marL="3429000" indent="-228600" defTabSz="966788" eaLnBrk="0" fontAlgn="base" hangingPunct="0">
              <a:spcBef>
                <a:spcPct val="0"/>
              </a:spcBef>
              <a:spcAft>
                <a:spcPct val="0"/>
              </a:spcAft>
              <a:defRPr kumimoji="1">
                <a:solidFill>
                  <a:schemeClr val="tx1"/>
                </a:solidFill>
                <a:latin typeface="Arial" charset="0"/>
                <a:ea typeface="新細明體" charset="-120"/>
              </a:defRPr>
            </a:lvl8pPr>
            <a:lvl9pPr marL="3886200" indent="-228600" defTabSz="966788"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654A5E1-F044-4889-A22A-4A47B1562188}"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66788" rtl="0" eaLnBrk="1" fontAlgn="base" latinLnBrk="0" hangingPunct="1">
                <a:lnSpc>
                  <a:spcPct val="100000"/>
                </a:lnSpc>
                <a:spcBef>
                  <a:spcPct val="0"/>
                </a:spcBef>
                <a:spcAft>
                  <a:spcPct val="0"/>
                </a:spcAft>
                <a:buClrTx/>
                <a:buSzTx/>
                <a:buFontTx/>
                <a:buNone/>
                <a:tabLst/>
                <a:defRPr/>
              </a:pPr>
              <a:t>62</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3658062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圖像版面配置區 1"/>
          <p:cNvSpPr>
            <a:spLocks noGrp="1" noRot="1" noChangeAspect="1" noTextEdit="1"/>
          </p:cNvSpPr>
          <p:nvPr>
            <p:ph type="sldImg"/>
          </p:nvPr>
        </p:nvSpPr>
        <p:spPr>
          <a:ln/>
        </p:spPr>
      </p:sp>
      <p:sp>
        <p:nvSpPr>
          <p:cNvPr id="107523" name="備忘稿版面配置區 2"/>
          <p:cNvSpPr>
            <a:spLocks noGrp="1"/>
          </p:cNvSpPr>
          <p:nvPr>
            <p:ph type="body" idx="1"/>
          </p:nvPr>
        </p:nvSpPr>
        <p:spPr>
          <a:noFill/>
        </p:spPr>
        <p:txBody>
          <a:bodyPr/>
          <a:lstStyle/>
          <a:p>
            <a:pPr eaLnBrk="1" hangingPunct="1"/>
            <a:endParaRPr lang="zh-TW" altLang="en-US">
              <a:ea typeface="新細明體" charset="-120"/>
            </a:endParaRPr>
          </a:p>
        </p:txBody>
      </p:sp>
      <p:sp>
        <p:nvSpPr>
          <p:cNvPr id="107524" name="投影片編號版面配置區 3"/>
          <p:cNvSpPr>
            <a:spLocks noGrp="1"/>
          </p:cNvSpPr>
          <p:nvPr>
            <p:ph type="sldNum" sz="quarter" idx="5"/>
          </p:nvPr>
        </p:nvSpPr>
        <p:spPr>
          <a:noFill/>
        </p:spPr>
        <p:txBody>
          <a:bodyPr/>
          <a:lstStyle>
            <a:lvl1pPr defTabSz="966788" eaLnBrk="0" hangingPunct="0">
              <a:defRPr kumimoji="1">
                <a:solidFill>
                  <a:schemeClr val="tx1"/>
                </a:solidFill>
                <a:latin typeface="Arial" charset="0"/>
                <a:ea typeface="新細明體" charset="-120"/>
              </a:defRPr>
            </a:lvl1pPr>
            <a:lvl2pPr marL="742950" indent="-285750" defTabSz="966788" eaLnBrk="0" hangingPunct="0">
              <a:defRPr kumimoji="1">
                <a:solidFill>
                  <a:schemeClr val="tx1"/>
                </a:solidFill>
                <a:latin typeface="Arial" charset="0"/>
                <a:ea typeface="新細明體" charset="-120"/>
              </a:defRPr>
            </a:lvl2pPr>
            <a:lvl3pPr marL="1143000" indent="-228600" defTabSz="966788" eaLnBrk="0" hangingPunct="0">
              <a:defRPr kumimoji="1">
                <a:solidFill>
                  <a:schemeClr val="tx1"/>
                </a:solidFill>
                <a:latin typeface="Arial" charset="0"/>
                <a:ea typeface="新細明體" charset="-120"/>
              </a:defRPr>
            </a:lvl3pPr>
            <a:lvl4pPr marL="1600200" indent="-228600" defTabSz="966788" eaLnBrk="0" hangingPunct="0">
              <a:defRPr kumimoji="1">
                <a:solidFill>
                  <a:schemeClr val="tx1"/>
                </a:solidFill>
                <a:latin typeface="Arial" charset="0"/>
                <a:ea typeface="新細明體" charset="-120"/>
              </a:defRPr>
            </a:lvl4pPr>
            <a:lvl5pPr marL="2057400" indent="-228600" defTabSz="966788" eaLnBrk="0" hangingPunct="0">
              <a:defRPr kumimoji="1">
                <a:solidFill>
                  <a:schemeClr val="tx1"/>
                </a:solidFill>
                <a:latin typeface="Arial" charset="0"/>
                <a:ea typeface="新細明體" charset="-120"/>
              </a:defRPr>
            </a:lvl5pPr>
            <a:lvl6pPr marL="2514600" indent="-228600" defTabSz="966788" eaLnBrk="0" fontAlgn="base" hangingPunct="0">
              <a:spcBef>
                <a:spcPct val="0"/>
              </a:spcBef>
              <a:spcAft>
                <a:spcPct val="0"/>
              </a:spcAft>
              <a:defRPr kumimoji="1">
                <a:solidFill>
                  <a:schemeClr val="tx1"/>
                </a:solidFill>
                <a:latin typeface="Arial" charset="0"/>
                <a:ea typeface="新細明體" charset="-120"/>
              </a:defRPr>
            </a:lvl6pPr>
            <a:lvl7pPr marL="2971800" indent="-228600" defTabSz="966788" eaLnBrk="0" fontAlgn="base" hangingPunct="0">
              <a:spcBef>
                <a:spcPct val="0"/>
              </a:spcBef>
              <a:spcAft>
                <a:spcPct val="0"/>
              </a:spcAft>
              <a:defRPr kumimoji="1">
                <a:solidFill>
                  <a:schemeClr val="tx1"/>
                </a:solidFill>
                <a:latin typeface="Arial" charset="0"/>
                <a:ea typeface="新細明體" charset="-120"/>
              </a:defRPr>
            </a:lvl7pPr>
            <a:lvl8pPr marL="3429000" indent="-228600" defTabSz="966788" eaLnBrk="0" fontAlgn="base" hangingPunct="0">
              <a:spcBef>
                <a:spcPct val="0"/>
              </a:spcBef>
              <a:spcAft>
                <a:spcPct val="0"/>
              </a:spcAft>
              <a:defRPr kumimoji="1">
                <a:solidFill>
                  <a:schemeClr val="tx1"/>
                </a:solidFill>
                <a:latin typeface="Arial" charset="0"/>
                <a:ea typeface="新細明體" charset="-120"/>
              </a:defRPr>
            </a:lvl8pPr>
            <a:lvl9pPr marL="3886200" indent="-228600" defTabSz="966788"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F1503B9-78BA-4C5B-BB3C-0A09A16FCE47}"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66788" rtl="0" eaLnBrk="1" fontAlgn="base" latinLnBrk="0" hangingPunct="1">
                <a:lnSpc>
                  <a:spcPct val="100000"/>
                </a:lnSpc>
                <a:spcBef>
                  <a:spcPct val="0"/>
                </a:spcBef>
                <a:spcAft>
                  <a:spcPct val="0"/>
                </a:spcAft>
                <a:buClrTx/>
                <a:buSzTx/>
                <a:buFontTx/>
                <a:buNone/>
                <a:tabLst/>
                <a:defRPr/>
              </a:pPr>
              <a:t>63</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2649412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75252FFD-30FB-403C-B68D-9360BF912B74}" type="slidenum">
              <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6</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zh-CN" altLang="en-US">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109460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影像版面配置區 1">
            <a:extLst>
              <a:ext uri="{FF2B5EF4-FFF2-40B4-BE49-F238E27FC236}">
                <a16:creationId xmlns:a16="http://schemas.microsoft.com/office/drawing/2014/main" id="{50404453-6F05-48AE-B68F-77AC07BF4872}"/>
              </a:ext>
            </a:extLst>
          </p:cNvPr>
          <p:cNvSpPr>
            <a:spLocks noGrp="1" noRot="1" noChangeAspect="1" noChangeArrowheads="1" noTextEdit="1"/>
          </p:cNvSpPr>
          <p:nvPr>
            <p:ph type="sldImg"/>
          </p:nvPr>
        </p:nvSpPr>
        <p:spPr>
          <a:ln/>
        </p:spPr>
      </p:sp>
      <p:sp>
        <p:nvSpPr>
          <p:cNvPr id="33795" name="備忘稿版面配置區 2">
            <a:extLst>
              <a:ext uri="{FF2B5EF4-FFF2-40B4-BE49-F238E27FC236}">
                <a16:creationId xmlns:a16="http://schemas.microsoft.com/office/drawing/2014/main" id="{B42DC90A-D0E1-4583-A2D8-A9357C7CE8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Arial" panose="020B0604020202020204" pitchFamily="34" charset="0"/>
              </a:rPr>
              <a:t>即溫暖和潮濕的空氣大多比室外空氣輕</a:t>
            </a:r>
            <a:endParaRPr lang="en-US" altLang="zh-TW">
              <a:latin typeface="Arial" panose="020B0604020202020204" pitchFamily="34" charset="0"/>
            </a:endParaRPr>
          </a:p>
          <a:p>
            <a:r>
              <a:rPr lang="zh-TW" altLang="en-US">
                <a:latin typeface="Arial" panose="020B0604020202020204" pitchFamily="34" charset="0"/>
              </a:rPr>
              <a:t>自然煙囪效應 氣流往上</a:t>
            </a:r>
          </a:p>
        </p:txBody>
      </p:sp>
      <p:sp>
        <p:nvSpPr>
          <p:cNvPr id="33796" name="投影片編號版面配置區 3">
            <a:extLst>
              <a:ext uri="{FF2B5EF4-FFF2-40B4-BE49-F238E27FC236}">
                <a16:creationId xmlns:a16="http://schemas.microsoft.com/office/drawing/2014/main" id="{82614F77-4FC8-4E74-8BB4-2CF6F0D7CA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新細明體" panose="02020500000000000000" pitchFamily="18" charset="-120"/>
              </a:defRPr>
            </a:lvl1pPr>
            <a:lvl2pPr marL="742950" indent="-285750">
              <a:defRPr kumimoji="1" sz="1400">
                <a:solidFill>
                  <a:schemeClr val="tx1"/>
                </a:solidFill>
                <a:latin typeface="Arial" panose="020B0604020202020204" pitchFamily="34" charset="0"/>
                <a:ea typeface="新細明體" panose="02020500000000000000" pitchFamily="18" charset="-120"/>
              </a:defRPr>
            </a:lvl2pPr>
            <a:lvl3pPr marL="1143000" indent="-228600">
              <a:defRPr kumimoji="1" sz="1400">
                <a:solidFill>
                  <a:schemeClr val="tx1"/>
                </a:solidFill>
                <a:latin typeface="Arial" panose="020B0604020202020204" pitchFamily="34" charset="0"/>
                <a:ea typeface="新細明體" panose="02020500000000000000" pitchFamily="18" charset="-120"/>
              </a:defRPr>
            </a:lvl3pPr>
            <a:lvl4pPr marL="1600200" indent="-228600">
              <a:defRPr kumimoji="1" sz="1400">
                <a:solidFill>
                  <a:schemeClr val="tx1"/>
                </a:solidFill>
                <a:latin typeface="Arial" panose="020B0604020202020204" pitchFamily="34" charset="0"/>
                <a:ea typeface="新細明體" panose="02020500000000000000" pitchFamily="18" charset="-120"/>
              </a:defRPr>
            </a:lvl4pPr>
            <a:lvl5pPr marL="2057400" indent="-228600">
              <a:defRPr kumimoji="1" sz="1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新細明體" panose="02020500000000000000"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8F1388F8-AD28-424F-939D-A58076C38FDE}"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65</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8BC3C6B5-3B2C-4B1A-86DE-2F6A4DB1D58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72</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88481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A39B6A6-D27A-45EB-A607-2D7E8EDF13A8}" type="slidenum">
              <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83</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zh-CN" altLang="en-US">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4165695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0FFD1870-DC4C-4F05-998D-05AC4860E803}" type="slidenum">
              <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84</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zh-CN" altLang="en-US">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121847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9594A6DC-4E3C-48E6-B24B-EB3EE5283553}" type="slidenum">
              <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85</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zh-CN" altLang="en-US">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904050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2A60E82D-461D-4286-A054-293B1F93D5A8}" type="slidenum">
              <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86</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zh-CN" altLang="en-US">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916051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8BC3C6B5-3B2C-4B1A-86DE-2F6A4DB1D58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97</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493812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8BC3C6B5-3B2C-4B1A-86DE-2F6A4DB1D58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98</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051203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8BC3C6B5-3B2C-4B1A-86DE-2F6A4DB1D58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99</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511371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8BC3C6B5-3B2C-4B1A-86DE-2F6A4DB1D58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103</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05431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D67EE10-AC8F-4768-9C9F-63A6FB4DFFA8}" type="slidenum">
              <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7</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zh-CN" altLang="en-US">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249431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8BC3C6B5-3B2C-4B1A-86DE-2F6A4DB1D58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104</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810055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投影片圖像版面配置區 1"/>
          <p:cNvSpPr>
            <a:spLocks noGrp="1" noRot="1" noChangeAspect="1" noTextEdit="1"/>
          </p:cNvSpPr>
          <p:nvPr>
            <p:ph type="sldImg"/>
          </p:nvPr>
        </p:nvSpPr>
        <p:spPr>
          <a:ln/>
        </p:spPr>
      </p:sp>
      <p:sp>
        <p:nvSpPr>
          <p:cNvPr id="3317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3317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68387941-A776-41E5-BC65-3AC706A0815A}" type="slidenum">
              <a:rPr kumimoji="1" lang="zh-TW" altLang="en-US" sz="1200" b="0" i="0" u="none" strike="noStrike" kern="1200" cap="none" spc="0" normalizeH="0" baseline="0" noProof="0" smtClean="0">
                <a:ln>
                  <a:noFill/>
                </a:ln>
                <a:solidFill>
                  <a:srgbClr val="000000"/>
                </a:solidFill>
                <a:effectLst/>
                <a:uLnTx/>
                <a:uFillTx/>
                <a:latin typeface="Tahoma" panose="020B0604030504040204" pitchFamily="34"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105</a:t>
            </a:fld>
            <a:endParaRPr kumimoji="1" lang="zh-TW" altLang="en-US" sz="1200" b="0" i="0" u="none" strike="noStrike" kern="1200" cap="none" spc="0" normalizeH="0" baseline="0" noProof="0">
              <a:ln>
                <a:noFill/>
              </a:ln>
              <a:solidFill>
                <a:srgbClr val="000000"/>
              </a:solidFill>
              <a:effectLst/>
              <a:uLnTx/>
              <a:uFillTx/>
              <a:latin typeface="Tahoma" panose="020B0604030504040204" pitchFamily="34" charset="0"/>
              <a:ea typeface="標楷體" pitchFamily="65" charset="-120"/>
              <a:cs typeface="+mn-cs"/>
            </a:endParaRPr>
          </a:p>
        </p:txBody>
      </p:sp>
    </p:spTree>
    <p:extLst>
      <p:ext uri="{BB962C8B-B14F-4D97-AF65-F5344CB8AC3E}">
        <p14:creationId xmlns:p14="http://schemas.microsoft.com/office/powerpoint/2010/main" val="1428967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8BC3C6B5-3B2C-4B1A-86DE-2F6A4DB1D58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106</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578026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113</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4284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a:ln/>
        </p:spPr>
      </p:sp>
      <p:sp>
        <p:nvSpPr>
          <p:cNvPr id="99331" name="備忘稿版面配置區 2"/>
          <p:cNvSpPr>
            <a:spLocks noGrp="1"/>
          </p:cNvSpPr>
          <p:nvPr>
            <p:ph type="body" idx="1"/>
          </p:nvPr>
        </p:nvSpPr>
        <p:spPr>
          <a:noFill/>
        </p:spPr>
        <p:txBody>
          <a:bodyPr/>
          <a:lstStyle/>
          <a:p>
            <a:pPr eaLnBrk="1" hangingPunct="1"/>
            <a:endParaRPr lang="zh-TW" altLang="en-US">
              <a:ea typeface="新細明體" charset="-120"/>
            </a:endParaRPr>
          </a:p>
        </p:txBody>
      </p:sp>
      <p:sp>
        <p:nvSpPr>
          <p:cNvPr id="99332" name="投影片編號版面配置區 3"/>
          <p:cNvSpPr>
            <a:spLocks noGrp="1"/>
          </p:cNvSpPr>
          <p:nvPr>
            <p:ph type="sldNum" sz="quarter" idx="5"/>
          </p:nvPr>
        </p:nvSpPr>
        <p:spPr>
          <a:noFill/>
        </p:spPr>
        <p:txBody>
          <a:bodyPr/>
          <a:lstStyle>
            <a:lvl1pPr defTabSz="966788" eaLnBrk="0" hangingPunct="0">
              <a:defRPr kumimoji="1">
                <a:solidFill>
                  <a:schemeClr val="tx1"/>
                </a:solidFill>
                <a:latin typeface="Arial" charset="0"/>
                <a:ea typeface="新細明體" charset="-120"/>
              </a:defRPr>
            </a:lvl1pPr>
            <a:lvl2pPr marL="742950" indent="-285750" defTabSz="966788" eaLnBrk="0" hangingPunct="0">
              <a:defRPr kumimoji="1">
                <a:solidFill>
                  <a:schemeClr val="tx1"/>
                </a:solidFill>
                <a:latin typeface="Arial" charset="0"/>
                <a:ea typeface="新細明體" charset="-120"/>
              </a:defRPr>
            </a:lvl2pPr>
            <a:lvl3pPr marL="1143000" indent="-228600" defTabSz="966788" eaLnBrk="0" hangingPunct="0">
              <a:defRPr kumimoji="1">
                <a:solidFill>
                  <a:schemeClr val="tx1"/>
                </a:solidFill>
                <a:latin typeface="Arial" charset="0"/>
                <a:ea typeface="新細明體" charset="-120"/>
              </a:defRPr>
            </a:lvl3pPr>
            <a:lvl4pPr marL="1600200" indent="-228600" defTabSz="966788" eaLnBrk="0" hangingPunct="0">
              <a:defRPr kumimoji="1">
                <a:solidFill>
                  <a:schemeClr val="tx1"/>
                </a:solidFill>
                <a:latin typeface="Arial" charset="0"/>
                <a:ea typeface="新細明體" charset="-120"/>
              </a:defRPr>
            </a:lvl4pPr>
            <a:lvl5pPr marL="2057400" indent="-228600" defTabSz="966788" eaLnBrk="0" hangingPunct="0">
              <a:defRPr kumimoji="1">
                <a:solidFill>
                  <a:schemeClr val="tx1"/>
                </a:solidFill>
                <a:latin typeface="Arial" charset="0"/>
                <a:ea typeface="新細明體" charset="-120"/>
              </a:defRPr>
            </a:lvl5pPr>
            <a:lvl6pPr marL="2514600" indent="-228600" defTabSz="966788" eaLnBrk="0" fontAlgn="base" hangingPunct="0">
              <a:spcBef>
                <a:spcPct val="0"/>
              </a:spcBef>
              <a:spcAft>
                <a:spcPct val="0"/>
              </a:spcAft>
              <a:defRPr kumimoji="1">
                <a:solidFill>
                  <a:schemeClr val="tx1"/>
                </a:solidFill>
                <a:latin typeface="Arial" charset="0"/>
                <a:ea typeface="新細明體" charset="-120"/>
              </a:defRPr>
            </a:lvl6pPr>
            <a:lvl7pPr marL="2971800" indent="-228600" defTabSz="966788" eaLnBrk="0" fontAlgn="base" hangingPunct="0">
              <a:spcBef>
                <a:spcPct val="0"/>
              </a:spcBef>
              <a:spcAft>
                <a:spcPct val="0"/>
              </a:spcAft>
              <a:defRPr kumimoji="1">
                <a:solidFill>
                  <a:schemeClr val="tx1"/>
                </a:solidFill>
                <a:latin typeface="Arial" charset="0"/>
                <a:ea typeface="新細明體" charset="-120"/>
              </a:defRPr>
            </a:lvl7pPr>
            <a:lvl8pPr marL="3429000" indent="-228600" defTabSz="966788" eaLnBrk="0" fontAlgn="base" hangingPunct="0">
              <a:spcBef>
                <a:spcPct val="0"/>
              </a:spcBef>
              <a:spcAft>
                <a:spcPct val="0"/>
              </a:spcAft>
              <a:defRPr kumimoji="1">
                <a:solidFill>
                  <a:schemeClr val="tx1"/>
                </a:solidFill>
                <a:latin typeface="Arial" charset="0"/>
                <a:ea typeface="新細明體" charset="-120"/>
              </a:defRPr>
            </a:lvl8pPr>
            <a:lvl9pPr marL="3886200" indent="-228600" defTabSz="966788"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6FF076F-DA12-45EE-8573-7696A321EF8C}"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66788" rtl="0" eaLnBrk="1" fontAlgn="base" latinLnBrk="0" hangingPunct="1">
                <a:lnSpc>
                  <a:spcPct val="100000"/>
                </a:lnSpc>
                <a:spcBef>
                  <a:spcPct val="0"/>
                </a:spcBef>
                <a:spcAft>
                  <a:spcPct val="0"/>
                </a:spcAft>
                <a:buClrTx/>
                <a:buSzTx/>
                <a:buFontTx/>
                <a:buNone/>
                <a:tabLst/>
                <a:defRPr/>
              </a:pPr>
              <a:t>10</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1175628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8BC3C6B5-3B2C-4B1A-86DE-2F6A4DB1D58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052641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19</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196087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20</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94259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21</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485983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98630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3448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4500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17"/>
          <p:cNvSpPr>
            <a:spLocks noGrp="1"/>
          </p:cNvSpPr>
          <p:nvPr>
            <p:ph type="sldNum" sz="quarter" idx="10"/>
          </p:nvPr>
        </p:nvSpPr>
        <p:spPr/>
        <p:txBody>
          <a:bodyPr/>
          <a:lstStyle>
            <a:lvl1pPr>
              <a:defRPr/>
            </a:lvl1pPr>
          </a:lstStyle>
          <a:p>
            <a:pPr>
              <a:defRPr/>
            </a:pPr>
            <a:fld id="{A196FB8A-6445-4012-8D4A-D011A35CC47B}" type="slidenum">
              <a:rPr lang="zh-TW" altLang="en-US">
                <a:solidFill>
                  <a:prstClr val="black"/>
                </a:solidFill>
              </a:rPr>
              <a:pPr>
                <a:defRPr/>
              </a:pPr>
              <a:t>‹#›</a:t>
            </a:fld>
            <a:endParaRPr lang="zh-TW" altLang="en-US" dirty="0">
              <a:solidFill>
                <a:prstClr val="black"/>
              </a:solidFill>
            </a:endParaRPr>
          </a:p>
        </p:txBody>
      </p:sp>
    </p:spTree>
    <p:extLst>
      <p:ext uri="{BB962C8B-B14F-4D97-AF65-F5344CB8AC3E}">
        <p14:creationId xmlns:p14="http://schemas.microsoft.com/office/powerpoint/2010/main" val="3776043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895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981200"/>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981200"/>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914400" y="6248400"/>
            <a:ext cx="2540000" cy="457200"/>
          </a:xfrm>
        </p:spPr>
        <p:txBody>
          <a:bodyPr/>
          <a:lstStyle>
            <a:lvl1pPr>
              <a:defRPr/>
            </a:lvl1pPr>
          </a:lstStyle>
          <a:p>
            <a:endParaRPr lang="en-US" altLang="zh-CN">
              <a:solidFill>
                <a:prstClr val="black">
                  <a:tint val="75000"/>
                </a:prstClr>
              </a:solidFill>
            </a:endParaRPr>
          </a:p>
        </p:txBody>
      </p:sp>
      <p:sp>
        <p:nvSpPr>
          <p:cNvPr id="6" name="頁尾版面配置區 5"/>
          <p:cNvSpPr>
            <a:spLocks noGrp="1"/>
          </p:cNvSpPr>
          <p:nvPr>
            <p:ph type="ftr" sz="quarter" idx="11"/>
          </p:nvPr>
        </p:nvSpPr>
        <p:spPr>
          <a:xfrm>
            <a:off x="4165600" y="6248400"/>
            <a:ext cx="3860800" cy="457200"/>
          </a:xfrm>
        </p:spPr>
        <p:txBody>
          <a:bodyPr/>
          <a:lstStyle>
            <a:lvl1pPr>
              <a:defRPr/>
            </a:lvl1pPr>
          </a:lstStyle>
          <a:p>
            <a:endParaRPr lang="en-US" altLang="zh-CN">
              <a:solidFill>
                <a:prstClr val="black">
                  <a:tint val="75000"/>
                </a:prstClr>
              </a:solidFill>
            </a:endParaRPr>
          </a:p>
        </p:txBody>
      </p:sp>
      <p:sp>
        <p:nvSpPr>
          <p:cNvPr id="7" name="投影片編號版面配置區 6"/>
          <p:cNvSpPr>
            <a:spLocks noGrp="1"/>
          </p:cNvSpPr>
          <p:nvPr>
            <p:ph type="sldNum" sz="quarter" idx="12"/>
          </p:nvPr>
        </p:nvSpPr>
        <p:spPr>
          <a:xfrm>
            <a:off x="8737600" y="6248400"/>
            <a:ext cx="2540000" cy="457200"/>
          </a:xfrm>
        </p:spPr>
        <p:txBody>
          <a:bodyPr/>
          <a:lstStyle>
            <a:lvl1pPr>
              <a:defRPr/>
            </a:lvl1pPr>
          </a:lstStyle>
          <a:p>
            <a:fld id="{0B746748-306A-4B5D-ABB9-C11660E32492}" type="slidenum">
              <a:rPr lang="zh-CN" altLang="en-US">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3591104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914400" y="1981200"/>
            <a:ext cx="10363200" cy="4114800"/>
          </a:xfrm>
        </p:spPr>
        <p:txBody>
          <a:bodyPr/>
          <a:lstStyle/>
          <a:p>
            <a:endParaRPr lang="zh-TW" altLang="en-US"/>
          </a:p>
        </p:txBody>
      </p:sp>
      <p:sp>
        <p:nvSpPr>
          <p:cNvPr id="4" name="日期版面配置區 3"/>
          <p:cNvSpPr>
            <a:spLocks noGrp="1"/>
          </p:cNvSpPr>
          <p:nvPr>
            <p:ph type="dt" sz="half" idx="10"/>
          </p:nvPr>
        </p:nvSpPr>
        <p:spPr>
          <a:xfrm>
            <a:off x="914400" y="6248400"/>
            <a:ext cx="2540000" cy="457200"/>
          </a:xfrm>
        </p:spPr>
        <p:txBody>
          <a:bodyPr/>
          <a:lstStyle>
            <a:lvl1pPr>
              <a:defRPr/>
            </a:lvl1pPr>
          </a:lstStyle>
          <a:p>
            <a:endParaRPr lang="en-US" altLang="zh-CN"/>
          </a:p>
        </p:txBody>
      </p:sp>
      <p:sp>
        <p:nvSpPr>
          <p:cNvPr id="5" name="頁尾版面配置區 4"/>
          <p:cNvSpPr>
            <a:spLocks noGrp="1"/>
          </p:cNvSpPr>
          <p:nvPr>
            <p:ph type="ftr" sz="quarter" idx="11"/>
          </p:nvPr>
        </p:nvSpPr>
        <p:spPr>
          <a:xfrm>
            <a:off x="4165600" y="6248400"/>
            <a:ext cx="3860800" cy="457200"/>
          </a:xfrm>
        </p:spPr>
        <p:txBody>
          <a:bodyPr/>
          <a:lstStyle>
            <a:lvl1pPr>
              <a:defRPr/>
            </a:lvl1pPr>
          </a:lstStyle>
          <a:p>
            <a:endParaRPr lang="en-US" altLang="zh-CN"/>
          </a:p>
        </p:txBody>
      </p:sp>
      <p:sp>
        <p:nvSpPr>
          <p:cNvPr id="6" name="投影片編號版面配置區 5"/>
          <p:cNvSpPr>
            <a:spLocks noGrp="1"/>
          </p:cNvSpPr>
          <p:nvPr>
            <p:ph type="sldNum" sz="quarter" idx="12"/>
          </p:nvPr>
        </p:nvSpPr>
        <p:spPr>
          <a:xfrm>
            <a:off x="8737600" y="6248400"/>
            <a:ext cx="2540000" cy="457200"/>
          </a:xfrm>
        </p:spPr>
        <p:txBody>
          <a:bodyPr/>
          <a:lstStyle>
            <a:lvl1pPr>
              <a:defRPr/>
            </a:lvl1pPr>
          </a:lstStyle>
          <a:p>
            <a:fld id="{D2AC21E0-23BC-4DEC-95E6-FD516BB290AC}" type="slidenum">
              <a:rPr lang="zh-CN" altLang="en-US"/>
              <a:pPr/>
              <a:t>‹#›</a:t>
            </a:fld>
            <a:endParaRPr lang="en-US" altLang="zh-CN"/>
          </a:p>
        </p:txBody>
      </p:sp>
    </p:spTree>
    <p:extLst>
      <p:ext uri="{BB962C8B-B14F-4D97-AF65-F5344CB8AC3E}">
        <p14:creationId xmlns:p14="http://schemas.microsoft.com/office/powerpoint/2010/main" val="234745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99038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41767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2688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53271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27420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77212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24189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72902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www.ntu.edu.tw/"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solidFill>
                  <a:prstClr val="black">
                    <a:tint val="75000"/>
                  </a:prstClr>
                </a:solidFill>
              </a:rPr>
              <a:pPr/>
              <a:t>2022/3/15</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7" name="Picture 2" descr="台大網頁">
            <a:hlinkClick r:id="rId18"/>
          </p:cNvPr>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10992544" y="6237313"/>
            <a:ext cx="7620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666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gpe.letsgrow.com/psychro"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1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2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tw/imgres?imgurl=http://www.ucel.ac.uk/showroom/levels_arithmetic/downloads/thermometer.jpg&amp;imgrefurl=http://www.ucel.ac.uk/showroom/rlos/stats.html&amp;h=176&amp;w=179&amp;sz=29&amp;tbnid=uZgLSQQ41csJ:&amp;tbnh=92&amp;tbnw=94&amp;start=28&amp;prev=/images?q=THERMOMETER&amp;start=20&amp;hl=zh-TW&amp;lr=&amp;ie=UTF-8&amp;sa=N" TargetMode="External"/><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hyperlink" Target="http://images.google.com.tw/imgres?imgurl=http://www.thechocolatecat.com/catmuseum/thermometer.jpg&amp;imgrefurl=http://www.thechocolatecat.com/catmuseum/catmuseum1.htm&amp;h=464&amp;w=400&amp;sz=76&amp;tbnid=aLdYaIlTAtMJ:&amp;tbnh=124&amp;tbnw=107&amp;start=39&amp;prev=/images?q=THERMOMETER&amp;start=20&amp;hl=zh-TW&amp;lr=&amp;ie=UTF-8&amp;sa=N" TargetMode="External"/><Relationship Id="rId4" Type="http://schemas.openxmlformats.org/officeDocument/2006/relationships/image" Target="../media/image18.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2.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71.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77.wmf"/><Relationship Id="rId3" Type="http://schemas.openxmlformats.org/officeDocument/2006/relationships/image" Target="../media/image178.png"/><Relationship Id="rId7" Type="http://schemas.openxmlformats.org/officeDocument/2006/relationships/oleObject" Target="../embeddings/oleObject7.bin"/><Relationship Id="rId12"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oleObject" Target="../embeddings/oleObject10.bin"/><Relationship Id="rId5" Type="http://schemas.openxmlformats.org/officeDocument/2006/relationships/image" Target="../media/image175.wmf"/><Relationship Id="rId15" Type="http://schemas.openxmlformats.org/officeDocument/2006/relationships/oleObject" Target="../embeddings/oleObject13.bin"/><Relationship Id="rId10" Type="http://schemas.openxmlformats.org/officeDocument/2006/relationships/oleObject" Target="../embeddings/oleObject9.bin"/><Relationship Id="rId4" Type="http://schemas.openxmlformats.org/officeDocument/2006/relationships/oleObject" Target="../embeddings/oleObject5.bin"/><Relationship Id="rId9" Type="http://schemas.openxmlformats.org/officeDocument/2006/relationships/image" Target="../media/image176.wmf"/><Relationship Id="rId14" Type="http://schemas.openxmlformats.org/officeDocument/2006/relationships/oleObject" Target="../embeddings/oleObject12.bin"/></Relationships>
</file>

<file path=ppt/slides/_rels/slide164.xml.rels><?xml version="1.0" encoding="UTF-8" standalone="yes"?>
<Relationships xmlns="http://schemas.openxmlformats.org/package/2006/relationships"><Relationship Id="rId8" Type="http://schemas.openxmlformats.org/officeDocument/2006/relationships/image" Target="../media/image176.wmf"/><Relationship Id="rId13" Type="http://schemas.openxmlformats.org/officeDocument/2006/relationships/image" Target="../media/image180.w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75.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image" Target="../media/image181.wmf"/><Relationship Id="rId10" Type="http://schemas.openxmlformats.org/officeDocument/2006/relationships/image" Target="../media/image179.wmf"/><Relationship Id="rId4" Type="http://schemas.openxmlformats.org/officeDocument/2006/relationships/image" Target="../media/image177.wmf"/><Relationship Id="rId9" Type="http://schemas.openxmlformats.org/officeDocument/2006/relationships/oleObject" Target="../embeddings/oleObject17.bin"/><Relationship Id="rId14" Type="http://schemas.openxmlformats.org/officeDocument/2006/relationships/oleObject" Target="../embeddings/oleObject20.bin"/></Relationships>
</file>

<file path=ppt/slides/_rels/slide16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182.wmf"/><Relationship Id="rId4" Type="http://schemas.openxmlformats.org/officeDocument/2006/relationships/oleObject" Target="../embeddings/oleObject21.bin"/></Relationships>
</file>

<file path=ppt/slides/_rels/slide16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images.google.com.tw/imgres?imgurl=http://cmb.physics.wisc.edu/saltpill/digital%20thermometer.jpg&amp;imgrefurl=http://cmb.physics.wisc.edu/saltpill/saltpill.html&amp;h=512&amp;w=640&amp;sz=63&amp;tbnid=j-lmRhradyoJ:&amp;tbnh=108&amp;tbnw=135&amp;start=22&amp;prev=/images?q=THERMOMETER&amp;start=20&amp;hl=zh-TW&amp;lr=&amp;ie=UTF-8&amp;sa=N" TargetMode="External"/><Relationship Id="rId7" Type="http://schemas.openxmlformats.org/officeDocument/2006/relationships/hyperlink" Target="http://images.google.com.tw/imgres?imgurl=http://www.weatheraffects.com/hol00/2222.jpg&amp;imgrefurl=http://www.weathersuperstore.com/thermometer.shtml&amp;h=213&amp;w=150&amp;sz=27&amp;tbnid=0nVhsliTJs4J:&amp;tbnh=100&amp;tbnw=71&amp;start=59&amp;prev=/images?q=THERMOMETER&amp;start=40&amp;hl=zh-TW&amp;lr=&amp;ie=UTF-8&amp;sa=N" TargetMode="External"/><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2.jpeg"/><Relationship Id="rId11" Type="http://schemas.openxmlformats.org/officeDocument/2006/relationships/image" Target="../media/image46.png"/><Relationship Id="rId5" Type="http://schemas.openxmlformats.org/officeDocument/2006/relationships/hyperlink" Target="http://images.google.com.tw/imgres?imgurl=http://www.provincer.com/outdoordecor/images/wireless-outdoor-thermometer.jpeg&amp;imgrefurl=http://www.provincer.com/outdoordecor/wireless-outdoor-thermometer.html&amp;h=320&amp;w=320&amp;sz=24&amp;tbnid=oe_bbEmVOQoJ:&amp;tbnh=113&amp;tbnw=113&amp;start=53&amp;prev=/images?q=THERMOMETER&amp;start=40&amp;hl=zh-TW&amp;lr=&amp;ie=UTF-8&amp;sa=N" TargetMode="External"/><Relationship Id="rId10" Type="http://schemas.openxmlformats.org/officeDocument/2006/relationships/image" Target="../media/image45.jpeg"/><Relationship Id="rId4" Type="http://schemas.openxmlformats.org/officeDocument/2006/relationships/image" Target="../media/image41.jpe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hyperlink" Target="http://www.vanderbilt.eu/docs/Trebla_Services_Emissie_Tabel.pdf#:~:text=Emissivity%20Table%20Emissivity%20is%20a%20measure%20of%20a,of%20that%20which%20it%20is%20capable%20of%20radiatin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hyperlink" Target="https://cals.arizona.edu/vpdcalc/"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76.e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77.emf"/><Relationship Id="rId4" Type="http://schemas.openxmlformats.org/officeDocument/2006/relationships/oleObject" Target="../embeddings/oleObject2.bin"/></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http://ecaaser3.ecaa.ntu.edu.tw/weifang/psy/IMG00004.GI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07568" y="1916835"/>
            <a:ext cx="7772400" cy="1470025"/>
          </a:xfrm>
          <a:noFill/>
          <a:ln>
            <a:noFill/>
          </a:ln>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a:bodyPr>
          <a:lstStyle/>
          <a:p>
            <a:r>
              <a:rPr lang="en-US" altLang="zh-TW" sz="8000" dirty="0">
                <a:solidFill>
                  <a:schemeClr val="tx1"/>
                </a:solidFill>
                <a:latin typeface="Times New Roman" panose="02020603050405020304" pitchFamily="18" charset="0"/>
                <a:ea typeface="標楷體" pitchFamily="65" charset="-120"/>
                <a:cs typeface="Times New Roman" pitchFamily="18" charset="0"/>
              </a:rPr>
              <a:t>Psychrometrics</a:t>
            </a:r>
            <a:endParaRPr lang="zh-TW" altLang="en-US" sz="8000" dirty="0">
              <a:solidFill>
                <a:schemeClr val="tx1"/>
              </a:solidFill>
              <a:latin typeface="Times New Roman" panose="02020603050405020304" pitchFamily="18" charset="0"/>
              <a:ea typeface="標楷體" pitchFamily="65" charset="-120"/>
              <a:cs typeface="Times New Roman" pitchFamily="18" charset="0"/>
            </a:endParaRPr>
          </a:p>
        </p:txBody>
      </p:sp>
      <p:sp>
        <p:nvSpPr>
          <p:cNvPr id="3" name="副標題 2"/>
          <p:cNvSpPr>
            <a:spLocks noGrp="1"/>
          </p:cNvSpPr>
          <p:nvPr>
            <p:ph type="subTitle" idx="1"/>
          </p:nvPr>
        </p:nvSpPr>
        <p:spPr>
          <a:xfrm>
            <a:off x="3075620" y="4293096"/>
            <a:ext cx="6400800" cy="1296144"/>
          </a:xfrm>
        </p:spPr>
        <p:txBody>
          <a:bodyPr>
            <a:normAutofit fontScale="77500" lnSpcReduction="20000"/>
          </a:bodyPr>
          <a:lstStyle/>
          <a:p>
            <a:r>
              <a:rPr lang="en-US" altLang="zh-TW" sz="3600" dirty="0">
                <a:latin typeface="Times New Roman" panose="02020603050405020304" pitchFamily="18" charset="0"/>
                <a:ea typeface="標楷體" pitchFamily="65" charset="-120"/>
                <a:cs typeface="Times New Roman" panose="02020603050405020304" pitchFamily="18" charset="0"/>
              </a:rPr>
              <a:t>Wei FANG</a:t>
            </a:r>
          </a:p>
          <a:p>
            <a:r>
              <a:rPr lang="en-US" altLang="zh-TW" sz="3600" dirty="0">
                <a:latin typeface="Times New Roman" panose="02020603050405020304" pitchFamily="18" charset="0"/>
                <a:ea typeface="標楷體" pitchFamily="65" charset="-120"/>
                <a:cs typeface="Times New Roman" panose="02020603050405020304" pitchFamily="18" charset="0"/>
              </a:rPr>
              <a:t>NTU_BME and Global ATGS</a:t>
            </a:r>
          </a:p>
          <a:p>
            <a:r>
              <a:rPr lang="en-US" altLang="zh-TW" sz="3600" dirty="0">
                <a:latin typeface="Times New Roman" panose="02020603050405020304" pitchFamily="18" charset="0"/>
                <a:ea typeface="標楷體" pitchFamily="65" charset="-120"/>
                <a:cs typeface="Times New Roman" panose="02020603050405020304" pitchFamily="18" charset="0"/>
              </a:rPr>
              <a:t>National Taiwan University</a:t>
            </a:r>
          </a:p>
        </p:txBody>
      </p:sp>
      <p:sp>
        <p:nvSpPr>
          <p:cNvPr id="5" name="矩形 4">
            <a:extLst>
              <a:ext uri="{FF2B5EF4-FFF2-40B4-BE49-F238E27FC236}">
                <a16:creationId xmlns:a16="http://schemas.microsoft.com/office/drawing/2014/main" id="{E1B8A19B-2DFF-47B4-9D7D-D2DE37117FAA}"/>
              </a:ext>
            </a:extLst>
          </p:cNvPr>
          <p:cNvSpPr/>
          <p:nvPr/>
        </p:nvSpPr>
        <p:spPr>
          <a:xfrm>
            <a:off x="3379166" y="3244334"/>
            <a:ext cx="5433667" cy="369332"/>
          </a:xfrm>
          <a:prstGeom prst="rect">
            <a:avLst/>
          </a:prstGeom>
        </p:spPr>
        <p:txBody>
          <a:bodyPr wrap="none">
            <a:spAutoFit/>
          </a:bodyPr>
          <a:lstStyle/>
          <a:p>
            <a:r>
              <a:rPr lang="en-US" altLang="zh-TW" dirty="0">
                <a:solidFill>
                  <a:srgbClr val="FF0000"/>
                </a:solidFill>
              </a:rPr>
              <a:t>the study of moist air and its thermodynamic properties</a:t>
            </a:r>
            <a:endParaRPr lang="zh-TW" altLang="en-US" dirty="0"/>
          </a:p>
        </p:txBody>
      </p:sp>
      <p:sp>
        <p:nvSpPr>
          <p:cNvPr id="6" name="矩形 5">
            <a:extLst>
              <a:ext uri="{FF2B5EF4-FFF2-40B4-BE49-F238E27FC236}">
                <a16:creationId xmlns:a16="http://schemas.microsoft.com/office/drawing/2014/main" id="{5C1D3512-7E8F-4D6B-B767-4A3567236315}"/>
              </a:ext>
            </a:extLst>
          </p:cNvPr>
          <p:cNvSpPr/>
          <p:nvPr/>
        </p:nvSpPr>
        <p:spPr>
          <a:xfrm>
            <a:off x="0" y="-27384"/>
            <a:ext cx="12192000" cy="1077218"/>
          </a:xfrm>
          <a:prstGeom prst="rect">
            <a:avLst/>
          </a:prstGeom>
        </p:spPr>
        <p:txBody>
          <a:bodyPr wrap="square">
            <a:spAutoFit/>
          </a:bodyPr>
          <a:lstStyle/>
          <a:p>
            <a:pPr algn="ctr"/>
            <a:r>
              <a:rPr lang="en-US" altLang="zh-TW" sz="3200" b="1" dirty="0">
                <a:solidFill>
                  <a:srgbClr val="000000"/>
                </a:solidFill>
                <a:latin typeface="Calibri" panose="020F0502020204030204" pitchFamily="34" charset="0"/>
              </a:rPr>
              <a:t>[ATGS 7140] Plant Factory – Theory and Practice</a:t>
            </a:r>
          </a:p>
          <a:p>
            <a:pPr algn="ctr"/>
            <a:r>
              <a:rPr lang="en-US" altLang="zh-TW" sz="3200" b="1" dirty="0">
                <a:solidFill>
                  <a:srgbClr val="000000"/>
                </a:solidFill>
                <a:latin typeface="Calibri" panose="020F0502020204030204" pitchFamily="34" charset="0"/>
              </a:rPr>
              <a:t>[ANISCI7047] Smart Production of Livestock</a:t>
            </a:r>
            <a:endParaRPr lang="zh-TW" altLang="en-US" sz="3200" b="1" dirty="0"/>
          </a:p>
        </p:txBody>
      </p:sp>
    </p:spTree>
    <p:extLst>
      <p:ext uri="{BB962C8B-B14F-4D97-AF65-F5344CB8AC3E}">
        <p14:creationId xmlns:p14="http://schemas.microsoft.com/office/powerpoint/2010/main" val="3900854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編號版面配置區 5"/>
          <p:cNvSpPr>
            <a:spLocks noGrp="1"/>
          </p:cNvSpPr>
          <p:nvPr>
            <p:ph type="sldNum" sz="quarter" idx="12"/>
          </p:nvPr>
        </p:nvSpPr>
        <p:spPr>
          <a:noFill/>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fld id="{166F45DF-4EE5-42A3-A77C-36397E844225}" type="slidenum">
              <a:rPr kumimoji="0" lang="en-US" altLang="zh-TW">
                <a:solidFill>
                  <a:prstClr val="black"/>
                </a:solidFill>
              </a:rPr>
              <a:pPr eaLnBrk="1" fontAlgn="base" hangingPunct="1">
                <a:spcBef>
                  <a:spcPct val="0"/>
                </a:spcBef>
                <a:spcAft>
                  <a:spcPct val="0"/>
                </a:spcAft>
              </a:pPr>
              <a:t>10</a:t>
            </a:fld>
            <a:endParaRPr kumimoji="0" lang="en-US" altLang="zh-TW">
              <a:solidFill>
                <a:prstClr val="black"/>
              </a:solidFill>
            </a:endParaRPr>
          </a:p>
        </p:txBody>
      </p:sp>
      <p:sp>
        <p:nvSpPr>
          <p:cNvPr id="29699" name="Rectangle 2"/>
          <p:cNvSpPr>
            <a:spLocks noGrp="1" noChangeArrowheads="1"/>
          </p:cNvSpPr>
          <p:nvPr>
            <p:ph type="body" idx="1"/>
          </p:nvPr>
        </p:nvSpPr>
        <p:spPr/>
        <p:txBody>
          <a:bodyPr>
            <a:normAutofit fontScale="92500" lnSpcReduction="10000"/>
          </a:bodyPr>
          <a:lstStyle/>
          <a:p>
            <a:pPr eaLnBrk="1" hangingPunct="1"/>
            <a:r>
              <a:rPr lang="en-US" altLang="zh-TW" sz="4400" dirty="0">
                <a:solidFill>
                  <a:srgbClr val="FF0000"/>
                </a:solidFill>
                <a:ea typeface="標楷體" pitchFamily="65" charset="-120"/>
              </a:rPr>
              <a:t>In general, it means</a:t>
            </a:r>
          </a:p>
          <a:p>
            <a:pPr marL="457200" lvl="1" indent="0">
              <a:buNone/>
            </a:pPr>
            <a:r>
              <a:rPr lang="en-US" altLang="zh-TW" sz="4000" dirty="0">
                <a:solidFill>
                  <a:srgbClr val="FF0000"/>
                </a:solidFill>
                <a:ea typeface="標楷體" pitchFamily="65" charset="-120"/>
              </a:rPr>
              <a:t>Dry bulb </a:t>
            </a:r>
            <a:r>
              <a:rPr lang="en-US" altLang="zh-TW" sz="4000" dirty="0">
                <a:ea typeface="標楷體" pitchFamily="65" charset="-120"/>
              </a:rPr>
              <a:t>Temperature</a:t>
            </a:r>
          </a:p>
          <a:p>
            <a:pPr marL="457200" lvl="1" indent="0">
              <a:buNone/>
            </a:pPr>
            <a:r>
              <a:rPr lang="en-US" altLang="zh-TW" sz="4000" dirty="0">
                <a:ea typeface="標楷體" pitchFamily="65" charset="-120"/>
              </a:rPr>
              <a:t>affects</a:t>
            </a:r>
            <a:endParaRPr lang="zh-TW" altLang="en-US" sz="4000" dirty="0">
              <a:ea typeface="標楷體" pitchFamily="65" charset="-120"/>
            </a:endParaRPr>
          </a:p>
          <a:p>
            <a:pPr marL="457200" lvl="1" indent="0">
              <a:buNone/>
            </a:pPr>
            <a:r>
              <a:rPr lang="en-US" altLang="zh-TW" sz="4000" dirty="0">
                <a:solidFill>
                  <a:srgbClr val="FF0000"/>
                </a:solidFill>
                <a:ea typeface="標楷體" pitchFamily="65" charset="-120"/>
              </a:rPr>
              <a:t>Relative </a:t>
            </a:r>
            <a:r>
              <a:rPr lang="en-US" altLang="zh-TW" sz="4000" dirty="0">
                <a:solidFill>
                  <a:srgbClr val="000099"/>
                </a:solidFill>
                <a:ea typeface="標楷體" pitchFamily="65" charset="-120"/>
              </a:rPr>
              <a:t>Humidity</a:t>
            </a:r>
          </a:p>
          <a:p>
            <a:r>
              <a:rPr lang="en-US" altLang="zh-TW" sz="4400" dirty="0">
                <a:solidFill>
                  <a:srgbClr val="000099"/>
                </a:solidFill>
                <a:ea typeface="標楷體" pitchFamily="65" charset="-120"/>
              </a:rPr>
              <a:t>But there are </a:t>
            </a:r>
          </a:p>
          <a:p>
            <a:pPr lvl="1"/>
            <a:r>
              <a:rPr lang="en-US" altLang="zh-TW" sz="4000" dirty="0">
                <a:solidFill>
                  <a:srgbClr val="000099"/>
                </a:solidFill>
                <a:ea typeface="標楷體" pitchFamily="65" charset="-120"/>
              </a:rPr>
              <a:t>3 types of temperature and </a:t>
            </a:r>
          </a:p>
          <a:p>
            <a:pPr lvl="1"/>
            <a:r>
              <a:rPr lang="en-US" altLang="zh-TW" sz="4000" dirty="0">
                <a:solidFill>
                  <a:srgbClr val="000099"/>
                </a:solidFill>
                <a:ea typeface="標楷體" pitchFamily="65" charset="-120"/>
              </a:rPr>
              <a:t>2 types of humidity</a:t>
            </a:r>
          </a:p>
          <a:p>
            <a:pPr eaLnBrk="1" hangingPunct="1"/>
            <a:endParaRPr lang="zh-TW" altLang="en-US" sz="4400" dirty="0">
              <a:solidFill>
                <a:srgbClr val="000099"/>
              </a:solidFill>
              <a:ea typeface="標楷體" pitchFamily="65" charset="-120"/>
            </a:endParaRPr>
          </a:p>
        </p:txBody>
      </p:sp>
      <p:sp>
        <p:nvSpPr>
          <p:cNvPr id="29700" name="Rectangle 3"/>
          <p:cNvSpPr>
            <a:spLocks noGrp="1" noChangeArrowheads="1"/>
          </p:cNvSpPr>
          <p:nvPr>
            <p:ph type="title"/>
          </p:nvPr>
        </p:nvSpPr>
        <p:spPr/>
        <p:txBody>
          <a:bodyPr>
            <a:normAutofit/>
          </a:bodyPr>
          <a:lstStyle/>
          <a:p>
            <a:pPr eaLnBrk="1" hangingPunct="1"/>
            <a:r>
              <a:rPr lang="en-US" altLang="zh-TW" dirty="0">
                <a:ea typeface="標楷體" pitchFamily="65" charset="-120"/>
              </a:rPr>
              <a:t>Temperature affects humidity</a:t>
            </a:r>
            <a:endParaRPr lang="zh-TW" altLang="en-US" dirty="0">
              <a:ea typeface="標楷體" pitchFamily="65" charset="-120"/>
            </a:endParaRPr>
          </a:p>
        </p:txBody>
      </p:sp>
    </p:spTree>
    <p:extLst>
      <p:ext uri="{BB962C8B-B14F-4D97-AF65-F5344CB8AC3E}">
        <p14:creationId xmlns:p14="http://schemas.microsoft.com/office/powerpoint/2010/main" val="40419818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208213" y="333375"/>
            <a:ext cx="7772400" cy="1149350"/>
          </a:xfrm>
        </p:spPr>
        <p:txBody>
          <a:bodyPr>
            <a:normAutofit/>
          </a:bodyPr>
          <a:lstStyle/>
          <a:p>
            <a:r>
              <a:rPr lang="en-US" altLang="zh-TW" sz="4000" dirty="0"/>
              <a:t>How to derive Δ</a:t>
            </a:r>
            <a:r>
              <a:rPr lang="en-US" altLang="zh-TW" sz="4000" dirty="0">
                <a:ea typeface="標楷體" pitchFamily="65" charset="-120"/>
              </a:rPr>
              <a:t>T</a:t>
            </a:r>
          </a:p>
        </p:txBody>
      </p:sp>
      <p:sp>
        <p:nvSpPr>
          <p:cNvPr id="101379" name="Rectangle 3"/>
          <p:cNvSpPr>
            <a:spLocks noGrp="1" noChangeArrowheads="1"/>
          </p:cNvSpPr>
          <p:nvPr>
            <p:ph type="body" sz="half" idx="1"/>
          </p:nvPr>
        </p:nvSpPr>
        <p:spPr>
          <a:xfrm>
            <a:off x="2279651" y="1557339"/>
            <a:ext cx="7643813" cy="676275"/>
          </a:xfrm>
        </p:spPr>
        <p:txBody>
          <a:bodyPr>
            <a:normAutofit/>
          </a:bodyPr>
          <a:lstStyle/>
          <a:p>
            <a:pPr algn="ctr">
              <a:buFontTx/>
              <a:buNone/>
            </a:pPr>
            <a:r>
              <a:rPr lang="el-GR" altLang="zh-TW" sz="2800" dirty="0">
                <a:latin typeface="Times New Roman" pitchFamily="18" charset="0"/>
                <a:ea typeface="標楷體" pitchFamily="65" charset="-120"/>
              </a:rPr>
              <a:t>Δ</a:t>
            </a:r>
            <a:r>
              <a:rPr lang="en-US" altLang="zh-TW" sz="2800" dirty="0">
                <a:latin typeface="Times New Roman" pitchFamily="18" charset="0"/>
                <a:ea typeface="標楷體" pitchFamily="65" charset="-120"/>
              </a:rPr>
              <a:t>T = WBD of outdoor air x  Pad Efficiency</a:t>
            </a:r>
            <a:endParaRPr lang="en-US" altLang="en-US" sz="2800" dirty="0">
              <a:latin typeface="Times New Roman" pitchFamily="18" charset="0"/>
              <a:ea typeface="標楷體" pitchFamily="65" charset="-120"/>
            </a:endParaRPr>
          </a:p>
        </p:txBody>
      </p:sp>
      <p:grpSp>
        <p:nvGrpSpPr>
          <p:cNvPr id="101383" name="Group 7"/>
          <p:cNvGrpSpPr>
            <a:grpSpLocks/>
          </p:cNvGrpSpPr>
          <p:nvPr/>
        </p:nvGrpSpPr>
        <p:grpSpPr bwMode="auto">
          <a:xfrm>
            <a:off x="4224339" y="2205039"/>
            <a:ext cx="4594225" cy="4065587"/>
            <a:chOff x="1701" y="1389"/>
            <a:chExt cx="2894" cy="2561"/>
          </a:xfrm>
        </p:grpSpPr>
        <p:pic>
          <p:nvPicPr>
            <p:cNvPr id="101380" name="Picture 4" descr="水牆-廠商型錄"/>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4" y="1389"/>
              <a:ext cx="1717" cy="2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1" name="Text Box 5"/>
            <p:cNvSpPr txBox="1">
              <a:spLocks noChangeArrowheads="1"/>
            </p:cNvSpPr>
            <p:nvPr/>
          </p:nvSpPr>
          <p:spPr bwMode="auto">
            <a:xfrm>
              <a:off x="1701" y="2432"/>
              <a:ext cx="59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a:solidFill>
                    <a:srgbClr val="545472"/>
                  </a:solidFill>
                  <a:latin typeface="Times New Roman" pitchFamily="18" charset="0"/>
                  <a:ea typeface="標楷體" pitchFamily="65" charset="-120"/>
                </a:rPr>
                <a:t>T</a:t>
              </a:r>
            </a:p>
          </p:txBody>
        </p:sp>
        <p:sp>
          <p:nvSpPr>
            <p:cNvPr id="101382" name="Text Box 6"/>
            <p:cNvSpPr txBox="1">
              <a:spLocks noChangeArrowheads="1"/>
            </p:cNvSpPr>
            <p:nvPr/>
          </p:nvSpPr>
          <p:spPr bwMode="auto">
            <a:xfrm>
              <a:off x="3732" y="2447"/>
              <a:ext cx="86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a:solidFill>
                    <a:srgbClr val="545472"/>
                  </a:solidFill>
                  <a:latin typeface="Times New Roman" pitchFamily="18" charset="0"/>
                  <a:ea typeface="標楷體" pitchFamily="65" charset="-120"/>
                </a:rPr>
                <a:t>T- </a:t>
              </a:r>
              <a:r>
                <a:rPr kumimoji="1" lang="el-GR" altLang="zh-TW" sz="2800">
                  <a:solidFill>
                    <a:srgbClr val="545472"/>
                  </a:solidFill>
                  <a:latin typeface="Times New Roman" pitchFamily="18" charset="0"/>
                  <a:ea typeface="標楷體" pitchFamily="65" charset="-120"/>
                </a:rPr>
                <a:t>Δ</a:t>
              </a:r>
              <a:r>
                <a:rPr kumimoji="1" lang="en-US" altLang="zh-TW" sz="2800">
                  <a:solidFill>
                    <a:srgbClr val="545472"/>
                  </a:solidFill>
                  <a:latin typeface="Times New Roman" pitchFamily="18" charset="0"/>
                  <a:ea typeface="標楷體" pitchFamily="65" charset="-120"/>
                </a:rPr>
                <a:t>T</a:t>
              </a:r>
            </a:p>
          </p:txBody>
        </p:sp>
      </p:grpSp>
    </p:spTree>
    <p:extLst>
      <p:ext uri="{BB962C8B-B14F-4D97-AF65-F5344CB8AC3E}">
        <p14:creationId xmlns:p14="http://schemas.microsoft.com/office/powerpoint/2010/main" val="23860998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09800" y="152401"/>
            <a:ext cx="7772400" cy="684213"/>
          </a:xfrm>
        </p:spPr>
        <p:txBody>
          <a:bodyPr/>
          <a:lstStyle/>
          <a:p>
            <a:r>
              <a:rPr lang="en-US" altLang="zh-TW" sz="3600" dirty="0">
                <a:latin typeface="標楷體" panose="03000509000000000000" pitchFamily="65" charset="-120"/>
                <a:ea typeface="標楷體" panose="03000509000000000000" pitchFamily="65" charset="-120"/>
              </a:rPr>
              <a:t>Evaporative cooling of a pad</a:t>
            </a:r>
          </a:p>
        </p:txBody>
      </p:sp>
      <p:pic>
        <p:nvPicPr>
          <p:cNvPr id="74756"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09800" y="1052737"/>
            <a:ext cx="2106960" cy="5541963"/>
          </a:xfrm>
          <a:prstGeom prst="rect">
            <a:avLst/>
          </a:prstGeom>
          <a:noFill/>
          <a:extLst>
            <a:ext uri="{909E8E84-426E-40DD-AFC4-6F175D3DCCD1}">
              <a14:hiddenFill xmlns:a14="http://schemas.microsoft.com/office/drawing/2010/main">
                <a:solidFill>
                  <a:srgbClr val="FFFFFF"/>
                </a:solidFill>
              </a14:hiddenFill>
            </a:ext>
          </a:extLst>
        </p:spPr>
      </p:pic>
      <p:sp>
        <p:nvSpPr>
          <p:cNvPr id="74758" name="Oval 6"/>
          <p:cNvSpPr>
            <a:spLocks noChangeArrowheads="1"/>
          </p:cNvSpPr>
          <p:nvPr/>
        </p:nvSpPr>
        <p:spPr bwMode="auto">
          <a:xfrm>
            <a:off x="3173760" y="952724"/>
            <a:ext cx="609600" cy="381000"/>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pic>
        <p:nvPicPr>
          <p:cNvPr id="5"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83832" y="1032694"/>
            <a:ext cx="2088232" cy="5541963"/>
          </a:xfrm>
          <a:prstGeom prst="rect">
            <a:avLst/>
          </a:prstGeom>
          <a:noFill/>
          <a:extLst>
            <a:ext uri="{909E8E84-426E-40DD-AFC4-6F175D3DCCD1}">
              <a14:hiddenFill xmlns:a14="http://schemas.microsoft.com/office/drawing/2010/main">
                <a:solidFill>
                  <a:srgbClr val="FFFFFF"/>
                </a:solidFill>
              </a14:hiddenFill>
            </a:ext>
          </a:extLst>
        </p:spPr>
      </p:pic>
      <p:sp>
        <p:nvSpPr>
          <p:cNvPr id="6" name="Oval 6"/>
          <p:cNvSpPr>
            <a:spLocks noChangeArrowheads="1"/>
          </p:cNvSpPr>
          <p:nvPr/>
        </p:nvSpPr>
        <p:spPr bwMode="auto">
          <a:xfrm>
            <a:off x="5547792" y="948284"/>
            <a:ext cx="609600" cy="381000"/>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2" name="矩形 1"/>
          <p:cNvSpPr/>
          <p:nvPr/>
        </p:nvSpPr>
        <p:spPr>
          <a:xfrm>
            <a:off x="6939136" y="1027881"/>
            <a:ext cx="3540224" cy="2308324"/>
          </a:xfrm>
          <a:prstGeom prst="rect">
            <a:avLst/>
          </a:prstGeom>
        </p:spPr>
        <p:txBody>
          <a:bodyPr wrap="square">
            <a:spAutoFit/>
          </a:bodyPr>
          <a:lstStyle/>
          <a:p>
            <a:pPr marL="342900" indent="-342900" fontAlgn="base">
              <a:spcBef>
                <a:spcPct val="0"/>
              </a:spcBef>
              <a:spcAft>
                <a:spcPct val="0"/>
              </a:spcAft>
              <a:buFont typeface="+mj-lt"/>
              <a:buAutoNum type="arabicPeriod"/>
            </a:pPr>
            <a:r>
              <a:rPr kumimoji="1" lang="en-US" altLang="zh-TW" dirty="0">
                <a:solidFill>
                  <a:prstClr val="black"/>
                </a:solidFill>
                <a:latin typeface="標楷體" panose="03000509000000000000" pitchFamily="65" charset="-120"/>
                <a:ea typeface="標楷體" pitchFamily="65" charset="-120"/>
              </a:rPr>
              <a:t>Enter T outdoor</a:t>
            </a:r>
          </a:p>
          <a:p>
            <a:pPr marL="342900" indent="-342900" fontAlgn="base">
              <a:spcBef>
                <a:spcPct val="0"/>
              </a:spcBef>
              <a:spcAft>
                <a:spcPct val="0"/>
              </a:spcAft>
              <a:buFont typeface="+mj-lt"/>
              <a:buAutoNum type="arabicPeriod"/>
            </a:pPr>
            <a:r>
              <a:rPr kumimoji="1" lang="en-US" altLang="zh-TW" dirty="0">
                <a:solidFill>
                  <a:prstClr val="black"/>
                </a:solidFill>
                <a:latin typeface="標楷體" panose="03000509000000000000" pitchFamily="65" charset="-120"/>
                <a:ea typeface="標楷體" pitchFamily="65" charset="-120"/>
              </a:rPr>
              <a:t>Enter Pad efficiency</a:t>
            </a:r>
          </a:p>
          <a:p>
            <a:pPr marL="342900" indent="-342900" fontAlgn="base">
              <a:spcBef>
                <a:spcPct val="0"/>
              </a:spcBef>
              <a:spcAft>
                <a:spcPct val="0"/>
              </a:spcAft>
              <a:buFont typeface="+mj-lt"/>
              <a:buAutoNum type="arabicPeriod"/>
            </a:pPr>
            <a:r>
              <a:rPr kumimoji="1" lang="en-US" altLang="zh-TW" dirty="0">
                <a:solidFill>
                  <a:prstClr val="black"/>
                </a:solidFill>
                <a:latin typeface="標楷體" panose="03000509000000000000" pitchFamily="65" charset="-120"/>
                <a:ea typeface="標楷體" pitchFamily="65" charset="-120"/>
              </a:rPr>
              <a:t>Derive others</a:t>
            </a:r>
          </a:p>
          <a:p>
            <a:pPr marL="342900" indent="-342900" fontAlgn="base">
              <a:spcBef>
                <a:spcPct val="0"/>
              </a:spcBef>
              <a:spcAft>
                <a:spcPct val="0"/>
              </a:spcAft>
              <a:buFont typeface="+mj-lt"/>
              <a:buAutoNum type="arabicPeriod"/>
            </a:pPr>
            <a:endParaRPr kumimoji="1" lang="en-US" altLang="zh-TW" dirty="0">
              <a:solidFill>
                <a:prstClr val="black"/>
              </a:solidFill>
              <a:latin typeface="標楷體" panose="03000509000000000000" pitchFamily="65" charset="-120"/>
              <a:ea typeface="標楷體" pitchFamily="65" charset="-120"/>
            </a:endParaRPr>
          </a:p>
          <a:p>
            <a:pPr marL="342900" indent="-342900" fontAlgn="base">
              <a:spcBef>
                <a:spcPct val="0"/>
              </a:spcBef>
              <a:spcAft>
                <a:spcPct val="0"/>
              </a:spcAft>
              <a:buFont typeface="+mj-lt"/>
              <a:buAutoNum type="arabicPeriod"/>
            </a:pPr>
            <a:endParaRPr kumimoji="1" lang="en-US" altLang="zh-TW" dirty="0">
              <a:solidFill>
                <a:prstClr val="black"/>
              </a:solidFill>
              <a:latin typeface="標楷體" panose="03000509000000000000" pitchFamily="65" charset="-120"/>
              <a:ea typeface="標楷體" pitchFamily="65" charset="-120"/>
            </a:endParaRPr>
          </a:p>
          <a:p>
            <a:pPr fontAlgn="base">
              <a:spcBef>
                <a:spcPct val="0"/>
              </a:spcBef>
              <a:spcAft>
                <a:spcPct val="0"/>
              </a:spcAft>
            </a:pPr>
            <a:r>
              <a:rPr kumimoji="1" lang="en-US" altLang="zh-TW" dirty="0">
                <a:solidFill>
                  <a:prstClr val="black"/>
                </a:solidFill>
                <a:latin typeface="標楷體" panose="03000509000000000000" pitchFamily="65" charset="-120"/>
                <a:ea typeface="標楷體" pitchFamily="65" charset="-120"/>
              </a:rPr>
              <a:t>2. Enter T after Pad</a:t>
            </a:r>
          </a:p>
          <a:p>
            <a:pPr fontAlgn="base">
              <a:spcBef>
                <a:spcPct val="0"/>
              </a:spcBef>
              <a:spcAft>
                <a:spcPct val="0"/>
              </a:spcAft>
            </a:pPr>
            <a:r>
              <a:rPr kumimoji="1" lang="en-US" altLang="zh-TW" dirty="0">
                <a:solidFill>
                  <a:prstClr val="black"/>
                </a:solidFill>
                <a:latin typeface="標楷體" panose="03000509000000000000" pitchFamily="65" charset="-120"/>
                <a:ea typeface="標楷體" pitchFamily="65" charset="-120"/>
              </a:rPr>
              <a:t>3. Derive others</a:t>
            </a:r>
            <a:endParaRPr kumimoji="1" lang="zh-TW" altLang="en-US" dirty="0">
              <a:solidFill>
                <a:prstClr val="black"/>
              </a:solidFill>
              <a:latin typeface="Arial" charset="0"/>
              <a:ea typeface="標楷體" pitchFamily="65" charset="-120"/>
            </a:endParaRPr>
          </a:p>
          <a:p>
            <a:pPr marL="342900" indent="-342900" fontAlgn="base">
              <a:spcBef>
                <a:spcPct val="0"/>
              </a:spcBef>
              <a:spcAft>
                <a:spcPct val="0"/>
              </a:spcAft>
              <a:buFont typeface="+mj-lt"/>
              <a:buAutoNum type="arabicPeriod"/>
            </a:pPr>
            <a:endParaRPr kumimoji="1" lang="zh-TW" altLang="en-US" dirty="0">
              <a:solidFill>
                <a:prstClr val="black"/>
              </a:solidFill>
              <a:latin typeface="Arial" charset="0"/>
              <a:ea typeface="標楷體" pitchFamily="65" charset="-120"/>
            </a:endParaRPr>
          </a:p>
        </p:txBody>
      </p:sp>
      <p:cxnSp>
        <p:nvCxnSpPr>
          <p:cNvPr id="8" name="直線單箭頭接點 7"/>
          <p:cNvCxnSpPr/>
          <p:nvPr/>
        </p:nvCxnSpPr>
        <p:spPr>
          <a:xfrm flipH="1" flipV="1">
            <a:off x="5941640" y="1641202"/>
            <a:ext cx="1306488" cy="851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6528048" y="1531392"/>
            <a:ext cx="411088"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H="1">
            <a:off x="5375920" y="1268760"/>
            <a:ext cx="1563216" cy="33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8880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5"/>
          <p:cNvSpPr>
            <a:spLocks noGrp="1" noChangeArrowheads="1"/>
          </p:cNvSpPr>
          <p:nvPr>
            <p:ph type="title"/>
          </p:nvPr>
        </p:nvSpPr>
        <p:spPr>
          <a:xfrm>
            <a:off x="0" y="0"/>
            <a:ext cx="12192000" cy="1125538"/>
          </a:xfrm>
        </p:spPr>
        <p:txBody>
          <a:bodyPr>
            <a:normAutofit/>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Click on “Draw” icon to visually see the outcome</a:t>
            </a:r>
          </a:p>
        </p:txBody>
      </p:sp>
      <p:pic>
        <p:nvPicPr>
          <p:cNvPr id="102404" name="Picture 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919289" y="1268413"/>
            <a:ext cx="8175625" cy="536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8" name="Line 8"/>
          <p:cNvSpPr>
            <a:spLocks noChangeShapeType="1"/>
          </p:cNvSpPr>
          <p:nvPr/>
        </p:nvSpPr>
        <p:spPr bwMode="auto">
          <a:xfrm>
            <a:off x="4151313" y="5734050"/>
            <a:ext cx="2449512" cy="0"/>
          </a:xfrm>
          <a:prstGeom prst="line">
            <a:avLst/>
          </a:prstGeom>
          <a:noFill/>
          <a:ln w="76200">
            <a:solidFill>
              <a:srgbClr val="FF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102409" name="Text Box 9"/>
          <p:cNvSpPr txBox="1">
            <a:spLocks noChangeArrowheads="1"/>
          </p:cNvSpPr>
          <p:nvPr/>
        </p:nvSpPr>
        <p:spPr bwMode="auto">
          <a:xfrm>
            <a:off x="4872038" y="5262563"/>
            <a:ext cx="1079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a:solidFill>
                  <a:srgbClr val="FFFFFF"/>
                </a:solidFill>
                <a:latin typeface="Times New Roman" panose="02020603050405020304" pitchFamily="18" charset="0"/>
                <a:ea typeface="標楷體" pitchFamily="65" charset="-120"/>
                <a:cs typeface="Times New Roman" panose="02020603050405020304" pitchFamily="18" charset="0"/>
              </a:rPr>
              <a:t>WBD</a:t>
            </a:r>
          </a:p>
        </p:txBody>
      </p:sp>
      <p:sp>
        <p:nvSpPr>
          <p:cNvPr id="102410" name="Oval 10"/>
          <p:cNvSpPr>
            <a:spLocks noChangeArrowheads="1"/>
          </p:cNvSpPr>
          <p:nvPr/>
        </p:nvSpPr>
        <p:spPr bwMode="auto">
          <a:xfrm>
            <a:off x="9228138" y="3697288"/>
            <a:ext cx="1116012" cy="360362"/>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8" name="Line 8"/>
          <p:cNvSpPr>
            <a:spLocks noChangeShapeType="1"/>
          </p:cNvSpPr>
          <p:nvPr/>
        </p:nvSpPr>
        <p:spPr bwMode="auto">
          <a:xfrm>
            <a:off x="4654601" y="5013176"/>
            <a:ext cx="1946225" cy="0"/>
          </a:xfrm>
          <a:prstGeom prst="line">
            <a:avLst/>
          </a:prstGeom>
          <a:noFill/>
          <a:ln w="76200">
            <a:solidFill>
              <a:srgbClr val="FF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2" name="矩形 1"/>
          <p:cNvSpPr/>
          <p:nvPr/>
        </p:nvSpPr>
        <p:spPr>
          <a:xfrm>
            <a:off x="5165566" y="4572408"/>
            <a:ext cx="593432" cy="461665"/>
          </a:xfrm>
          <a:prstGeom prst="rect">
            <a:avLst/>
          </a:prstGeom>
        </p:spPr>
        <p:txBody>
          <a:bodyPr wrap="none">
            <a:spAutoFit/>
          </a:bodyPr>
          <a:lstStyle/>
          <a:p>
            <a:pPr fontAlgn="base">
              <a:spcBef>
                <a:spcPct val="0"/>
              </a:spcBef>
              <a:spcAft>
                <a:spcPct val="0"/>
              </a:spcAft>
            </a:pPr>
            <a:r>
              <a:rPr kumimoji="1" lang="en-US" altLang="zh-TW" sz="2400" b="1" dirty="0">
                <a:solidFill>
                  <a:prstClr val="white"/>
                </a:solidFill>
                <a:latin typeface="Times New Roman" panose="02020603050405020304" pitchFamily="18" charset="0"/>
                <a:ea typeface="標楷體" pitchFamily="65" charset="-120"/>
                <a:cs typeface="Times New Roman" panose="02020603050405020304" pitchFamily="18" charset="0"/>
              </a:rPr>
              <a:t>ΔT</a:t>
            </a:r>
            <a:endParaRPr kumimoji="1" lang="zh-TW" altLang="en-US" sz="2400" b="1" dirty="0">
              <a:solidFill>
                <a:prstClr val="white"/>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7549834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1029"/>
          <p:cNvSpPr>
            <a:spLocks noChangeArrowheads="1"/>
          </p:cNvSpPr>
          <p:nvPr/>
        </p:nvSpPr>
        <p:spPr bwMode="auto">
          <a:xfrm>
            <a:off x="4010025" y="22288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pic>
        <p:nvPicPr>
          <p:cNvPr id="84996" name="Picture 102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0" y="1304926"/>
            <a:ext cx="9144000" cy="5260975"/>
          </a:xfrm>
          <a:prstGeom prst="rect">
            <a:avLst/>
          </a:prstGeom>
          <a:noFill/>
          <a:extLst>
            <a:ext uri="{909E8E84-426E-40DD-AFC4-6F175D3DCCD1}">
              <a14:hiddenFill xmlns:a14="http://schemas.microsoft.com/office/drawing/2010/main">
                <a:solidFill>
                  <a:srgbClr val="FFFFFF"/>
                </a:solidFill>
              </a14:hiddenFill>
            </a:ext>
          </a:extLst>
        </p:spPr>
      </p:pic>
      <p:sp>
        <p:nvSpPr>
          <p:cNvPr id="84994" name="Rectangle 1026"/>
          <p:cNvSpPr>
            <a:spLocks noGrp="1" noChangeArrowheads="1"/>
          </p:cNvSpPr>
          <p:nvPr>
            <p:ph type="title"/>
          </p:nvPr>
        </p:nvSpPr>
        <p:spPr>
          <a:xfrm>
            <a:off x="2209800" y="381000"/>
            <a:ext cx="7772400" cy="1143000"/>
          </a:xfrm>
        </p:spPr>
        <p:txBody>
          <a:bodyPr>
            <a:normAutofit fontScale="90000"/>
          </a:bodyPr>
          <a:lstStyle/>
          <a:p>
            <a:r>
              <a:rPr lang="en-US" altLang="zh-TW" dirty="0"/>
              <a:t>Pad Efficiency vs. Air velocity </a:t>
            </a:r>
            <a:br>
              <a:rPr lang="en-US" altLang="zh-TW" dirty="0"/>
            </a:br>
            <a:r>
              <a:rPr lang="en-US" altLang="zh-TW" dirty="0"/>
              <a:t>(2 thickness of pad)</a:t>
            </a:r>
            <a:endParaRPr lang="zh-TW" altLang="en-US" dirty="0"/>
          </a:p>
        </p:txBody>
      </p:sp>
      <p:grpSp>
        <p:nvGrpSpPr>
          <p:cNvPr id="84998" name="Group 1030"/>
          <p:cNvGrpSpPr>
            <a:grpSpLocks/>
          </p:cNvGrpSpPr>
          <p:nvPr/>
        </p:nvGrpSpPr>
        <p:grpSpPr bwMode="auto">
          <a:xfrm>
            <a:off x="4495800" y="2514601"/>
            <a:ext cx="3621088" cy="881063"/>
            <a:chOff x="4838" y="2318"/>
            <a:chExt cx="3780" cy="788"/>
          </a:xfrm>
        </p:grpSpPr>
        <p:sp>
          <p:nvSpPr>
            <p:cNvPr id="84999" name="AutoShape 1031"/>
            <p:cNvSpPr>
              <a:spLocks noChangeArrowheads="1"/>
            </p:cNvSpPr>
            <p:nvPr/>
          </p:nvSpPr>
          <p:spPr bwMode="auto">
            <a:xfrm>
              <a:off x="7178" y="2693"/>
              <a:ext cx="1440" cy="413"/>
            </a:xfrm>
            <a:prstGeom prst="wedgeRoundRectCallout">
              <a:avLst>
                <a:gd name="adj1" fmla="val -80486"/>
                <a:gd name="adj2" fmla="val 63333"/>
                <a:gd name="adj3" fmla="val 16667"/>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zh-TW" altLang="en-US" sz="2000" dirty="0">
                  <a:solidFill>
                    <a:prstClr val="black"/>
                  </a:solidFill>
                  <a:latin typeface="Arial" charset="0"/>
                  <a:ea typeface="標楷體" pitchFamily="65" charset="-120"/>
                </a:rPr>
                <a:t>10 </a:t>
              </a:r>
              <a:r>
                <a:rPr lang="en-US" altLang="zh-TW" sz="2000" dirty="0">
                  <a:solidFill>
                    <a:prstClr val="black"/>
                  </a:solidFill>
                  <a:latin typeface="Arial" charset="0"/>
                  <a:ea typeface="標楷體" pitchFamily="65" charset="-120"/>
                </a:rPr>
                <a:t>cm</a:t>
              </a:r>
              <a:r>
                <a:rPr lang="zh-TW" altLang="en-US" sz="2000" dirty="0">
                  <a:solidFill>
                    <a:prstClr val="black"/>
                  </a:solidFill>
                  <a:latin typeface="Arial" charset="0"/>
                  <a:ea typeface="標楷體" pitchFamily="65" charset="-120"/>
                </a:rPr>
                <a:t> 厚</a:t>
              </a:r>
              <a:endParaRPr lang="en-US" altLang="zh-TW" sz="2000" dirty="0">
                <a:solidFill>
                  <a:prstClr val="black"/>
                </a:solidFill>
                <a:latin typeface="Arial" charset="0"/>
                <a:ea typeface="標楷體" pitchFamily="65" charset="-120"/>
              </a:endParaRPr>
            </a:p>
          </p:txBody>
        </p:sp>
        <p:sp>
          <p:nvSpPr>
            <p:cNvPr id="85000" name="AutoShape 1032"/>
            <p:cNvSpPr>
              <a:spLocks noChangeArrowheads="1"/>
            </p:cNvSpPr>
            <p:nvPr/>
          </p:nvSpPr>
          <p:spPr bwMode="auto">
            <a:xfrm>
              <a:off x="4838" y="2318"/>
              <a:ext cx="1440" cy="375"/>
            </a:xfrm>
            <a:prstGeom prst="wedgeRoundRectCallout">
              <a:avLst>
                <a:gd name="adj1" fmla="val 77639"/>
                <a:gd name="adj2" fmla="val -72963"/>
                <a:gd name="adj3" fmla="val 16667"/>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zh-TW" altLang="en-US" sz="2000" dirty="0">
                  <a:solidFill>
                    <a:prstClr val="black"/>
                  </a:solidFill>
                  <a:latin typeface="Arial" charset="0"/>
                  <a:ea typeface="標楷體" pitchFamily="65" charset="-120"/>
                </a:rPr>
                <a:t>20 </a:t>
              </a:r>
              <a:r>
                <a:rPr lang="en-US" altLang="zh-TW" sz="2000" dirty="0">
                  <a:solidFill>
                    <a:prstClr val="black"/>
                  </a:solidFill>
                  <a:latin typeface="Arial" charset="0"/>
                  <a:ea typeface="標楷體" pitchFamily="65" charset="-120"/>
                </a:rPr>
                <a:t>cm </a:t>
              </a:r>
              <a:r>
                <a:rPr lang="zh-TW" altLang="en-US" sz="2000" dirty="0">
                  <a:solidFill>
                    <a:prstClr val="black"/>
                  </a:solidFill>
                  <a:latin typeface="Arial" charset="0"/>
                  <a:ea typeface="標楷體" pitchFamily="65" charset="-120"/>
                </a:rPr>
                <a:t>厚</a:t>
              </a:r>
              <a:endParaRPr lang="en-US" altLang="zh-TW" sz="2000" dirty="0">
                <a:solidFill>
                  <a:prstClr val="black"/>
                </a:solidFill>
                <a:latin typeface="Arial" charset="0"/>
                <a:ea typeface="標楷體" pitchFamily="65" charset="-120"/>
              </a:endParaRPr>
            </a:p>
          </p:txBody>
        </p:sp>
      </p:grpSp>
    </p:spTree>
    <p:extLst>
      <p:ext uri="{BB962C8B-B14F-4D97-AF65-F5344CB8AC3E}">
        <p14:creationId xmlns:p14="http://schemas.microsoft.com/office/powerpoint/2010/main" val="11699556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209800" y="304800"/>
            <a:ext cx="8077200" cy="1143000"/>
          </a:xfrm>
        </p:spPr>
        <p:txBody>
          <a:bodyPr>
            <a:normAutofit/>
          </a:bodyPr>
          <a:lstStyle/>
          <a:p>
            <a:r>
              <a:rPr lang="en-US" altLang="zh-TW" sz="4000" dirty="0"/>
              <a:t>∆P vs. Air velocity (2 thickness of pad)</a:t>
            </a:r>
            <a:endParaRPr lang="zh-TW" altLang="en-US" sz="4000" dirty="0"/>
          </a:p>
        </p:txBody>
      </p:sp>
      <p:sp>
        <p:nvSpPr>
          <p:cNvPr id="86021" name="Rectangle 5"/>
          <p:cNvSpPr>
            <a:spLocks noChangeArrowheads="1"/>
          </p:cNvSpPr>
          <p:nvPr/>
        </p:nvSpPr>
        <p:spPr bwMode="auto">
          <a:xfrm>
            <a:off x="3938588" y="22860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pic>
        <p:nvPicPr>
          <p:cNvPr id="8602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76400" y="1524000"/>
            <a:ext cx="8763000" cy="4643438"/>
          </a:xfrm>
          <a:prstGeom prst="rect">
            <a:avLst/>
          </a:prstGeom>
          <a:noFill/>
          <a:extLst>
            <a:ext uri="{909E8E84-426E-40DD-AFC4-6F175D3DCCD1}">
              <a14:hiddenFill xmlns:a14="http://schemas.microsoft.com/office/drawing/2010/main">
                <a:solidFill>
                  <a:srgbClr val="FFFFFF"/>
                </a:solidFill>
              </a14:hiddenFill>
            </a:ext>
          </a:extLst>
        </p:spPr>
      </p:pic>
      <p:grpSp>
        <p:nvGrpSpPr>
          <p:cNvPr id="86022" name="Group 6"/>
          <p:cNvGrpSpPr>
            <a:grpSpLocks/>
          </p:cNvGrpSpPr>
          <p:nvPr/>
        </p:nvGrpSpPr>
        <p:grpSpPr bwMode="auto">
          <a:xfrm>
            <a:off x="5486400" y="3069169"/>
            <a:ext cx="3657600" cy="1656292"/>
            <a:chOff x="4658" y="6442"/>
            <a:chExt cx="4140" cy="1565"/>
          </a:xfrm>
        </p:grpSpPr>
        <p:sp>
          <p:nvSpPr>
            <p:cNvPr id="86023" name="AutoShape 7"/>
            <p:cNvSpPr>
              <a:spLocks noChangeArrowheads="1"/>
            </p:cNvSpPr>
            <p:nvPr/>
          </p:nvSpPr>
          <p:spPr bwMode="auto">
            <a:xfrm>
              <a:off x="7358" y="6442"/>
              <a:ext cx="1440" cy="416"/>
            </a:xfrm>
            <a:prstGeom prst="wedgeRoundRectCallout">
              <a:avLst>
                <a:gd name="adj1" fmla="val -78125"/>
                <a:gd name="adj2" fmla="val 32407"/>
                <a:gd name="adj3" fmla="val 16667"/>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zh-TW" altLang="en-US" dirty="0">
                  <a:solidFill>
                    <a:prstClr val="black"/>
                  </a:solidFill>
                  <a:latin typeface="Arial" charset="0"/>
                  <a:ea typeface="標楷體" pitchFamily="65" charset="-120"/>
                </a:rPr>
                <a:t>10 </a:t>
              </a:r>
              <a:r>
                <a:rPr lang="en-US" altLang="zh-TW" dirty="0">
                  <a:solidFill>
                    <a:prstClr val="black"/>
                  </a:solidFill>
                  <a:latin typeface="Arial" charset="0"/>
                  <a:ea typeface="標楷體" pitchFamily="65" charset="-120"/>
                </a:rPr>
                <a:t>cm</a:t>
              </a:r>
              <a:r>
                <a:rPr lang="zh-TW" altLang="en-US" dirty="0">
                  <a:solidFill>
                    <a:prstClr val="black"/>
                  </a:solidFill>
                  <a:latin typeface="Arial" charset="0"/>
                  <a:ea typeface="標楷體" pitchFamily="65" charset="-120"/>
                </a:rPr>
                <a:t> 厚</a:t>
              </a:r>
              <a:endParaRPr lang="en-US" altLang="zh-TW" dirty="0">
                <a:solidFill>
                  <a:prstClr val="black"/>
                </a:solidFill>
                <a:latin typeface="Arial" charset="0"/>
                <a:ea typeface="標楷體" pitchFamily="65" charset="-120"/>
              </a:endParaRPr>
            </a:p>
          </p:txBody>
        </p:sp>
        <p:sp>
          <p:nvSpPr>
            <p:cNvPr id="86024" name="AutoShape 8"/>
            <p:cNvSpPr>
              <a:spLocks noChangeArrowheads="1"/>
            </p:cNvSpPr>
            <p:nvPr/>
          </p:nvSpPr>
          <p:spPr bwMode="auto">
            <a:xfrm>
              <a:off x="4658" y="7538"/>
              <a:ext cx="1440" cy="469"/>
            </a:xfrm>
            <a:prstGeom prst="wedgeRoundRectCallout">
              <a:avLst>
                <a:gd name="adj1" fmla="val 77639"/>
                <a:gd name="adj2" fmla="val -72963"/>
                <a:gd name="adj3" fmla="val 16667"/>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zh-TW" altLang="en-US" dirty="0">
                  <a:solidFill>
                    <a:prstClr val="black"/>
                  </a:solidFill>
                  <a:latin typeface="Arial" charset="0"/>
                  <a:ea typeface="標楷體" pitchFamily="65" charset="-120"/>
                </a:rPr>
                <a:t>20 </a:t>
              </a:r>
              <a:r>
                <a:rPr lang="en-US" altLang="zh-TW" dirty="0">
                  <a:solidFill>
                    <a:prstClr val="black"/>
                  </a:solidFill>
                  <a:latin typeface="Arial" charset="0"/>
                  <a:ea typeface="標楷體" pitchFamily="65" charset="-120"/>
                </a:rPr>
                <a:t>cm</a:t>
              </a:r>
              <a:r>
                <a:rPr lang="zh-TW" altLang="en-US" dirty="0">
                  <a:solidFill>
                    <a:prstClr val="black"/>
                  </a:solidFill>
                  <a:latin typeface="Arial" charset="0"/>
                  <a:ea typeface="標楷體" pitchFamily="65" charset="-120"/>
                </a:rPr>
                <a:t> 厚</a:t>
              </a:r>
              <a:endParaRPr lang="en-US" altLang="zh-TW" dirty="0">
                <a:solidFill>
                  <a:prstClr val="black"/>
                </a:solidFill>
                <a:latin typeface="Arial" charset="0"/>
                <a:ea typeface="標楷體" pitchFamily="65" charset="-120"/>
              </a:endParaRPr>
            </a:p>
          </p:txBody>
        </p:sp>
      </p:grpSp>
    </p:spTree>
    <p:extLst>
      <p:ext uri="{BB962C8B-B14F-4D97-AF65-F5344CB8AC3E}">
        <p14:creationId xmlns:p14="http://schemas.microsoft.com/office/powerpoint/2010/main" val="34178814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0754" name="Group 9"/>
          <p:cNvGrpSpPr>
            <a:grpSpLocks/>
          </p:cNvGrpSpPr>
          <p:nvPr/>
        </p:nvGrpSpPr>
        <p:grpSpPr bwMode="auto">
          <a:xfrm>
            <a:off x="1524000" y="58738"/>
            <a:ext cx="9144000" cy="6799262"/>
            <a:chOff x="0" y="37"/>
            <a:chExt cx="5760" cy="4283"/>
          </a:xfrm>
        </p:grpSpPr>
        <p:pic>
          <p:nvPicPr>
            <p:cNvPr id="33075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
              <a:ext cx="5760" cy="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756" name="Rectangle 6"/>
            <p:cNvSpPr>
              <a:spLocks noChangeArrowheads="1"/>
            </p:cNvSpPr>
            <p:nvPr/>
          </p:nvSpPr>
          <p:spPr bwMode="auto">
            <a:xfrm>
              <a:off x="657" y="1480"/>
              <a:ext cx="1951"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kumimoji="1" lang="en-US" altLang="zh-TW" sz="4000" dirty="0">
                  <a:solidFill>
                    <a:srgbClr val="1F497D"/>
                  </a:solidFill>
                  <a:latin typeface="Tahoma" panose="020B0604030504040204" pitchFamily="34" charset="0"/>
                  <a:ea typeface="標楷體" panose="03000509000000000000" pitchFamily="65" charset="-120"/>
                </a:rPr>
                <a:t>Efficiency vs. Air velocity</a:t>
              </a:r>
              <a:endParaRPr kumimoji="1" lang="zh-TW" altLang="en-US" sz="4000" dirty="0">
                <a:solidFill>
                  <a:srgbClr val="1F497D"/>
                </a:solidFill>
                <a:latin typeface="Tahoma" panose="020B0604030504040204" pitchFamily="34" charset="0"/>
                <a:ea typeface="標楷體" panose="03000509000000000000" pitchFamily="65" charset="-120"/>
              </a:endParaRPr>
            </a:p>
          </p:txBody>
        </p:sp>
        <p:sp>
          <p:nvSpPr>
            <p:cNvPr id="330757" name="Rectangle 7"/>
            <p:cNvSpPr>
              <a:spLocks noChangeArrowheads="1"/>
            </p:cNvSpPr>
            <p:nvPr/>
          </p:nvSpPr>
          <p:spPr bwMode="auto">
            <a:xfrm>
              <a:off x="3560" y="1525"/>
              <a:ext cx="2200"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kumimoji="1" lang="en-US" altLang="zh-TW" sz="4000" dirty="0">
                  <a:solidFill>
                    <a:srgbClr val="1F497D"/>
                  </a:solidFill>
                  <a:latin typeface="Tahoma" panose="020B0604030504040204" pitchFamily="34" charset="0"/>
                  <a:ea typeface="標楷體" panose="03000509000000000000" pitchFamily="65" charset="-120"/>
                </a:rPr>
                <a:t>Pressure drop vs. Air velocity</a:t>
              </a:r>
              <a:endParaRPr kumimoji="1" lang="zh-TW" altLang="en-US" sz="4000" dirty="0">
                <a:solidFill>
                  <a:srgbClr val="1F497D"/>
                </a:solidFill>
                <a:latin typeface="Tahoma" panose="020B0604030504040204" pitchFamily="34" charset="0"/>
                <a:ea typeface="標楷體" panose="03000509000000000000" pitchFamily="65" charset="-120"/>
              </a:endParaRPr>
            </a:p>
          </p:txBody>
        </p:sp>
      </p:grpSp>
    </p:spTree>
    <p:extLst>
      <p:ext uri="{BB962C8B-B14F-4D97-AF65-F5344CB8AC3E}">
        <p14:creationId xmlns:p14="http://schemas.microsoft.com/office/powerpoint/2010/main" val="11609823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20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971376"/>
            <a:ext cx="8763000" cy="5842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050"/>
          <p:cNvSpPr>
            <a:spLocks noGrp="1" noChangeArrowheads="1"/>
          </p:cNvSpPr>
          <p:nvPr>
            <p:ph type="title"/>
          </p:nvPr>
        </p:nvSpPr>
        <p:spPr>
          <a:xfrm>
            <a:off x="94268" y="227112"/>
            <a:ext cx="12097732" cy="609600"/>
          </a:xfrm>
        </p:spPr>
        <p:txBody>
          <a:bodyPr>
            <a:noAutofit/>
          </a:bodyPr>
          <a:lstStyle/>
          <a:p>
            <a:r>
              <a:rPr lang="en-US" altLang="zh-TW" sz="6000" dirty="0">
                <a:latin typeface="Times New Roman" panose="02020603050405020304" pitchFamily="18" charset="0"/>
                <a:ea typeface="標楷體" pitchFamily="65" charset="-120"/>
                <a:cs typeface="Times New Roman" panose="02020603050405020304" pitchFamily="18" charset="0"/>
              </a:rPr>
              <a:t>Fan curves</a:t>
            </a:r>
            <a:endParaRPr lang="zh-TW" altLang="en-US" sz="6000" dirty="0">
              <a:latin typeface="Times New Roman" panose="02020603050405020304" pitchFamily="18" charset="0"/>
              <a:ea typeface="標楷體" pitchFamily="65" charset="-120"/>
              <a:cs typeface="Times New Roman" panose="02020603050405020304" pitchFamily="18" charset="0"/>
            </a:endParaRPr>
          </a:p>
        </p:txBody>
      </p:sp>
      <p:sp>
        <p:nvSpPr>
          <p:cNvPr id="87045" name="Rectangle 2053"/>
          <p:cNvSpPr>
            <a:spLocks noChangeArrowheads="1"/>
          </p:cNvSpPr>
          <p:nvPr/>
        </p:nvSpPr>
        <p:spPr bwMode="auto">
          <a:xfrm>
            <a:off x="3724275" y="18478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kumimoji="1" lang="zh-TW" altLang="en-US">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nvGrpSpPr>
          <p:cNvPr id="87050" name="Group 2058"/>
          <p:cNvGrpSpPr>
            <a:grpSpLocks/>
          </p:cNvGrpSpPr>
          <p:nvPr/>
        </p:nvGrpSpPr>
        <p:grpSpPr bwMode="auto">
          <a:xfrm>
            <a:off x="6172200" y="2546176"/>
            <a:ext cx="4419600" cy="2514600"/>
            <a:chOff x="2928" y="1536"/>
            <a:chExt cx="2784" cy="1584"/>
          </a:xfrm>
        </p:grpSpPr>
        <p:sp>
          <p:nvSpPr>
            <p:cNvPr id="87046" name="Oval 2054"/>
            <p:cNvSpPr>
              <a:spLocks noChangeArrowheads="1"/>
            </p:cNvSpPr>
            <p:nvPr/>
          </p:nvSpPr>
          <p:spPr bwMode="auto">
            <a:xfrm>
              <a:off x="4224" y="2352"/>
              <a:ext cx="1440" cy="288"/>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87047" name="Oval 2055"/>
            <p:cNvSpPr>
              <a:spLocks noChangeArrowheads="1"/>
            </p:cNvSpPr>
            <p:nvPr/>
          </p:nvSpPr>
          <p:spPr bwMode="auto">
            <a:xfrm>
              <a:off x="4272" y="2832"/>
              <a:ext cx="1440" cy="288"/>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87048" name="Oval 2056"/>
            <p:cNvSpPr>
              <a:spLocks noChangeArrowheads="1"/>
            </p:cNvSpPr>
            <p:nvPr/>
          </p:nvSpPr>
          <p:spPr bwMode="auto">
            <a:xfrm>
              <a:off x="2928" y="1536"/>
              <a:ext cx="96" cy="288"/>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87049" name="Line 2057"/>
            <p:cNvSpPr>
              <a:spLocks noChangeShapeType="1"/>
            </p:cNvSpPr>
            <p:nvPr/>
          </p:nvSpPr>
          <p:spPr bwMode="auto">
            <a:xfrm flipH="1" flipV="1">
              <a:off x="3072" y="1776"/>
              <a:ext cx="1152" cy="576"/>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spTree>
    <p:extLst>
      <p:ext uri="{BB962C8B-B14F-4D97-AF65-F5344CB8AC3E}">
        <p14:creationId xmlns:p14="http://schemas.microsoft.com/office/powerpoint/2010/main" val="23197889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7050"/>
                                        </p:tgtEl>
                                        <p:attrNameLst>
                                          <p:attrName>style.visibility</p:attrName>
                                        </p:attrNameLst>
                                      </p:cBhvr>
                                      <p:to>
                                        <p:strVal val="visible"/>
                                      </p:to>
                                    </p:set>
                                    <p:anim calcmode="lin" valueType="num">
                                      <p:cBhvr additive="base">
                                        <p:cTn id="7" dur="500" fill="hold"/>
                                        <p:tgtEl>
                                          <p:spTgt spid="87050"/>
                                        </p:tgtEl>
                                        <p:attrNameLst>
                                          <p:attrName>ppt_x</p:attrName>
                                        </p:attrNameLst>
                                      </p:cBhvr>
                                      <p:tavLst>
                                        <p:tav tm="0">
                                          <p:val>
                                            <p:strVal val="1+#ppt_w/2"/>
                                          </p:val>
                                        </p:tav>
                                        <p:tav tm="100000">
                                          <p:val>
                                            <p:strVal val="#ppt_x"/>
                                          </p:val>
                                        </p:tav>
                                      </p:tavLst>
                                    </p:anim>
                                    <p:anim calcmode="lin" valueType="num">
                                      <p:cBhvr additive="base">
                                        <p:cTn id="8" dur="500" fill="hold"/>
                                        <p:tgtEl>
                                          <p:spTgt spid="87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a:xfrm>
            <a:off x="2063553" y="260649"/>
            <a:ext cx="8137525" cy="573087"/>
          </a:xfrm>
        </p:spPr>
        <p:txBody>
          <a:bodyPr>
            <a:noAutofit/>
          </a:bodyPr>
          <a:lstStyle/>
          <a:p>
            <a:r>
              <a:rPr lang="en-US" altLang="zh-TW" sz="2800" dirty="0"/>
              <a:t>Vapor pressure deficit (VPD) of leaf</a:t>
            </a:r>
          </a:p>
        </p:txBody>
      </p:sp>
      <p:pic>
        <p:nvPicPr>
          <p:cNvPr id="12390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8925" y="2582863"/>
            <a:ext cx="5545138" cy="394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9" name="Line 5"/>
          <p:cNvSpPr>
            <a:spLocks noChangeShapeType="1"/>
          </p:cNvSpPr>
          <p:nvPr/>
        </p:nvSpPr>
        <p:spPr bwMode="auto">
          <a:xfrm>
            <a:off x="4151313" y="4508501"/>
            <a:ext cx="0" cy="822325"/>
          </a:xfrm>
          <a:prstGeom prst="line">
            <a:avLst/>
          </a:prstGeom>
          <a:noFill/>
          <a:ln w="76200">
            <a:solidFill>
              <a:srgbClr val="00FF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23910" name="Text Box 6"/>
          <p:cNvSpPr txBox="1">
            <a:spLocks noChangeArrowheads="1"/>
          </p:cNvSpPr>
          <p:nvPr/>
        </p:nvSpPr>
        <p:spPr bwMode="auto">
          <a:xfrm>
            <a:off x="4440238" y="4611688"/>
            <a:ext cx="1079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a:solidFill>
                  <a:srgbClr val="FFFFFF"/>
                </a:solidFill>
                <a:latin typeface="Times New Roman" pitchFamily="18" charset="0"/>
                <a:ea typeface="標楷體" pitchFamily="65" charset="-120"/>
              </a:rPr>
              <a:t>VPD</a:t>
            </a:r>
          </a:p>
        </p:txBody>
      </p:sp>
      <p:pic>
        <p:nvPicPr>
          <p:cNvPr id="123912"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5064" y="1268883"/>
            <a:ext cx="29305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13" name="Oval 9"/>
          <p:cNvSpPr>
            <a:spLocks noChangeArrowheads="1"/>
          </p:cNvSpPr>
          <p:nvPr/>
        </p:nvSpPr>
        <p:spPr bwMode="auto">
          <a:xfrm>
            <a:off x="5448301" y="2636839"/>
            <a:ext cx="1584325" cy="2592387"/>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23914" name="AutoShape 10"/>
          <p:cNvSpPr>
            <a:spLocks noChangeArrowheads="1"/>
          </p:cNvSpPr>
          <p:nvPr/>
        </p:nvSpPr>
        <p:spPr bwMode="auto">
          <a:xfrm>
            <a:off x="7464426" y="1195858"/>
            <a:ext cx="2879725" cy="4897438"/>
          </a:xfrm>
          <a:prstGeom prst="wedgeRoundRectCallout">
            <a:avLst>
              <a:gd name="adj1" fmla="val -65875"/>
              <a:gd name="adj2" fmla="val 4977"/>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23915" name="Oval 11"/>
          <p:cNvSpPr>
            <a:spLocks noChangeArrowheads="1"/>
          </p:cNvSpPr>
          <p:nvPr/>
        </p:nvSpPr>
        <p:spPr bwMode="auto">
          <a:xfrm>
            <a:off x="9336088" y="1340321"/>
            <a:ext cx="576262" cy="360362"/>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23916" name="Text Box 12"/>
          <p:cNvSpPr txBox="1">
            <a:spLocks noChangeArrowheads="1"/>
          </p:cNvSpPr>
          <p:nvPr/>
        </p:nvSpPr>
        <p:spPr bwMode="auto">
          <a:xfrm>
            <a:off x="2063750" y="1341438"/>
            <a:ext cx="38163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a:solidFill>
                  <a:srgbClr val="545472"/>
                </a:solidFill>
                <a:latin typeface="Times New Roman" pitchFamily="18" charset="0"/>
                <a:ea typeface="標楷體" pitchFamily="65" charset="-120"/>
              </a:rPr>
              <a:t>Enter Leaf temperature, then click on Draw icon.</a:t>
            </a:r>
          </a:p>
        </p:txBody>
      </p:sp>
    </p:spTree>
    <p:extLst>
      <p:ext uri="{BB962C8B-B14F-4D97-AF65-F5344CB8AC3E}">
        <p14:creationId xmlns:p14="http://schemas.microsoft.com/office/powerpoint/2010/main" val="12536083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1524001" y="692150"/>
            <a:ext cx="9143999" cy="1143000"/>
          </a:xfrm>
        </p:spPr>
        <p:txBody>
          <a:bodyPr>
            <a:normAutofit/>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Shows the line/curves of the selected properties</a:t>
            </a:r>
          </a:p>
        </p:txBody>
      </p:sp>
      <p:pic>
        <p:nvPicPr>
          <p:cNvPr id="106503" name="Picture 7"/>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a:off x="8559801" y="2492375"/>
            <a:ext cx="1820863" cy="2376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6505"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9651" y="2133600"/>
            <a:ext cx="5903913"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506" name="Oval 10"/>
          <p:cNvSpPr>
            <a:spLocks noChangeArrowheads="1"/>
          </p:cNvSpPr>
          <p:nvPr/>
        </p:nvSpPr>
        <p:spPr bwMode="auto">
          <a:xfrm>
            <a:off x="7319963" y="4797425"/>
            <a:ext cx="863600" cy="1225550"/>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106507" name="AutoShape 11"/>
          <p:cNvSpPr>
            <a:spLocks noChangeArrowheads="1"/>
          </p:cNvSpPr>
          <p:nvPr/>
        </p:nvSpPr>
        <p:spPr bwMode="auto">
          <a:xfrm>
            <a:off x="8616950" y="2420938"/>
            <a:ext cx="1690688" cy="2520950"/>
          </a:xfrm>
          <a:prstGeom prst="wedgeRoundRectCallout">
            <a:avLst>
              <a:gd name="adj1" fmla="val -75917"/>
              <a:gd name="adj2" fmla="val 57745"/>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7" name="Rectangle 4"/>
          <p:cNvSpPr txBox="1">
            <a:spLocks noChangeArrowheads="1"/>
          </p:cNvSpPr>
          <p:nvPr/>
        </p:nvSpPr>
        <p:spPr>
          <a:xfrm>
            <a:off x="2356048" y="-27384"/>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Other handy features</a:t>
            </a:r>
          </a:p>
        </p:txBody>
      </p:sp>
    </p:spTree>
    <p:extLst>
      <p:ext uri="{BB962C8B-B14F-4D97-AF65-F5344CB8AC3E}">
        <p14:creationId xmlns:p14="http://schemas.microsoft.com/office/powerpoint/2010/main" val="25642122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36" name="Group 12"/>
          <p:cNvGrpSpPr>
            <a:grpSpLocks/>
          </p:cNvGrpSpPr>
          <p:nvPr/>
        </p:nvGrpSpPr>
        <p:grpSpPr bwMode="auto">
          <a:xfrm>
            <a:off x="1701801" y="593552"/>
            <a:ext cx="8786813" cy="6219825"/>
            <a:chOff x="158" y="255"/>
            <a:chExt cx="5535" cy="3918"/>
          </a:xfrm>
        </p:grpSpPr>
        <p:pic>
          <p:nvPicPr>
            <p:cNvPr id="12902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6" y="1111"/>
              <a:ext cx="795"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3" y="2296"/>
              <a:ext cx="784"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5"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25" y="2295"/>
              <a:ext cx="781" cy="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3"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30" y="1107"/>
              <a:ext cx="766" cy="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8" y="255"/>
              <a:ext cx="2175" cy="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0"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8" y="2281"/>
              <a:ext cx="2178" cy="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2"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515" y="255"/>
              <a:ext cx="2178" cy="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4"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15" y="2263"/>
              <a:ext cx="2177" cy="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4"/>
          <p:cNvSpPr txBox="1">
            <a:spLocks noChangeArrowheads="1"/>
          </p:cNvSpPr>
          <p:nvPr/>
        </p:nvSpPr>
        <p:spPr>
          <a:xfrm>
            <a:off x="1524000" y="-27384"/>
            <a:ext cx="9144000" cy="69713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kumimoji="1"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Shows the line/curves of the selected properties</a:t>
            </a:r>
            <a:endParaRPr kumimoji="1" lang="en-US" altLang="zh-TW" sz="3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9217943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209800" y="214313"/>
            <a:ext cx="7772400" cy="1143000"/>
          </a:xfrm>
        </p:spPr>
        <p:txBody>
          <a:bodyPr>
            <a:normAutofit fontScale="90000"/>
          </a:bodyPr>
          <a:lstStyle/>
          <a:p>
            <a:r>
              <a:rPr lang="en-US" altLang="zh-TW" dirty="0">
                <a:latin typeface="標楷體" panose="03000509000000000000" pitchFamily="65" charset="-120"/>
                <a:ea typeface="標楷體" panose="03000509000000000000" pitchFamily="65" charset="-120"/>
              </a:rPr>
              <a:t>Thermodynamic Properties of moist air</a:t>
            </a:r>
          </a:p>
        </p:txBody>
      </p:sp>
      <p:sp>
        <p:nvSpPr>
          <p:cNvPr id="73731" name="Rectangle 3"/>
          <p:cNvSpPr>
            <a:spLocks noGrp="1" noChangeArrowheads="1"/>
          </p:cNvSpPr>
          <p:nvPr>
            <p:ph type="body" idx="1"/>
          </p:nvPr>
        </p:nvSpPr>
        <p:spPr>
          <a:xfrm>
            <a:off x="1775520" y="1340768"/>
            <a:ext cx="4015680" cy="3456384"/>
          </a:xfrm>
        </p:spPr>
        <p:txBody>
          <a:bodyPr>
            <a:noAutofit/>
          </a:bodyPr>
          <a:lstStyle/>
          <a:p>
            <a:pPr marL="609600" indent="-609600">
              <a:buFontTx/>
              <a:buAutoNum type="arabicPeriod"/>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乾球溫度</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dry bulb T</a:t>
            </a:r>
          </a:p>
          <a:p>
            <a:pPr marL="609600" indent="-609600">
              <a:buFontTx/>
              <a:buAutoNum type="arabicPeriod"/>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濕球溫度</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wet bulb T</a:t>
            </a:r>
          </a:p>
          <a:p>
            <a:pPr marL="609600" indent="-609600">
              <a:buFontTx/>
              <a:buAutoNum type="arabicPeriod"/>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露點溫度</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dew point T</a:t>
            </a:r>
          </a:p>
        </p:txBody>
      </p:sp>
      <p:sp>
        <p:nvSpPr>
          <p:cNvPr id="73732" name="Rectangle 4"/>
          <p:cNvSpPr>
            <a:spLocks noChangeArrowheads="1"/>
          </p:cNvSpPr>
          <p:nvPr/>
        </p:nvSpPr>
        <p:spPr bwMode="auto">
          <a:xfrm>
            <a:off x="5817907" y="1556792"/>
            <a:ext cx="48006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fontAlgn="base">
              <a:lnSpc>
                <a:spcPct val="90000"/>
              </a:lnSpc>
              <a:spcBef>
                <a:spcPct val="20000"/>
              </a:spcBef>
              <a:spcAft>
                <a:spcPct val="0"/>
              </a:spcAft>
              <a:buSzPct val="90000"/>
              <a:buFontTx/>
              <a:buAutoNum type="arabicPeriod" startAt="4"/>
            </a:pPr>
            <a:r>
              <a:rPr kumimoji="1" lang="zh-TW" altLang="en-US" sz="3200" dirty="0">
                <a:solidFill>
                  <a:prstClr val="black"/>
                </a:solidFill>
                <a:latin typeface="Tahoma" pitchFamily="34" charset="0"/>
                <a:ea typeface="標楷體" pitchFamily="65" charset="-120"/>
              </a:rPr>
              <a:t>相對溼度</a:t>
            </a:r>
            <a:br>
              <a:rPr kumimoji="1" lang="en-US" altLang="zh-TW" sz="3200" dirty="0">
                <a:solidFill>
                  <a:prstClr val="black"/>
                </a:solidFill>
                <a:latin typeface="Tahoma" pitchFamily="34" charset="0"/>
                <a:ea typeface="標楷體" pitchFamily="65" charset="-120"/>
              </a:rPr>
            </a:br>
            <a:r>
              <a:rPr kumimoji="1" lang="en-US" altLang="zh-TW" sz="3200" dirty="0">
                <a:solidFill>
                  <a:prstClr val="black"/>
                </a:solidFill>
                <a:latin typeface="Tahoma" pitchFamily="34" charset="0"/>
                <a:ea typeface="標楷體" pitchFamily="65" charset="-120"/>
              </a:rPr>
              <a:t>relative humidity</a:t>
            </a:r>
          </a:p>
          <a:p>
            <a:pPr marL="457200" indent="-457200" fontAlgn="base">
              <a:lnSpc>
                <a:spcPct val="90000"/>
              </a:lnSpc>
              <a:spcBef>
                <a:spcPct val="20000"/>
              </a:spcBef>
              <a:spcAft>
                <a:spcPct val="0"/>
              </a:spcAft>
              <a:buSzPct val="90000"/>
              <a:buFontTx/>
              <a:buAutoNum type="arabicPeriod" startAt="4"/>
            </a:pPr>
            <a:r>
              <a:rPr kumimoji="1" lang="zh-TW" altLang="en-US" sz="3200" dirty="0">
                <a:solidFill>
                  <a:prstClr val="black"/>
                </a:solidFill>
                <a:latin typeface="Tahoma" pitchFamily="34" charset="0"/>
                <a:ea typeface="標楷體" pitchFamily="65" charset="-120"/>
              </a:rPr>
              <a:t>絕對溼度</a:t>
            </a:r>
            <a:br>
              <a:rPr kumimoji="1" lang="en-US" altLang="zh-TW" sz="3200" dirty="0">
                <a:solidFill>
                  <a:prstClr val="black"/>
                </a:solidFill>
                <a:latin typeface="Tahoma" pitchFamily="34" charset="0"/>
                <a:ea typeface="標楷體" pitchFamily="65" charset="-120"/>
              </a:rPr>
            </a:br>
            <a:r>
              <a:rPr kumimoji="1" lang="en-US" altLang="zh-TW" sz="3200" dirty="0">
                <a:solidFill>
                  <a:prstClr val="black"/>
                </a:solidFill>
                <a:latin typeface="Tahoma" pitchFamily="34" charset="0"/>
                <a:ea typeface="標楷體" pitchFamily="65" charset="-120"/>
              </a:rPr>
              <a:t>absolute humidity </a:t>
            </a:r>
          </a:p>
          <a:p>
            <a:pPr marL="914400" lvl="1" indent="-457200" fontAlgn="base">
              <a:lnSpc>
                <a:spcPct val="90000"/>
              </a:lnSpc>
              <a:spcBef>
                <a:spcPct val="20000"/>
              </a:spcBef>
              <a:spcAft>
                <a:spcPct val="0"/>
              </a:spcAft>
              <a:buSzPct val="90000"/>
            </a:pPr>
            <a:r>
              <a:rPr kumimoji="1" lang="en-US" altLang="zh-TW" sz="3200" dirty="0">
                <a:solidFill>
                  <a:prstClr val="black"/>
                </a:solidFill>
                <a:latin typeface="Tahoma" pitchFamily="34" charset="0"/>
                <a:ea typeface="標楷體" pitchFamily="65" charset="-120"/>
              </a:rPr>
              <a:t>(</a:t>
            </a:r>
            <a:r>
              <a:rPr kumimoji="1" lang="zh-TW" altLang="en-US" sz="3200" dirty="0">
                <a:solidFill>
                  <a:prstClr val="black"/>
                </a:solidFill>
                <a:latin typeface="Tahoma" pitchFamily="34" charset="0"/>
                <a:ea typeface="標楷體" pitchFamily="65" charset="-120"/>
              </a:rPr>
              <a:t>濕度比</a:t>
            </a:r>
            <a:r>
              <a:rPr kumimoji="1" lang="en-US" altLang="zh-TW" sz="3200" dirty="0">
                <a:solidFill>
                  <a:prstClr val="black"/>
                </a:solidFill>
                <a:latin typeface="Tahoma" pitchFamily="34" charset="0"/>
                <a:ea typeface="標楷體" pitchFamily="65" charset="-120"/>
              </a:rPr>
              <a:t>humidity ratio)</a:t>
            </a:r>
          </a:p>
          <a:p>
            <a:pPr marL="457200" indent="-457200" fontAlgn="base">
              <a:lnSpc>
                <a:spcPct val="90000"/>
              </a:lnSpc>
              <a:spcBef>
                <a:spcPct val="20000"/>
              </a:spcBef>
              <a:spcAft>
                <a:spcPct val="0"/>
              </a:spcAft>
              <a:buSzPct val="90000"/>
              <a:buFontTx/>
              <a:buAutoNum type="arabicPeriod" startAt="4"/>
            </a:pPr>
            <a:r>
              <a:rPr kumimoji="1" lang="zh-TW" altLang="en-US" sz="3200" dirty="0">
                <a:solidFill>
                  <a:prstClr val="black"/>
                </a:solidFill>
                <a:latin typeface="Tahoma" pitchFamily="34" charset="0"/>
                <a:ea typeface="標楷體" pitchFamily="65" charset="-120"/>
              </a:rPr>
              <a:t>比容 </a:t>
            </a:r>
            <a:r>
              <a:rPr kumimoji="1" lang="en-US" altLang="zh-TW" sz="3200" dirty="0">
                <a:solidFill>
                  <a:prstClr val="black"/>
                </a:solidFill>
                <a:latin typeface="Tahoma" pitchFamily="34" charset="0"/>
                <a:ea typeface="標楷體" pitchFamily="65" charset="-120"/>
              </a:rPr>
              <a:t>specific volume</a:t>
            </a:r>
          </a:p>
          <a:p>
            <a:pPr marL="457200" indent="-457200" fontAlgn="base">
              <a:lnSpc>
                <a:spcPct val="90000"/>
              </a:lnSpc>
              <a:spcBef>
                <a:spcPct val="20000"/>
              </a:spcBef>
              <a:spcAft>
                <a:spcPct val="0"/>
              </a:spcAft>
              <a:buSzPct val="90000"/>
              <a:buFontTx/>
              <a:buAutoNum type="arabicPeriod" startAt="4"/>
            </a:pPr>
            <a:r>
              <a:rPr kumimoji="1" lang="zh-TW" altLang="en-US" sz="3200" dirty="0">
                <a:solidFill>
                  <a:prstClr val="black"/>
                </a:solidFill>
                <a:latin typeface="Tahoma" pitchFamily="34" charset="0"/>
                <a:ea typeface="標楷體" pitchFamily="65" charset="-120"/>
              </a:rPr>
              <a:t>熱焓 </a:t>
            </a:r>
            <a:r>
              <a:rPr kumimoji="1" lang="en-US" altLang="zh-TW" sz="3200" dirty="0">
                <a:solidFill>
                  <a:prstClr val="black"/>
                </a:solidFill>
                <a:latin typeface="Tahoma" pitchFamily="34" charset="0"/>
                <a:ea typeface="標楷體" pitchFamily="65" charset="-120"/>
              </a:rPr>
              <a:t>enthalpy</a:t>
            </a:r>
          </a:p>
        </p:txBody>
      </p:sp>
      <p:sp>
        <p:nvSpPr>
          <p:cNvPr id="73733" name="Rectangle 5"/>
          <p:cNvSpPr>
            <a:spLocks noChangeArrowheads="1"/>
          </p:cNvSpPr>
          <p:nvPr/>
        </p:nvSpPr>
        <p:spPr bwMode="auto">
          <a:xfrm>
            <a:off x="2884207" y="5229944"/>
            <a:ext cx="77343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fontAlgn="base">
              <a:lnSpc>
                <a:spcPct val="90000"/>
              </a:lnSpc>
              <a:spcBef>
                <a:spcPct val="20000"/>
              </a:spcBef>
              <a:spcAft>
                <a:spcPct val="0"/>
              </a:spcAft>
              <a:buSzPct val="90000"/>
              <a:buFontTx/>
              <a:buAutoNum type="arabicPeriod" startAt="8"/>
            </a:pPr>
            <a:r>
              <a:rPr kumimoji="1" lang="zh-TW" altLang="en-US" sz="3200" dirty="0">
                <a:solidFill>
                  <a:prstClr val="black"/>
                </a:solidFill>
                <a:latin typeface="Tahoma" pitchFamily="34" charset="0"/>
                <a:ea typeface="標楷體" pitchFamily="65" charset="-120"/>
              </a:rPr>
              <a:t>蒸汽壓</a:t>
            </a:r>
            <a:r>
              <a:rPr kumimoji="1" lang="en-US" altLang="zh-TW" sz="3200" dirty="0">
                <a:solidFill>
                  <a:prstClr val="black"/>
                </a:solidFill>
                <a:latin typeface="Tahoma" pitchFamily="34" charset="0"/>
                <a:ea typeface="標楷體" pitchFamily="65" charset="-120"/>
              </a:rPr>
              <a:t>vapor pressure </a:t>
            </a:r>
          </a:p>
          <a:p>
            <a:pPr marL="457200" indent="-457200" fontAlgn="base">
              <a:lnSpc>
                <a:spcPct val="90000"/>
              </a:lnSpc>
              <a:spcBef>
                <a:spcPct val="20000"/>
              </a:spcBef>
              <a:spcAft>
                <a:spcPct val="0"/>
              </a:spcAft>
              <a:buSzPct val="90000"/>
              <a:buFontTx/>
              <a:buAutoNum type="arabicPeriod" startAt="8"/>
            </a:pPr>
            <a:r>
              <a:rPr kumimoji="1" lang="zh-TW" altLang="en-US" sz="3200" dirty="0">
                <a:solidFill>
                  <a:prstClr val="black"/>
                </a:solidFill>
                <a:latin typeface="Tahoma" pitchFamily="34" charset="0"/>
                <a:ea typeface="標楷體" pitchFamily="65" charset="-120"/>
              </a:rPr>
              <a:t>飽和蒸汽壓 </a:t>
            </a:r>
            <a:r>
              <a:rPr kumimoji="1" lang="en-US" altLang="zh-TW" sz="3200" dirty="0">
                <a:solidFill>
                  <a:prstClr val="black"/>
                </a:solidFill>
                <a:latin typeface="Tahoma" pitchFamily="34" charset="0"/>
                <a:ea typeface="標楷體" pitchFamily="65" charset="-120"/>
              </a:rPr>
              <a:t>saturated vapor pressure </a:t>
            </a:r>
            <a:endParaRPr kumimoji="1" lang="zh-TW" altLang="en-US" sz="3200" dirty="0">
              <a:solidFill>
                <a:prstClr val="black"/>
              </a:solidFill>
              <a:latin typeface="Tahoma" pitchFamily="34" charset="0"/>
              <a:ea typeface="標楷體" pitchFamily="65" charset="-120"/>
            </a:endParaRPr>
          </a:p>
        </p:txBody>
      </p:sp>
    </p:spTree>
    <p:extLst>
      <p:ext uri="{BB962C8B-B14F-4D97-AF65-F5344CB8AC3E}">
        <p14:creationId xmlns:p14="http://schemas.microsoft.com/office/powerpoint/2010/main" val="15513773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5"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1" y="2997200"/>
            <a:ext cx="5026025" cy="359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6"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2313" y="1125539"/>
            <a:ext cx="4787900" cy="34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6" name="Rectangle 2"/>
          <p:cNvSpPr>
            <a:spLocks noGrp="1" noChangeArrowheads="1"/>
          </p:cNvSpPr>
          <p:nvPr>
            <p:ph type="title" idx="4294967295"/>
          </p:nvPr>
        </p:nvSpPr>
        <p:spPr>
          <a:xfrm>
            <a:off x="6947793" y="1148256"/>
            <a:ext cx="3540696" cy="1056608"/>
          </a:xfrm>
        </p:spPr>
        <p:txBody>
          <a:bodyPr>
            <a:normAutofit fontScale="90000"/>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Zoom in </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Zoom out</a:t>
            </a:r>
          </a:p>
        </p:txBody>
      </p:sp>
      <p:sp>
        <p:nvSpPr>
          <p:cNvPr id="82949" name="Rectangle 5"/>
          <p:cNvSpPr>
            <a:spLocks noChangeArrowheads="1"/>
          </p:cNvSpPr>
          <p:nvPr/>
        </p:nvSpPr>
        <p:spPr bwMode="auto">
          <a:xfrm>
            <a:off x="4733925" y="24574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82951" name="Rectangle 7"/>
          <p:cNvSpPr>
            <a:spLocks noChangeArrowheads="1"/>
          </p:cNvSpPr>
          <p:nvPr/>
        </p:nvSpPr>
        <p:spPr bwMode="auto">
          <a:xfrm>
            <a:off x="4724400" y="24574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82952" name="Oval 8"/>
          <p:cNvSpPr>
            <a:spLocks noChangeArrowheads="1"/>
          </p:cNvSpPr>
          <p:nvPr/>
        </p:nvSpPr>
        <p:spPr bwMode="auto">
          <a:xfrm>
            <a:off x="8759826" y="6021388"/>
            <a:ext cx="949325"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82953" name="Oval 9"/>
          <p:cNvSpPr>
            <a:spLocks noChangeArrowheads="1"/>
          </p:cNvSpPr>
          <p:nvPr/>
        </p:nvSpPr>
        <p:spPr bwMode="auto">
          <a:xfrm>
            <a:off x="5375276" y="4005263"/>
            <a:ext cx="949325"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9" name="Rectangle 4"/>
          <p:cNvSpPr txBox="1">
            <a:spLocks noChangeArrowheads="1"/>
          </p:cNvSpPr>
          <p:nvPr/>
        </p:nvSpPr>
        <p:spPr>
          <a:xfrm>
            <a:off x="2209800" y="-27384"/>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Other handy features</a:t>
            </a:r>
          </a:p>
        </p:txBody>
      </p:sp>
    </p:spTree>
    <p:extLst>
      <p:ext uri="{BB962C8B-B14F-4D97-AF65-F5344CB8AC3E}">
        <p14:creationId xmlns:p14="http://schemas.microsoft.com/office/powerpoint/2010/main" val="26076687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5"/>
          <p:cNvSpPr>
            <a:spLocks noGrp="1" noChangeArrowheads="1"/>
          </p:cNvSpPr>
          <p:nvPr>
            <p:ph type="title" idx="4294967295"/>
          </p:nvPr>
        </p:nvSpPr>
        <p:spPr>
          <a:xfrm>
            <a:off x="2208213" y="908720"/>
            <a:ext cx="7772400" cy="1143000"/>
          </a:xfrm>
        </p:spPr>
        <p:txBody>
          <a:bodyPr>
            <a:norm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Unit label: to hide or not to hide the labels</a:t>
            </a:r>
          </a:p>
        </p:txBody>
      </p:sp>
      <p:pic>
        <p:nvPicPr>
          <p:cNvPr id="108548" name="Picture 4"/>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2063751" y="2133600"/>
            <a:ext cx="59039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5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01051" y="2565401"/>
            <a:ext cx="1820863"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554" name="AutoShape 10"/>
          <p:cNvSpPr>
            <a:spLocks noChangeArrowheads="1"/>
          </p:cNvSpPr>
          <p:nvPr/>
        </p:nvSpPr>
        <p:spPr bwMode="auto">
          <a:xfrm>
            <a:off x="8472488" y="3141664"/>
            <a:ext cx="1727200" cy="358775"/>
          </a:xfrm>
          <a:prstGeom prst="wedgeRoundRectCallout">
            <a:avLst>
              <a:gd name="adj1" fmla="val -78954"/>
              <a:gd name="adj2" fmla="val 694690"/>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108555" name="Oval 11"/>
          <p:cNvSpPr>
            <a:spLocks noChangeArrowheads="1"/>
          </p:cNvSpPr>
          <p:nvPr/>
        </p:nvSpPr>
        <p:spPr bwMode="auto">
          <a:xfrm>
            <a:off x="7104064" y="5661025"/>
            <a:ext cx="865187" cy="647700"/>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108556" name="Oval 12"/>
          <p:cNvSpPr>
            <a:spLocks noChangeArrowheads="1"/>
          </p:cNvSpPr>
          <p:nvPr/>
        </p:nvSpPr>
        <p:spPr bwMode="auto">
          <a:xfrm>
            <a:off x="1843088" y="2254251"/>
            <a:ext cx="1223962" cy="1584325"/>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8" name="Rectangle 4"/>
          <p:cNvSpPr txBox="1">
            <a:spLocks noChangeArrowheads="1"/>
          </p:cNvSpPr>
          <p:nvPr/>
        </p:nvSpPr>
        <p:spPr>
          <a:xfrm>
            <a:off x="2209800" y="116633"/>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Other handy features</a:t>
            </a:r>
          </a:p>
        </p:txBody>
      </p:sp>
    </p:spTree>
    <p:extLst>
      <p:ext uri="{BB962C8B-B14F-4D97-AF65-F5344CB8AC3E}">
        <p14:creationId xmlns:p14="http://schemas.microsoft.com/office/powerpoint/2010/main" val="25026018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5"/>
          <p:cNvSpPr>
            <a:spLocks noGrp="1" noChangeArrowheads="1"/>
          </p:cNvSpPr>
          <p:nvPr>
            <p:ph type="title"/>
          </p:nvPr>
        </p:nvSpPr>
        <p:spPr>
          <a:xfrm>
            <a:off x="2208213" y="764704"/>
            <a:ext cx="7772400" cy="1651000"/>
          </a:xfrm>
        </p:spPr>
        <p:txBody>
          <a:bodyPr>
            <a:norm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Centralize: allow the state that user chose to appear at the center of the chart</a:t>
            </a:r>
          </a:p>
        </p:txBody>
      </p:sp>
      <p:grpSp>
        <p:nvGrpSpPr>
          <p:cNvPr id="104456" name="Group 8"/>
          <p:cNvGrpSpPr>
            <a:grpSpLocks/>
          </p:cNvGrpSpPr>
          <p:nvPr/>
        </p:nvGrpSpPr>
        <p:grpSpPr bwMode="auto">
          <a:xfrm>
            <a:off x="3575050" y="2349500"/>
            <a:ext cx="5041900" cy="3562350"/>
            <a:chOff x="1292" y="1480"/>
            <a:chExt cx="3176" cy="2244"/>
          </a:xfrm>
        </p:grpSpPr>
        <p:pic>
          <p:nvPicPr>
            <p:cNvPr id="10445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2" y="1480"/>
              <a:ext cx="2994" cy="2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5" name="Oval 7"/>
            <p:cNvSpPr>
              <a:spLocks noChangeArrowheads="1"/>
            </p:cNvSpPr>
            <p:nvPr/>
          </p:nvSpPr>
          <p:spPr bwMode="auto">
            <a:xfrm>
              <a:off x="3016" y="3113"/>
              <a:ext cx="1452" cy="271"/>
            </a:xfrm>
            <a:prstGeom prst="ellipse">
              <a:avLst/>
            </a:prstGeom>
            <a:noFill/>
            <a:ln w="762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grpSp>
      <p:sp>
        <p:nvSpPr>
          <p:cNvPr id="6" name="Rectangle 4"/>
          <p:cNvSpPr txBox="1">
            <a:spLocks noChangeArrowheads="1"/>
          </p:cNvSpPr>
          <p:nvPr/>
        </p:nvSpPr>
        <p:spPr>
          <a:xfrm>
            <a:off x="2209800" y="-31541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Other handy features</a:t>
            </a:r>
          </a:p>
        </p:txBody>
      </p:sp>
    </p:spTree>
    <p:extLst>
      <p:ext uri="{BB962C8B-B14F-4D97-AF65-F5344CB8AC3E}">
        <p14:creationId xmlns:p14="http://schemas.microsoft.com/office/powerpoint/2010/main" val="28202054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07568" y="1916835"/>
            <a:ext cx="7772400" cy="1470025"/>
          </a:xfrm>
          <a:noFill/>
          <a:ln>
            <a:noFill/>
          </a:ln>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fontScale="90000"/>
          </a:bodyPr>
          <a:lstStyle/>
          <a:p>
            <a:r>
              <a:rPr lang="en-US" altLang="zh-TW" sz="8000" dirty="0">
                <a:solidFill>
                  <a:schemeClr val="tx1"/>
                </a:solidFill>
                <a:latin typeface="Times New Roman" panose="02020603050405020304" pitchFamily="18" charset="0"/>
                <a:ea typeface="標楷體" pitchFamily="65" charset="-120"/>
                <a:cs typeface="Times New Roman" pitchFamily="18" charset="0"/>
              </a:rPr>
              <a:t>Introducing </a:t>
            </a:r>
            <a:r>
              <a:rPr lang="en-US" altLang="zh-TW" sz="8000" dirty="0" err="1">
                <a:solidFill>
                  <a:schemeClr val="tx1"/>
                </a:solidFill>
                <a:latin typeface="Times New Roman" panose="02020603050405020304" pitchFamily="18" charset="0"/>
                <a:ea typeface="標楷體" pitchFamily="65" charset="-120"/>
                <a:cs typeface="Times New Roman" pitchFamily="18" charset="0"/>
              </a:rPr>
              <a:t>LetsGrow</a:t>
            </a:r>
            <a:endParaRPr lang="zh-TW" altLang="en-US" sz="8000" dirty="0">
              <a:solidFill>
                <a:schemeClr val="tx1"/>
              </a:solidFill>
              <a:latin typeface="Times New Roman" panose="02020603050405020304" pitchFamily="18" charset="0"/>
              <a:ea typeface="標楷體" pitchFamily="65" charset="-120"/>
              <a:cs typeface="Times New Roman" pitchFamily="18" charset="0"/>
            </a:endParaRPr>
          </a:p>
        </p:txBody>
      </p:sp>
      <p:sp>
        <p:nvSpPr>
          <p:cNvPr id="3" name="副標題 2"/>
          <p:cNvSpPr>
            <a:spLocks noGrp="1"/>
          </p:cNvSpPr>
          <p:nvPr>
            <p:ph type="subTitle" idx="1"/>
          </p:nvPr>
        </p:nvSpPr>
        <p:spPr>
          <a:xfrm>
            <a:off x="3075620" y="4855910"/>
            <a:ext cx="6400800" cy="1296144"/>
          </a:xfrm>
        </p:spPr>
        <p:txBody>
          <a:bodyPr>
            <a:normAutofit fontScale="77500" lnSpcReduction="20000"/>
          </a:bodyPr>
          <a:lstStyle/>
          <a:p>
            <a:r>
              <a:rPr lang="en-US" altLang="zh-TW" sz="3600" dirty="0">
                <a:latin typeface="Times New Roman" panose="02020603050405020304" pitchFamily="18" charset="0"/>
                <a:ea typeface="標楷體" pitchFamily="65" charset="-120"/>
                <a:cs typeface="Times New Roman" panose="02020603050405020304" pitchFamily="18" charset="0"/>
              </a:rPr>
              <a:t>Wei FANG</a:t>
            </a:r>
          </a:p>
          <a:p>
            <a:r>
              <a:rPr lang="en-US" altLang="zh-TW" sz="3600" dirty="0">
                <a:latin typeface="Times New Roman" panose="02020603050405020304" pitchFamily="18" charset="0"/>
                <a:ea typeface="標楷體" pitchFamily="65" charset="-120"/>
                <a:cs typeface="Times New Roman" panose="02020603050405020304" pitchFamily="18" charset="0"/>
              </a:rPr>
              <a:t>NTU_BME and Global ATGS</a:t>
            </a:r>
          </a:p>
          <a:p>
            <a:r>
              <a:rPr lang="en-US" altLang="zh-TW" sz="3600" dirty="0">
                <a:latin typeface="Times New Roman" panose="02020603050405020304" pitchFamily="18" charset="0"/>
                <a:ea typeface="標楷體" pitchFamily="65" charset="-120"/>
                <a:cs typeface="Times New Roman" panose="02020603050405020304" pitchFamily="18" charset="0"/>
              </a:rPr>
              <a:t>National Taiwan University</a:t>
            </a:r>
          </a:p>
        </p:txBody>
      </p:sp>
      <p:sp>
        <p:nvSpPr>
          <p:cNvPr id="5" name="矩形 4">
            <a:extLst>
              <a:ext uri="{FF2B5EF4-FFF2-40B4-BE49-F238E27FC236}">
                <a16:creationId xmlns:a16="http://schemas.microsoft.com/office/drawing/2014/main" id="{E1B8A19B-2DFF-47B4-9D7D-D2DE37117FAA}"/>
              </a:ext>
            </a:extLst>
          </p:cNvPr>
          <p:cNvSpPr/>
          <p:nvPr/>
        </p:nvSpPr>
        <p:spPr>
          <a:xfrm>
            <a:off x="4986019" y="3655312"/>
            <a:ext cx="25800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A psychrometric software</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6" name="矩形 5">
            <a:extLst>
              <a:ext uri="{FF2B5EF4-FFF2-40B4-BE49-F238E27FC236}">
                <a16:creationId xmlns:a16="http://schemas.microsoft.com/office/drawing/2014/main" id="{5C1D3512-7E8F-4D6B-B767-4A3567236315}"/>
              </a:ext>
            </a:extLst>
          </p:cNvPr>
          <p:cNvSpPr/>
          <p:nvPr/>
        </p:nvSpPr>
        <p:spPr>
          <a:xfrm>
            <a:off x="0" y="-27384"/>
            <a:ext cx="121920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panose="020F0502020204030204" pitchFamily="34" charset="0"/>
                <a:ea typeface="新細明體" panose="02020500000000000000" pitchFamily="18" charset="-120"/>
                <a:cs typeface="+mn-cs"/>
              </a:rPr>
              <a:t>[ATGS 7140] Plant Factory – Theory and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panose="020F0502020204030204" pitchFamily="34" charset="0"/>
                <a:ea typeface="新細明體" panose="02020500000000000000" pitchFamily="18" charset="-120"/>
                <a:cs typeface="+mn-cs"/>
              </a:rPr>
              <a:t>[ANISCI7047] Smart Production of Livestock</a:t>
            </a:r>
            <a:endPar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7" name="矩形 6">
            <a:extLst>
              <a:ext uri="{FF2B5EF4-FFF2-40B4-BE49-F238E27FC236}">
                <a16:creationId xmlns:a16="http://schemas.microsoft.com/office/drawing/2014/main" id="{7952FDA8-0539-4392-8F17-5F85B0C1CF66}"/>
              </a:ext>
            </a:extLst>
          </p:cNvPr>
          <p:cNvSpPr/>
          <p:nvPr/>
        </p:nvSpPr>
        <p:spPr>
          <a:xfrm>
            <a:off x="3621504" y="3901803"/>
            <a:ext cx="556463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hlinkClick r:id="rId3"/>
              </a:rPr>
              <a:t>https://gpe.letsgrow.com/psychro</a:t>
            </a:r>
            <a:endParaRPr kumimoji="0" lang="en-US" altLang="zh-TW" sz="2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8239428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D9C21EC-C3CC-4DD7-BAD8-E26884494E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32" y="0"/>
            <a:ext cx="11658786" cy="6725653"/>
          </a:xfrm>
          <a:prstGeom prst="rect">
            <a:avLst/>
          </a:prstGeom>
        </p:spPr>
      </p:pic>
      <p:pic>
        <p:nvPicPr>
          <p:cNvPr id="5" name="圖片 4">
            <a:extLst>
              <a:ext uri="{FF2B5EF4-FFF2-40B4-BE49-F238E27FC236}">
                <a16:creationId xmlns:a16="http://schemas.microsoft.com/office/drawing/2014/main" id="{30C75194-E79B-4A83-B86D-5F56F010F3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6568" y="1215188"/>
            <a:ext cx="2634916" cy="1275348"/>
          </a:xfrm>
          <a:prstGeom prst="rect">
            <a:avLst/>
          </a:prstGeom>
        </p:spPr>
      </p:pic>
      <p:pic>
        <p:nvPicPr>
          <p:cNvPr id="4" name="圖片 3">
            <a:extLst>
              <a:ext uri="{FF2B5EF4-FFF2-40B4-BE49-F238E27FC236}">
                <a16:creationId xmlns:a16="http://schemas.microsoft.com/office/drawing/2014/main" id="{AD8CB62C-6501-471B-921B-8FE1A79FF3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6568" y="2045367"/>
            <a:ext cx="2634916" cy="1383633"/>
          </a:xfrm>
          <a:prstGeom prst="rect">
            <a:avLst/>
          </a:prstGeom>
        </p:spPr>
      </p:pic>
      <p:pic>
        <p:nvPicPr>
          <p:cNvPr id="6" name="圖片 5">
            <a:extLst>
              <a:ext uri="{FF2B5EF4-FFF2-40B4-BE49-F238E27FC236}">
                <a16:creationId xmlns:a16="http://schemas.microsoft.com/office/drawing/2014/main" id="{0F1296C9-9CF7-4DAA-88AF-EF59B4B7A7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6568" y="2875546"/>
            <a:ext cx="2634916" cy="1383633"/>
          </a:xfrm>
          <a:prstGeom prst="rect">
            <a:avLst/>
          </a:prstGeom>
        </p:spPr>
      </p:pic>
      <p:pic>
        <p:nvPicPr>
          <p:cNvPr id="7" name="圖片 6">
            <a:extLst>
              <a:ext uri="{FF2B5EF4-FFF2-40B4-BE49-F238E27FC236}">
                <a16:creationId xmlns:a16="http://schemas.microsoft.com/office/drawing/2014/main" id="{C3B404E4-0F69-41CD-9898-F204524F29D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673387" y="0"/>
            <a:ext cx="2634917" cy="1503948"/>
          </a:xfrm>
          <a:prstGeom prst="rect">
            <a:avLst/>
          </a:prstGeom>
        </p:spPr>
      </p:pic>
      <p:pic>
        <p:nvPicPr>
          <p:cNvPr id="8" name="圖片 7">
            <a:extLst>
              <a:ext uri="{FF2B5EF4-FFF2-40B4-BE49-F238E27FC236}">
                <a16:creationId xmlns:a16="http://schemas.microsoft.com/office/drawing/2014/main" id="{F1EF949D-5AA6-4AEB-9547-734FD893337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673386" y="2929688"/>
            <a:ext cx="2634917" cy="1275348"/>
          </a:xfrm>
          <a:prstGeom prst="rect">
            <a:avLst/>
          </a:prstGeom>
        </p:spPr>
      </p:pic>
    </p:spTree>
    <p:extLst>
      <p:ext uri="{BB962C8B-B14F-4D97-AF65-F5344CB8AC3E}">
        <p14:creationId xmlns:p14="http://schemas.microsoft.com/office/powerpoint/2010/main" val="37174725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E56A5D5-2513-4C6F-9C56-AD8B112DB1A9}"/>
              </a:ext>
            </a:extLst>
          </p:cNvPr>
          <p:cNvPicPr>
            <a:picLocks noChangeAspect="1"/>
          </p:cNvPicPr>
          <p:nvPr/>
        </p:nvPicPr>
        <p:blipFill rotWithShape="1">
          <a:blip r:embed="rId2"/>
          <a:srcRect l="50000" t="37200" r="8050" b="12267"/>
          <a:stretch/>
        </p:blipFill>
        <p:spPr>
          <a:xfrm>
            <a:off x="829056" y="73151"/>
            <a:ext cx="10013172" cy="6784849"/>
          </a:xfrm>
          <a:prstGeom prst="rect">
            <a:avLst/>
          </a:prstGeom>
        </p:spPr>
      </p:pic>
      <p:sp>
        <p:nvSpPr>
          <p:cNvPr id="4" name="文字方塊 3">
            <a:extLst>
              <a:ext uri="{FF2B5EF4-FFF2-40B4-BE49-F238E27FC236}">
                <a16:creationId xmlns:a16="http://schemas.microsoft.com/office/drawing/2014/main" id="{2635706A-058B-40A5-9E10-BC32AD55F918}"/>
              </a:ext>
            </a:extLst>
          </p:cNvPr>
          <p:cNvSpPr txBox="1"/>
          <p:nvPr/>
        </p:nvSpPr>
        <p:spPr>
          <a:xfrm>
            <a:off x="7364101" y="500930"/>
            <a:ext cx="3538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 </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個大氣壓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海平面，海拔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0 m</a:t>
            </a:r>
            <a:endPar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a:extLst>
              <a:ext uri="{FF2B5EF4-FFF2-40B4-BE49-F238E27FC236}">
                <a16:creationId xmlns:a16="http://schemas.microsoft.com/office/drawing/2014/main" id="{4393F2F2-6A5E-4202-84C1-1E6312EEF20E}"/>
              </a:ext>
            </a:extLst>
          </p:cNvPr>
          <p:cNvSpPr txBox="1"/>
          <p:nvPr/>
        </p:nvSpPr>
        <p:spPr>
          <a:xfrm>
            <a:off x="7443349" y="2634093"/>
            <a:ext cx="32917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標楷體" panose="03000509000000000000" pitchFamily="65" charset="-120"/>
                <a:cs typeface="Times New Roman" panose="02020603050405020304" pitchFamily="18" charset="0"/>
              </a:rPr>
              <a:t>假設氣孔內相對濕度為</a:t>
            </a:r>
            <a:r>
              <a:rPr kumimoji="0" lang="en-US" altLang="zh-TW" sz="18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標楷體" panose="03000509000000000000" pitchFamily="65" charset="-120"/>
                <a:cs typeface="Times New Roman" panose="02020603050405020304" pitchFamily="18" charset="0"/>
              </a:rPr>
              <a:t>100%</a:t>
            </a:r>
            <a:endParaRPr kumimoji="0" lang="zh-TW" altLang="en-US" sz="18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9" name="直線單箭頭接點 8">
            <a:extLst>
              <a:ext uri="{FF2B5EF4-FFF2-40B4-BE49-F238E27FC236}">
                <a16:creationId xmlns:a16="http://schemas.microsoft.com/office/drawing/2014/main" id="{2C71CCC7-E602-4144-9891-06D850BB6F12}"/>
              </a:ext>
            </a:extLst>
          </p:cNvPr>
          <p:cNvCxnSpPr>
            <a:cxnSpLocks/>
          </p:cNvCxnSpPr>
          <p:nvPr/>
        </p:nvCxnSpPr>
        <p:spPr>
          <a:xfrm flipH="1">
            <a:off x="4754880" y="3300984"/>
            <a:ext cx="603504" cy="57607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文字方塊 10">
            <a:extLst>
              <a:ext uri="{FF2B5EF4-FFF2-40B4-BE49-F238E27FC236}">
                <a16:creationId xmlns:a16="http://schemas.microsoft.com/office/drawing/2014/main" id="{A98AAC30-E2EC-4887-961D-53E03E9334FD}"/>
              </a:ext>
            </a:extLst>
          </p:cNvPr>
          <p:cNvSpPr txBox="1"/>
          <p:nvPr/>
        </p:nvSpPr>
        <p:spPr>
          <a:xfrm>
            <a:off x="4230624" y="3969004"/>
            <a:ext cx="343814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此值</a:t>
            </a:r>
            <a:r>
              <a:rPr kumimoji="0" lang="en-US" altLang="zh-TW" sz="32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&gt;0 </a:t>
            </a:r>
            <a:r>
              <a:rPr kumimoji="0" lang="zh-TW" altLang="en-US" sz="32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確保水汽也由氣孔出來</a:t>
            </a:r>
          </a:p>
        </p:txBody>
      </p:sp>
      <p:sp>
        <p:nvSpPr>
          <p:cNvPr id="12" name="矩形 11">
            <a:extLst>
              <a:ext uri="{FF2B5EF4-FFF2-40B4-BE49-F238E27FC236}">
                <a16:creationId xmlns:a16="http://schemas.microsoft.com/office/drawing/2014/main" id="{68F5A1D0-66D3-435A-90CF-2F53F7E98E5D}"/>
              </a:ext>
            </a:extLst>
          </p:cNvPr>
          <p:cNvSpPr/>
          <p:nvPr/>
        </p:nvSpPr>
        <p:spPr>
          <a:xfrm>
            <a:off x="5135880" y="2971292"/>
            <a:ext cx="960120" cy="32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111940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A4C7EEA-95D0-4C14-9119-F66BB29F22C2}"/>
              </a:ext>
            </a:extLst>
          </p:cNvPr>
          <p:cNvPicPr>
            <a:picLocks noChangeAspect="1"/>
          </p:cNvPicPr>
          <p:nvPr/>
        </p:nvPicPr>
        <p:blipFill rotWithShape="1">
          <a:blip r:embed="rId2"/>
          <a:srcRect l="49608" t="61017" r="16000" b="6400"/>
          <a:stretch/>
        </p:blipFill>
        <p:spPr>
          <a:xfrm>
            <a:off x="381448" y="777240"/>
            <a:ext cx="9952054" cy="5303520"/>
          </a:xfrm>
          <a:prstGeom prst="rect">
            <a:avLst/>
          </a:prstGeom>
        </p:spPr>
      </p:pic>
      <p:sp>
        <p:nvSpPr>
          <p:cNvPr id="3" name="文字方塊 2">
            <a:extLst>
              <a:ext uri="{FF2B5EF4-FFF2-40B4-BE49-F238E27FC236}">
                <a16:creationId xmlns:a16="http://schemas.microsoft.com/office/drawing/2014/main" id="{FB26B587-A75A-4EA8-8ABE-12A974465130}"/>
              </a:ext>
            </a:extLst>
          </p:cNvPr>
          <p:cNvSpPr txBox="1"/>
          <p:nvPr/>
        </p:nvSpPr>
        <p:spPr>
          <a:xfrm>
            <a:off x="5897880" y="361409"/>
            <a:ext cx="34381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作物範圍內微氣候</a:t>
            </a:r>
          </a:p>
        </p:txBody>
      </p:sp>
      <p:sp>
        <p:nvSpPr>
          <p:cNvPr id="4" name="矩形 3">
            <a:extLst>
              <a:ext uri="{FF2B5EF4-FFF2-40B4-BE49-F238E27FC236}">
                <a16:creationId xmlns:a16="http://schemas.microsoft.com/office/drawing/2014/main" id="{03D40C59-100A-43BE-BDF9-B5D36002EECC}"/>
              </a:ext>
            </a:extLst>
          </p:cNvPr>
          <p:cNvSpPr/>
          <p:nvPr/>
        </p:nvSpPr>
        <p:spPr>
          <a:xfrm>
            <a:off x="4572000" y="2569464"/>
            <a:ext cx="960120" cy="32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66E45FDF-5444-4E37-B113-E6B89AE42F51}"/>
              </a:ext>
            </a:extLst>
          </p:cNvPr>
          <p:cNvSpPr txBox="1"/>
          <p:nvPr/>
        </p:nvSpPr>
        <p:spPr>
          <a:xfrm>
            <a:off x="3332988" y="3106488"/>
            <a:ext cx="34381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此值</a:t>
            </a:r>
            <a:r>
              <a:rPr kumimoji="0" lang="en-US" altLang="zh-TW" sz="32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&gt;0 </a:t>
            </a:r>
            <a:r>
              <a:rPr kumimoji="0" lang="zh-TW" altLang="en-US" sz="32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確保水汽也散逸到溫室上方</a:t>
            </a:r>
          </a:p>
        </p:txBody>
      </p:sp>
      <p:sp>
        <p:nvSpPr>
          <p:cNvPr id="6" name="矩形 5">
            <a:extLst>
              <a:ext uri="{FF2B5EF4-FFF2-40B4-BE49-F238E27FC236}">
                <a16:creationId xmlns:a16="http://schemas.microsoft.com/office/drawing/2014/main" id="{71523EFE-5B86-4254-81BA-873AF77B1E32}"/>
              </a:ext>
            </a:extLst>
          </p:cNvPr>
          <p:cNvSpPr/>
          <p:nvPr/>
        </p:nvSpPr>
        <p:spPr>
          <a:xfrm>
            <a:off x="4572000" y="4898447"/>
            <a:ext cx="960120" cy="32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 name="矩形 6">
            <a:extLst>
              <a:ext uri="{FF2B5EF4-FFF2-40B4-BE49-F238E27FC236}">
                <a16:creationId xmlns:a16="http://schemas.microsoft.com/office/drawing/2014/main" id="{C875F7AD-0E1E-41CC-8E42-B5FF45F34F6A}"/>
              </a:ext>
            </a:extLst>
          </p:cNvPr>
          <p:cNvSpPr/>
          <p:nvPr/>
        </p:nvSpPr>
        <p:spPr>
          <a:xfrm>
            <a:off x="594360" y="4583851"/>
            <a:ext cx="2020042" cy="3145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 </a:t>
            </a:r>
            <a:r>
              <a:rPr kumimoji="0" lang="en-US" altLang="zh-TW" sz="18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VPsat</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 VP</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898158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6E11B2-A5A7-404B-9FD9-CF823830DE48}"/>
              </a:ext>
            </a:extLst>
          </p:cNvPr>
          <p:cNvPicPr>
            <a:picLocks noChangeAspect="1"/>
          </p:cNvPicPr>
          <p:nvPr/>
        </p:nvPicPr>
        <p:blipFill rotWithShape="1">
          <a:blip r:embed="rId2"/>
          <a:srcRect l="14325" t="14000" r="16000" b="6400"/>
          <a:stretch/>
        </p:blipFill>
        <p:spPr>
          <a:xfrm>
            <a:off x="0" y="0"/>
            <a:ext cx="10671829" cy="6858000"/>
          </a:xfrm>
          <a:prstGeom prst="rect">
            <a:avLst/>
          </a:prstGeom>
        </p:spPr>
      </p:pic>
      <p:sp>
        <p:nvSpPr>
          <p:cNvPr id="3" name="矩形 2">
            <a:extLst>
              <a:ext uri="{FF2B5EF4-FFF2-40B4-BE49-F238E27FC236}">
                <a16:creationId xmlns:a16="http://schemas.microsoft.com/office/drawing/2014/main" id="{523D062E-B18E-4811-80F2-CA5AC0756D11}"/>
              </a:ext>
            </a:extLst>
          </p:cNvPr>
          <p:cNvSpPr/>
          <p:nvPr/>
        </p:nvSpPr>
        <p:spPr>
          <a:xfrm>
            <a:off x="3381836" y="3666744"/>
            <a:ext cx="1058779" cy="4023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4" name="文字方塊 3">
            <a:extLst>
              <a:ext uri="{FF2B5EF4-FFF2-40B4-BE49-F238E27FC236}">
                <a16:creationId xmlns:a16="http://schemas.microsoft.com/office/drawing/2014/main" id="{2D417776-13AD-4858-BBA8-F1A53F5E258E}"/>
              </a:ext>
            </a:extLst>
          </p:cNvPr>
          <p:cNvSpPr txBox="1"/>
          <p:nvPr/>
        </p:nvSpPr>
        <p:spPr>
          <a:xfrm>
            <a:off x="621792" y="2052030"/>
            <a:ext cx="57607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詳細版本</a:t>
            </a:r>
          </a:p>
        </p:txBody>
      </p:sp>
    </p:spTree>
    <p:extLst>
      <p:ext uri="{BB962C8B-B14F-4D97-AF65-F5344CB8AC3E}">
        <p14:creationId xmlns:p14="http://schemas.microsoft.com/office/powerpoint/2010/main" val="382816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4506EFE-890C-4B69-BCE0-FDA9198CFE03}"/>
              </a:ext>
            </a:extLst>
          </p:cNvPr>
          <p:cNvPicPr>
            <a:picLocks noChangeAspect="1"/>
          </p:cNvPicPr>
          <p:nvPr/>
        </p:nvPicPr>
        <p:blipFill rotWithShape="1">
          <a:blip r:embed="rId2"/>
          <a:srcRect l="3600" t="14000" r="8276" b="10666"/>
          <a:stretch/>
        </p:blipFill>
        <p:spPr>
          <a:xfrm>
            <a:off x="78628" y="393192"/>
            <a:ext cx="12113372" cy="5824728"/>
          </a:xfrm>
          <a:prstGeom prst="rect">
            <a:avLst/>
          </a:prstGeom>
        </p:spPr>
      </p:pic>
      <p:sp>
        <p:nvSpPr>
          <p:cNvPr id="3" name="矩形 2">
            <a:extLst>
              <a:ext uri="{FF2B5EF4-FFF2-40B4-BE49-F238E27FC236}">
                <a16:creationId xmlns:a16="http://schemas.microsoft.com/office/drawing/2014/main" id="{AA624CEE-2664-4F8C-A373-0FD8AAC04DEA}"/>
              </a:ext>
            </a:extLst>
          </p:cNvPr>
          <p:cNvSpPr/>
          <p:nvPr/>
        </p:nvSpPr>
        <p:spPr>
          <a:xfrm>
            <a:off x="4195652" y="2863516"/>
            <a:ext cx="1058779" cy="5654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DA0DFDEC-8D1D-4EC9-8EA3-C2E6B52A9BA9}"/>
              </a:ext>
            </a:extLst>
          </p:cNvPr>
          <p:cNvSpPr txBox="1"/>
          <p:nvPr/>
        </p:nvSpPr>
        <p:spPr>
          <a:xfrm>
            <a:off x="1005840" y="1489674"/>
            <a:ext cx="57607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精簡版本</a:t>
            </a:r>
          </a:p>
        </p:txBody>
      </p:sp>
    </p:spTree>
    <p:extLst>
      <p:ext uri="{BB962C8B-B14F-4D97-AF65-F5344CB8AC3E}">
        <p14:creationId xmlns:p14="http://schemas.microsoft.com/office/powerpoint/2010/main" val="7101980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7E8E908-1140-4EDD-BE59-0155EDAFC5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544851"/>
            <a:ext cx="12192000" cy="1840832"/>
          </a:xfrm>
          <a:prstGeom prst="rect">
            <a:avLst/>
          </a:prstGeom>
        </p:spPr>
      </p:pic>
      <p:sp>
        <p:nvSpPr>
          <p:cNvPr id="3" name="矩形 2">
            <a:extLst>
              <a:ext uri="{FF2B5EF4-FFF2-40B4-BE49-F238E27FC236}">
                <a16:creationId xmlns:a16="http://schemas.microsoft.com/office/drawing/2014/main" id="{36F26C3E-3B29-4131-A2A0-1317F8C7C528}"/>
              </a:ext>
            </a:extLst>
          </p:cNvPr>
          <p:cNvSpPr/>
          <p:nvPr/>
        </p:nvSpPr>
        <p:spPr>
          <a:xfrm>
            <a:off x="11133221" y="2352414"/>
            <a:ext cx="1058779" cy="5654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5" name="圖片 4">
            <a:extLst>
              <a:ext uri="{FF2B5EF4-FFF2-40B4-BE49-F238E27FC236}">
                <a16:creationId xmlns:a16="http://schemas.microsoft.com/office/drawing/2014/main" id="{F6561C03-8C70-4BD0-8AFF-F15D1D3A1E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597439"/>
            <a:ext cx="12192000" cy="1708484"/>
          </a:xfrm>
          <a:prstGeom prst="rect">
            <a:avLst/>
          </a:prstGeom>
        </p:spPr>
      </p:pic>
      <p:sp>
        <p:nvSpPr>
          <p:cNvPr id="6" name="矩形 5">
            <a:extLst>
              <a:ext uri="{FF2B5EF4-FFF2-40B4-BE49-F238E27FC236}">
                <a16:creationId xmlns:a16="http://schemas.microsoft.com/office/drawing/2014/main" id="{35F7149A-DB13-4AEB-816A-6FF80D638D49}"/>
              </a:ext>
            </a:extLst>
          </p:cNvPr>
          <p:cNvSpPr/>
          <p:nvPr/>
        </p:nvSpPr>
        <p:spPr>
          <a:xfrm>
            <a:off x="3088105" y="4741883"/>
            <a:ext cx="3007895" cy="5654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 name="標題 6">
            <a:extLst>
              <a:ext uri="{FF2B5EF4-FFF2-40B4-BE49-F238E27FC236}">
                <a16:creationId xmlns:a16="http://schemas.microsoft.com/office/drawing/2014/main" id="{77538EBD-5D39-4248-8A60-150C210B01D7}"/>
              </a:ext>
            </a:extLst>
          </p:cNvPr>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更多分析</a:t>
            </a:r>
          </a:p>
        </p:txBody>
      </p:sp>
    </p:spTree>
    <p:extLst>
      <p:ext uri="{BB962C8B-B14F-4D97-AF65-F5344CB8AC3E}">
        <p14:creationId xmlns:p14="http://schemas.microsoft.com/office/powerpoint/2010/main" val="8519005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Untitled-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2200" y="1752600"/>
            <a:ext cx="7772400" cy="4097338"/>
          </a:xfrm>
          <a:prstGeom prst="rect">
            <a:avLst/>
          </a:prstGeom>
          <a:noFill/>
          <a:extLst>
            <a:ext uri="{909E8E84-426E-40DD-AFC4-6F175D3DCCD1}">
              <a14:hiddenFill xmlns:a14="http://schemas.microsoft.com/office/drawing/2010/main">
                <a:solidFill>
                  <a:srgbClr val="FFFFFF"/>
                </a:solidFill>
              </a14:hiddenFill>
            </a:ext>
          </a:extLst>
        </p:spPr>
      </p:pic>
      <p:sp>
        <p:nvSpPr>
          <p:cNvPr id="142341" name="Rectangle 5"/>
          <p:cNvSpPr>
            <a:spLocks noGrp="1" noChangeArrowheads="1"/>
          </p:cNvSpPr>
          <p:nvPr>
            <p:ph type="title"/>
          </p:nvPr>
        </p:nvSpPr>
        <p:spPr>
          <a:xfrm>
            <a:off x="609600" y="274638"/>
            <a:ext cx="10972800" cy="1143000"/>
          </a:xfrm>
        </p:spPr>
        <p:txBody>
          <a:bodyPr>
            <a:normAutofit/>
          </a:bodyPr>
          <a:lstStyle/>
          <a:p>
            <a:r>
              <a:rPr lang="en-US" altLang="zh-TW" dirty="0">
                <a:latin typeface="Times New Roman" panose="02020603050405020304" pitchFamily="18" charset="0"/>
                <a:ea typeface="標楷體" pitchFamily="65" charset="-120"/>
                <a:cs typeface="Times New Roman" panose="02020603050405020304" pitchFamily="18" charset="0"/>
              </a:rPr>
              <a:t>Daily variation of T and RH</a:t>
            </a:r>
          </a:p>
        </p:txBody>
      </p:sp>
    </p:spTree>
    <p:extLst>
      <p:ext uri="{BB962C8B-B14F-4D97-AF65-F5344CB8AC3E}">
        <p14:creationId xmlns:p14="http://schemas.microsoft.com/office/powerpoint/2010/main" val="15806682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7E8E908-1140-4EDD-BE59-0155EDAFC5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1840832"/>
          </a:xfrm>
          <a:prstGeom prst="rect">
            <a:avLst/>
          </a:prstGeom>
        </p:spPr>
      </p:pic>
      <p:sp>
        <p:nvSpPr>
          <p:cNvPr id="3" name="矩形 2">
            <a:extLst>
              <a:ext uri="{FF2B5EF4-FFF2-40B4-BE49-F238E27FC236}">
                <a16:creationId xmlns:a16="http://schemas.microsoft.com/office/drawing/2014/main" id="{36F26C3E-3B29-4131-A2A0-1317F8C7C528}"/>
              </a:ext>
            </a:extLst>
          </p:cNvPr>
          <p:cNvSpPr/>
          <p:nvPr/>
        </p:nvSpPr>
        <p:spPr>
          <a:xfrm>
            <a:off x="11133221" y="733926"/>
            <a:ext cx="1058779" cy="5654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5" name="圖片 4">
            <a:extLst>
              <a:ext uri="{FF2B5EF4-FFF2-40B4-BE49-F238E27FC236}">
                <a16:creationId xmlns:a16="http://schemas.microsoft.com/office/drawing/2014/main" id="{F6561C03-8C70-4BD0-8AFF-F15D1D3A1E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21" y="1741207"/>
            <a:ext cx="12192000" cy="1708484"/>
          </a:xfrm>
          <a:prstGeom prst="rect">
            <a:avLst/>
          </a:prstGeom>
        </p:spPr>
      </p:pic>
      <p:sp>
        <p:nvSpPr>
          <p:cNvPr id="6" name="矩形 5">
            <a:extLst>
              <a:ext uri="{FF2B5EF4-FFF2-40B4-BE49-F238E27FC236}">
                <a16:creationId xmlns:a16="http://schemas.microsoft.com/office/drawing/2014/main" id="{35F7149A-DB13-4AEB-816A-6FF80D638D49}"/>
              </a:ext>
            </a:extLst>
          </p:cNvPr>
          <p:cNvSpPr/>
          <p:nvPr/>
        </p:nvSpPr>
        <p:spPr>
          <a:xfrm>
            <a:off x="2995863" y="2863516"/>
            <a:ext cx="3007895" cy="5654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4" name="圖片 3">
            <a:extLst>
              <a:ext uri="{FF2B5EF4-FFF2-40B4-BE49-F238E27FC236}">
                <a16:creationId xmlns:a16="http://schemas.microsoft.com/office/drawing/2014/main" id="{D93EDB13-0CC0-4C4A-9AD4-985DBBA49FC3}"/>
              </a:ext>
            </a:extLst>
          </p:cNvPr>
          <p:cNvPicPr>
            <a:picLocks noChangeAspect="1"/>
          </p:cNvPicPr>
          <p:nvPr/>
        </p:nvPicPr>
        <p:blipFill rotWithShape="1">
          <a:blip r:embed="rId4"/>
          <a:srcRect l="10301" t="32982" r="34759" b="28836"/>
          <a:stretch/>
        </p:blipFill>
        <p:spPr>
          <a:xfrm>
            <a:off x="6188245" y="1720516"/>
            <a:ext cx="5921086" cy="2314717"/>
          </a:xfrm>
          <a:prstGeom prst="rect">
            <a:avLst/>
          </a:prstGeom>
        </p:spPr>
      </p:pic>
      <p:pic>
        <p:nvPicPr>
          <p:cNvPr id="8" name="圖片 7">
            <a:extLst>
              <a:ext uri="{FF2B5EF4-FFF2-40B4-BE49-F238E27FC236}">
                <a16:creationId xmlns:a16="http://schemas.microsoft.com/office/drawing/2014/main" id="{B8712DEB-1E7E-47FB-8096-DA99BD135F43}"/>
              </a:ext>
            </a:extLst>
          </p:cNvPr>
          <p:cNvPicPr>
            <a:picLocks noChangeAspect="1"/>
          </p:cNvPicPr>
          <p:nvPr/>
        </p:nvPicPr>
        <p:blipFill rotWithShape="1">
          <a:blip r:embed="rId5"/>
          <a:srcRect l="10663" t="29649" r="57171" b="34297"/>
          <a:stretch/>
        </p:blipFill>
        <p:spPr>
          <a:xfrm>
            <a:off x="82669" y="3571993"/>
            <a:ext cx="3690360" cy="2326699"/>
          </a:xfrm>
          <a:prstGeom prst="rect">
            <a:avLst/>
          </a:prstGeom>
        </p:spPr>
      </p:pic>
      <p:pic>
        <p:nvPicPr>
          <p:cNvPr id="9" name="圖片 8">
            <a:extLst>
              <a:ext uri="{FF2B5EF4-FFF2-40B4-BE49-F238E27FC236}">
                <a16:creationId xmlns:a16="http://schemas.microsoft.com/office/drawing/2014/main" id="{7D7E6407-3EFF-428C-86C4-F1D0322B873E}"/>
              </a:ext>
            </a:extLst>
          </p:cNvPr>
          <p:cNvPicPr>
            <a:picLocks noChangeAspect="1"/>
          </p:cNvPicPr>
          <p:nvPr/>
        </p:nvPicPr>
        <p:blipFill rotWithShape="1">
          <a:blip r:embed="rId6"/>
          <a:srcRect l="9940" t="28754" r="56689" b="35490"/>
          <a:stretch/>
        </p:blipFill>
        <p:spPr>
          <a:xfrm>
            <a:off x="8439866" y="4182056"/>
            <a:ext cx="3667913" cy="2210713"/>
          </a:xfrm>
          <a:prstGeom prst="rect">
            <a:avLst/>
          </a:prstGeom>
        </p:spPr>
      </p:pic>
      <p:sp>
        <p:nvSpPr>
          <p:cNvPr id="10" name="矩形 9">
            <a:extLst>
              <a:ext uri="{FF2B5EF4-FFF2-40B4-BE49-F238E27FC236}">
                <a16:creationId xmlns:a16="http://schemas.microsoft.com/office/drawing/2014/main" id="{87540462-C5E3-4682-86BB-43CFA90BF140}"/>
              </a:ext>
            </a:extLst>
          </p:cNvPr>
          <p:cNvSpPr/>
          <p:nvPr/>
        </p:nvSpPr>
        <p:spPr>
          <a:xfrm>
            <a:off x="6232577" y="2975956"/>
            <a:ext cx="1764267" cy="1995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27A0DF75-D4F4-469E-B3F1-8422CB590B2C}"/>
              </a:ext>
            </a:extLst>
          </p:cNvPr>
          <p:cNvSpPr txBox="1"/>
          <p:nvPr/>
        </p:nvSpPr>
        <p:spPr>
          <a:xfrm>
            <a:off x="3979579" y="4064214"/>
            <a:ext cx="4232841" cy="1477328"/>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ExtraHeat</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 (Radiation*</a:t>
            </a:r>
            <a:r>
              <a:rPr kumimoji="0"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穿透率</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 (U*dT)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=[500*0.8 - </a:t>
            </a:r>
            <a:r>
              <a:rPr kumimoji="0" lang="en-US" altLang="zh-TW" sz="18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0*(30-18)</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]*3600/1000 kJ/m</a:t>
            </a:r>
            <a:r>
              <a:rPr kumimoji="0" lang="en-US" altLang="zh-TW" sz="1800" b="0" i="0" u="none" strike="noStrike" kern="1200" cap="none" spc="0" normalizeH="0" baseline="30000" noProof="0" dirty="0">
                <a:ln>
                  <a:noFill/>
                </a:ln>
                <a:solidFill>
                  <a:prstClr val="black"/>
                </a:solidFill>
                <a:effectLst/>
                <a:uLnTx/>
                <a:uFillTx/>
                <a:latin typeface="Calibri"/>
                <a:ea typeface="新細明體" panose="02020500000000000000" pitchFamily="18" charset="-120"/>
                <a:cs typeface="+mn-cs"/>
              </a:rPr>
              <a:t>2</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∆Enthalpy=87.54-40.61=46.93 kJ/kg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Ventilation=</a:t>
            </a:r>
            <a:r>
              <a:rPr kumimoji="0" lang="en-US" altLang="zh-TW" sz="18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ExtraHeat</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/∆Enthalpy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=400*3.6/46.93=30.69 kg/m</a:t>
            </a:r>
            <a:r>
              <a:rPr kumimoji="0" lang="en-US" altLang="zh-TW" sz="1800" b="0" i="0" u="none" strike="noStrike" kern="1200" cap="none" spc="0" normalizeH="0" baseline="30000" noProof="0" dirty="0">
                <a:ln>
                  <a:noFill/>
                </a:ln>
                <a:solidFill>
                  <a:prstClr val="black"/>
                </a:solidFill>
                <a:effectLst/>
                <a:uLnTx/>
                <a:uFillTx/>
                <a:latin typeface="Calibri"/>
                <a:ea typeface="新細明體" panose="02020500000000000000" pitchFamily="18" charset="-120"/>
                <a:cs typeface="+mn-cs"/>
              </a:rPr>
              <a:t>2</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.h</a:t>
            </a:r>
          </a:p>
        </p:txBody>
      </p:sp>
      <p:sp>
        <p:nvSpPr>
          <p:cNvPr id="12" name="矩形 11">
            <a:extLst>
              <a:ext uri="{FF2B5EF4-FFF2-40B4-BE49-F238E27FC236}">
                <a16:creationId xmlns:a16="http://schemas.microsoft.com/office/drawing/2014/main" id="{FD20B041-1ACF-4496-8972-030D2EB455C3}"/>
              </a:ext>
            </a:extLst>
          </p:cNvPr>
          <p:cNvSpPr/>
          <p:nvPr/>
        </p:nvSpPr>
        <p:spPr>
          <a:xfrm>
            <a:off x="6272901" y="1954403"/>
            <a:ext cx="1723943" cy="1995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3" name="矩形 12">
            <a:extLst>
              <a:ext uri="{FF2B5EF4-FFF2-40B4-BE49-F238E27FC236}">
                <a16:creationId xmlns:a16="http://schemas.microsoft.com/office/drawing/2014/main" id="{51FAEE20-F1B8-49DE-9FA3-47C0E26E6782}"/>
              </a:ext>
            </a:extLst>
          </p:cNvPr>
          <p:cNvSpPr/>
          <p:nvPr/>
        </p:nvSpPr>
        <p:spPr>
          <a:xfrm>
            <a:off x="10424954" y="2970413"/>
            <a:ext cx="1764267" cy="1995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4" name="矩形 13">
            <a:extLst>
              <a:ext uri="{FF2B5EF4-FFF2-40B4-BE49-F238E27FC236}">
                <a16:creationId xmlns:a16="http://schemas.microsoft.com/office/drawing/2014/main" id="{165B1806-17AD-4F40-949A-73F2A3C7745F}"/>
              </a:ext>
            </a:extLst>
          </p:cNvPr>
          <p:cNvSpPr/>
          <p:nvPr/>
        </p:nvSpPr>
        <p:spPr>
          <a:xfrm>
            <a:off x="10424954" y="1985986"/>
            <a:ext cx="1764267" cy="1995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cxnSp>
        <p:nvCxnSpPr>
          <p:cNvPr id="16" name="直線單箭頭接點 15">
            <a:extLst>
              <a:ext uri="{FF2B5EF4-FFF2-40B4-BE49-F238E27FC236}">
                <a16:creationId xmlns:a16="http://schemas.microsoft.com/office/drawing/2014/main" id="{DB3B777D-65AB-44C7-85A8-36225BF9E7B5}"/>
              </a:ext>
            </a:extLst>
          </p:cNvPr>
          <p:cNvCxnSpPr>
            <a:cxnSpLocks/>
          </p:cNvCxnSpPr>
          <p:nvPr/>
        </p:nvCxnSpPr>
        <p:spPr>
          <a:xfrm flipH="1">
            <a:off x="3752136" y="5559552"/>
            <a:ext cx="44602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FC433FC8-7F40-488E-B13E-5B9550865DEC}"/>
              </a:ext>
            </a:extLst>
          </p:cNvPr>
          <p:cNvCxnSpPr>
            <a:cxnSpLocks/>
          </p:cNvCxnSpPr>
          <p:nvPr/>
        </p:nvCxnSpPr>
        <p:spPr>
          <a:xfrm>
            <a:off x="3979579" y="5789480"/>
            <a:ext cx="489270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64938A15-05FC-4F0F-8B85-62E0D523B830}"/>
              </a:ext>
            </a:extLst>
          </p:cNvPr>
          <p:cNvSpPr txBox="1"/>
          <p:nvPr/>
        </p:nvSpPr>
        <p:spPr>
          <a:xfrm>
            <a:off x="3893076" y="5776440"/>
            <a:ext cx="573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ExtraHeat</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=[500*0.8 - </a:t>
            </a:r>
            <a:r>
              <a:rPr kumimoji="0" lang="en-US" altLang="zh-TW" sz="18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10*(30-18)</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]*3600/1000 kJ/m</a:t>
            </a:r>
            <a:r>
              <a:rPr kumimoji="0" lang="en-US" altLang="zh-TW" sz="1800" b="0" i="0" u="none" strike="noStrike" kern="1200" cap="none" spc="0" normalizeH="0" baseline="30000" noProof="0" dirty="0">
                <a:ln>
                  <a:noFill/>
                </a:ln>
                <a:solidFill>
                  <a:prstClr val="black"/>
                </a:solidFill>
                <a:effectLst/>
                <a:uLnTx/>
                <a:uFillTx/>
                <a:latin typeface="Calibri"/>
                <a:ea typeface="新細明體" panose="02020500000000000000" pitchFamily="18" charset="-120"/>
                <a:cs typeface="+mn-cs"/>
              </a:rPr>
              <a:t>2</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∆Enthalpy=87.54-40.61=46.93 kJ/kg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Ventilation=</a:t>
            </a:r>
            <a:r>
              <a:rPr kumimoji="0" lang="en-US" altLang="zh-TW" sz="18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ExtraHeat</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/∆Enthalpy=(400-</a:t>
            </a:r>
            <a:r>
              <a:rPr kumimoji="0" lang="en-US" altLang="zh-TW" sz="18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120</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)/46.93=21.48</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997669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2" grpId="0" animBg="1"/>
      <p:bldP spid="13" grpId="0" animBg="1"/>
      <p:bldP spid="1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91301D0-9AFB-4284-92BC-3788183EB6D9}"/>
              </a:ext>
            </a:extLst>
          </p:cNvPr>
          <p:cNvPicPr>
            <a:picLocks noChangeAspect="1"/>
          </p:cNvPicPr>
          <p:nvPr/>
        </p:nvPicPr>
        <p:blipFill rotWithShape="1">
          <a:blip r:embed="rId2"/>
          <a:srcRect l="11115" t="22490" r="36927" b="29960"/>
          <a:stretch/>
        </p:blipFill>
        <p:spPr>
          <a:xfrm>
            <a:off x="77118" y="0"/>
            <a:ext cx="6334698" cy="3260994"/>
          </a:xfrm>
          <a:prstGeom prst="rect">
            <a:avLst/>
          </a:prstGeom>
        </p:spPr>
      </p:pic>
      <p:sp>
        <p:nvSpPr>
          <p:cNvPr id="5" name="語音泡泡: 圓角矩形 4">
            <a:extLst>
              <a:ext uri="{FF2B5EF4-FFF2-40B4-BE49-F238E27FC236}">
                <a16:creationId xmlns:a16="http://schemas.microsoft.com/office/drawing/2014/main" id="{4095CD57-9DF4-4CF7-A9E9-632638B8CE97}"/>
              </a:ext>
            </a:extLst>
          </p:cNvPr>
          <p:cNvSpPr/>
          <p:nvPr/>
        </p:nvSpPr>
        <p:spPr>
          <a:xfrm>
            <a:off x="291946" y="2159306"/>
            <a:ext cx="2726676" cy="407625"/>
          </a:xfrm>
          <a:prstGeom prst="wedgeRoundRectCallout">
            <a:avLst>
              <a:gd name="adj1" fmla="val 21950"/>
              <a:gd name="adj2" fmla="val -966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Value from Energy balance</a:t>
            </a: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D712EF3A-7467-4676-B26D-3D5A0BECBEE5}"/>
              </a:ext>
            </a:extLst>
          </p:cNvPr>
          <p:cNvSpPr txBox="1"/>
          <p:nvPr/>
        </p:nvSpPr>
        <p:spPr>
          <a:xfrm>
            <a:off x="205648" y="3429000"/>
            <a:ext cx="5574535" cy="3416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AHD = 23.08 - 9.04 = 14.04 g/kg 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Moisture removed=</a:t>
            </a:r>
            <a:b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b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21.48 * 14.04 = 301.58 g/m</a:t>
            </a:r>
            <a:r>
              <a:rPr kumimoji="0" lang="en-US" altLang="zh-TW" sz="2400" b="0" i="0" u="none" strike="noStrike" kern="1200" cap="none" spc="0" normalizeH="0" baseline="30000" noProof="0" dirty="0">
                <a:ln>
                  <a:noFill/>
                </a:ln>
                <a:solidFill>
                  <a:prstClr val="black"/>
                </a:solidFill>
                <a:effectLst/>
                <a:uLnTx/>
                <a:uFillTx/>
                <a:latin typeface="Calibri"/>
                <a:ea typeface="新細明體" panose="02020500000000000000" pitchFamily="18" charset="-120"/>
                <a:cs typeface="+mn-cs"/>
              </a:rPr>
              <a:t>2</a:t>
            </a: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Net Moisture balance = Moisture removed – Crop evaporation – fogging 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301.58 – 50 - 100 = 151.58 g/ m</a:t>
            </a:r>
            <a:r>
              <a:rPr kumimoji="0" lang="en-US" altLang="zh-TW" sz="2400" b="0" i="0" u="none" strike="noStrike" kern="1200" cap="none" spc="0" normalizeH="0" baseline="30000" noProof="0" dirty="0">
                <a:ln>
                  <a:noFill/>
                </a:ln>
                <a:solidFill>
                  <a:prstClr val="black"/>
                </a:solidFill>
                <a:effectLst/>
                <a:uLnTx/>
                <a:uFillTx/>
                <a:latin typeface="Calibri"/>
                <a:ea typeface="新細明體" panose="02020500000000000000" pitchFamily="18" charset="-120"/>
                <a:cs typeface="+mn-cs"/>
              </a:rPr>
              <a:t>2</a:t>
            </a: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.h</a:t>
            </a:r>
          </a:p>
        </p:txBody>
      </p:sp>
      <p:pic>
        <p:nvPicPr>
          <p:cNvPr id="7" name="圖片 6">
            <a:extLst>
              <a:ext uri="{FF2B5EF4-FFF2-40B4-BE49-F238E27FC236}">
                <a16:creationId xmlns:a16="http://schemas.microsoft.com/office/drawing/2014/main" id="{F429DF09-81F3-4DFB-89D5-296289917F0B}"/>
              </a:ext>
            </a:extLst>
          </p:cNvPr>
          <p:cNvPicPr>
            <a:picLocks noChangeAspect="1"/>
          </p:cNvPicPr>
          <p:nvPr/>
        </p:nvPicPr>
        <p:blipFill rotWithShape="1">
          <a:blip r:embed="rId3"/>
          <a:srcRect l="10753" t="23133" r="36657" b="30763"/>
          <a:stretch/>
        </p:blipFill>
        <p:spPr>
          <a:xfrm>
            <a:off x="5780183" y="3696158"/>
            <a:ext cx="6411817" cy="3161842"/>
          </a:xfrm>
          <a:prstGeom prst="rect">
            <a:avLst/>
          </a:prstGeom>
        </p:spPr>
      </p:pic>
      <p:sp>
        <p:nvSpPr>
          <p:cNvPr id="9" name="文字方塊 8">
            <a:extLst>
              <a:ext uri="{FF2B5EF4-FFF2-40B4-BE49-F238E27FC236}">
                <a16:creationId xmlns:a16="http://schemas.microsoft.com/office/drawing/2014/main" id="{837A90F7-555D-4F57-B34E-A0F64D6515D6}"/>
              </a:ext>
            </a:extLst>
          </p:cNvPr>
          <p:cNvSpPr txBox="1"/>
          <p:nvPr/>
        </p:nvSpPr>
        <p:spPr>
          <a:xfrm>
            <a:off x="6573398" y="1707868"/>
            <a:ext cx="55745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Net Moisture balance = Moisture removed – Crop evaporation – fogging 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301.58 – 50 - 0 = 251.58 g/ m</a:t>
            </a:r>
            <a:r>
              <a:rPr kumimoji="0" lang="en-US" altLang="zh-TW" sz="2400" b="0" i="0" u="none" strike="noStrike" kern="1200" cap="none" spc="0" normalizeH="0" baseline="30000" noProof="0" dirty="0">
                <a:ln>
                  <a:noFill/>
                </a:ln>
                <a:solidFill>
                  <a:prstClr val="black"/>
                </a:solidFill>
                <a:effectLst/>
                <a:uLnTx/>
                <a:uFillTx/>
                <a:latin typeface="Calibri"/>
                <a:ea typeface="新細明體" panose="02020500000000000000" pitchFamily="18" charset="-120"/>
                <a:cs typeface="+mn-cs"/>
              </a:rPr>
              <a:t>2</a:t>
            </a: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.h</a:t>
            </a:r>
            <a:endPar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0" name="箭號: 向右 9">
            <a:extLst>
              <a:ext uri="{FF2B5EF4-FFF2-40B4-BE49-F238E27FC236}">
                <a16:creationId xmlns:a16="http://schemas.microsoft.com/office/drawing/2014/main" id="{86E03683-28D8-4950-A287-AF0BE45003C0}"/>
              </a:ext>
            </a:extLst>
          </p:cNvPr>
          <p:cNvSpPr/>
          <p:nvPr/>
        </p:nvSpPr>
        <p:spPr>
          <a:xfrm>
            <a:off x="6143741" y="2521231"/>
            <a:ext cx="525137" cy="308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1" name="箭號: 向右 10">
            <a:extLst>
              <a:ext uri="{FF2B5EF4-FFF2-40B4-BE49-F238E27FC236}">
                <a16:creationId xmlns:a16="http://schemas.microsoft.com/office/drawing/2014/main" id="{9CA49C91-D7F0-4BF2-AD61-CBE33ED58875}"/>
              </a:ext>
            </a:extLst>
          </p:cNvPr>
          <p:cNvSpPr/>
          <p:nvPr/>
        </p:nvSpPr>
        <p:spPr>
          <a:xfrm flipH="1">
            <a:off x="5073267" y="6599103"/>
            <a:ext cx="4026664" cy="214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0261311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6C0311D-3B7E-4284-A5A3-CCF82731C273}"/>
              </a:ext>
            </a:extLst>
          </p:cNvPr>
          <p:cNvPicPr>
            <a:picLocks noChangeAspect="1"/>
          </p:cNvPicPr>
          <p:nvPr/>
        </p:nvPicPr>
        <p:blipFill rotWithShape="1">
          <a:blip r:embed="rId2"/>
          <a:srcRect l="10663" t="28916" r="39006" b="17912"/>
          <a:stretch/>
        </p:blipFill>
        <p:spPr>
          <a:xfrm>
            <a:off x="0" y="0"/>
            <a:ext cx="6136396" cy="3646583"/>
          </a:xfrm>
          <a:prstGeom prst="rect">
            <a:avLst/>
          </a:prstGeom>
        </p:spPr>
      </p:pic>
      <p:sp>
        <p:nvSpPr>
          <p:cNvPr id="4" name="文字方塊 3">
            <a:extLst>
              <a:ext uri="{FF2B5EF4-FFF2-40B4-BE49-F238E27FC236}">
                <a16:creationId xmlns:a16="http://schemas.microsoft.com/office/drawing/2014/main" id="{18D19496-AB2D-4132-845C-0637A66FA4FB}"/>
              </a:ext>
            </a:extLst>
          </p:cNvPr>
          <p:cNvSpPr txBox="1"/>
          <p:nvPr/>
        </p:nvSpPr>
        <p:spPr>
          <a:xfrm>
            <a:off x="6477917" y="451691"/>
            <a:ext cx="5608065" cy="646331"/>
          </a:xfrm>
          <a:prstGeom prst="rect">
            <a:avLst/>
          </a:prstGeom>
          <a:noFill/>
          <a:ln w="38100">
            <a:solidFill>
              <a:schemeClr val="accent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Moisture exhaust= AHD x Fan capacity x </a:t>
            </a:r>
            <a:r>
              <a:rPr kumimoji="0" lang="en-US" altLang="zh-TW" sz="18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Density</a:t>
            </a:r>
            <a:r>
              <a:rPr kumimoji="0" lang="en-US" altLang="zh-TW" sz="1800" b="0" i="0" u="none" strike="noStrike" kern="1200" cap="none" spc="0" normalizeH="0" baseline="-25000" noProof="0" dirty="0" err="1">
                <a:ln>
                  <a:noFill/>
                </a:ln>
                <a:solidFill>
                  <a:prstClr val="black"/>
                </a:solidFill>
                <a:effectLst/>
                <a:uLnTx/>
                <a:uFillTx/>
                <a:latin typeface="Calibri"/>
                <a:ea typeface="新細明體" panose="02020500000000000000" pitchFamily="18" charset="-120"/>
                <a:cs typeface="+mn-cs"/>
              </a:rPr>
              <a:t>insideAir</a:t>
            </a:r>
            <a:endParaRPr kumimoji="0" lang="en-US" altLang="zh-TW" sz="1800" b="0" i="0" u="none" strike="noStrike" kern="1200" cap="none" spc="0" normalizeH="0" baseline="-2500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a:t>
            </a:r>
            <a:r>
              <a:rPr kumimoji="0" lang="en-US" altLang="zh-TW" sz="1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(23.08 – 9.04) x 10 x (26.43/23.08) = 160.778 g/m</a:t>
            </a:r>
            <a:r>
              <a:rPr kumimoji="0" lang="en-US" altLang="zh-TW" sz="1400" b="0" i="0" u="none" strike="noStrike" kern="1200" cap="none" spc="0" normalizeH="0" baseline="30000" noProof="0" dirty="0">
                <a:ln>
                  <a:noFill/>
                </a:ln>
                <a:solidFill>
                  <a:prstClr val="black"/>
                </a:solidFill>
                <a:effectLst/>
                <a:uLnTx/>
                <a:uFillTx/>
                <a:latin typeface="Calibri"/>
                <a:ea typeface="新細明體" panose="02020500000000000000" pitchFamily="18" charset="-120"/>
                <a:cs typeface="+mn-cs"/>
              </a:rPr>
              <a:t>2</a:t>
            </a:r>
            <a:r>
              <a:rPr kumimoji="0" lang="en-US" altLang="zh-TW" sz="1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.h</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grpSp>
        <p:nvGrpSpPr>
          <p:cNvPr id="10" name="群組 9">
            <a:extLst>
              <a:ext uri="{FF2B5EF4-FFF2-40B4-BE49-F238E27FC236}">
                <a16:creationId xmlns:a16="http://schemas.microsoft.com/office/drawing/2014/main" id="{FBC31F0F-0F29-4459-9DBC-60EFB3C11360}"/>
              </a:ext>
            </a:extLst>
          </p:cNvPr>
          <p:cNvGrpSpPr/>
          <p:nvPr/>
        </p:nvGrpSpPr>
        <p:grpSpPr>
          <a:xfrm>
            <a:off x="6477917" y="1299098"/>
            <a:ext cx="4588288" cy="1286914"/>
            <a:chOff x="6477917" y="1299098"/>
            <a:chExt cx="4588288" cy="1286914"/>
          </a:xfrm>
        </p:grpSpPr>
        <p:pic>
          <p:nvPicPr>
            <p:cNvPr id="5" name="圖片 4">
              <a:extLst>
                <a:ext uri="{FF2B5EF4-FFF2-40B4-BE49-F238E27FC236}">
                  <a16:creationId xmlns:a16="http://schemas.microsoft.com/office/drawing/2014/main" id="{C288C0D3-34E2-4F9E-8EB1-6387384FF3C4}"/>
                </a:ext>
              </a:extLst>
            </p:cNvPr>
            <p:cNvPicPr>
              <a:picLocks noChangeAspect="1"/>
            </p:cNvPicPr>
            <p:nvPr/>
          </p:nvPicPr>
          <p:blipFill rotWithShape="1">
            <a:blip r:embed="rId3"/>
            <a:srcRect l="50416" t="32982" r="34759" b="45790"/>
            <a:stretch/>
          </p:blipFill>
          <p:spPr>
            <a:xfrm>
              <a:off x="6477917" y="1299098"/>
              <a:ext cx="1597707" cy="1286914"/>
            </a:xfrm>
            <a:prstGeom prst="rect">
              <a:avLst/>
            </a:prstGeom>
          </p:spPr>
        </p:pic>
        <p:sp>
          <p:nvSpPr>
            <p:cNvPr id="6" name="右大括弧 5">
              <a:extLst>
                <a:ext uri="{FF2B5EF4-FFF2-40B4-BE49-F238E27FC236}">
                  <a16:creationId xmlns:a16="http://schemas.microsoft.com/office/drawing/2014/main" id="{84F6E1DD-4E6C-441B-A077-B672E2B0A384}"/>
                </a:ext>
              </a:extLst>
            </p:cNvPr>
            <p:cNvSpPr/>
            <p:nvPr/>
          </p:nvSpPr>
          <p:spPr>
            <a:xfrm>
              <a:off x="8075624" y="2003729"/>
              <a:ext cx="106268" cy="25444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7" name="右大括弧 6">
              <a:extLst>
                <a:ext uri="{FF2B5EF4-FFF2-40B4-BE49-F238E27FC236}">
                  <a16:creationId xmlns:a16="http://schemas.microsoft.com/office/drawing/2014/main" id="{D022E76A-58EF-497C-86F3-D069022905FC}"/>
                </a:ext>
              </a:extLst>
            </p:cNvPr>
            <p:cNvSpPr/>
            <p:nvPr/>
          </p:nvSpPr>
          <p:spPr>
            <a:xfrm>
              <a:off x="8084901" y="2307204"/>
              <a:ext cx="106268" cy="25444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5AEE91EA-353D-4559-954C-3B6811259125}"/>
                </a:ext>
              </a:extLst>
            </p:cNvPr>
            <p:cNvSpPr txBox="1"/>
            <p:nvPr/>
          </p:nvSpPr>
          <p:spPr>
            <a:xfrm>
              <a:off x="8264950" y="1730649"/>
              <a:ext cx="2801255"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25000" noProof="0" dirty="0">
                  <a:ln>
                    <a:noFill/>
                  </a:ln>
                  <a:solidFill>
                    <a:prstClr val="black"/>
                  </a:solidFill>
                  <a:effectLst/>
                  <a:uLnTx/>
                  <a:uFillTx/>
                  <a:latin typeface="Calibri"/>
                  <a:ea typeface="新細明體" panose="02020500000000000000" pitchFamily="18" charset="-120"/>
                  <a:cs typeface="+mn-cs"/>
                </a:rPr>
                <a:t>Air density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25000" noProof="0" dirty="0">
                  <a:ln>
                    <a:noFill/>
                  </a:ln>
                  <a:solidFill>
                    <a:prstClr val="black"/>
                  </a:solidFill>
                  <a:effectLst/>
                  <a:uLnTx/>
                  <a:uFillTx/>
                  <a:latin typeface="Calibri"/>
                  <a:ea typeface="新細明體" panose="02020500000000000000" pitchFamily="18" charset="-120"/>
                  <a:cs typeface="+mn-cs"/>
                </a:rPr>
                <a:t>= (26.43/23.08) = 1.1451473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05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25000" noProof="0" dirty="0">
                  <a:ln>
                    <a:noFill/>
                  </a:ln>
                  <a:solidFill>
                    <a:prstClr val="black"/>
                  </a:solidFill>
                  <a:effectLst/>
                  <a:uLnTx/>
                  <a:uFillTx/>
                  <a:latin typeface="Calibri"/>
                  <a:ea typeface="新細明體" panose="02020500000000000000" pitchFamily="18" charset="-120"/>
                  <a:cs typeface="+mn-cs"/>
                </a:rPr>
                <a:t>= (4.66/4.07) = 1.144963</a:t>
              </a:r>
              <a:endParaRPr kumimoji="0" lang="zh-TW" altLang="en-US" sz="1800" b="0" i="0" u="none" strike="noStrike" kern="1200" cap="none" spc="0" normalizeH="0" baseline="-25000" noProof="0" dirty="0">
                <a:ln>
                  <a:noFill/>
                </a:ln>
                <a:solidFill>
                  <a:prstClr val="black"/>
                </a:solidFill>
                <a:effectLst/>
                <a:uLnTx/>
                <a:uFillTx/>
                <a:latin typeface="Calibri"/>
                <a:ea typeface="新細明體" panose="02020500000000000000" pitchFamily="18" charset="-120"/>
                <a:cs typeface="+mn-cs"/>
              </a:endParaRPr>
            </a:p>
          </p:txBody>
        </p:sp>
      </p:grpSp>
      <p:sp>
        <p:nvSpPr>
          <p:cNvPr id="9" name="語音泡泡: 圓角矩形 8">
            <a:extLst>
              <a:ext uri="{FF2B5EF4-FFF2-40B4-BE49-F238E27FC236}">
                <a16:creationId xmlns:a16="http://schemas.microsoft.com/office/drawing/2014/main" id="{BEE0C253-29B7-42F8-925D-EF9B3F70798F}"/>
              </a:ext>
            </a:extLst>
          </p:cNvPr>
          <p:cNvSpPr/>
          <p:nvPr/>
        </p:nvSpPr>
        <p:spPr>
          <a:xfrm>
            <a:off x="4929809" y="1423283"/>
            <a:ext cx="1206587" cy="437322"/>
          </a:xfrm>
          <a:prstGeom prst="wedgeRoundRectCallout">
            <a:avLst>
              <a:gd name="adj1" fmla="val 90536"/>
              <a:gd name="adj2" fmla="val -124537"/>
              <a:gd name="adj3" fmla="val 16667"/>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F07F1CFF-27EC-46A4-A16A-F156F960AD27}"/>
              </a:ext>
            </a:extLst>
          </p:cNvPr>
          <p:cNvSpPr txBox="1"/>
          <p:nvPr/>
        </p:nvSpPr>
        <p:spPr>
          <a:xfrm>
            <a:off x="94057" y="4038280"/>
            <a:ext cx="3364760" cy="615553"/>
          </a:xfrm>
          <a:prstGeom prst="rect">
            <a:avLst/>
          </a:prstGeom>
          <a:no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Fan power = </a:t>
            </a:r>
            <a:r>
              <a:rPr kumimoji="0" lang="en-US" altLang="zh-TW" sz="16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dP</a:t>
            </a:r>
            <a:r>
              <a:rPr kumimoji="0" lang="en-US" altLang="zh-TW" sz="16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x 0.27778 / Efficiency</a:t>
            </a:r>
            <a:endParaRPr kumimoji="0" lang="en-US" altLang="zh-TW" sz="1600" b="0" i="0" u="none" strike="noStrike" kern="1200" cap="none" spc="0" normalizeH="0" baseline="-2500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a:t>
            </a:r>
            <a:r>
              <a:rPr kumimoji="0" lang="en-US" altLang="zh-TW" sz="1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1000  x 0.27778 / 1 = 277.78 W</a:t>
            </a:r>
          </a:p>
        </p:txBody>
      </p:sp>
      <p:pic>
        <p:nvPicPr>
          <p:cNvPr id="12" name="圖片 11">
            <a:extLst>
              <a:ext uri="{FF2B5EF4-FFF2-40B4-BE49-F238E27FC236}">
                <a16:creationId xmlns:a16="http://schemas.microsoft.com/office/drawing/2014/main" id="{86C1FA43-52D3-434A-9B23-C764024557B8}"/>
              </a:ext>
            </a:extLst>
          </p:cNvPr>
          <p:cNvPicPr>
            <a:picLocks noChangeAspect="1"/>
          </p:cNvPicPr>
          <p:nvPr/>
        </p:nvPicPr>
        <p:blipFill rotWithShape="1">
          <a:blip r:embed="rId4"/>
          <a:srcRect l="10843" t="29218" r="38826" b="17610"/>
          <a:stretch/>
        </p:blipFill>
        <p:spPr>
          <a:xfrm>
            <a:off x="6096000" y="3233115"/>
            <a:ext cx="6136396" cy="3646584"/>
          </a:xfrm>
          <a:prstGeom prst="rect">
            <a:avLst/>
          </a:prstGeom>
        </p:spPr>
      </p:pic>
      <p:sp>
        <p:nvSpPr>
          <p:cNvPr id="13" name="文字方塊 12">
            <a:extLst>
              <a:ext uri="{FF2B5EF4-FFF2-40B4-BE49-F238E27FC236}">
                <a16:creationId xmlns:a16="http://schemas.microsoft.com/office/drawing/2014/main" id="{3F83A724-E70A-4FF0-9F62-DF7EA2E3C7AA}"/>
              </a:ext>
            </a:extLst>
          </p:cNvPr>
          <p:cNvSpPr txBox="1"/>
          <p:nvPr/>
        </p:nvSpPr>
        <p:spPr>
          <a:xfrm>
            <a:off x="2282024" y="5799338"/>
            <a:ext cx="3734463" cy="646331"/>
          </a:xfrm>
          <a:prstGeom prst="rect">
            <a:avLst/>
          </a:prstGeom>
          <a:solidFill>
            <a:schemeClr val="bg1"/>
          </a:solidFill>
          <a:ln w="38100">
            <a:solidFill>
              <a:schemeClr val="tx2"/>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Fan power = </a:t>
            </a:r>
            <a:r>
              <a:rPr kumimoji="0" lang="en-US" altLang="zh-TW" sz="18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dP</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x 0.27778 / Efficiency</a:t>
            </a:r>
            <a:endParaRPr kumimoji="0" lang="en-US" altLang="zh-TW" sz="1800" b="0" i="0" u="none" strike="noStrike" kern="1200" cap="none" spc="0" normalizeH="0" baseline="-25000" noProof="0" dirty="0">
              <a:ln>
                <a:noFill/>
              </a:ln>
              <a:solidFill>
                <a:prstClr val="black"/>
              </a:solidFill>
              <a:effectLst/>
              <a:uLnTx/>
              <a:uFillTx/>
              <a:latin typeface="Calibri"/>
              <a:ea typeface="新細明體" panose="02020500000000000000" pitchFamily="18"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a:t>
            </a:r>
            <a:r>
              <a:rPr kumimoji="0" lang="en-US" altLang="zh-TW" sz="1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100  x 0.27778 / 0.4 = 69.445 W</a:t>
            </a:r>
          </a:p>
        </p:txBody>
      </p:sp>
      <p:sp>
        <p:nvSpPr>
          <p:cNvPr id="14" name="語音泡泡: 圓角矩形 13">
            <a:extLst>
              <a:ext uri="{FF2B5EF4-FFF2-40B4-BE49-F238E27FC236}">
                <a16:creationId xmlns:a16="http://schemas.microsoft.com/office/drawing/2014/main" id="{6E15FB50-CF9E-4486-915A-998B2F8CA37D}"/>
              </a:ext>
            </a:extLst>
          </p:cNvPr>
          <p:cNvSpPr/>
          <p:nvPr/>
        </p:nvSpPr>
        <p:spPr>
          <a:xfrm>
            <a:off x="1125795" y="2258171"/>
            <a:ext cx="1674709" cy="750585"/>
          </a:xfrm>
          <a:prstGeom prst="wedgeRoundRectCallout">
            <a:avLst>
              <a:gd name="adj1" fmla="val -3472"/>
              <a:gd name="adj2" fmla="val 189030"/>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15" name="語音泡泡: 圓角矩形 14">
            <a:extLst>
              <a:ext uri="{FF2B5EF4-FFF2-40B4-BE49-F238E27FC236}">
                <a16:creationId xmlns:a16="http://schemas.microsoft.com/office/drawing/2014/main" id="{8FCB5196-EFE6-4902-ACD9-1488D7AC994F}"/>
              </a:ext>
            </a:extLst>
          </p:cNvPr>
          <p:cNvSpPr/>
          <p:nvPr/>
        </p:nvSpPr>
        <p:spPr>
          <a:xfrm>
            <a:off x="7276770" y="5552276"/>
            <a:ext cx="1652545" cy="570228"/>
          </a:xfrm>
          <a:prstGeom prst="wedgeRoundRectCallout">
            <a:avLst>
              <a:gd name="adj1" fmla="val -127427"/>
              <a:gd name="adj2" fmla="val 83230"/>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16" name="語音泡泡: 圓角矩形 15">
            <a:extLst>
              <a:ext uri="{FF2B5EF4-FFF2-40B4-BE49-F238E27FC236}">
                <a16:creationId xmlns:a16="http://schemas.microsoft.com/office/drawing/2014/main" id="{2E2C6935-26D4-487C-92E3-06B63BDEAE2E}"/>
              </a:ext>
            </a:extLst>
          </p:cNvPr>
          <p:cNvSpPr/>
          <p:nvPr/>
        </p:nvSpPr>
        <p:spPr>
          <a:xfrm>
            <a:off x="1956022" y="3098661"/>
            <a:ext cx="930302" cy="463524"/>
          </a:xfrm>
          <a:prstGeom prst="wedgeRoundRectCallout">
            <a:avLst>
              <a:gd name="adj1" fmla="val 210203"/>
              <a:gd name="adj2" fmla="val 10497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3647A861-ED66-4C43-914A-A4EDA7BBDBAE}"/>
              </a:ext>
            </a:extLst>
          </p:cNvPr>
          <p:cNvSpPr txBox="1"/>
          <p:nvPr/>
        </p:nvSpPr>
        <p:spPr>
          <a:xfrm>
            <a:off x="3864334" y="3798983"/>
            <a:ext cx="2022281" cy="1015663"/>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Elec. Consumption = </a:t>
            </a:r>
            <a:br>
              <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br>
            <a:r>
              <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Power * Area = 38.21*100 = 3821 W = 3821*3600/10</a:t>
            </a:r>
            <a:r>
              <a:rPr kumimoji="0" lang="en-US" altLang="zh-TW" sz="1200" b="0" i="0" u="none" strike="noStrike" kern="1200" cap="none" spc="0" normalizeH="0" baseline="30000" noProof="0" dirty="0">
                <a:ln>
                  <a:noFill/>
                </a:ln>
                <a:solidFill>
                  <a:prstClr val="black"/>
                </a:solidFill>
                <a:effectLst/>
                <a:uLnTx/>
                <a:uFillTx/>
                <a:latin typeface="Calibri"/>
                <a:ea typeface="新細明體" panose="02020500000000000000" pitchFamily="18" charset="-120"/>
                <a:cs typeface="+mn-cs"/>
              </a:rPr>
              <a:t>6</a:t>
            </a:r>
            <a:r>
              <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MJ/h = 3.821*3.6 </a:t>
            </a:r>
            <a:br>
              <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br>
            <a:r>
              <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13.7556 MJ/h</a:t>
            </a:r>
            <a:endParaRPr kumimoji="0" lang="en-US" altLang="zh-TW" sz="105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5299009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a:bodyPr>
          <a:lstStyle/>
          <a:p>
            <a:r>
              <a:rPr lang="en-US" altLang="zh-TW" sz="6600" dirty="0">
                <a:latin typeface="Times New Roman" panose="02020603050405020304" pitchFamily="18" charset="0"/>
                <a:ea typeface="標楷體" panose="03000509000000000000" pitchFamily="65" charset="-120"/>
                <a:cs typeface="Times New Roman" panose="02020603050405020304" pitchFamily="18" charset="0"/>
              </a:rPr>
              <a:t>Examples</a:t>
            </a:r>
            <a:r>
              <a:rPr lang="zh-TW" altLang="en-US" sz="6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6600" dirty="0">
                <a:latin typeface="Times New Roman" panose="02020603050405020304" pitchFamily="18" charset="0"/>
                <a:ea typeface="標楷體" panose="03000509000000000000" pitchFamily="65" charset="-120"/>
                <a:cs typeface="Times New Roman" panose="02020603050405020304" pitchFamily="18" charset="0"/>
              </a:rPr>
              <a:t>of</a:t>
            </a:r>
            <a:r>
              <a:rPr lang="zh-TW" altLang="en-US" sz="6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6600" dirty="0">
                <a:latin typeface="Times New Roman" panose="02020603050405020304" pitchFamily="18" charset="0"/>
                <a:ea typeface="標楷體" panose="03000509000000000000" pitchFamily="65" charset="-120"/>
                <a:cs typeface="Times New Roman" panose="02020603050405020304" pitchFamily="18" charset="0"/>
              </a:rPr>
              <a:t>using</a:t>
            </a:r>
            <a:r>
              <a:rPr lang="zh-TW" altLang="en-US" sz="6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6600" dirty="0" err="1">
                <a:latin typeface="Times New Roman" panose="02020603050405020304" pitchFamily="18" charset="0"/>
                <a:ea typeface="標楷體" panose="03000509000000000000" pitchFamily="65" charset="-120"/>
                <a:cs typeface="Times New Roman" panose="02020603050405020304" pitchFamily="18" charset="0"/>
              </a:rPr>
              <a:t>Psychart</a:t>
            </a:r>
            <a:endParaRPr lang="zh-TW" altLang="en-US" sz="6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66894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Properties</a:t>
            </a:r>
          </a:p>
        </p:txBody>
      </p:sp>
      <p:sp>
        <p:nvSpPr>
          <p:cNvPr id="5123" name="Rectangle 3"/>
          <p:cNvSpPr>
            <a:spLocks noGrp="1" noRot="1" noChangeArrowheads="1"/>
          </p:cNvSpPr>
          <p:nvPr>
            <p:ph type="body" idx="1"/>
          </p:nvPr>
        </p:nvSpPr>
        <p:spPr/>
        <p:txBody>
          <a:bodyPr/>
          <a:lstStyle/>
          <a:p>
            <a:pPr marL="609600" indent="-609600">
              <a:buFontTx/>
              <a:buAutoNum type="arabicPeriod"/>
            </a:pPr>
            <a:r>
              <a:rPr lang="en-US" altLang="zh-TW" dirty="0">
                <a:latin typeface="Times New Roman" panose="02020603050405020304" pitchFamily="18" charset="0"/>
                <a:cs typeface="Times New Roman" panose="02020603050405020304" pitchFamily="18" charset="0"/>
              </a:rPr>
              <a:t>Under 1 ATM, the </a:t>
            </a:r>
            <a:r>
              <a:rPr lang="en-US" altLang="zh-TW" dirty="0" err="1">
                <a:latin typeface="Times New Roman" panose="02020603050405020304" pitchFamily="18" charset="0"/>
                <a:cs typeface="Times New Roman" panose="02020603050405020304" pitchFamily="18" charset="0"/>
              </a:rPr>
              <a:t>Tdb</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of moist air is 20 </a:t>
            </a:r>
            <a:r>
              <a:rPr lang="en-US" altLang="zh-TW" baseline="30000" dirty="0" err="1">
                <a:latin typeface="Times New Roman" panose="02020603050405020304" pitchFamily="18" charset="0"/>
                <a:cs typeface="Times New Roman" panose="02020603050405020304" pitchFamily="18" charset="0"/>
              </a:rPr>
              <a:t>o</a:t>
            </a:r>
            <a:r>
              <a:rPr lang="en-US" altLang="zh-TW" dirty="0" err="1">
                <a:latin typeface="Times New Roman" panose="02020603050405020304" pitchFamily="18" charset="0"/>
                <a:cs typeface="Times New Roman" panose="02020603050405020304" pitchFamily="18" charset="0"/>
              </a:rPr>
              <a:t>C</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RH is 50 %</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what is the humidity ratio (absolute humidity, AH), degree of saturation (DOS), dew point temperature (</a:t>
            </a:r>
            <a:r>
              <a:rPr lang="en-US" altLang="zh-TW" dirty="0" err="1">
                <a:latin typeface="Times New Roman" panose="02020603050405020304" pitchFamily="18" charset="0"/>
                <a:cs typeface="Times New Roman" panose="02020603050405020304" pitchFamily="18" charset="0"/>
              </a:rPr>
              <a:t>Tdp</a:t>
            </a:r>
            <a:r>
              <a:rPr lang="en-US" altLang="zh-TW" dirty="0">
                <a:latin typeface="Times New Roman" panose="02020603050405020304" pitchFamily="18" charset="0"/>
                <a:cs typeface="Times New Roman" panose="02020603050405020304" pitchFamily="18" charset="0"/>
              </a:rPr>
              <a:t>), enthalpy (h), and wet bulb temperature (</a:t>
            </a:r>
            <a:r>
              <a:rPr lang="en-US" altLang="zh-TW" dirty="0" err="1">
                <a:latin typeface="Times New Roman" panose="02020603050405020304" pitchFamily="18" charset="0"/>
                <a:cs typeface="Times New Roman" panose="02020603050405020304" pitchFamily="18" charset="0"/>
              </a:rPr>
              <a:t>Twb</a:t>
            </a:r>
            <a:r>
              <a:rPr lang="en-US" altLang="zh-TW"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77387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19600" y="1600201"/>
            <a:ext cx="4724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3" name="Oval 5"/>
          <p:cNvSpPr>
            <a:spLocks noChangeArrowheads="1"/>
          </p:cNvSpPr>
          <p:nvPr/>
        </p:nvSpPr>
        <p:spPr bwMode="auto">
          <a:xfrm>
            <a:off x="3581400" y="1295400"/>
            <a:ext cx="3048000" cy="1828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8134" name="Rectangle 6"/>
          <p:cNvSpPr>
            <a:spLocks noGrp="1" noChangeArrowheads="1"/>
          </p:cNvSpPr>
          <p:nvPr>
            <p:ph type="title"/>
          </p:nvPr>
        </p:nvSpPr>
        <p:spPr/>
        <p:txBody>
          <a:bodyPr>
            <a:normAutofit fontScale="90000"/>
          </a:bodyPr>
          <a:lstStyle/>
          <a:p>
            <a:r>
              <a:rPr lang="en-US" altLang="zh-TW" sz="4000"/>
              <a:t>Set the atmospheric pressure</a:t>
            </a:r>
            <a:br>
              <a:rPr lang="en-US" altLang="zh-TW" sz="4000"/>
            </a:br>
            <a:r>
              <a:rPr lang="en-US" altLang="zh-TW" sz="4000"/>
              <a:t>Patm</a:t>
            </a:r>
          </a:p>
        </p:txBody>
      </p:sp>
    </p:spTree>
    <p:extLst>
      <p:ext uri="{BB962C8B-B14F-4D97-AF65-F5344CB8AC3E}">
        <p14:creationId xmlns:p14="http://schemas.microsoft.com/office/powerpoint/2010/main" val="16602227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0675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
            <a:ext cx="9144000" cy="651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Oval 5"/>
          <p:cNvSpPr>
            <a:spLocks noChangeArrowheads="1"/>
          </p:cNvSpPr>
          <p:nvPr/>
        </p:nvSpPr>
        <p:spPr bwMode="auto">
          <a:xfrm>
            <a:off x="8077200" y="457200"/>
            <a:ext cx="8382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7110" name="Rectangle 6"/>
          <p:cNvSpPr>
            <a:spLocks noChangeArrowheads="1"/>
          </p:cNvSpPr>
          <p:nvPr/>
        </p:nvSpPr>
        <p:spPr bwMode="auto">
          <a:xfrm>
            <a:off x="8305800" y="914400"/>
            <a:ext cx="2057400" cy="6096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2112204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additive="base">
                                        <p:cTn id="7" dur="500" fill="hold"/>
                                        <p:tgtEl>
                                          <p:spTgt spid="47109"/>
                                        </p:tgtEl>
                                        <p:attrNameLst>
                                          <p:attrName>ppt_x</p:attrName>
                                        </p:attrNameLst>
                                      </p:cBhvr>
                                      <p:tavLst>
                                        <p:tav tm="0">
                                          <p:val>
                                            <p:strVal val="#ppt_x"/>
                                          </p:val>
                                        </p:tav>
                                        <p:tav tm="100000">
                                          <p:val>
                                            <p:strVal val="#ppt_x"/>
                                          </p:val>
                                        </p:tav>
                                      </p:tavLst>
                                    </p:anim>
                                    <p:anim calcmode="lin" valueType="num">
                                      <p:cBhvr additive="base">
                                        <p:cTn id="8" dur="500" fill="hold"/>
                                        <p:tgtEl>
                                          <p:spTgt spid="4710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additive="base">
                                        <p:cTn id="13" dur="500" fill="hold"/>
                                        <p:tgtEl>
                                          <p:spTgt spid="47110"/>
                                        </p:tgtEl>
                                        <p:attrNameLst>
                                          <p:attrName>ppt_x</p:attrName>
                                        </p:attrNameLst>
                                      </p:cBhvr>
                                      <p:tavLst>
                                        <p:tav tm="0">
                                          <p:val>
                                            <p:strVal val="#ppt_x"/>
                                          </p:val>
                                        </p:tav>
                                        <p:tav tm="100000">
                                          <p:val>
                                            <p:strVal val="#ppt_x"/>
                                          </p:val>
                                        </p:tav>
                                      </p:tavLst>
                                    </p:anim>
                                    <p:anim calcmode="lin" valueType="num">
                                      <p:cBhvr additive="base">
                                        <p:cTn id="14" dur="500" fill="hold"/>
                                        <p:tgtEl>
                                          <p:spTgt spid="47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P spid="471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Properties</a:t>
            </a:r>
          </a:p>
        </p:txBody>
      </p:sp>
      <p:sp>
        <p:nvSpPr>
          <p:cNvPr id="6147" name="Rectangle 3"/>
          <p:cNvSpPr>
            <a:spLocks noGrp="1" noRot="1" noChangeArrowheads="1"/>
          </p:cNvSpPr>
          <p:nvPr>
            <p:ph type="body" idx="1"/>
          </p:nvPr>
        </p:nvSpPr>
        <p:spPr>
          <a:xfrm>
            <a:off x="1825625" y="1600200"/>
            <a:ext cx="8540750" cy="2057400"/>
          </a:xfrm>
        </p:spPr>
        <p:txBody>
          <a:bodyPr/>
          <a:lstStyle/>
          <a:p>
            <a:pPr marL="609600" indent="-609600">
              <a:buClr>
                <a:schemeClr val="tx1"/>
              </a:buClr>
              <a:buFontTx/>
              <a:buAutoNum type="arabicPeriod" startAt="2"/>
            </a:pPr>
            <a:r>
              <a:rPr lang="en-US" altLang="zh-TW" dirty="0">
                <a:latin typeface="Times New Roman" panose="02020603050405020304" pitchFamily="18" charset="0"/>
                <a:cs typeface="Times New Roman" panose="02020603050405020304" pitchFamily="18" charset="0"/>
              </a:rPr>
              <a:t>Continue, What is the wet bulb depression (WBD) and vapor pressure deficit (VPD) ?</a:t>
            </a:r>
          </a:p>
        </p:txBody>
      </p:sp>
    </p:spTree>
    <p:extLst>
      <p:ext uri="{BB962C8B-B14F-4D97-AF65-F5344CB8AC3E}">
        <p14:creationId xmlns:p14="http://schemas.microsoft.com/office/powerpoint/2010/main" val="6523705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7A07ECC-08AB-453F-8B29-671883D2B2F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
            <a:ext cx="9144000" cy="651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41E9DC7F-B3E7-454F-8986-48AAC0CFFAD0}"/>
              </a:ext>
            </a:extLst>
          </p:cNvPr>
          <p:cNvSpPr>
            <a:spLocks noChangeArrowheads="1"/>
          </p:cNvSpPr>
          <p:nvPr/>
        </p:nvSpPr>
        <p:spPr bwMode="auto">
          <a:xfrm>
            <a:off x="2263776" y="4387850"/>
            <a:ext cx="5356225" cy="9461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20000"/>
              </a:spcBef>
              <a:spcAft>
                <a:spcPct val="0"/>
              </a:spcAft>
              <a:buClr>
                <a:prstClr val="black"/>
              </a:buClr>
              <a:buSzPct val="85000"/>
            </a:pPr>
            <a:r>
              <a:rPr kumimoji="1" lang="en-US" altLang="zh-TW" sz="2800" dirty="0">
                <a:solidFill>
                  <a:srgbClr val="C0504D"/>
                </a:solidFill>
                <a:latin typeface="Arial" charset="0"/>
                <a:ea typeface="標楷體" pitchFamily="65" charset="-120"/>
              </a:rPr>
              <a:t>WBD = </a:t>
            </a:r>
            <a:r>
              <a:rPr kumimoji="1" lang="en-US" altLang="zh-TW" sz="2800" dirty="0" err="1">
                <a:solidFill>
                  <a:srgbClr val="C0504D"/>
                </a:solidFill>
                <a:latin typeface="Arial" charset="0"/>
                <a:ea typeface="標楷體" pitchFamily="65" charset="-120"/>
              </a:rPr>
              <a:t>Tdb</a:t>
            </a:r>
            <a:r>
              <a:rPr kumimoji="1" lang="en-US" altLang="zh-TW" sz="2800" dirty="0">
                <a:solidFill>
                  <a:srgbClr val="C0504D"/>
                </a:solidFill>
                <a:latin typeface="Arial" charset="0"/>
                <a:ea typeface="標楷體" pitchFamily="65" charset="-120"/>
              </a:rPr>
              <a:t> – </a:t>
            </a:r>
            <a:r>
              <a:rPr kumimoji="1" lang="en-US" altLang="zh-TW" sz="2800" dirty="0" err="1">
                <a:solidFill>
                  <a:srgbClr val="C0504D"/>
                </a:solidFill>
                <a:latin typeface="Arial" charset="0"/>
                <a:ea typeface="標楷體" pitchFamily="65" charset="-120"/>
              </a:rPr>
              <a:t>Twb</a:t>
            </a:r>
            <a:r>
              <a:rPr kumimoji="1" lang="en-US" altLang="zh-TW" sz="2800" dirty="0">
                <a:solidFill>
                  <a:srgbClr val="C0504D"/>
                </a:solidFill>
                <a:latin typeface="Arial" charset="0"/>
                <a:ea typeface="標楷體" pitchFamily="65" charset="-120"/>
              </a:rPr>
              <a:t> = 20 – 13.79 = 6.21 deg. C</a:t>
            </a:r>
          </a:p>
        </p:txBody>
      </p:sp>
    </p:spTree>
    <p:extLst>
      <p:ext uri="{BB962C8B-B14F-4D97-AF65-F5344CB8AC3E}">
        <p14:creationId xmlns:p14="http://schemas.microsoft.com/office/powerpoint/2010/main" val="6861304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p:txBody>
          <a:bodyPr>
            <a:normAutofit/>
          </a:bodyPr>
          <a:lstStyle/>
          <a:p>
            <a:r>
              <a:rPr lang="en-US" altLang="zh-TW" dirty="0">
                <a:ea typeface="標楷體" pitchFamily="65" charset="-120"/>
              </a:rPr>
              <a:t>High T Low RH occurs at the same time</a:t>
            </a:r>
          </a:p>
        </p:txBody>
      </p:sp>
      <p:grpSp>
        <p:nvGrpSpPr>
          <p:cNvPr id="10252" name="Group 12"/>
          <p:cNvGrpSpPr>
            <a:grpSpLocks/>
          </p:cNvGrpSpPr>
          <p:nvPr/>
        </p:nvGrpSpPr>
        <p:grpSpPr bwMode="auto">
          <a:xfrm>
            <a:off x="3048000" y="2209800"/>
            <a:ext cx="6096000" cy="3200400"/>
            <a:chOff x="960" y="1392"/>
            <a:chExt cx="3840" cy="2016"/>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8" y="1392"/>
              <a:ext cx="3792" cy="2016"/>
            </a:xfrm>
            <a:prstGeom prst="rect">
              <a:avLst/>
            </a:prstGeom>
            <a:noFill/>
            <a:extLst>
              <a:ext uri="{909E8E84-426E-40DD-AFC4-6F175D3DCCD1}">
                <a14:hiddenFill xmlns:a14="http://schemas.microsoft.com/office/drawing/2010/main">
                  <a:solidFill>
                    <a:srgbClr val="FFFFFF"/>
                  </a:solidFill>
                </a14:hiddenFill>
              </a:ext>
            </a:extLst>
          </p:spPr>
        </p:pic>
        <p:sp>
          <p:nvSpPr>
            <p:cNvPr id="10247" name="Text Box 7"/>
            <p:cNvSpPr txBox="1">
              <a:spLocks noChangeArrowheads="1"/>
            </p:cNvSpPr>
            <p:nvPr/>
          </p:nvSpPr>
          <p:spPr bwMode="auto">
            <a:xfrm>
              <a:off x="960" y="3168"/>
              <a:ext cx="768"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zh-TW" altLang="en-US">
                  <a:solidFill>
                    <a:srgbClr val="000000"/>
                  </a:solidFill>
                  <a:latin typeface="Arial" charset="0"/>
                  <a:ea typeface="標楷體" pitchFamily="65" charset="-120"/>
                </a:rPr>
                <a:t>午夜</a:t>
              </a:r>
            </a:p>
          </p:txBody>
        </p:sp>
        <p:sp>
          <p:nvSpPr>
            <p:cNvPr id="10248" name="Text Box 8"/>
            <p:cNvSpPr txBox="1">
              <a:spLocks noChangeArrowheads="1"/>
            </p:cNvSpPr>
            <p:nvPr/>
          </p:nvSpPr>
          <p:spPr bwMode="auto">
            <a:xfrm>
              <a:off x="2568" y="3152"/>
              <a:ext cx="768"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zh-TW" altLang="en-US">
                  <a:solidFill>
                    <a:srgbClr val="000000"/>
                  </a:solidFill>
                  <a:latin typeface="Arial" charset="0"/>
                  <a:ea typeface="標楷體" pitchFamily="65" charset="-120"/>
                </a:rPr>
                <a:t>中午</a:t>
              </a:r>
            </a:p>
          </p:txBody>
        </p:sp>
        <p:sp>
          <p:nvSpPr>
            <p:cNvPr id="10249" name="Text Box 9"/>
            <p:cNvSpPr txBox="1">
              <a:spLocks noChangeArrowheads="1"/>
            </p:cNvSpPr>
            <p:nvPr/>
          </p:nvSpPr>
          <p:spPr bwMode="auto">
            <a:xfrm>
              <a:off x="4032" y="3120"/>
              <a:ext cx="768"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zh-TW" altLang="en-US">
                  <a:solidFill>
                    <a:srgbClr val="000000"/>
                  </a:solidFill>
                  <a:latin typeface="Arial" charset="0"/>
                  <a:ea typeface="標楷體" pitchFamily="65" charset="-120"/>
                </a:rPr>
                <a:t>午夜</a:t>
              </a:r>
            </a:p>
          </p:txBody>
        </p:sp>
        <p:sp>
          <p:nvSpPr>
            <p:cNvPr id="10250" name="Rectangle 10"/>
            <p:cNvSpPr>
              <a:spLocks noChangeArrowheads="1"/>
            </p:cNvSpPr>
            <p:nvPr/>
          </p:nvSpPr>
          <p:spPr bwMode="auto">
            <a:xfrm>
              <a:off x="1728" y="2496"/>
              <a:ext cx="672" cy="2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TW" b="1" dirty="0">
                  <a:solidFill>
                    <a:srgbClr val="990000"/>
                  </a:solidFill>
                  <a:latin typeface="Arial" charset="0"/>
                  <a:ea typeface="標楷體" pitchFamily="65" charset="-120"/>
                </a:rPr>
                <a:t>T</a:t>
              </a:r>
              <a:endParaRPr kumimoji="1" lang="zh-TW" altLang="en-US" b="1" dirty="0">
                <a:solidFill>
                  <a:srgbClr val="990000"/>
                </a:solidFill>
                <a:latin typeface="Arial" charset="0"/>
                <a:ea typeface="標楷體" pitchFamily="65" charset="-120"/>
              </a:endParaRPr>
            </a:p>
          </p:txBody>
        </p:sp>
        <p:sp>
          <p:nvSpPr>
            <p:cNvPr id="10251" name="Rectangle 11"/>
            <p:cNvSpPr>
              <a:spLocks noChangeArrowheads="1"/>
            </p:cNvSpPr>
            <p:nvPr/>
          </p:nvSpPr>
          <p:spPr bwMode="auto">
            <a:xfrm>
              <a:off x="1776" y="1488"/>
              <a:ext cx="1056" cy="2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TW" b="1" dirty="0">
                  <a:solidFill>
                    <a:srgbClr val="008000"/>
                  </a:solidFill>
                  <a:latin typeface="Arial" charset="0"/>
                  <a:ea typeface="標楷體" pitchFamily="65" charset="-120"/>
                </a:rPr>
                <a:t>RH</a:t>
              </a:r>
              <a:endParaRPr kumimoji="1" lang="zh-TW" altLang="en-US" b="1" dirty="0">
                <a:solidFill>
                  <a:srgbClr val="008000"/>
                </a:solidFill>
                <a:latin typeface="Arial" charset="0"/>
                <a:ea typeface="標楷體" pitchFamily="65" charset="-120"/>
              </a:endParaRPr>
            </a:p>
          </p:txBody>
        </p:sp>
      </p:grpSp>
    </p:spTree>
    <p:extLst>
      <p:ext uri="{BB962C8B-B14F-4D97-AF65-F5344CB8AC3E}">
        <p14:creationId xmlns:p14="http://schemas.microsoft.com/office/powerpoint/2010/main" val="34014148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87326"/>
            <a:ext cx="9144000" cy="651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2" name="Text Box 4"/>
          <p:cNvSpPr txBox="1">
            <a:spLocks noChangeArrowheads="1"/>
          </p:cNvSpPr>
          <p:nvPr/>
        </p:nvSpPr>
        <p:spPr bwMode="auto">
          <a:xfrm>
            <a:off x="1981200" y="4648200"/>
            <a:ext cx="5486400" cy="9461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a:solidFill>
                  <a:prstClr val="black"/>
                </a:solidFill>
                <a:latin typeface="Arial" charset="0"/>
                <a:ea typeface="標楷體" pitchFamily="65" charset="-120"/>
              </a:rPr>
              <a:t>VPD = Pws – Pw = 2.339 – 1.169 = 1.17 kPa</a:t>
            </a:r>
            <a:endParaRPr kumimoji="1" lang="en-US" altLang="zh-TW" sz="4000">
              <a:solidFill>
                <a:prstClr val="black"/>
              </a:solidFill>
              <a:latin typeface="Arial" charset="0"/>
              <a:ea typeface="標楷體" pitchFamily="65" charset="-120"/>
            </a:endParaRPr>
          </a:p>
        </p:txBody>
      </p:sp>
      <p:sp>
        <p:nvSpPr>
          <p:cNvPr id="68613" name="Oval 5"/>
          <p:cNvSpPr>
            <a:spLocks noChangeArrowheads="1"/>
          </p:cNvSpPr>
          <p:nvPr/>
        </p:nvSpPr>
        <p:spPr bwMode="auto">
          <a:xfrm>
            <a:off x="7848600" y="2971800"/>
            <a:ext cx="2819400" cy="6096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24600044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2"/>
                                        </p:tgtEl>
                                        <p:attrNameLst>
                                          <p:attrName>style.visibility</p:attrName>
                                        </p:attrNameLst>
                                      </p:cBhvr>
                                      <p:to>
                                        <p:strVal val="visible"/>
                                      </p:to>
                                    </p:set>
                                    <p:anim calcmode="lin" valueType="num">
                                      <p:cBhvr additive="base">
                                        <p:cTn id="7" dur="500" fill="hold"/>
                                        <p:tgtEl>
                                          <p:spTgt spid="68612"/>
                                        </p:tgtEl>
                                        <p:attrNameLst>
                                          <p:attrName>ppt_x</p:attrName>
                                        </p:attrNameLst>
                                      </p:cBhvr>
                                      <p:tavLst>
                                        <p:tav tm="0">
                                          <p:val>
                                            <p:strVal val="#ppt_x"/>
                                          </p:val>
                                        </p:tav>
                                        <p:tav tm="100000">
                                          <p:val>
                                            <p:strVal val="#ppt_x"/>
                                          </p:val>
                                        </p:tav>
                                      </p:tavLst>
                                    </p:anim>
                                    <p:anim calcmode="lin" valueType="num">
                                      <p:cBhvr additive="base">
                                        <p:cTn id="8" dur="500" fill="hold"/>
                                        <p:tgtEl>
                                          <p:spTgt spid="686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2286000" y="457200"/>
            <a:ext cx="7772400" cy="1143000"/>
          </a:xfrm>
        </p:spPr>
        <p:txBody>
          <a:bodyPr/>
          <a:lstStyle/>
          <a:p>
            <a:r>
              <a:rPr lang="en-US" altLang="zh-TW" dirty="0">
                <a:latin typeface="標楷體" panose="03000509000000000000" pitchFamily="65" charset="-120"/>
                <a:ea typeface="標楷體" panose="03000509000000000000" pitchFamily="65" charset="-120"/>
              </a:rPr>
              <a:t>Properties</a:t>
            </a:r>
          </a:p>
        </p:txBody>
      </p:sp>
      <p:sp>
        <p:nvSpPr>
          <p:cNvPr id="7171" name="Rectangle 3"/>
          <p:cNvSpPr>
            <a:spLocks noGrp="1" noRot="1" noChangeArrowheads="1"/>
          </p:cNvSpPr>
          <p:nvPr>
            <p:ph type="body" sz="half" idx="1"/>
          </p:nvPr>
        </p:nvSpPr>
        <p:spPr>
          <a:xfrm>
            <a:off x="1825626" y="1600200"/>
            <a:ext cx="8304213" cy="757238"/>
          </a:xfrm>
        </p:spPr>
        <p:txBody>
          <a:bodyPr/>
          <a:lstStyle/>
          <a:p>
            <a:pPr marL="609600" indent="-609600">
              <a:buClr>
                <a:schemeClr val="tx1"/>
              </a:buClr>
              <a:buFontTx/>
              <a:buAutoNum type="arabicPeriod" startAt="3"/>
            </a:pPr>
            <a:r>
              <a:rPr lang="en-US" altLang="zh-TW" sz="2800" dirty="0"/>
              <a:t>Complete the following Tables</a:t>
            </a:r>
          </a:p>
        </p:txBody>
      </p:sp>
      <p:graphicFrame>
        <p:nvGraphicFramePr>
          <p:cNvPr id="7260" name="Group 92"/>
          <p:cNvGraphicFramePr>
            <a:graphicFrameLocks noGrp="1"/>
          </p:cNvGraphicFramePr>
          <p:nvPr>
            <p:ph sz="half" idx="2"/>
          </p:nvPr>
        </p:nvGraphicFramePr>
        <p:xfrm>
          <a:off x="2133600" y="2286000"/>
          <a:ext cx="8077200" cy="4212274"/>
        </p:xfrm>
        <a:graphic>
          <a:graphicData uri="http://schemas.openxmlformats.org/drawingml/2006/table">
            <a:tbl>
              <a:tblPr/>
              <a:tblGrid>
                <a:gridCol w="25146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180975">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28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38">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4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Atmospheric pressure, kPa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101.325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101.325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101.325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89.874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7050">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4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Dry-bulb T, deg.C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8638">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4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Relative humidity,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7050">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4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Humidity ratio, kg/kg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7050">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4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Dew point T, deg.C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28638">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4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Wet bulb T, deg.C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7050">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r>
                        <a:rPr kumimoji="1" lang="en-US" altLang="zh-TW" sz="14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Specific volume, m</a:t>
                      </a:r>
                      <a:r>
                        <a:rPr kumimoji="1" lang="en-US" altLang="zh-TW" sz="1400" b="0" i="0" u="none" strike="noStrike" cap="none" normalizeH="0" baseline="30000">
                          <a:ln>
                            <a:noFill/>
                          </a:ln>
                          <a:solidFill>
                            <a:schemeClr val="tx1"/>
                          </a:solidFill>
                          <a:effectLst/>
                          <a:latin typeface="Arial" panose="020B0604020202020204" pitchFamily="34" charset="0"/>
                          <a:ea typeface="新細明體" panose="02020500000000000000" pitchFamily="18" charset="-120"/>
                        </a:rPr>
                        <a:t>3</a:t>
                      </a:r>
                      <a:r>
                        <a:rPr kumimoji="1" lang="en-US" altLang="zh-TW" sz="14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/kg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kumimoji="1" sz="2800">
                          <a:solidFill>
                            <a:schemeClr val="tx1"/>
                          </a:solidFill>
                          <a:latin typeface="Arial" panose="020B0604020202020204" pitchFamily="34" charset="0"/>
                          <a:ea typeface="新細明體" panose="02020500000000000000" pitchFamily="18" charset="-120"/>
                        </a:defRPr>
                      </a:lvl1pPr>
                      <a:lvl2pPr>
                        <a:spcBef>
                          <a:spcPct val="20000"/>
                        </a:spcBef>
                        <a:buClr>
                          <a:schemeClr val="tx2"/>
                        </a:buClr>
                        <a:buSzPct val="85000"/>
                        <a:buFont typeface="Wingdings 2" panose="05020102010507070707" pitchFamily="18" charset="2"/>
                        <a:defRPr kumimoji="1" sz="2400">
                          <a:solidFill>
                            <a:schemeClr val="tx1"/>
                          </a:solidFill>
                          <a:latin typeface="Arial" panose="020B0604020202020204" pitchFamily="34" charset="0"/>
                          <a:ea typeface="新細明體" panose="02020500000000000000" pitchFamily="18" charset="-120"/>
                        </a:defRPr>
                      </a:lvl2pPr>
                      <a:lvl3pPr>
                        <a:spcBef>
                          <a:spcPct val="20000"/>
                        </a:spcBef>
                        <a:buClr>
                          <a:schemeClr val="folHlink"/>
                        </a:buClr>
                        <a:buFont typeface="Wingdings 2" panose="05020102010507070707" pitchFamily="18" charset="2"/>
                        <a:defRPr kumimoji="1" sz="2000">
                          <a:solidFill>
                            <a:schemeClr val="tx1"/>
                          </a:solidFill>
                          <a:latin typeface="Arial" panose="020B0604020202020204" pitchFamily="34" charset="0"/>
                          <a:ea typeface="新細明體" panose="02020500000000000000" pitchFamily="18" charset="-120"/>
                        </a:defRPr>
                      </a:lvl3pPr>
                      <a:lvl4pPr>
                        <a:spcBef>
                          <a:spcPct val="20000"/>
                        </a:spcBef>
                        <a:buClr>
                          <a:schemeClr val="tx2"/>
                        </a:buClr>
                        <a:buSzPct val="90000"/>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4pPr>
                      <a:lvl5pPr>
                        <a:spcBef>
                          <a:spcPct val="20000"/>
                        </a:spcBef>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buClr>
                          <a:schemeClr val="folHlink"/>
                        </a:buClr>
                        <a:buFont typeface="Wingdings 2" panose="05020102010507070707" pitchFamily="18" charset="2"/>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None/>
                        <a:tabLst/>
                      </a:pPr>
                      <a:endParaRPr kumimoji="1" lang="zh-TW" altLang="zh-TW" sz="16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88970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62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3903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65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Oval 5"/>
          <p:cNvSpPr>
            <a:spLocks noChangeArrowheads="1"/>
          </p:cNvSpPr>
          <p:nvPr/>
        </p:nvSpPr>
        <p:spPr bwMode="auto">
          <a:xfrm>
            <a:off x="2743200" y="533400"/>
            <a:ext cx="2057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52230" name="Text Box 6"/>
          <p:cNvSpPr txBox="1">
            <a:spLocks noChangeArrowheads="1"/>
          </p:cNvSpPr>
          <p:nvPr/>
        </p:nvSpPr>
        <p:spPr bwMode="auto">
          <a:xfrm>
            <a:off x="2362200" y="4616451"/>
            <a:ext cx="4419600" cy="7794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A bug was found in the software.  </a:t>
            </a:r>
          </a:p>
          <a:p>
            <a:pPr fontAlgn="base">
              <a:spcBef>
                <a:spcPct val="50000"/>
              </a:spcBef>
              <a:spcAft>
                <a:spcPct val="0"/>
              </a:spcAft>
            </a:pPr>
            <a:r>
              <a:rPr kumimoji="1" lang="en-US" altLang="zh-TW">
                <a:solidFill>
                  <a:prstClr val="black"/>
                </a:solidFill>
                <a:latin typeface="Arial" charset="0"/>
                <a:ea typeface="標楷體" pitchFamily="65" charset="-120"/>
              </a:rPr>
              <a:t>Twb should vary according to Patm.</a:t>
            </a:r>
          </a:p>
        </p:txBody>
      </p:sp>
      <p:sp>
        <p:nvSpPr>
          <p:cNvPr id="52231" name="Oval 7"/>
          <p:cNvSpPr>
            <a:spLocks noChangeArrowheads="1"/>
          </p:cNvSpPr>
          <p:nvPr/>
        </p:nvSpPr>
        <p:spPr bwMode="auto">
          <a:xfrm>
            <a:off x="8229600" y="1600200"/>
            <a:ext cx="2057400" cy="228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13539349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 calcmode="lin" valueType="num">
                                      <p:cBhvr additive="base">
                                        <p:cTn id="7" dur="500" fill="hold"/>
                                        <p:tgtEl>
                                          <p:spTgt spid="52229"/>
                                        </p:tgtEl>
                                        <p:attrNameLst>
                                          <p:attrName>ppt_x</p:attrName>
                                        </p:attrNameLst>
                                      </p:cBhvr>
                                      <p:tavLst>
                                        <p:tav tm="0">
                                          <p:val>
                                            <p:strVal val="#ppt_x"/>
                                          </p:val>
                                        </p:tav>
                                        <p:tav tm="100000">
                                          <p:val>
                                            <p:strVal val="#ppt_x"/>
                                          </p:val>
                                        </p:tav>
                                      </p:tavLst>
                                    </p:anim>
                                    <p:anim calcmode="lin" valueType="num">
                                      <p:cBhvr additive="base">
                                        <p:cTn id="8" dur="500" fill="hold"/>
                                        <p:tgtEl>
                                          <p:spTgt spid="522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31"/>
                                        </p:tgtEl>
                                        <p:attrNameLst>
                                          <p:attrName>style.visibility</p:attrName>
                                        </p:attrNameLst>
                                      </p:cBhvr>
                                      <p:to>
                                        <p:strVal val="visible"/>
                                      </p:to>
                                    </p:set>
                                    <p:anim calcmode="lin" valueType="num">
                                      <p:cBhvr additive="base">
                                        <p:cTn id="13" dur="500" fill="hold"/>
                                        <p:tgtEl>
                                          <p:spTgt spid="52231"/>
                                        </p:tgtEl>
                                        <p:attrNameLst>
                                          <p:attrName>ppt_x</p:attrName>
                                        </p:attrNameLst>
                                      </p:cBhvr>
                                      <p:tavLst>
                                        <p:tav tm="0">
                                          <p:val>
                                            <p:strVal val="#ppt_x"/>
                                          </p:val>
                                        </p:tav>
                                        <p:tav tm="100000">
                                          <p:val>
                                            <p:strVal val="#ppt_x"/>
                                          </p:val>
                                        </p:tav>
                                      </p:tavLst>
                                    </p:anim>
                                    <p:anim calcmode="lin" valueType="num">
                                      <p:cBhvr additive="base">
                                        <p:cTn id="14" dur="500" fill="hold"/>
                                        <p:tgtEl>
                                          <p:spTgt spid="5223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p:bldP spid="52230" grpId="0" animBg="1"/>
      <p:bldP spid="52231"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0" y="1340768"/>
            <a:ext cx="914400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1981200" y="188640"/>
            <a:ext cx="8229600" cy="1143000"/>
          </a:xfrm>
        </p:spPr>
        <p:txBody>
          <a:bodyPr>
            <a:normAutofit fontScale="90000"/>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From one</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state</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to another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state</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is called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process</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90079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Process</a:t>
            </a:r>
          </a:p>
        </p:txBody>
      </p:sp>
      <p:sp>
        <p:nvSpPr>
          <p:cNvPr id="22531" name="Rectangle 3"/>
          <p:cNvSpPr>
            <a:spLocks noGrp="1" noRot="1" noChangeArrowheads="1"/>
          </p:cNvSpPr>
          <p:nvPr>
            <p:ph type="body" idx="1"/>
          </p:nvPr>
        </p:nvSpPr>
        <p:spPr>
          <a:xfrm>
            <a:off x="1981200" y="1351310"/>
            <a:ext cx="8229600" cy="4525963"/>
          </a:xfrm>
        </p:spPr>
        <p:txBody>
          <a:bodyPr/>
          <a:lstStyle/>
          <a:p>
            <a:pPr marL="609600" indent="-609600">
              <a:buClr>
                <a:schemeClr val="tx1"/>
              </a:buClr>
              <a:buFontTx/>
              <a:buAutoNum type="arabicPeriod" startAt="4"/>
            </a:pPr>
            <a:r>
              <a:rPr lang="en-US" altLang="zh-TW" dirty="0">
                <a:latin typeface="Times New Roman" panose="02020603050405020304" pitchFamily="18" charset="0"/>
                <a:cs typeface="Times New Roman" panose="02020603050405020304" pitchFamily="18" charset="0"/>
              </a:rPr>
              <a:t>Determine the final state of moist air originally at 20 </a:t>
            </a:r>
            <a:r>
              <a:rPr lang="en-US" altLang="zh-TW" dirty="0" err="1">
                <a:latin typeface="Times New Roman" panose="02020603050405020304" pitchFamily="18" charset="0"/>
                <a:cs typeface="Times New Roman" panose="02020603050405020304" pitchFamily="18" charset="0"/>
              </a:rPr>
              <a:t>deg.C</a:t>
            </a:r>
            <a:r>
              <a:rPr lang="en-US" altLang="zh-TW" dirty="0">
                <a:latin typeface="Times New Roman" panose="02020603050405020304" pitchFamily="18" charset="0"/>
                <a:cs typeface="Times New Roman" panose="02020603050405020304" pitchFamily="18" charset="0"/>
              </a:rPr>
              <a:t> and 50 % relative humidity if </a:t>
            </a:r>
            <a:r>
              <a:rPr lang="en-US" altLang="zh-TW" sz="4000" dirty="0">
                <a:solidFill>
                  <a:srgbClr val="FF0000"/>
                </a:solidFill>
                <a:latin typeface="Times New Roman" panose="02020603050405020304" pitchFamily="18" charset="0"/>
                <a:cs typeface="Times New Roman" panose="02020603050405020304" pitchFamily="18" charset="0"/>
              </a:rPr>
              <a:t>10 kJ</a:t>
            </a:r>
            <a:r>
              <a:rPr lang="en-US" altLang="zh-TW" dirty="0">
                <a:latin typeface="Times New Roman" panose="02020603050405020304" pitchFamily="18" charset="0"/>
                <a:cs typeface="Times New Roman" panose="02020603050405020304" pitchFamily="18" charset="0"/>
              </a:rPr>
              <a:t> are removed from 1.2 kg of the air.</a:t>
            </a:r>
          </a:p>
        </p:txBody>
      </p:sp>
      <p:pic>
        <p:nvPicPr>
          <p:cNvPr id="2253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1" y="3352800"/>
            <a:ext cx="222091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0351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Answer to Q4</a:t>
            </a:r>
          </a:p>
        </p:txBody>
      </p:sp>
      <p:sp>
        <p:nvSpPr>
          <p:cNvPr id="23555" name="Rectangle 3"/>
          <p:cNvSpPr>
            <a:spLocks noGrp="1" noChangeArrowheads="1"/>
          </p:cNvSpPr>
          <p:nvPr>
            <p:ph type="body" idx="1"/>
          </p:nvPr>
        </p:nvSpPr>
        <p:spPr/>
        <p:txBody>
          <a:bodyPr>
            <a:normAutofit/>
          </a:bodyPr>
          <a:lstStyle/>
          <a:p>
            <a:pPr>
              <a:lnSpc>
                <a:spcPct val="80000"/>
              </a:lnSpc>
            </a:pPr>
            <a:r>
              <a:rPr lang="en-US" altLang="zh-TW" sz="2000">
                <a:sym typeface="Symbol" panose="05050102010706020507" pitchFamily="18" charset="2"/>
              </a:rPr>
              <a:t> T = q/(Ma*Cp)=(-10 kJ)/(1.2 kg*1.006 kJ/kg.K)= -8.28 K</a:t>
            </a:r>
          </a:p>
          <a:p>
            <a:pPr>
              <a:lnSpc>
                <a:spcPct val="80000"/>
              </a:lnSpc>
            </a:pPr>
            <a:r>
              <a:rPr lang="en-US" altLang="zh-TW" sz="2000">
                <a:sym typeface="Symbol" panose="05050102010706020507" pitchFamily="18" charset="2"/>
              </a:rPr>
              <a:t>The final dry bulb T will be 20 – 8.28 = 11.72 deg.C if this is a sensible heating process.</a:t>
            </a:r>
          </a:p>
          <a:p>
            <a:pPr>
              <a:lnSpc>
                <a:spcPct val="80000"/>
              </a:lnSpc>
            </a:pPr>
            <a:r>
              <a:rPr lang="en-US" altLang="zh-TW" sz="2000">
                <a:sym typeface="Symbol" panose="05050102010706020507" pitchFamily="18" charset="2"/>
              </a:rPr>
              <a:t>The dew point T of moist air at initial state = 9.15 deg.C</a:t>
            </a:r>
          </a:p>
          <a:p>
            <a:pPr>
              <a:lnSpc>
                <a:spcPct val="80000"/>
              </a:lnSpc>
            </a:pPr>
            <a:r>
              <a:rPr lang="en-US" altLang="zh-TW" sz="2000">
                <a:sym typeface="Symbol" panose="05050102010706020507" pitchFamily="18" charset="2"/>
              </a:rPr>
              <a:t>The final dry bulb T &gt; the dew point T of initial state, this is a </a:t>
            </a:r>
            <a:r>
              <a:rPr lang="en-US" altLang="zh-TW" sz="3600">
                <a:solidFill>
                  <a:srgbClr val="FF0000"/>
                </a:solidFill>
                <a:sym typeface="Symbol" panose="05050102010706020507" pitchFamily="18" charset="2"/>
              </a:rPr>
              <a:t>sensible cooling process</a:t>
            </a:r>
            <a:r>
              <a:rPr lang="en-US" altLang="zh-TW" sz="2000">
                <a:sym typeface="Symbol" panose="05050102010706020507" pitchFamily="18" charset="2"/>
              </a:rPr>
              <a:t>. </a:t>
            </a:r>
          </a:p>
          <a:p>
            <a:pPr>
              <a:lnSpc>
                <a:spcPct val="80000"/>
              </a:lnSpc>
            </a:pPr>
            <a:endParaRPr lang="en-US" altLang="zh-TW" sz="2400">
              <a:sym typeface="Symbol" panose="05050102010706020507" pitchFamily="18" charset="2"/>
            </a:endParaRPr>
          </a:p>
          <a:p>
            <a:pPr>
              <a:lnSpc>
                <a:spcPct val="80000"/>
              </a:lnSpc>
            </a:pPr>
            <a:r>
              <a:rPr lang="en-US" altLang="zh-TW" sz="2400">
                <a:sym typeface="Symbol" panose="05050102010706020507" pitchFamily="18" charset="2"/>
              </a:rPr>
              <a:t> h =q/Ma = (-10 kJ)/(1.2 kg) = - 8.333 kJ/kg</a:t>
            </a:r>
          </a:p>
          <a:p>
            <a:pPr>
              <a:lnSpc>
                <a:spcPct val="80000"/>
              </a:lnSpc>
            </a:pPr>
            <a:r>
              <a:rPr lang="en-US" altLang="zh-TW" sz="2400">
                <a:sym typeface="Symbol" panose="05050102010706020507" pitchFamily="18" charset="2"/>
              </a:rPr>
              <a:t>The initial h = 38.5 kJ/kg</a:t>
            </a:r>
          </a:p>
          <a:p>
            <a:pPr>
              <a:lnSpc>
                <a:spcPct val="80000"/>
              </a:lnSpc>
            </a:pPr>
            <a:r>
              <a:rPr lang="en-US" altLang="zh-TW" sz="2400">
                <a:sym typeface="Symbol" panose="05050102010706020507" pitchFamily="18" charset="2"/>
              </a:rPr>
              <a:t>The final h = 38.545 – 8.333 = 30.212 kJ/kg</a:t>
            </a:r>
          </a:p>
          <a:p>
            <a:pPr>
              <a:lnSpc>
                <a:spcPct val="80000"/>
              </a:lnSpc>
            </a:pPr>
            <a:r>
              <a:rPr lang="en-US" altLang="zh-TW" sz="2400">
                <a:sym typeface="Symbol" panose="05050102010706020507" pitchFamily="18" charset="2"/>
              </a:rPr>
              <a:t>The initial dew point T = final dew point T.</a:t>
            </a:r>
          </a:p>
          <a:p>
            <a:pPr>
              <a:lnSpc>
                <a:spcPct val="80000"/>
              </a:lnSpc>
            </a:pPr>
            <a:r>
              <a:rPr lang="en-US" altLang="zh-TW" sz="2400">
                <a:sym typeface="Symbol" panose="05050102010706020507" pitchFamily="18" charset="2"/>
              </a:rPr>
              <a:t>Final state can be found based on final Tdb and Tdp, or Tdb and h, or Tdp and h</a:t>
            </a:r>
          </a:p>
        </p:txBody>
      </p:sp>
    </p:spTree>
    <p:extLst>
      <p:ext uri="{BB962C8B-B14F-4D97-AF65-F5344CB8AC3E}">
        <p14:creationId xmlns:p14="http://schemas.microsoft.com/office/powerpoint/2010/main" val="13905582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Text Box 5"/>
          <p:cNvSpPr txBox="1">
            <a:spLocks noChangeArrowheads="1"/>
          </p:cNvSpPr>
          <p:nvPr/>
        </p:nvSpPr>
        <p:spPr bwMode="auto">
          <a:xfrm>
            <a:off x="1981200" y="2971801"/>
            <a:ext cx="54102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white"/>
                </a:solidFill>
                <a:latin typeface="Arial" charset="0"/>
                <a:ea typeface="標楷體" pitchFamily="65" charset="-120"/>
              </a:rPr>
              <a:t>State 2 was determined based on Tdb and H</a:t>
            </a:r>
          </a:p>
          <a:p>
            <a:pPr fontAlgn="base">
              <a:spcBef>
                <a:spcPct val="50000"/>
              </a:spcBef>
              <a:spcAft>
                <a:spcPct val="0"/>
              </a:spcAft>
            </a:pPr>
            <a:r>
              <a:rPr kumimoji="1" lang="en-US" altLang="zh-TW">
                <a:solidFill>
                  <a:prstClr val="white"/>
                </a:solidFill>
                <a:latin typeface="Arial" charset="0"/>
                <a:ea typeface="標楷體" pitchFamily="65" charset="-120"/>
              </a:rPr>
              <a:t>H = </a:t>
            </a:r>
            <a:r>
              <a:rPr kumimoji="1" lang="en-US" altLang="zh-TW">
                <a:solidFill>
                  <a:prstClr val="white"/>
                </a:solidFill>
                <a:latin typeface="Arial" charset="0"/>
                <a:ea typeface="標楷體" pitchFamily="65" charset="-120"/>
                <a:sym typeface="Symbol" panose="05050102010706020507" pitchFamily="18" charset="2"/>
              </a:rPr>
              <a:t>38.545 – 8.333 = 30.212 kJ/kg</a:t>
            </a:r>
            <a:endParaRPr kumimoji="1" lang="en-US" altLang="zh-TW">
              <a:solidFill>
                <a:prstClr val="white"/>
              </a:solidFill>
              <a:latin typeface="Arial" charset="0"/>
              <a:ea typeface="標楷體" pitchFamily="65" charset="-120"/>
            </a:endParaRPr>
          </a:p>
          <a:p>
            <a:pPr fontAlgn="base">
              <a:spcBef>
                <a:spcPct val="50000"/>
              </a:spcBef>
              <a:spcAft>
                <a:spcPct val="0"/>
              </a:spcAft>
            </a:pPr>
            <a:r>
              <a:rPr kumimoji="1" lang="en-US" altLang="zh-TW">
                <a:solidFill>
                  <a:prstClr val="white"/>
                </a:solidFill>
                <a:latin typeface="Arial" charset="0"/>
                <a:ea typeface="標楷體" pitchFamily="65" charset="-120"/>
              </a:rPr>
              <a:t>Diff. of Tdp should be 0.</a:t>
            </a:r>
          </a:p>
        </p:txBody>
      </p:sp>
      <p:sp>
        <p:nvSpPr>
          <p:cNvPr id="55302" name="Rectangle 6"/>
          <p:cNvSpPr>
            <a:spLocks noChangeArrowheads="1"/>
          </p:cNvSpPr>
          <p:nvPr/>
        </p:nvSpPr>
        <p:spPr bwMode="auto">
          <a:xfrm>
            <a:off x="8229600" y="1638300"/>
            <a:ext cx="2209800" cy="381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55303" name="Oval 7"/>
          <p:cNvSpPr>
            <a:spLocks noChangeArrowheads="1"/>
          </p:cNvSpPr>
          <p:nvPr/>
        </p:nvSpPr>
        <p:spPr bwMode="auto">
          <a:xfrm>
            <a:off x="9067800" y="1981200"/>
            <a:ext cx="685800" cy="228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55304" name="Oval 8"/>
          <p:cNvSpPr>
            <a:spLocks noChangeArrowheads="1"/>
          </p:cNvSpPr>
          <p:nvPr/>
        </p:nvSpPr>
        <p:spPr bwMode="auto">
          <a:xfrm>
            <a:off x="9067800" y="990600"/>
            <a:ext cx="685800" cy="228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26713617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4"/>
                                        </p:tgtEl>
                                        <p:attrNameLst>
                                          <p:attrName>style.visibility</p:attrName>
                                        </p:attrNameLst>
                                      </p:cBhvr>
                                      <p:to>
                                        <p:strVal val="visible"/>
                                      </p:to>
                                    </p:set>
                                    <p:anim calcmode="lin" valueType="num">
                                      <p:cBhvr additive="base">
                                        <p:cTn id="7" dur="500" fill="hold"/>
                                        <p:tgtEl>
                                          <p:spTgt spid="55304"/>
                                        </p:tgtEl>
                                        <p:attrNameLst>
                                          <p:attrName>ppt_x</p:attrName>
                                        </p:attrNameLst>
                                      </p:cBhvr>
                                      <p:tavLst>
                                        <p:tav tm="0">
                                          <p:val>
                                            <p:strVal val="#ppt_x"/>
                                          </p:val>
                                        </p:tav>
                                        <p:tav tm="100000">
                                          <p:val>
                                            <p:strVal val="#ppt_x"/>
                                          </p:val>
                                        </p:tav>
                                      </p:tavLst>
                                    </p:anim>
                                    <p:anim calcmode="lin" valueType="num">
                                      <p:cBhvr additive="base">
                                        <p:cTn id="8" dur="500" fill="hold"/>
                                        <p:tgtEl>
                                          <p:spTgt spid="5530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03"/>
                                        </p:tgtEl>
                                        <p:attrNameLst>
                                          <p:attrName>style.visibility</p:attrName>
                                        </p:attrNameLst>
                                      </p:cBhvr>
                                      <p:to>
                                        <p:strVal val="visible"/>
                                      </p:to>
                                    </p:set>
                                    <p:anim calcmode="lin" valueType="num">
                                      <p:cBhvr additive="base">
                                        <p:cTn id="11" dur="500" fill="hold"/>
                                        <p:tgtEl>
                                          <p:spTgt spid="55303"/>
                                        </p:tgtEl>
                                        <p:attrNameLst>
                                          <p:attrName>ppt_x</p:attrName>
                                        </p:attrNameLst>
                                      </p:cBhvr>
                                      <p:tavLst>
                                        <p:tav tm="0">
                                          <p:val>
                                            <p:strVal val="#ppt_x"/>
                                          </p:val>
                                        </p:tav>
                                        <p:tav tm="100000">
                                          <p:val>
                                            <p:strVal val="#ppt_x"/>
                                          </p:val>
                                        </p:tav>
                                      </p:tavLst>
                                    </p:anim>
                                    <p:anim calcmode="lin" valueType="num">
                                      <p:cBhvr additive="base">
                                        <p:cTn id="12" dur="500" fill="hold"/>
                                        <p:tgtEl>
                                          <p:spTgt spid="5530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5302"/>
                                        </p:tgtEl>
                                        <p:attrNameLst>
                                          <p:attrName>style.visibility</p:attrName>
                                        </p:attrNameLst>
                                      </p:cBhvr>
                                      <p:to>
                                        <p:strVal val="visible"/>
                                      </p:to>
                                    </p:set>
                                    <p:anim calcmode="lin" valueType="num">
                                      <p:cBhvr additive="base">
                                        <p:cTn id="17" dur="500" fill="hold"/>
                                        <p:tgtEl>
                                          <p:spTgt spid="55302"/>
                                        </p:tgtEl>
                                        <p:attrNameLst>
                                          <p:attrName>ppt_x</p:attrName>
                                        </p:attrNameLst>
                                      </p:cBhvr>
                                      <p:tavLst>
                                        <p:tav tm="0">
                                          <p:val>
                                            <p:strVal val="#ppt_x"/>
                                          </p:val>
                                        </p:tav>
                                        <p:tav tm="100000">
                                          <p:val>
                                            <p:strVal val="#ppt_x"/>
                                          </p:val>
                                        </p:tav>
                                      </p:tavLst>
                                    </p:anim>
                                    <p:anim calcmode="lin" valueType="num">
                                      <p:cBhvr additive="base">
                                        <p:cTn id="18" dur="500" fill="hold"/>
                                        <p:tgtEl>
                                          <p:spTgt spid="553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55303" grpId="0" animBg="1"/>
      <p:bldP spid="5530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3" name="Text Box 5"/>
          <p:cNvSpPr txBox="1">
            <a:spLocks noChangeArrowheads="1"/>
          </p:cNvSpPr>
          <p:nvPr/>
        </p:nvSpPr>
        <p:spPr bwMode="auto">
          <a:xfrm>
            <a:off x="1981200" y="2971800"/>
            <a:ext cx="5867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white"/>
                </a:solidFill>
                <a:latin typeface="Arial" charset="0"/>
                <a:ea typeface="標楷體" pitchFamily="65" charset="-120"/>
              </a:rPr>
              <a:t>State 2 was determined based on Tdb and Tdp</a:t>
            </a:r>
          </a:p>
          <a:p>
            <a:pPr fontAlgn="base">
              <a:spcBef>
                <a:spcPct val="50000"/>
              </a:spcBef>
              <a:spcAft>
                <a:spcPct val="0"/>
              </a:spcAft>
            </a:pPr>
            <a:r>
              <a:rPr kumimoji="1" lang="en-US" altLang="zh-TW">
                <a:solidFill>
                  <a:prstClr val="white"/>
                </a:solidFill>
                <a:latin typeface="Arial" charset="0"/>
                <a:ea typeface="標楷體" pitchFamily="65" charset="-120"/>
                <a:sym typeface="Symbol" panose="05050102010706020507" pitchFamily="18" charset="2"/>
              </a:rPr>
              <a:t>H</a:t>
            </a:r>
            <a:r>
              <a:rPr kumimoji="1" lang="en-US" altLang="zh-TW">
                <a:solidFill>
                  <a:prstClr val="white"/>
                </a:solidFill>
                <a:latin typeface="Arial" charset="0"/>
                <a:ea typeface="標楷體" pitchFamily="65" charset="-120"/>
              </a:rPr>
              <a:t> = 8.591 kJ/kg which is a little bit off from 8.33 kJ/kg, also Diff. of AH should be 0.</a:t>
            </a:r>
          </a:p>
        </p:txBody>
      </p:sp>
      <p:sp>
        <p:nvSpPr>
          <p:cNvPr id="53254" name="Oval 6"/>
          <p:cNvSpPr>
            <a:spLocks noChangeArrowheads="1"/>
          </p:cNvSpPr>
          <p:nvPr/>
        </p:nvSpPr>
        <p:spPr bwMode="auto">
          <a:xfrm>
            <a:off x="9067800" y="1625600"/>
            <a:ext cx="685800" cy="228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53255" name="Oval 7"/>
          <p:cNvSpPr>
            <a:spLocks noChangeArrowheads="1"/>
          </p:cNvSpPr>
          <p:nvPr/>
        </p:nvSpPr>
        <p:spPr bwMode="auto">
          <a:xfrm>
            <a:off x="9067800" y="990600"/>
            <a:ext cx="685800" cy="228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53256" name="Rectangle 8"/>
          <p:cNvSpPr>
            <a:spLocks noChangeArrowheads="1"/>
          </p:cNvSpPr>
          <p:nvPr/>
        </p:nvSpPr>
        <p:spPr bwMode="auto">
          <a:xfrm>
            <a:off x="8229600" y="1638300"/>
            <a:ext cx="2209800" cy="381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17041663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 calcmode="lin" valueType="num">
                                      <p:cBhvr additive="base">
                                        <p:cTn id="7" dur="500" fill="hold"/>
                                        <p:tgtEl>
                                          <p:spTgt spid="53255"/>
                                        </p:tgtEl>
                                        <p:attrNameLst>
                                          <p:attrName>ppt_x</p:attrName>
                                        </p:attrNameLst>
                                      </p:cBhvr>
                                      <p:tavLst>
                                        <p:tav tm="0">
                                          <p:val>
                                            <p:strVal val="#ppt_x"/>
                                          </p:val>
                                        </p:tav>
                                        <p:tav tm="100000">
                                          <p:val>
                                            <p:strVal val="#ppt_x"/>
                                          </p:val>
                                        </p:tav>
                                      </p:tavLst>
                                    </p:anim>
                                    <p:anim calcmode="lin" valueType="num">
                                      <p:cBhvr additive="base">
                                        <p:cTn id="8" dur="500" fill="hold"/>
                                        <p:tgtEl>
                                          <p:spTgt spid="532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3254"/>
                                        </p:tgtEl>
                                        <p:attrNameLst>
                                          <p:attrName>style.visibility</p:attrName>
                                        </p:attrNameLst>
                                      </p:cBhvr>
                                      <p:to>
                                        <p:strVal val="visible"/>
                                      </p:to>
                                    </p:set>
                                    <p:anim calcmode="lin" valueType="num">
                                      <p:cBhvr additive="base">
                                        <p:cTn id="11" dur="500" fill="hold"/>
                                        <p:tgtEl>
                                          <p:spTgt spid="53254"/>
                                        </p:tgtEl>
                                        <p:attrNameLst>
                                          <p:attrName>ppt_x</p:attrName>
                                        </p:attrNameLst>
                                      </p:cBhvr>
                                      <p:tavLst>
                                        <p:tav tm="0">
                                          <p:val>
                                            <p:strVal val="#ppt_x"/>
                                          </p:val>
                                        </p:tav>
                                        <p:tav tm="100000">
                                          <p:val>
                                            <p:strVal val="#ppt_x"/>
                                          </p:val>
                                        </p:tav>
                                      </p:tavLst>
                                    </p:anim>
                                    <p:anim calcmode="lin" valueType="num">
                                      <p:cBhvr additive="base">
                                        <p:cTn id="12" dur="500" fill="hold"/>
                                        <p:tgtEl>
                                          <p:spTgt spid="5325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6"/>
                                        </p:tgtEl>
                                        <p:attrNameLst>
                                          <p:attrName>style.visibility</p:attrName>
                                        </p:attrNameLst>
                                      </p:cBhvr>
                                      <p:to>
                                        <p:strVal val="visible"/>
                                      </p:to>
                                    </p:set>
                                    <p:anim calcmode="lin" valueType="num">
                                      <p:cBhvr additive="base">
                                        <p:cTn id="17" dur="500" fill="hold"/>
                                        <p:tgtEl>
                                          <p:spTgt spid="53256"/>
                                        </p:tgtEl>
                                        <p:attrNameLst>
                                          <p:attrName>ppt_x</p:attrName>
                                        </p:attrNameLst>
                                      </p:cBhvr>
                                      <p:tavLst>
                                        <p:tav tm="0">
                                          <p:val>
                                            <p:strVal val="#ppt_x"/>
                                          </p:val>
                                        </p:tav>
                                        <p:tav tm="100000">
                                          <p:val>
                                            <p:strVal val="#ppt_x"/>
                                          </p:val>
                                        </p:tav>
                                      </p:tavLst>
                                    </p:anim>
                                    <p:anim calcmode="lin" valueType="num">
                                      <p:cBhvr additive="base">
                                        <p:cTn id="18" dur="500" fill="hold"/>
                                        <p:tgtEl>
                                          <p:spTgt spid="5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P spid="5325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Process</a:t>
            </a:r>
            <a:endParaRPr lang="en-US" altLang="zh-TW" dirty="0">
              <a:latin typeface="Times New Roman" panose="02020603050405020304" pitchFamily="18" charset="0"/>
              <a:cs typeface="Times New Roman" panose="02020603050405020304" pitchFamily="18" charset="0"/>
            </a:endParaRPr>
          </a:p>
        </p:txBody>
      </p:sp>
      <p:sp>
        <p:nvSpPr>
          <p:cNvPr id="31747" name="Rectangle 3"/>
          <p:cNvSpPr>
            <a:spLocks noGrp="1" noRot="1" noChangeArrowheads="1"/>
          </p:cNvSpPr>
          <p:nvPr>
            <p:ph type="body" idx="1"/>
          </p:nvPr>
        </p:nvSpPr>
        <p:spPr>
          <a:xfrm>
            <a:off x="1981200" y="1417639"/>
            <a:ext cx="8229600" cy="4525963"/>
          </a:xfrm>
        </p:spPr>
        <p:txBody>
          <a:bodyPr/>
          <a:lstStyle/>
          <a:p>
            <a:pPr marL="609600" indent="-609600">
              <a:buClr>
                <a:schemeClr val="tx1"/>
              </a:buClr>
              <a:buFontTx/>
              <a:buAutoNum type="arabicPeriod" startAt="5"/>
            </a:pPr>
            <a:r>
              <a:rPr lang="en-US" altLang="zh-TW" dirty="0">
                <a:latin typeface="Times New Roman" panose="02020603050405020304" pitchFamily="18" charset="0"/>
                <a:cs typeface="Times New Roman" panose="02020603050405020304" pitchFamily="18" charset="0"/>
              </a:rPr>
              <a:t>Determine the final state of moist air originally at 20 </a:t>
            </a:r>
            <a:r>
              <a:rPr lang="en-US" altLang="zh-TW" dirty="0" err="1">
                <a:latin typeface="Times New Roman" panose="02020603050405020304" pitchFamily="18" charset="0"/>
                <a:cs typeface="Times New Roman" panose="02020603050405020304" pitchFamily="18" charset="0"/>
              </a:rPr>
              <a:t>deg.C</a:t>
            </a:r>
            <a:r>
              <a:rPr lang="en-US" altLang="zh-TW" dirty="0">
                <a:latin typeface="Times New Roman" panose="02020603050405020304" pitchFamily="18" charset="0"/>
                <a:cs typeface="Times New Roman" panose="02020603050405020304" pitchFamily="18" charset="0"/>
              </a:rPr>
              <a:t> and 50 % relative humidity if </a:t>
            </a:r>
            <a:r>
              <a:rPr lang="en-US" altLang="zh-TW" sz="4800" dirty="0">
                <a:solidFill>
                  <a:srgbClr val="FF0000"/>
                </a:solidFill>
                <a:latin typeface="Times New Roman" panose="02020603050405020304" pitchFamily="18" charset="0"/>
                <a:cs typeface="Times New Roman" panose="02020603050405020304" pitchFamily="18" charset="0"/>
              </a:rPr>
              <a:t>20 kJ</a:t>
            </a:r>
            <a:r>
              <a:rPr lang="en-US" altLang="zh-TW" dirty="0">
                <a:latin typeface="Times New Roman" panose="02020603050405020304" pitchFamily="18" charset="0"/>
                <a:cs typeface="Times New Roman" panose="02020603050405020304" pitchFamily="18" charset="0"/>
              </a:rPr>
              <a:t> are removed from 1.2 kg of the air.</a:t>
            </a:r>
          </a:p>
        </p:txBody>
      </p:sp>
      <p:pic>
        <p:nvPicPr>
          <p:cNvPr id="3174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1" y="3733800"/>
            <a:ext cx="222091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7046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normAutofit/>
          </a:bodyPr>
          <a:lstStyle/>
          <a:p>
            <a:r>
              <a:rPr lang="en-US" altLang="zh-TW" sz="5400" dirty="0">
                <a:ea typeface="標楷體" pitchFamily="65" charset="-120"/>
              </a:rPr>
              <a:t>Which one is wrong</a:t>
            </a:r>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08918" y="1741899"/>
            <a:ext cx="4491038" cy="308292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3304506"/>
            <a:ext cx="2133600" cy="1465262"/>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34400" y="3333478"/>
            <a:ext cx="2133600" cy="14636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txBox="1">
            <a:spLocks noChangeArrowheads="1"/>
          </p:cNvSpPr>
          <p:nvPr/>
        </p:nvSpPr>
        <p:spPr>
          <a:xfrm>
            <a:off x="8534400" y="2131233"/>
            <a:ext cx="1882080"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kumimoji="1" lang="en-US" altLang="zh-TW" sz="5400" dirty="0">
                <a:solidFill>
                  <a:prstClr val="black"/>
                </a:solidFill>
                <a:latin typeface="Calibri"/>
                <a:ea typeface="標楷體" pitchFamily="65" charset="-120"/>
              </a:rPr>
              <a:t>High T</a:t>
            </a:r>
          </a:p>
          <a:p>
            <a:pPr fontAlgn="base">
              <a:spcAft>
                <a:spcPct val="0"/>
              </a:spcAft>
            </a:pPr>
            <a:r>
              <a:rPr kumimoji="1" lang="en-US" altLang="zh-TW" sz="5400" dirty="0">
                <a:solidFill>
                  <a:prstClr val="black"/>
                </a:solidFill>
                <a:latin typeface="Calibri"/>
                <a:ea typeface="標楷體" pitchFamily="65" charset="-120"/>
              </a:rPr>
              <a:t>Low RH</a:t>
            </a:r>
          </a:p>
        </p:txBody>
      </p:sp>
      <p:sp>
        <p:nvSpPr>
          <p:cNvPr id="2" name="矩形 1"/>
          <p:cNvSpPr/>
          <p:nvPr/>
        </p:nvSpPr>
        <p:spPr>
          <a:xfrm>
            <a:off x="4270973" y="4941168"/>
            <a:ext cx="3766929" cy="707886"/>
          </a:xfrm>
          <a:prstGeom prst="rect">
            <a:avLst/>
          </a:prstGeom>
        </p:spPr>
        <p:txBody>
          <a:bodyPr wrap="none">
            <a:spAutoFit/>
          </a:bodyPr>
          <a:lstStyle/>
          <a:p>
            <a:pPr fontAlgn="base">
              <a:spcBef>
                <a:spcPct val="0"/>
              </a:spcBef>
              <a:spcAft>
                <a:spcPct val="0"/>
              </a:spcAft>
            </a:pPr>
            <a:r>
              <a:rPr kumimoji="1" lang="en-US" altLang="zh-TW" sz="4000" dirty="0">
                <a:solidFill>
                  <a:prstClr val="black"/>
                </a:solidFill>
                <a:latin typeface="Arial" charset="0"/>
                <a:ea typeface="標楷體" pitchFamily="65" charset="-120"/>
              </a:rPr>
              <a:t>High T, high RH</a:t>
            </a:r>
            <a:endParaRPr kumimoji="1" lang="zh-TW" altLang="en-US" sz="4000" dirty="0">
              <a:solidFill>
                <a:prstClr val="black"/>
              </a:solidFill>
              <a:latin typeface="Arial" charset="0"/>
              <a:ea typeface="標楷體" pitchFamily="65" charset="-120"/>
            </a:endParaRPr>
          </a:p>
        </p:txBody>
      </p:sp>
      <p:sp>
        <p:nvSpPr>
          <p:cNvPr id="13" name="Rectangle 4"/>
          <p:cNvSpPr txBox="1">
            <a:spLocks noChangeArrowheads="1"/>
          </p:cNvSpPr>
          <p:nvPr/>
        </p:nvSpPr>
        <p:spPr>
          <a:xfrm>
            <a:off x="1631504" y="2060848"/>
            <a:ext cx="1882080" cy="11430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kumimoji="1" lang="en-US" altLang="zh-TW" sz="5400" dirty="0">
                <a:solidFill>
                  <a:prstClr val="black"/>
                </a:solidFill>
                <a:latin typeface="Calibri"/>
                <a:ea typeface="標楷體" pitchFamily="65" charset="-120"/>
              </a:rPr>
              <a:t>Low T</a:t>
            </a:r>
          </a:p>
          <a:p>
            <a:pPr fontAlgn="base">
              <a:spcAft>
                <a:spcPct val="0"/>
              </a:spcAft>
            </a:pPr>
            <a:r>
              <a:rPr kumimoji="1" lang="en-US" altLang="zh-TW" sz="5400" dirty="0">
                <a:solidFill>
                  <a:prstClr val="black"/>
                </a:solidFill>
                <a:latin typeface="Calibri"/>
                <a:ea typeface="標楷體" pitchFamily="65" charset="-120"/>
              </a:rPr>
              <a:t>High RH</a:t>
            </a:r>
          </a:p>
        </p:txBody>
      </p:sp>
    </p:spTree>
    <p:extLst>
      <p:ext uri="{BB962C8B-B14F-4D97-AF65-F5344CB8AC3E}">
        <p14:creationId xmlns:p14="http://schemas.microsoft.com/office/powerpoint/2010/main" val="4466957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Answer to Q5</a:t>
            </a:r>
            <a:endParaRPr lang="en-US" altLang="zh-TW" dirty="0"/>
          </a:p>
        </p:txBody>
      </p:sp>
      <p:sp>
        <p:nvSpPr>
          <p:cNvPr id="32771" name="Rectangle 3"/>
          <p:cNvSpPr>
            <a:spLocks noGrp="1" noChangeArrowheads="1"/>
          </p:cNvSpPr>
          <p:nvPr>
            <p:ph type="body" idx="1"/>
          </p:nvPr>
        </p:nvSpPr>
        <p:spPr/>
        <p:txBody>
          <a:bodyPr/>
          <a:lstStyle/>
          <a:p>
            <a:pPr>
              <a:lnSpc>
                <a:spcPct val="80000"/>
              </a:lnSpc>
            </a:pPr>
            <a:r>
              <a:rPr lang="en-US" altLang="zh-TW" sz="2400">
                <a:sym typeface="Symbol" panose="05050102010706020507" pitchFamily="18" charset="2"/>
              </a:rPr>
              <a:t> T = q/(Ma*Cp)=(-20kJ)/(1.2kg*1.006kJ/kg.K)= -16.56 K</a:t>
            </a:r>
          </a:p>
          <a:p>
            <a:pPr>
              <a:lnSpc>
                <a:spcPct val="80000"/>
              </a:lnSpc>
            </a:pPr>
            <a:r>
              <a:rPr lang="en-US" altLang="zh-TW" sz="2400">
                <a:sym typeface="Symbol" panose="05050102010706020507" pitchFamily="18" charset="2"/>
              </a:rPr>
              <a:t>The final T will be 20 – 16.56 = 3.44 deg.C if this is a sensible heating process.</a:t>
            </a:r>
          </a:p>
          <a:p>
            <a:pPr>
              <a:lnSpc>
                <a:spcPct val="80000"/>
              </a:lnSpc>
            </a:pPr>
            <a:r>
              <a:rPr lang="en-US" altLang="zh-TW" sz="2400">
                <a:sym typeface="Symbol" panose="05050102010706020507" pitchFamily="18" charset="2"/>
              </a:rPr>
              <a:t>The dew point T of moist air at initial state = 9.1 deg.C</a:t>
            </a:r>
          </a:p>
          <a:p>
            <a:pPr>
              <a:lnSpc>
                <a:spcPct val="80000"/>
              </a:lnSpc>
            </a:pPr>
            <a:r>
              <a:rPr lang="en-US" altLang="zh-TW" sz="2400">
                <a:sym typeface="Symbol" panose="05050102010706020507" pitchFamily="18" charset="2"/>
              </a:rPr>
              <a:t>The final dry bulb T &lt; dew point at initial state, this is a </a:t>
            </a:r>
            <a:r>
              <a:rPr lang="en-US" altLang="zh-TW">
                <a:solidFill>
                  <a:srgbClr val="FF0000"/>
                </a:solidFill>
                <a:sym typeface="Symbol" panose="05050102010706020507" pitchFamily="18" charset="2"/>
              </a:rPr>
              <a:t>cooling with condensation/dehumidification</a:t>
            </a:r>
            <a:r>
              <a:rPr lang="en-US" altLang="zh-TW" sz="2400">
                <a:sym typeface="Symbol" panose="05050102010706020507" pitchFamily="18" charset="2"/>
              </a:rPr>
              <a:t> process. </a:t>
            </a:r>
          </a:p>
          <a:p>
            <a:pPr>
              <a:lnSpc>
                <a:spcPct val="80000"/>
              </a:lnSpc>
            </a:pPr>
            <a:r>
              <a:rPr lang="en-US" altLang="zh-TW" sz="2400">
                <a:sym typeface="Symbol" panose="05050102010706020507" pitchFamily="18" charset="2"/>
              </a:rPr>
              <a:t>The final relative humidity is 100 %.</a:t>
            </a:r>
          </a:p>
          <a:p>
            <a:pPr>
              <a:lnSpc>
                <a:spcPct val="80000"/>
              </a:lnSpc>
            </a:pPr>
            <a:endParaRPr lang="en-US" altLang="zh-TW" sz="2400">
              <a:sym typeface="Symbol" panose="05050102010706020507" pitchFamily="18" charset="2"/>
            </a:endParaRPr>
          </a:p>
          <a:p>
            <a:pPr>
              <a:lnSpc>
                <a:spcPct val="80000"/>
              </a:lnSpc>
            </a:pPr>
            <a:r>
              <a:rPr lang="en-US" altLang="zh-TW" sz="2400">
                <a:sym typeface="Symbol" panose="05050102010706020507" pitchFamily="18" charset="2"/>
              </a:rPr>
              <a:t> h =q/Ma = (-20 kJ)/(1.2 kg) = - 16.66 kJ/kg</a:t>
            </a:r>
          </a:p>
          <a:p>
            <a:pPr>
              <a:lnSpc>
                <a:spcPct val="80000"/>
              </a:lnSpc>
            </a:pPr>
            <a:r>
              <a:rPr lang="en-US" altLang="zh-TW" sz="2400">
                <a:sym typeface="Symbol" panose="05050102010706020507" pitchFamily="18" charset="2"/>
              </a:rPr>
              <a:t>The initial h = 38.545 kJ/kg</a:t>
            </a:r>
          </a:p>
          <a:p>
            <a:pPr>
              <a:lnSpc>
                <a:spcPct val="80000"/>
              </a:lnSpc>
            </a:pPr>
            <a:r>
              <a:rPr lang="en-US" altLang="zh-TW" sz="2400">
                <a:sym typeface="Symbol" panose="05050102010706020507" pitchFamily="18" charset="2"/>
              </a:rPr>
              <a:t>The final h = 38.545 – 16.66 = 21.885 kJ/kg</a:t>
            </a:r>
          </a:p>
        </p:txBody>
      </p:sp>
    </p:spTree>
    <p:extLst>
      <p:ext uri="{BB962C8B-B14F-4D97-AF65-F5344CB8AC3E}">
        <p14:creationId xmlns:p14="http://schemas.microsoft.com/office/powerpoint/2010/main" val="10349110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8" name="Rectangle 6"/>
          <p:cNvSpPr>
            <a:spLocks noChangeArrowheads="1"/>
          </p:cNvSpPr>
          <p:nvPr/>
        </p:nvSpPr>
        <p:spPr bwMode="auto">
          <a:xfrm>
            <a:off x="9220200" y="1295400"/>
            <a:ext cx="533400" cy="2286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grpSp>
        <p:nvGrpSpPr>
          <p:cNvPr id="54282" name="Group 10"/>
          <p:cNvGrpSpPr>
            <a:grpSpLocks/>
          </p:cNvGrpSpPr>
          <p:nvPr/>
        </p:nvGrpSpPr>
        <p:grpSpPr bwMode="auto">
          <a:xfrm>
            <a:off x="4648200" y="1993900"/>
            <a:ext cx="5867400" cy="2044700"/>
            <a:chOff x="1968" y="1256"/>
            <a:chExt cx="3696" cy="1288"/>
          </a:xfrm>
        </p:grpSpPr>
        <p:sp>
          <p:nvSpPr>
            <p:cNvPr id="54277" name="Rectangle 5"/>
            <p:cNvSpPr>
              <a:spLocks noChangeArrowheads="1"/>
            </p:cNvSpPr>
            <p:nvPr/>
          </p:nvSpPr>
          <p:spPr bwMode="auto">
            <a:xfrm>
              <a:off x="4224" y="1256"/>
              <a:ext cx="1440" cy="13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54280" name="Line 8"/>
            <p:cNvSpPr>
              <a:spLocks noChangeShapeType="1"/>
            </p:cNvSpPr>
            <p:nvPr/>
          </p:nvSpPr>
          <p:spPr bwMode="auto">
            <a:xfrm flipH="1">
              <a:off x="2304" y="2295"/>
              <a:ext cx="144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54281" name="Freeform 9"/>
            <p:cNvSpPr>
              <a:spLocks/>
            </p:cNvSpPr>
            <p:nvPr/>
          </p:nvSpPr>
          <p:spPr bwMode="auto">
            <a:xfrm>
              <a:off x="1968" y="2304"/>
              <a:ext cx="336" cy="240"/>
            </a:xfrm>
            <a:custGeom>
              <a:avLst/>
              <a:gdLst>
                <a:gd name="T0" fmla="*/ 336 w 336"/>
                <a:gd name="T1" fmla="*/ 0 h 240"/>
                <a:gd name="T2" fmla="*/ 192 w 336"/>
                <a:gd name="T3" fmla="*/ 96 h 240"/>
                <a:gd name="T4" fmla="*/ 48 w 336"/>
                <a:gd name="T5" fmla="*/ 192 h 240"/>
                <a:gd name="T6" fmla="*/ 0 w 336"/>
                <a:gd name="T7" fmla="*/ 240 h 240"/>
              </a:gdLst>
              <a:ahLst/>
              <a:cxnLst>
                <a:cxn ang="0">
                  <a:pos x="T0" y="T1"/>
                </a:cxn>
                <a:cxn ang="0">
                  <a:pos x="T2" y="T3"/>
                </a:cxn>
                <a:cxn ang="0">
                  <a:pos x="T4" y="T5"/>
                </a:cxn>
                <a:cxn ang="0">
                  <a:pos x="T6" y="T7"/>
                </a:cxn>
              </a:cxnLst>
              <a:rect l="0" t="0" r="r" b="b"/>
              <a:pathLst>
                <a:path w="336" h="240">
                  <a:moveTo>
                    <a:pt x="336" y="0"/>
                  </a:moveTo>
                  <a:cubicBezTo>
                    <a:pt x="288" y="32"/>
                    <a:pt x="240" y="64"/>
                    <a:pt x="192" y="96"/>
                  </a:cubicBezTo>
                  <a:cubicBezTo>
                    <a:pt x="144" y="128"/>
                    <a:pt x="80" y="168"/>
                    <a:pt x="48" y="192"/>
                  </a:cubicBezTo>
                  <a:cubicBezTo>
                    <a:pt x="16" y="216"/>
                    <a:pt x="8" y="228"/>
                    <a:pt x="0" y="240"/>
                  </a:cubicBezTo>
                </a:path>
              </a:pathLst>
            </a:custGeom>
            <a:noFill/>
            <a:ln w="38100">
              <a:solidFill>
                <a:srgbClr val="FFFF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grpSp>
      <p:sp>
        <p:nvSpPr>
          <p:cNvPr id="54283" name="Text Box 11"/>
          <p:cNvSpPr txBox="1">
            <a:spLocks noChangeArrowheads="1"/>
          </p:cNvSpPr>
          <p:nvPr/>
        </p:nvSpPr>
        <p:spPr bwMode="auto">
          <a:xfrm>
            <a:off x="2057400" y="4538664"/>
            <a:ext cx="58674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white"/>
                </a:solidFill>
                <a:latin typeface="Arial" charset="0"/>
                <a:ea typeface="標楷體" pitchFamily="65" charset="-120"/>
              </a:rPr>
              <a:t>State 2 can be determined based on RH and H,</a:t>
            </a:r>
          </a:p>
          <a:p>
            <a:pPr fontAlgn="base">
              <a:spcBef>
                <a:spcPct val="50000"/>
              </a:spcBef>
              <a:spcAft>
                <a:spcPct val="0"/>
              </a:spcAft>
            </a:pPr>
            <a:r>
              <a:rPr kumimoji="1" lang="en-US" altLang="zh-TW">
                <a:solidFill>
                  <a:prstClr val="white"/>
                </a:solidFill>
                <a:latin typeface="Arial" charset="0"/>
                <a:ea typeface="標楷體" pitchFamily="65" charset="-120"/>
                <a:sym typeface="Symbol" panose="05050102010706020507" pitchFamily="18" charset="2"/>
              </a:rPr>
              <a:t>however, this software does not provide this option. We need to use trial and error method on Tdb of state 2 to derive H</a:t>
            </a:r>
            <a:r>
              <a:rPr kumimoji="1" lang="en-US" altLang="zh-TW">
                <a:solidFill>
                  <a:prstClr val="white"/>
                </a:solidFill>
                <a:latin typeface="Arial" charset="0"/>
                <a:ea typeface="標楷體" pitchFamily="65" charset="-120"/>
              </a:rPr>
              <a:t> = -16.66 kJ/kg..</a:t>
            </a:r>
          </a:p>
        </p:txBody>
      </p:sp>
    </p:spTree>
    <p:extLst>
      <p:ext uri="{BB962C8B-B14F-4D97-AF65-F5344CB8AC3E}">
        <p14:creationId xmlns:p14="http://schemas.microsoft.com/office/powerpoint/2010/main" val="13076335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8"/>
                                        </p:tgtEl>
                                        <p:attrNameLst>
                                          <p:attrName>style.visibility</p:attrName>
                                        </p:attrNameLst>
                                      </p:cBhvr>
                                      <p:to>
                                        <p:strVal val="visible"/>
                                      </p:to>
                                    </p:set>
                                    <p:anim calcmode="lin" valueType="num">
                                      <p:cBhvr additive="base">
                                        <p:cTn id="7" dur="500" fill="hold"/>
                                        <p:tgtEl>
                                          <p:spTgt spid="54278"/>
                                        </p:tgtEl>
                                        <p:attrNameLst>
                                          <p:attrName>ppt_x</p:attrName>
                                        </p:attrNameLst>
                                      </p:cBhvr>
                                      <p:tavLst>
                                        <p:tav tm="0">
                                          <p:val>
                                            <p:strVal val="#ppt_x"/>
                                          </p:val>
                                        </p:tav>
                                        <p:tav tm="100000">
                                          <p:val>
                                            <p:strVal val="#ppt_x"/>
                                          </p:val>
                                        </p:tav>
                                      </p:tavLst>
                                    </p:anim>
                                    <p:anim calcmode="lin" valueType="num">
                                      <p:cBhvr additive="base">
                                        <p:cTn id="8" dur="500" fill="hold"/>
                                        <p:tgtEl>
                                          <p:spTgt spid="542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428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4283"/>
                                        </p:tgtEl>
                                        <p:attrNameLst>
                                          <p:attrName>style.visibility</p:attrName>
                                        </p:attrNameLst>
                                      </p:cBhvr>
                                      <p:to>
                                        <p:strVal val="visible"/>
                                      </p:to>
                                    </p:set>
                                    <p:anim calcmode="lin" valueType="num">
                                      <p:cBhvr additive="base">
                                        <p:cTn id="17" dur="500" fill="hold"/>
                                        <p:tgtEl>
                                          <p:spTgt spid="54283"/>
                                        </p:tgtEl>
                                        <p:attrNameLst>
                                          <p:attrName>ppt_x</p:attrName>
                                        </p:attrNameLst>
                                      </p:cBhvr>
                                      <p:tavLst>
                                        <p:tav tm="0">
                                          <p:val>
                                            <p:strVal val="#ppt_x"/>
                                          </p:val>
                                        </p:tav>
                                        <p:tav tm="100000">
                                          <p:val>
                                            <p:strVal val="#ppt_x"/>
                                          </p:val>
                                        </p:tav>
                                      </p:tavLst>
                                    </p:anim>
                                    <p:anim calcmode="lin" valueType="num">
                                      <p:cBhvr additive="base">
                                        <p:cTn id="18" dur="500" fill="hold"/>
                                        <p:tgtEl>
                                          <p:spTgt spid="542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p:bldP spid="5428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Process</a:t>
            </a:r>
            <a:endParaRPr lang="en-US" altLang="zh-TW" dirty="0">
              <a:latin typeface="Times New Roman" panose="02020603050405020304" pitchFamily="18" charset="0"/>
              <a:cs typeface="Times New Roman" panose="02020603050405020304" pitchFamily="18" charset="0"/>
            </a:endParaRPr>
          </a:p>
        </p:txBody>
      </p:sp>
      <p:sp>
        <p:nvSpPr>
          <p:cNvPr id="76803" name="Rectangle 3"/>
          <p:cNvSpPr>
            <a:spLocks noGrp="1" noRot="1" noChangeArrowheads="1"/>
          </p:cNvSpPr>
          <p:nvPr>
            <p:ph type="body" idx="1"/>
          </p:nvPr>
        </p:nvSpPr>
        <p:spPr/>
        <p:txBody>
          <a:bodyPr/>
          <a:lstStyle/>
          <a:p>
            <a:pPr marL="609600" indent="-609600">
              <a:buClr>
                <a:schemeClr val="tx1"/>
              </a:buClr>
              <a:buFontTx/>
              <a:buAutoNum type="arabicPeriod" startAt="6"/>
            </a:pPr>
            <a:r>
              <a:rPr lang="en-US" altLang="zh-TW" sz="2800">
                <a:latin typeface="Times New Roman" panose="02020603050405020304" pitchFamily="18" charset="0"/>
                <a:cs typeface="Times New Roman" panose="02020603050405020304" pitchFamily="18" charset="0"/>
              </a:rPr>
              <a:t>Greenhouse in tropical and subtropical regions often encounter high humidity problem. For some floral industries, dehumidifier is used in the greenhouses. Assuming the night time Tdb and RH in a 3 m height 1000 m</a:t>
            </a:r>
            <a:r>
              <a:rPr lang="en-US" altLang="zh-TW" sz="2800" baseline="30000">
                <a:latin typeface="Times New Roman" panose="02020603050405020304" pitchFamily="18" charset="0"/>
                <a:cs typeface="Times New Roman" panose="02020603050405020304" pitchFamily="18" charset="0"/>
              </a:rPr>
              <a:t>2</a:t>
            </a:r>
            <a:r>
              <a:rPr lang="en-US" altLang="zh-TW" sz="2800">
                <a:latin typeface="Times New Roman" panose="02020603050405020304" pitchFamily="18" charset="0"/>
                <a:cs typeface="Times New Roman" panose="02020603050405020304" pitchFamily="18" charset="0"/>
              </a:rPr>
              <a:t> greenhouse before turn on the dehumidifier is 18 degree C, 91 % respectively. After turn on the dehumidifier for a while, the Tdb remain the same and RH drop to 80 %. How much water was removed from the moist air inside this greenhouse ?</a:t>
            </a:r>
          </a:p>
        </p:txBody>
      </p:sp>
    </p:spTree>
    <p:extLst>
      <p:ext uri="{BB962C8B-B14F-4D97-AF65-F5344CB8AC3E}">
        <p14:creationId xmlns:p14="http://schemas.microsoft.com/office/powerpoint/2010/main" val="17308404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endParaRPr lang="zh-TW" altLang="zh-TW"/>
          </a:p>
        </p:txBody>
      </p:sp>
      <p:pic>
        <p:nvPicPr>
          <p:cNvPr id="778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47638"/>
            <a:ext cx="9144000" cy="663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8" name="Rectangle 4"/>
          <p:cNvSpPr>
            <a:spLocks noChangeArrowheads="1"/>
          </p:cNvSpPr>
          <p:nvPr/>
        </p:nvSpPr>
        <p:spPr bwMode="auto">
          <a:xfrm>
            <a:off x="8196263" y="2100263"/>
            <a:ext cx="2209800" cy="152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34006053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Answer to Q6</a:t>
            </a:r>
            <a:endParaRPr lang="en-US" altLang="zh-TW" dirty="0"/>
          </a:p>
        </p:txBody>
      </p:sp>
      <p:sp>
        <p:nvSpPr>
          <p:cNvPr id="78851" name="Rectangle 3"/>
          <p:cNvSpPr>
            <a:spLocks noGrp="1" noChangeArrowheads="1"/>
          </p:cNvSpPr>
          <p:nvPr>
            <p:ph type="body" idx="1"/>
          </p:nvPr>
        </p:nvSpPr>
        <p:spPr>
          <a:xfrm>
            <a:off x="1981200" y="1600200"/>
            <a:ext cx="8229600" cy="4953000"/>
          </a:xfrm>
        </p:spPr>
        <p:txBody>
          <a:bodyPr/>
          <a:lstStyle/>
          <a:p>
            <a:pPr>
              <a:lnSpc>
                <a:spcPct val="80000"/>
              </a:lnSpc>
            </a:pPr>
            <a:r>
              <a:rPr lang="en-US" altLang="zh-TW"/>
              <a:t>Before use</a:t>
            </a:r>
          </a:p>
          <a:p>
            <a:pPr lvl="1">
              <a:lnSpc>
                <a:spcPct val="80000"/>
              </a:lnSpc>
            </a:pPr>
            <a:r>
              <a:rPr lang="en-US" altLang="zh-TW"/>
              <a:t>Specific volume = 0.8404 m</a:t>
            </a:r>
            <a:r>
              <a:rPr lang="en-US" altLang="zh-TW" baseline="30000"/>
              <a:t>3</a:t>
            </a:r>
            <a:r>
              <a:rPr lang="en-US" altLang="zh-TW"/>
              <a:t>/kg</a:t>
            </a:r>
          </a:p>
          <a:p>
            <a:pPr lvl="1">
              <a:lnSpc>
                <a:spcPct val="80000"/>
              </a:lnSpc>
            </a:pPr>
            <a:r>
              <a:rPr lang="en-US" altLang="zh-TW"/>
              <a:t>AH = 0.0117 kg vapor/kg dry air</a:t>
            </a:r>
          </a:p>
          <a:p>
            <a:pPr>
              <a:lnSpc>
                <a:spcPct val="80000"/>
              </a:lnSpc>
            </a:pPr>
            <a:r>
              <a:rPr lang="en-US" altLang="zh-TW"/>
              <a:t>After use</a:t>
            </a:r>
          </a:p>
          <a:p>
            <a:pPr lvl="1">
              <a:lnSpc>
                <a:spcPct val="80000"/>
              </a:lnSpc>
            </a:pPr>
            <a:r>
              <a:rPr lang="en-US" altLang="zh-TW"/>
              <a:t>AH = 0.0103 kg vapor/kg dry air</a:t>
            </a:r>
          </a:p>
          <a:p>
            <a:pPr>
              <a:lnSpc>
                <a:spcPct val="80000"/>
              </a:lnSpc>
            </a:pPr>
            <a:r>
              <a:rPr lang="en-US" altLang="zh-TW"/>
              <a:t>Difference in AH</a:t>
            </a:r>
          </a:p>
          <a:p>
            <a:pPr lvl="1">
              <a:lnSpc>
                <a:spcPct val="80000"/>
              </a:lnSpc>
            </a:pPr>
            <a:r>
              <a:rPr lang="en-US" altLang="zh-TW"/>
              <a:t>AH</a:t>
            </a:r>
            <a:r>
              <a:rPr lang="en-US" altLang="zh-TW" baseline="-25000"/>
              <a:t>1</a:t>
            </a:r>
            <a:r>
              <a:rPr lang="en-US" altLang="zh-TW"/>
              <a:t>  – AH</a:t>
            </a:r>
            <a:r>
              <a:rPr lang="en-US" altLang="zh-TW" baseline="-25000"/>
              <a:t>2</a:t>
            </a:r>
            <a:r>
              <a:rPr lang="en-US" altLang="zh-TW"/>
              <a:t> = 0.0014 kg vapor/kg dry air</a:t>
            </a:r>
          </a:p>
          <a:p>
            <a:pPr lvl="1">
              <a:lnSpc>
                <a:spcPct val="80000"/>
              </a:lnSpc>
            </a:pPr>
            <a:r>
              <a:rPr lang="en-US" altLang="zh-TW"/>
              <a:t>Air volume 1000 x  3 = 3000 m</a:t>
            </a:r>
            <a:r>
              <a:rPr lang="en-US" altLang="zh-TW" baseline="30000"/>
              <a:t>3</a:t>
            </a:r>
            <a:endParaRPr lang="en-US" altLang="zh-TW"/>
          </a:p>
          <a:p>
            <a:pPr lvl="1">
              <a:lnSpc>
                <a:spcPct val="80000"/>
              </a:lnSpc>
            </a:pPr>
            <a:r>
              <a:rPr lang="en-US" altLang="zh-TW"/>
              <a:t>Air weight = 3000 / 0.8404 = 3569.7 kg</a:t>
            </a:r>
          </a:p>
          <a:p>
            <a:pPr lvl="1">
              <a:lnSpc>
                <a:spcPct val="80000"/>
              </a:lnSpc>
            </a:pPr>
            <a:r>
              <a:rPr lang="en-US" altLang="zh-TW"/>
              <a:t>Total water condensed =  3569.7 * 0.0014 = 4.997 kg</a:t>
            </a:r>
          </a:p>
          <a:p>
            <a:pPr lvl="1">
              <a:lnSpc>
                <a:spcPct val="80000"/>
              </a:lnSpc>
            </a:pPr>
            <a:endParaRPr lang="en-US" altLang="zh-TW"/>
          </a:p>
          <a:p>
            <a:pPr lvl="1">
              <a:lnSpc>
                <a:spcPct val="80000"/>
              </a:lnSpc>
            </a:pPr>
            <a:endParaRPr lang="en-US" altLang="zh-TW"/>
          </a:p>
          <a:p>
            <a:pPr lvl="1">
              <a:lnSpc>
                <a:spcPct val="80000"/>
              </a:lnSpc>
            </a:pPr>
            <a:endParaRPr lang="en-US" altLang="zh-TW"/>
          </a:p>
          <a:p>
            <a:pPr lvl="1">
              <a:lnSpc>
                <a:spcPct val="80000"/>
              </a:lnSpc>
            </a:pPr>
            <a:endParaRPr lang="en-US" altLang="zh-TW"/>
          </a:p>
        </p:txBody>
      </p:sp>
      <p:sp>
        <p:nvSpPr>
          <p:cNvPr id="78853" name="Rectangle 5"/>
          <p:cNvSpPr>
            <a:spLocks noChangeArrowheads="1"/>
          </p:cNvSpPr>
          <p:nvPr/>
        </p:nvSpPr>
        <p:spPr bwMode="auto">
          <a:xfrm>
            <a:off x="1905000" y="4495800"/>
            <a:ext cx="8229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fontAlgn="base">
              <a:spcAft>
                <a:spcPct val="0"/>
              </a:spcAft>
            </a:pPr>
            <a:endParaRPr lang="zh-TW" altLang="zh-TW">
              <a:solidFill>
                <a:prstClr val="black"/>
              </a:solidFill>
            </a:endParaRPr>
          </a:p>
        </p:txBody>
      </p:sp>
    </p:spTree>
    <p:extLst>
      <p:ext uri="{BB962C8B-B14F-4D97-AF65-F5344CB8AC3E}">
        <p14:creationId xmlns:p14="http://schemas.microsoft.com/office/powerpoint/2010/main" val="19586333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Process</a:t>
            </a:r>
            <a:endParaRPr lang="en-US" altLang="zh-TW" dirty="0">
              <a:latin typeface="Times New Roman" panose="02020603050405020304" pitchFamily="18" charset="0"/>
              <a:cs typeface="Times New Roman" panose="02020603050405020304" pitchFamily="18" charset="0"/>
            </a:endParaRPr>
          </a:p>
        </p:txBody>
      </p:sp>
      <p:sp>
        <p:nvSpPr>
          <p:cNvPr id="33795" name="Rectangle 3"/>
          <p:cNvSpPr>
            <a:spLocks noGrp="1" noRot="1" noChangeArrowheads="1"/>
          </p:cNvSpPr>
          <p:nvPr>
            <p:ph type="body" idx="1"/>
          </p:nvPr>
        </p:nvSpPr>
        <p:spPr/>
        <p:txBody>
          <a:bodyPr/>
          <a:lstStyle/>
          <a:p>
            <a:pPr marL="609600" indent="-609600">
              <a:buClr>
                <a:schemeClr val="tx1"/>
              </a:buClr>
              <a:buFontTx/>
              <a:buAutoNum type="arabicPeriod" startAt="7"/>
            </a:pPr>
            <a:r>
              <a:rPr lang="en-US" altLang="zh-TW">
                <a:latin typeface="Times New Roman" panose="02020603050405020304" pitchFamily="18" charset="0"/>
                <a:cs typeface="Times New Roman" panose="02020603050405020304" pitchFamily="18" charset="0"/>
              </a:rPr>
              <a:t>Air at 30 deg.C and 60% relative humidity in a growth chamber is cycled past the cooling coils and is returned back to the chamber at a temperature of 15 deg.C. Determine the psychrometric properties of the air after it is cooled, the sensible and latent heat removed, and the water vapor condensed per kg of dry air moved past the coils.</a:t>
            </a:r>
          </a:p>
        </p:txBody>
      </p:sp>
    </p:spTree>
    <p:extLst>
      <p:ext uri="{BB962C8B-B14F-4D97-AF65-F5344CB8AC3E}">
        <p14:creationId xmlns:p14="http://schemas.microsoft.com/office/powerpoint/2010/main" val="35737437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83" name="Group 11"/>
          <p:cNvGrpSpPr>
            <a:grpSpLocks/>
          </p:cNvGrpSpPr>
          <p:nvPr/>
        </p:nvGrpSpPr>
        <p:grpSpPr bwMode="auto">
          <a:xfrm>
            <a:off x="3352800" y="1919288"/>
            <a:ext cx="5715000" cy="2424112"/>
            <a:chOff x="1344" y="1152"/>
            <a:chExt cx="3600" cy="1527"/>
          </a:xfrm>
        </p:grpSpPr>
        <p:sp>
          <p:nvSpPr>
            <p:cNvPr id="28677" name="Rectangle 5"/>
            <p:cNvSpPr>
              <a:spLocks noChangeArrowheads="1"/>
            </p:cNvSpPr>
            <p:nvPr/>
          </p:nvSpPr>
          <p:spPr bwMode="auto">
            <a:xfrm>
              <a:off x="3120" y="1152"/>
              <a:ext cx="1824" cy="144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28678" name="Text Box 6"/>
            <p:cNvSpPr txBox="1">
              <a:spLocks noChangeArrowheads="1"/>
            </p:cNvSpPr>
            <p:nvPr/>
          </p:nvSpPr>
          <p:spPr bwMode="auto">
            <a:xfrm>
              <a:off x="3216" y="1392"/>
              <a:ext cx="1534" cy="101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50000"/>
                </a:spcBef>
                <a:spcAft>
                  <a:spcPct val="0"/>
                </a:spcAft>
              </a:pPr>
              <a:r>
                <a:rPr kumimoji="1" lang="en-US" altLang="zh-TW" dirty="0">
                  <a:solidFill>
                    <a:prstClr val="black"/>
                  </a:solidFill>
                  <a:latin typeface="Calibri"/>
                  <a:ea typeface="新細明體" panose="02020500000000000000" pitchFamily="18" charset="-120"/>
                </a:rPr>
                <a:t>Growth Chamber</a:t>
              </a:r>
            </a:p>
            <a:p>
              <a:pPr fontAlgn="base">
                <a:spcBef>
                  <a:spcPct val="50000"/>
                </a:spcBef>
                <a:spcAft>
                  <a:spcPct val="0"/>
                </a:spcAft>
              </a:pPr>
              <a:endParaRPr kumimoji="1" lang="en-US" altLang="zh-TW" dirty="0">
                <a:solidFill>
                  <a:prstClr val="black"/>
                </a:solidFill>
                <a:latin typeface="Calibri"/>
                <a:ea typeface="新細明體" panose="02020500000000000000" pitchFamily="18" charset="-120"/>
              </a:endParaRPr>
            </a:p>
            <a:p>
              <a:pPr fontAlgn="base">
                <a:spcBef>
                  <a:spcPct val="50000"/>
                </a:spcBef>
                <a:spcAft>
                  <a:spcPct val="0"/>
                </a:spcAft>
              </a:pPr>
              <a:r>
                <a:rPr kumimoji="1" lang="en-US" altLang="zh-TW" dirty="0">
                  <a:solidFill>
                    <a:prstClr val="black"/>
                  </a:solidFill>
                  <a:latin typeface="Calibri"/>
                  <a:ea typeface="新細明體" panose="02020500000000000000" pitchFamily="18" charset="-120"/>
                </a:rPr>
                <a:t>30 </a:t>
              </a:r>
              <a:r>
                <a:rPr kumimoji="1" lang="en-US" altLang="zh-TW" dirty="0" err="1">
                  <a:solidFill>
                    <a:prstClr val="black"/>
                  </a:solidFill>
                  <a:latin typeface="Calibri"/>
                  <a:ea typeface="新細明體" panose="02020500000000000000" pitchFamily="18" charset="-120"/>
                </a:rPr>
                <a:t>deg.C</a:t>
              </a:r>
              <a:endParaRPr kumimoji="1" lang="en-US" altLang="zh-TW" dirty="0">
                <a:solidFill>
                  <a:prstClr val="black"/>
                </a:solidFill>
                <a:latin typeface="Calibri"/>
                <a:ea typeface="新細明體" panose="02020500000000000000" pitchFamily="18" charset="-120"/>
              </a:endParaRPr>
            </a:p>
            <a:p>
              <a:pPr fontAlgn="base">
                <a:spcBef>
                  <a:spcPct val="50000"/>
                </a:spcBef>
                <a:spcAft>
                  <a:spcPct val="0"/>
                </a:spcAft>
              </a:pPr>
              <a:r>
                <a:rPr kumimoji="1" lang="en-US" altLang="zh-TW" dirty="0">
                  <a:solidFill>
                    <a:prstClr val="black"/>
                  </a:solidFill>
                  <a:latin typeface="Calibri"/>
                  <a:ea typeface="新細明體" panose="02020500000000000000" pitchFamily="18" charset="-120"/>
                </a:rPr>
                <a:t>60 % relative humidity</a:t>
              </a:r>
            </a:p>
          </p:txBody>
        </p:sp>
        <p:sp>
          <p:nvSpPr>
            <p:cNvPr id="28679" name="Line 7"/>
            <p:cNvSpPr>
              <a:spLocks noChangeShapeType="1"/>
            </p:cNvSpPr>
            <p:nvPr/>
          </p:nvSpPr>
          <p:spPr bwMode="auto">
            <a:xfrm>
              <a:off x="1872" y="1344"/>
              <a:ext cx="0" cy="1056"/>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28676" name="Text Box 4"/>
            <p:cNvSpPr txBox="1">
              <a:spLocks noChangeArrowheads="1"/>
            </p:cNvSpPr>
            <p:nvPr/>
          </p:nvSpPr>
          <p:spPr bwMode="auto">
            <a:xfrm>
              <a:off x="1344" y="1680"/>
              <a:ext cx="1200" cy="33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50000"/>
                </a:spcBef>
                <a:spcAft>
                  <a:spcPct val="0"/>
                </a:spcAft>
              </a:pPr>
              <a:r>
                <a:rPr kumimoji="1" lang="en-US" altLang="zh-TW" sz="2800">
                  <a:solidFill>
                    <a:prstClr val="black"/>
                  </a:solidFill>
                  <a:latin typeface="Calibri"/>
                  <a:ea typeface="新細明體" panose="02020500000000000000" pitchFamily="18" charset="-120"/>
                </a:rPr>
                <a:t>Cooler</a:t>
              </a:r>
            </a:p>
          </p:txBody>
        </p:sp>
        <p:sp>
          <p:nvSpPr>
            <p:cNvPr id="28680" name="Line 8"/>
            <p:cNvSpPr>
              <a:spLocks noChangeShapeType="1"/>
            </p:cNvSpPr>
            <p:nvPr/>
          </p:nvSpPr>
          <p:spPr bwMode="auto">
            <a:xfrm>
              <a:off x="1872" y="2400"/>
              <a:ext cx="1248" cy="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28681" name="Line 9"/>
            <p:cNvSpPr>
              <a:spLocks noChangeShapeType="1"/>
            </p:cNvSpPr>
            <p:nvPr/>
          </p:nvSpPr>
          <p:spPr bwMode="auto">
            <a:xfrm flipH="1">
              <a:off x="1872" y="1344"/>
              <a:ext cx="1248" cy="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28682" name="Text Box 10"/>
            <p:cNvSpPr txBox="1">
              <a:spLocks noChangeArrowheads="1"/>
            </p:cNvSpPr>
            <p:nvPr/>
          </p:nvSpPr>
          <p:spPr bwMode="auto">
            <a:xfrm>
              <a:off x="2112" y="2448"/>
              <a:ext cx="768" cy="231"/>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50000"/>
                </a:spcBef>
                <a:spcAft>
                  <a:spcPct val="0"/>
                </a:spcAft>
              </a:pPr>
              <a:r>
                <a:rPr kumimoji="1" lang="en-US" altLang="zh-TW">
                  <a:solidFill>
                    <a:prstClr val="black"/>
                  </a:solidFill>
                  <a:latin typeface="Calibri"/>
                  <a:ea typeface="新細明體" panose="02020500000000000000" pitchFamily="18" charset="-120"/>
                </a:rPr>
                <a:t>15 deg.C</a:t>
              </a:r>
            </a:p>
          </p:txBody>
        </p:sp>
      </p:grpSp>
    </p:spTree>
    <p:extLst>
      <p:ext uri="{BB962C8B-B14F-4D97-AF65-F5344CB8AC3E}">
        <p14:creationId xmlns:p14="http://schemas.microsoft.com/office/powerpoint/2010/main" val="14270272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76200"/>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Line 5"/>
          <p:cNvSpPr>
            <a:spLocks noChangeShapeType="1"/>
          </p:cNvSpPr>
          <p:nvPr/>
        </p:nvSpPr>
        <p:spPr bwMode="auto">
          <a:xfrm flipH="1">
            <a:off x="4267200" y="3276600"/>
            <a:ext cx="25908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37894" name="Freeform 6"/>
          <p:cNvSpPr>
            <a:spLocks/>
          </p:cNvSpPr>
          <p:nvPr/>
        </p:nvSpPr>
        <p:spPr bwMode="auto">
          <a:xfrm>
            <a:off x="2209800" y="3276600"/>
            <a:ext cx="2057400" cy="914400"/>
          </a:xfrm>
          <a:custGeom>
            <a:avLst/>
            <a:gdLst>
              <a:gd name="T0" fmla="*/ 2160 w 2160"/>
              <a:gd name="T1" fmla="*/ 0 h 1152"/>
              <a:gd name="T2" fmla="*/ 1536 w 2160"/>
              <a:gd name="T3" fmla="*/ 432 h 1152"/>
              <a:gd name="T4" fmla="*/ 1104 w 2160"/>
              <a:gd name="T5" fmla="*/ 672 h 1152"/>
              <a:gd name="T6" fmla="*/ 624 w 2160"/>
              <a:gd name="T7" fmla="*/ 912 h 1152"/>
              <a:gd name="T8" fmla="*/ 288 w 2160"/>
              <a:gd name="T9" fmla="*/ 1056 h 1152"/>
              <a:gd name="T10" fmla="*/ 0 w 2160"/>
              <a:gd name="T11" fmla="*/ 1152 h 1152"/>
            </a:gdLst>
            <a:ahLst/>
            <a:cxnLst>
              <a:cxn ang="0">
                <a:pos x="T0" y="T1"/>
              </a:cxn>
              <a:cxn ang="0">
                <a:pos x="T2" y="T3"/>
              </a:cxn>
              <a:cxn ang="0">
                <a:pos x="T4" y="T5"/>
              </a:cxn>
              <a:cxn ang="0">
                <a:pos x="T6" y="T7"/>
              </a:cxn>
              <a:cxn ang="0">
                <a:pos x="T8" y="T9"/>
              </a:cxn>
              <a:cxn ang="0">
                <a:pos x="T10" y="T11"/>
              </a:cxn>
            </a:cxnLst>
            <a:rect l="0" t="0" r="r" b="b"/>
            <a:pathLst>
              <a:path w="2160" h="1152">
                <a:moveTo>
                  <a:pt x="2160" y="0"/>
                </a:moveTo>
                <a:cubicBezTo>
                  <a:pt x="1936" y="160"/>
                  <a:pt x="1712" y="320"/>
                  <a:pt x="1536" y="432"/>
                </a:cubicBezTo>
                <a:cubicBezTo>
                  <a:pt x="1360" y="544"/>
                  <a:pt x="1256" y="592"/>
                  <a:pt x="1104" y="672"/>
                </a:cubicBezTo>
                <a:cubicBezTo>
                  <a:pt x="952" y="752"/>
                  <a:pt x="760" y="848"/>
                  <a:pt x="624" y="912"/>
                </a:cubicBezTo>
                <a:cubicBezTo>
                  <a:pt x="488" y="976"/>
                  <a:pt x="392" y="1016"/>
                  <a:pt x="288" y="1056"/>
                </a:cubicBezTo>
                <a:cubicBezTo>
                  <a:pt x="184" y="1096"/>
                  <a:pt x="92" y="1124"/>
                  <a:pt x="0" y="1152"/>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37896" name="Rectangle 8"/>
          <p:cNvSpPr>
            <a:spLocks noChangeArrowheads="1"/>
          </p:cNvSpPr>
          <p:nvPr/>
        </p:nvSpPr>
        <p:spPr bwMode="auto">
          <a:xfrm>
            <a:off x="8229600" y="1981200"/>
            <a:ext cx="2286000" cy="152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37897" name="Text Box 9"/>
          <p:cNvSpPr txBox="1">
            <a:spLocks noChangeArrowheads="1"/>
          </p:cNvSpPr>
          <p:nvPr/>
        </p:nvSpPr>
        <p:spPr bwMode="auto">
          <a:xfrm>
            <a:off x="1981200" y="4891088"/>
            <a:ext cx="5334000" cy="641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a:solidFill>
                  <a:prstClr val="black"/>
                </a:solidFill>
                <a:latin typeface="Arial" charset="0"/>
                <a:ea typeface="標楷體" pitchFamily="65" charset="-120"/>
              </a:rPr>
              <a:t>29.16 kJ/kg is the total heat removed, including the </a:t>
            </a:r>
            <a:r>
              <a:rPr kumimoji="1" lang="en-US" altLang="zh-TW">
                <a:solidFill>
                  <a:srgbClr val="FF0000"/>
                </a:solidFill>
                <a:latin typeface="Arial" charset="0"/>
                <a:ea typeface="標楷體" pitchFamily="65" charset="-120"/>
              </a:rPr>
              <a:t>sensible heat</a:t>
            </a:r>
            <a:r>
              <a:rPr kumimoji="1" lang="en-US" altLang="zh-TW">
                <a:solidFill>
                  <a:prstClr val="black"/>
                </a:solidFill>
                <a:latin typeface="Arial" charset="0"/>
                <a:ea typeface="標楷體" pitchFamily="65" charset="-120"/>
              </a:rPr>
              <a:t> and the </a:t>
            </a:r>
            <a:r>
              <a:rPr kumimoji="1" lang="en-US" altLang="zh-TW">
                <a:solidFill>
                  <a:srgbClr val="0000FF"/>
                </a:solidFill>
                <a:latin typeface="Arial" charset="0"/>
                <a:ea typeface="標楷體" pitchFamily="65" charset="-120"/>
              </a:rPr>
              <a:t>latent heat</a:t>
            </a:r>
            <a:r>
              <a:rPr kumimoji="1" lang="en-US" altLang="zh-TW">
                <a:solidFill>
                  <a:prstClr val="black"/>
                </a:solidFill>
                <a:latin typeface="Arial" charset="0"/>
                <a:ea typeface="標楷體" pitchFamily="65" charset="-120"/>
              </a:rPr>
              <a:t>.</a:t>
            </a:r>
          </a:p>
        </p:txBody>
      </p:sp>
      <p:sp>
        <p:nvSpPr>
          <p:cNvPr id="37898" name="Line 10"/>
          <p:cNvSpPr>
            <a:spLocks noChangeShapeType="1"/>
          </p:cNvSpPr>
          <p:nvPr/>
        </p:nvSpPr>
        <p:spPr bwMode="auto">
          <a:xfrm flipH="1">
            <a:off x="2209800" y="4191000"/>
            <a:ext cx="472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37899" name="Line 11"/>
          <p:cNvSpPr>
            <a:spLocks noChangeShapeType="1"/>
          </p:cNvSpPr>
          <p:nvPr/>
        </p:nvSpPr>
        <p:spPr bwMode="auto">
          <a:xfrm flipH="1">
            <a:off x="6934200" y="3276600"/>
            <a:ext cx="0" cy="9144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37900" name="AutoShape 12"/>
          <p:cNvSpPr>
            <a:spLocks noChangeArrowheads="1"/>
          </p:cNvSpPr>
          <p:nvPr/>
        </p:nvSpPr>
        <p:spPr bwMode="auto">
          <a:xfrm>
            <a:off x="5159896" y="5181600"/>
            <a:ext cx="1296144" cy="304800"/>
          </a:xfrm>
          <a:prstGeom prst="wedgeRoundRectCallout">
            <a:avLst>
              <a:gd name="adj1" fmla="val 69424"/>
              <a:gd name="adj2" fmla="val -455731"/>
              <a:gd name="adj3" fmla="val 16667"/>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kumimoji="1" lang="zh-TW" altLang="zh-TW">
              <a:solidFill>
                <a:prstClr val="black"/>
              </a:solidFill>
              <a:latin typeface="Arial" charset="0"/>
              <a:ea typeface="標楷體" pitchFamily="65" charset="-120"/>
            </a:endParaRPr>
          </a:p>
        </p:txBody>
      </p:sp>
      <p:sp>
        <p:nvSpPr>
          <p:cNvPr id="37901" name="AutoShape 13"/>
          <p:cNvSpPr>
            <a:spLocks noChangeArrowheads="1"/>
          </p:cNvSpPr>
          <p:nvPr/>
        </p:nvSpPr>
        <p:spPr bwMode="auto">
          <a:xfrm>
            <a:off x="2855641" y="5181600"/>
            <a:ext cx="1552575" cy="304800"/>
          </a:xfrm>
          <a:prstGeom prst="wedgeRoundRectCallout">
            <a:avLst>
              <a:gd name="adj1" fmla="val 50000"/>
              <a:gd name="adj2" fmla="val -368231"/>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kumimoji="1" lang="zh-TW" altLang="zh-TW">
              <a:solidFill>
                <a:prstClr val="black"/>
              </a:solidFill>
              <a:latin typeface="Arial" charset="0"/>
              <a:ea typeface="標楷體" pitchFamily="65" charset="-120"/>
            </a:endParaRPr>
          </a:p>
        </p:txBody>
      </p:sp>
    </p:spTree>
    <p:extLst>
      <p:ext uri="{BB962C8B-B14F-4D97-AF65-F5344CB8AC3E}">
        <p14:creationId xmlns:p14="http://schemas.microsoft.com/office/powerpoint/2010/main" val="10810663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901"/>
                                        </p:tgtEl>
                                        <p:attrNameLst>
                                          <p:attrName>style.visibility</p:attrName>
                                        </p:attrNameLst>
                                      </p:cBhvr>
                                      <p:to>
                                        <p:strVal val="visible"/>
                                      </p:to>
                                    </p:set>
                                    <p:anim calcmode="lin" valueType="num">
                                      <p:cBhvr additive="base">
                                        <p:cTn id="7" dur="500" fill="hold"/>
                                        <p:tgtEl>
                                          <p:spTgt spid="37901"/>
                                        </p:tgtEl>
                                        <p:attrNameLst>
                                          <p:attrName>ppt_x</p:attrName>
                                        </p:attrNameLst>
                                      </p:cBhvr>
                                      <p:tavLst>
                                        <p:tav tm="0">
                                          <p:val>
                                            <p:strVal val="#ppt_x"/>
                                          </p:val>
                                        </p:tav>
                                        <p:tav tm="100000">
                                          <p:val>
                                            <p:strVal val="#ppt_x"/>
                                          </p:val>
                                        </p:tav>
                                      </p:tavLst>
                                    </p:anim>
                                    <p:anim calcmode="lin" valueType="num">
                                      <p:cBhvr additive="base">
                                        <p:cTn id="8" dur="500" fill="hold"/>
                                        <p:tgtEl>
                                          <p:spTgt spid="379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898"/>
                                        </p:tgtEl>
                                        <p:attrNameLst>
                                          <p:attrName>style.visibility</p:attrName>
                                        </p:attrNameLst>
                                      </p:cBhvr>
                                      <p:to>
                                        <p:strVal val="visible"/>
                                      </p:to>
                                    </p:set>
                                    <p:anim calcmode="lin" valueType="num">
                                      <p:cBhvr additive="base">
                                        <p:cTn id="11" dur="500" fill="hold"/>
                                        <p:tgtEl>
                                          <p:spTgt spid="37898"/>
                                        </p:tgtEl>
                                        <p:attrNameLst>
                                          <p:attrName>ppt_x</p:attrName>
                                        </p:attrNameLst>
                                      </p:cBhvr>
                                      <p:tavLst>
                                        <p:tav tm="0">
                                          <p:val>
                                            <p:strVal val="#ppt_x"/>
                                          </p:val>
                                        </p:tav>
                                        <p:tav tm="100000">
                                          <p:val>
                                            <p:strVal val="#ppt_x"/>
                                          </p:val>
                                        </p:tav>
                                      </p:tavLst>
                                    </p:anim>
                                    <p:anim calcmode="lin" valueType="num">
                                      <p:cBhvr additive="base">
                                        <p:cTn id="12" dur="500" fill="hold"/>
                                        <p:tgtEl>
                                          <p:spTgt spid="3789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900"/>
                                        </p:tgtEl>
                                        <p:attrNameLst>
                                          <p:attrName>style.visibility</p:attrName>
                                        </p:attrNameLst>
                                      </p:cBhvr>
                                      <p:to>
                                        <p:strVal val="visible"/>
                                      </p:to>
                                    </p:set>
                                    <p:anim calcmode="lin" valueType="num">
                                      <p:cBhvr additive="base">
                                        <p:cTn id="17" dur="500" fill="hold"/>
                                        <p:tgtEl>
                                          <p:spTgt spid="37900"/>
                                        </p:tgtEl>
                                        <p:attrNameLst>
                                          <p:attrName>ppt_x</p:attrName>
                                        </p:attrNameLst>
                                      </p:cBhvr>
                                      <p:tavLst>
                                        <p:tav tm="0">
                                          <p:val>
                                            <p:strVal val="#ppt_x"/>
                                          </p:val>
                                        </p:tav>
                                        <p:tav tm="100000">
                                          <p:val>
                                            <p:strVal val="#ppt_x"/>
                                          </p:val>
                                        </p:tav>
                                      </p:tavLst>
                                    </p:anim>
                                    <p:anim calcmode="lin" valueType="num">
                                      <p:cBhvr additive="base">
                                        <p:cTn id="18" dur="500" fill="hold"/>
                                        <p:tgtEl>
                                          <p:spTgt spid="3790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7899"/>
                                        </p:tgtEl>
                                        <p:attrNameLst>
                                          <p:attrName>style.visibility</p:attrName>
                                        </p:attrNameLst>
                                      </p:cBhvr>
                                      <p:to>
                                        <p:strVal val="visible"/>
                                      </p:to>
                                    </p:set>
                                    <p:anim calcmode="lin" valueType="num">
                                      <p:cBhvr additive="base">
                                        <p:cTn id="21" dur="500" fill="hold"/>
                                        <p:tgtEl>
                                          <p:spTgt spid="37899"/>
                                        </p:tgtEl>
                                        <p:attrNameLst>
                                          <p:attrName>ppt_x</p:attrName>
                                        </p:attrNameLst>
                                      </p:cBhvr>
                                      <p:tavLst>
                                        <p:tav tm="0">
                                          <p:val>
                                            <p:strVal val="#ppt_x"/>
                                          </p:val>
                                        </p:tav>
                                        <p:tav tm="100000">
                                          <p:val>
                                            <p:strVal val="#ppt_x"/>
                                          </p:val>
                                        </p:tav>
                                      </p:tavLst>
                                    </p:anim>
                                    <p:anim calcmode="lin" valueType="num">
                                      <p:cBhvr additive="base">
                                        <p:cTn id="22" dur="500" fill="hold"/>
                                        <p:tgtEl>
                                          <p:spTgt spid="378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8" grpId="0" animBg="1"/>
      <p:bldP spid="37899" grpId="0" animBg="1"/>
      <p:bldP spid="37900" grpId="0" animBg="1"/>
      <p:bldP spid="3790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43" name="Group 7"/>
          <p:cNvGrpSpPr>
            <a:grpSpLocks/>
          </p:cNvGrpSpPr>
          <p:nvPr/>
        </p:nvGrpSpPr>
        <p:grpSpPr bwMode="auto">
          <a:xfrm>
            <a:off x="2438400" y="2057400"/>
            <a:ext cx="8077200" cy="3200400"/>
            <a:chOff x="576" y="1296"/>
            <a:chExt cx="5088" cy="2016"/>
          </a:xfrm>
        </p:grpSpPr>
        <p:sp>
          <p:nvSpPr>
            <p:cNvPr id="39941" name="Rectangle 5"/>
            <p:cNvSpPr>
              <a:spLocks noChangeArrowheads="1"/>
            </p:cNvSpPr>
            <p:nvPr/>
          </p:nvSpPr>
          <p:spPr bwMode="auto">
            <a:xfrm>
              <a:off x="4224" y="1296"/>
              <a:ext cx="1440" cy="9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39942" name="Text Box 6"/>
            <p:cNvSpPr txBox="1">
              <a:spLocks noChangeArrowheads="1"/>
            </p:cNvSpPr>
            <p:nvPr/>
          </p:nvSpPr>
          <p:spPr bwMode="auto">
            <a:xfrm>
              <a:off x="576" y="3081"/>
              <a:ext cx="3072"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a:solidFill>
                    <a:prstClr val="black"/>
                  </a:solidFill>
                  <a:latin typeface="Arial" charset="0"/>
                  <a:ea typeface="標楷體" pitchFamily="65" charset="-120"/>
                </a:rPr>
                <a:t>15.378 kJ/kg is the </a:t>
              </a:r>
              <a:r>
                <a:rPr kumimoji="1" lang="en-US" altLang="zh-TW">
                  <a:solidFill>
                    <a:srgbClr val="FF0000"/>
                  </a:solidFill>
                  <a:latin typeface="Arial" charset="0"/>
                  <a:ea typeface="標楷體" pitchFamily="65" charset="-120"/>
                </a:rPr>
                <a:t>sensible heat</a:t>
              </a:r>
              <a:r>
                <a:rPr kumimoji="1" lang="en-US" altLang="zh-TW">
                  <a:solidFill>
                    <a:prstClr val="black"/>
                  </a:solidFill>
                  <a:latin typeface="Arial" charset="0"/>
                  <a:ea typeface="標楷體" pitchFamily="65" charset="-120"/>
                </a:rPr>
                <a:t> removed</a:t>
              </a:r>
            </a:p>
          </p:txBody>
        </p:sp>
      </p:grpSp>
      <p:sp>
        <p:nvSpPr>
          <p:cNvPr id="39944" name="Line 8"/>
          <p:cNvSpPr>
            <a:spLocks noChangeShapeType="1"/>
          </p:cNvSpPr>
          <p:nvPr/>
        </p:nvSpPr>
        <p:spPr bwMode="auto">
          <a:xfrm>
            <a:off x="2209800" y="4267200"/>
            <a:ext cx="472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33544867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ppt_x"/>
                                          </p:val>
                                        </p:tav>
                                        <p:tav tm="100000">
                                          <p:val>
                                            <p:strVal val="#ppt_x"/>
                                          </p:val>
                                        </p:tav>
                                      </p:tavLst>
                                    </p:anim>
                                    <p:anim calcmode="lin" valueType="num">
                                      <p:cBhvr additive="base">
                                        <p:cTn id="8" dur="500" fill="hold"/>
                                        <p:tgtEl>
                                          <p:spTgt spid="3994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9943"/>
                                        </p:tgtEl>
                                        <p:attrNameLst>
                                          <p:attrName>style.visibility</p:attrName>
                                        </p:attrNameLst>
                                      </p:cBhvr>
                                      <p:to>
                                        <p:strVal val="visible"/>
                                      </p:to>
                                    </p:set>
                                    <p:anim calcmode="lin" valueType="num">
                                      <p:cBhvr additive="base">
                                        <p:cTn id="13" dur="500" fill="hold"/>
                                        <p:tgtEl>
                                          <p:spTgt spid="39943"/>
                                        </p:tgtEl>
                                        <p:attrNameLst>
                                          <p:attrName>ppt_x</p:attrName>
                                        </p:attrNameLst>
                                      </p:cBhvr>
                                      <p:tavLst>
                                        <p:tav tm="0">
                                          <p:val>
                                            <p:strVal val="#ppt_x"/>
                                          </p:val>
                                        </p:tav>
                                        <p:tav tm="100000">
                                          <p:val>
                                            <p:strVal val="#ppt_x"/>
                                          </p:val>
                                        </p:tav>
                                      </p:tavLst>
                                    </p:anim>
                                    <p:anim calcmode="lin" valueType="num">
                                      <p:cBhvr additive="base">
                                        <p:cTn id="14" dur="500" fill="hold"/>
                                        <p:tgtEl>
                                          <p:spTgt spid="399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970" name="Group 10"/>
          <p:cNvGrpSpPr>
            <a:grpSpLocks/>
          </p:cNvGrpSpPr>
          <p:nvPr/>
        </p:nvGrpSpPr>
        <p:grpSpPr bwMode="auto">
          <a:xfrm>
            <a:off x="2057400" y="1219200"/>
            <a:ext cx="8458200" cy="990600"/>
            <a:chOff x="336" y="768"/>
            <a:chExt cx="5328" cy="624"/>
          </a:xfrm>
        </p:grpSpPr>
        <p:sp>
          <p:nvSpPr>
            <p:cNvPr id="40964" name="Text Box 4"/>
            <p:cNvSpPr txBox="1">
              <a:spLocks noChangeArrowheads="1"/>
            </p:cNvSpPr>
            <p:nvPr/>
          </p:nvSpPr>
          <p:spPr bwMode="auto">
            <a:xfrm>
              <a:off x="336" y="768"/>
              <a:ext cx="3072"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a:solidFill>
                    <a:prstClr val="black"/>
                  </a:solidFill>
                  <a:latin typeface="Arial" charset="0"/>
                  <a:ea typeface="標楷體" pitchFamily="65" charset="-120"/>
                </a:rPr>
                <a:t>13.782 kJ/kg is the </a:t>
              </a:r>
              <a:r>
                <a:rPr kumimoji="1" lang="en-US" altLang="zh-TW">
                  <a:solidFill>
                    <a:srgbClr val="0000FF"/>
                  </a:solidFill>
                  <a:latin typeface="Arial" charset="0"/>
                  <a:ea typeface="標楷體" pitchFamily="65" charset="-120"/>
                </a:rPr>
                <a:t>latent heat</a:t>
              </a:r>
              <a:r>
                <a:rPr kumimoji="1" lang="en-US" altLang="zh-TW">
                  <a:solidFill>
                    <a:prstClr val="black"/>
                  </a:solidFill>
                  <a:latin typeface="Arial" charset="0"/>
                  <a:ea typeface="標楷體" pitchFamily="65" charset="-120"/>
                </a:rPr>
                <a:t> removed</a:t>
              </a:r>
            </a:p>
          </p:txBody>
        </p:sp>
        <p:sp>
          <p:nvSpPr>
            <p:cNvPr id="40966" name="Rectangle 6"/>
            <p:cNvSpPr>
              <a:spLocks noChangeArrowheads="1"/>
            </p:cNvSpPr>
            <p:nvPr/>
          </p:nvSpPr>
          <p:spPr bwMode="auto">
            <a:xfrm>
              <a:off x="4224" y="1296"/>
              <a:ext cx="1440" cy="9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grpSp>
      <p:grpSp>
        <p:nvGrpSpPr>
          <p:cNvPr id="40971" name="Group 11"/>
          <p:cNvGrpSpPr>
            <a:grpSpLocks/>
          </p:cNvGrpSpPr>
          <p:nvPr/>
        </p:nvGrpSpPr>
        <p:grpSpPr bwMode="auto">
          <a:xfrm>
            <a:off x="1752600" y="1868488"/>
            <a:ext cx="8877300" cy="709612"/>
            <a:chOff x="144" y="1176"/>
            <a:chExt cx="5592" cy="447"/>
          </a:xfrm>
        </p:grpSpPr>
        <p:sp>
          <p:nvSpPr>
            <p:cNvPr id="40967" name="Rectangle 7"/>
            <p:cNvSpPr>
              <a:spLocks noChangeArrowheads="1"/>
            </p:cNvSpPr>
            <p:nvPr/>
          </p:nvSpPr>
          <p:spPr bwMode="auto">
            <a:xfrm>
              <a:off x="4296" y="1176"/>
              <a:ext cx="1440" cy="9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0969" name="Text Box 9"/>
            <p:cNvSpPr txBox="1">
              <a:spLocks noChangeArrowheads="1"/>
            </p:cNvSpPr>
            <p:nvPr/>
          </p:nvSpPr>
          <p:spPr bwMode="auto">
            <a:xfrm>
              <a:off x="144" y="1392"/>
              <a:ext cx="369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a:solidFill>
                    <a:prstClr val="black"/>
                  </a:solidFill>
                  <a:latin typeface="Arial" charset="0"/>
                  <a:ea typeface="標楷體" pitchFamily="65" charset="-120"/>
                </a:rPr>
                <a:t>0.0054 kg/kg dry air is the amount of water removed</a:t>
              </a:r>
            </a:p>
          </p:txBody>
        </p:sp>
      </p:grpSp>
      <p:grpSp>
        <p:nvGrpSpPr>
          <p:cNvPr id="40973" name="Group 13"/>
          <p:cNvGrpSpPr>
            <a:grpSpLocks/>
          </p:cNvGrpSpPr>
          <p:nvPr/>
        </p:nvGrpSpPr>
        <p:grpSpPr bwMode="auto">
          <a:xfrm>
            <a:off x="1752600" y="2400300"/>
            <a:ext cx="8001000" cy="3422650"/>
            <a:chOff x="144" y="1512"/>
            <a:chExt cx="5040" cy="2156"/>
          </a:xfrm>
        </p:grpSpPr>
        <p:sp>
          <p:nvSpPr>
            <p:cNvPr id="40968" name="Text Box 8"/>
            <p:cNvSpPr txBox="1">
              <a:spLocks noChangeArrowheads="1"/>
            </p:cNvSpPr>
            <p:nvPr/>
          </p:nvSpPr>
          <p:spPr bwMode="auto">
            <a:xfrm>
              <a:off x="144" y="3264"/>
              <a:ext cx="3696" cy="4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a:solidFill>
                    <a:prstClr val="black"/>
                  </a:solidFill>
                  <a:latin typeface="Arial" charset="0"/>
                  <a:ea typeface="標楷體" pitchFamily="65" charset="-120"/>
                </a:rPr>
                <a:t>13.782/ 2428.4 = 0.00567 kg/kg dry air is the amount of water removed based on H</a:t>
              </a:r>
              <a:r>
                <a:rPr kumimoji="1" lang="en-US" altLang="zh-TW" baseline="-25000">
                  <a:solidFill>
                    <a:prstClr val="black"/>
                  </a:solidFill>
                  <a:latin typeface="Arial" charset="0"/>
                  <a:ea typeface="標楷體" pitchFamily="65" charset="-120"/>
                </a:rPr>
                <a:t>fg</a:t>
              </a:r>
              <a:r>
                <a:rPr kumimoji="1" lang="en-US" altLang="zh-TW">
                  <a:solidFill>
                    <a:prstClr val="black"/>
                  </a:solidFill>
                  <a:latin typeface="Arial" charset="0"/>
                  <a:ea typeface="標楷體" pitchFamily="65" charset="-120"/>
                </a:rPr>
                <a:t>.</a:t>
              </a:r>
            </a:p>
          </p:txBody>
        </p:sp>
        <p:sp>
          <p:nvSpPr>
            <p:cNvPr id="40972" name="Rectangle 12"/>
            <p:cNvSpPr>
              <a:spLocks noChangeArrowheads="1"/>
            </p:cNvSpPr>
            <p:nvPr/>
          </p:nvSpPr>
          <p:spPr bwMode="auto">
            <a:xfrm>
              <a:off x="4224" y="1512"/>
              <a:ext cx="960" cy="12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grpSp>
      <p:sp>
        <p:nvSpPr>
          <p:cNvPr id="40974" name="Line 14"/>
          <p:cNvSpPr>
            <a:spLocks noChangeShapeType="1"/>
          </p:cNvSpPr>
          <p:nvPr/>
        </p:nvSpPr>
        <p:spPr bwMode="auto">
          <a:xfrm>
            <a:off x="6934200" y="3352800"/>
            <a:ext cx="0" cy="9144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31583327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additive="base">
                                        <p:cTn id="7" dur="500" fill="hold"/>
                                        <p:tgtEl>
                                          <p:spTgt spid="40974"/>
                                        </p:tgtEl>
                                        <p:attrNameLst>
                                          <p:attrName>ppt_x</p:attrName>
                                        </p:attrNameLst>
                                      </p:cBhvr>
                                      <p:tavLst>
                                        <p:tav tm="0">
                                          <p:val>
                                            <p:strVal val="#ppt_x"/>
                                          </p:val>
                                        </p:tav>
                                        <p:tav tm="100000">
                                          <p:val>
                                            <p:strVal val="#ppt_x"/>
                                          </p:val>
                                        </p:tav>
                                      </p:tavLst>
                                    </p:anim>
                                    <p:anim calcmode="lin" valueType="num">
                                      <p:cBhvr additive="base">
                                        <p:cTn id="8" dur="500" fill="hold"/>
                                        <p:tgtEl>
                                          <p:spTgt spid="409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970"/>
                                        </p:tgtEl>
                                        <p:attrNameLst>
                                          <p:attrName>style.visibility</p:attrName>
                                        </p:attrNameLst>
                                      </p:cBhvr>
                                      <p:to>
                                        <p:strVal val="visible"/>
                                      </p:to>
                                    </p:set>
                                    <p:anim calcmode="lin" valueType="num">
                                      <p:cBhvr additive="base">
                                        <p:cTn id="13" dur="500" fill="hold"/>
                                        <p:tgtEl>
                                          <p:spTgt spid="40970"/>
                                        </p:tgtEl>
                                        <p:attrNameLst>
                                          <p:attrName>ppt_x</p:attrName>
                                        </p:attrNameLst>
                                      </p:cBhvr>
                                      <p:tavLst>
                                        <p:tav tm="0">
                                          <p:val>
                                            <p:strVal val="#ppt_x"/>
                                          </p:val>
                                        </p:tav>
                                        <p:tav tm="100000">
                                          <p:val>
                                            <p:strVal val="#ppt_x"/>
                                          </p:val>
                                        </p:tav>
                                      </p:tavLst>
                                    </p:anim>
                                    <p:anim calcmode="lin" valueType="num">
                                      <p:cBhvr additive="base">
                                        <p:cTn id="14" dur="500" fill="hold"/>
                                        <p:tgtEl>
                                          <p:spTgt spid="4097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971"/>
                                        </p:tgtEl>
                                        <p:attrNameLst>
                                          <p:attrName>style.visibility</p:attrName>
                                        </p:attrNameLst>
                                      </p:cBhvr>
                                      <p:to>
                                        <p:strVal val="visible"/>
                                      </p:to>
                                    </p:set>
                                    <p:anim calcmode="lin" valueType="num">
                                      <p:cBhvr additive="base">
                                        <p:cTn id="19" dur="500" fill="hold"/>
                                        <p:tgtEl>
                                          <p:spTgt spid="40971"/>
                                        </p:tgtEl>
                                        <p:attrNameLst>
                                          <p:attrName>ppt_x</p:attrName>
                                        </p:attrNameLst>
                                      </p:cBhvr>
                                      <p:tavLst>
                                        <p:tav tm="0">
                                          <p:val>
                                            <p:strVal val="#ppt_x"/>
                                          </p:val>
                                        </p:tav>
                                        <p:tav tm="100000">
                                          <p:val>
                                            <p:strVal val="#ppt_x"/>
                                          </p:val>
                                        </p:tav>
                                      </p:tavLst>
                                    </p:anim>
                                    <p:anim calcmode="lin" valueType="num">
                                      <p:cBhvr additive="base">
                                        <p:cTn id="20"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973"/>
                                        </p:tgtEl>
                                        <p:attrNameLst>
                                          <p:attrName>style.visibility</p:attrName>
                                        </p:attrNameLst>
                                      </p:cBhvr>
                                      <p:to>
                                        <p:strVal val="visible"/>
                                      </p:to>
                                    </p:set>
                                    <p:anim calcmode="lin" valueType="num">
                                      <p:cBhvr additive="base">
                                        <p:cTn id="25" dur="500" fill="hold"/>
                                        <p:tgtEl>
                                          <p:spTgt spid="40973"/>
                                        </p:tgtEl>
                                        <p:attrNameLst>
                                          <p:attrName>ppt_x</p:attrName>
                                        </p:attrNameLst>
                                      </p:cBhvr>
                                      <p:tavLst>
                                        <p:tav tm="0">
                                          <p:val>
                                            <p:strVal val="#ppt_x"/>
                                          </p:val>
                                        </p:tav>
                                        <p:tav tm="100000">
                                          <p:val>
                                            <p:strVal val="#ppt_x"/>
                                          </p:val>
                                        </p:tav>
                                      </p:tavLst>
                                    </p:anim>
                                    <p:anim calcmode="lin" valueType="num">
                                      <p:cBhvr additive="base">
                                        <p:cTn id="26" dur="500" fill="hold"/>
                                        <p:tgtEl>
                                          <p:spTgt spid="409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70" name="Rectangle 10"/>
          <p:cNvSpPr>
            <a:spLocks noChangeArrowheads="1"/>
          </p:cNvSpPr>
          <p:nvPr/>
        </p:nvSpPr>
        <p:spPr bwMode="auto">
          <a:xfrm>
            <a:off x="4038600" y="6183313"/>
            <a:ext cx="8382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srgbClr val="000000"/>
              </a:solidFill>
              <a:latin typeface="Arial" charset="0"/>
              <a:ea typeface="標楷體" pitchFamily="65" charset="-120"/>
            </a:endParaRPr>
          </a:p>
        </p:txBody>
      </p:sp>
      <p:sp>
        <p:nvSpPr>
          <p:cNvPr id="168975" name="Rectangle 15"/>
          <p:cNvSpPr>
            <a:spLocks noChangeArrowheads="1"/>
          </p:cNvSpPr>
          <p:nvPr/>
        </p:nvSpPr>
        <p:spPr bwMode="auto">
          <a:xfrm>
            <a:off x="2133600" y="188566"/>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charset="0"/>
                <a:ea typeface="新細明體" pitchFamily="18" charset="-120"/>
              </a:defRPr>
            </a:lvl1pPr>
            <a:lvl2pPr algn="ctr">
              <a:defRPr kumimoji="1" sz="4400">
                <a:solidFill>
                  <a:schemeClr val="tx2"/>
                </a:solidFill>
                <a:latin typeface="Arial" charset="0"/>
                <a:ea typeface="新細明體" pitchFamily="18" charset="-120"/>
              </a:defRPr>
            </a:lvl2pPr>
            <a:lvl3pPr algn="ctr">
              <a:defRPr kumimoji="1" sz="4400">
                <a:solidFill>
                  <a:schemeClr val="tx2"/>
                </a:solidFill>
                <a:latin typeface="Arial" charset="0"/>
                <a:ea typeface="新細明體" pitchFamily="18" charset="-120"/>
              </a:defRPr>
            </a:lvl3pPr>
            <a:lvl4pPr algn="ctr">
              <a:defRPr kumimoji="1" sz="4400">
                <a:solidFill>
                  <a:schemeClr val="tx2"/>
                </a:solidFill>
                <a:latin typeface="Arial" charset="0"/>
                <a:ea typeface="新細明體" pitchFamily="18" charset="-120"/>
              </a:defRPr>
            </a:lvl4pPr>
            <a:lvl5pPr algn="ctr">
              <a:defRPr kumimoji="1" sz="4400">
                <a:solidFill>
                  <a:schemeClr val="tx2"/>
                </a:solidFill>
                <a:latin typeface="Arial" charset="0"/>
                <a:ea typeface="新細明體" pitchFamily="18" charset="-120"/>
              </a:defRPr>
            </a:lvl5pPr>
            <a:lvl6pPr marL="457200" algn="ctr" fontAlgn="base">
              <a:spcBef>
                <a:spcPct val="0"/>
              </a:spcBef>
              <a:spcAft>
                <a:spcPct val="0"/>
              </a:spcAft>
              <a:defRPr kumimoji="1" sz="4400">
                <a:solidFill>
                  <a:schemeClr val="tx2"/>
                </a:solidFill>
                <a:latin typeface="Arial" charset="0"/>
                <a:ea typeface="新細明體" pitchFamily="18" charset="-120"/>
              </a:defRPr>
            </a:lvl6pPr>
            <a:lvl7pPr marL="914400" algn="ctr" fontAlgn="base">
              <a:spcBef>
                <a:spcPct val="0"/>
              </a:spcBef>
              <a:spcAft>
                <a:spcPct val="0"/>
              </a:spcAft>
              <a:defRPr kumimoji="1" sz="4400">
                <a:solidFill>
                  <a:schemeClr val="tx2"/>
                </a:solidFill>
                <a:latin typeface="Arial" charset="0"/>
                <a:ea typeface="新細明體" pitchFamily="18" charset="-120"/>
              </a:defRPr>
            </a:lvl7pPr>
            <a:lvl8pPr marL="1371600" algn="ctr" fontAlgn="base">
              <a:spcBef>
                <a:spcPct val="0"/>
              </a:spcBef>
              <a:spcAft>
                <a:spcPct val="0"/>
              </a:spcAft>
              <a:defRPr kumimoji="1" sz="4400">
                <a:solidFill>
                  <a:schemeClr val="tx2"/>
                </a:solidFill>
                <a:latin typeface="Arial" charset="0"/>
                <a:ea typeface="新細明體" pitchFamily="18" charset="-120"/>
              </a:defRPr>
            </a:lvl8pPr>
            <a:lvl9pPr marL="1828800" algn="ctr" fontAlgn="base">
              <a:spcBef>
                <a:spcPct val="0"/>
              </a:spcBef>
              <a:spcAft>
                <a:spcPct val="0"/>
              </a:spcAft>
              <a:defRPr kumimoji="1" sz="4400">
                <a:solidFill>
                  <a:schemeClr val="tx2"/>
                </a:solidFill>
                <a:latin typeface="Arial" charset="0"/>
                <a:ea typeface="新細明體" pitchFamily="18" charset="-120"/>
              </a:defRPr>
            </a:lvl9pPr>
          </a:lstStyle>
          <a:p>
            <a:pPr fontAlgn="base">
              <a:spcBef>
                <a:spcPct val="0"/>
              </a:spcBef>
              <a:spcAft>
                <a:spcPct val="0"/>
              </a:spcAft>
            </a:pPr>
            <a:r>
              <a:rPr lang="zh-TW" altLang="en-US" sz="5400" dirty="0">
                <a:solidFill>
                  <a:srgbClr val="000000"/>
                </a:solidFill>
                <a:ea typeface="標楷體" pitchFamily="65" charset="-120"/>
              </a:rPr>
              <a:t> </a:t>
            </a:r>
            <a:r>
              <a:rPr lang="en-US" altLang="zh-TW" sz="5400" dirty="0">
                <a:solidFill>
                  <a:srgbClr val="000000"/>
                </a:solidFill>
                <a:ea typeface="標楷體" pitchFamily="65" charset="-120"/>
              </a:rPr>
              <a:t>Dry bulb Temperature, </a:t>
            </a:r>
            <a:r>
              <a:rPr lang="en-US" altLang="zh-TW" sz="5400" dirty="0" err="1">
                <a:solidFill>
                  <a:srgbClr val="1F497D"/>
                </a:solidFill>
                <a:latin typeface="標楷體" pitchFamily="65" charset="-120"/>
                <a:ea typeface="標楷體" pitchFamily="65" charset="-120"/>
              </a:rPr>
              <a:t>T</a:t>
            </a:r>
            <a:r>
              <a:rPr lang="en-US" altLang="zh-TW" sz="5400" baseline="-25000" dirty="0" err="1">
                <a:solidFill>
                  <a:srgbClr val="1F497D"/>
                </a:solidFill>
                <a:latin typeface="標楷體" pitchFamily="65" charset="-120"/>
                <a:ea typeface="標楷體" pitchFamily="65" charset="-120"/>
              </a:rPr>
              <a:t>db</a:t>
            </a:r>
            <a:endParaRPr lang="en-US" altLang="zh-TW" sz="5400" dirty="0">
              <a:solidFill>
                <a:srgbClr val="000000"/>
              </a:solidFill>
              <a:ea typeface="標楷體" pitchFamily="65" charset="-120"/>
            </a:endParaRPr>
          </a:p>
        </p:txBody>
      </p:sp>
      <p:pic>
        <p:nvPicPr>
          <p:cNvPr id="168976" name="Picture 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1" y="2057400"/>
            <a:ext cx="2466975"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77" name="Picture 17">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3800" y="3200401"/>
            <a:ext cx="228600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168978" name="Picture 18">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24400" y="1676400"/>
            <a:ext cx="26289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80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Process</a:t>
            </a:r>
            <a:endParaRPr lang="en-US" altLang="zh-TW" dirty="0">
              <a:latin typeface="Times New Roman" panose="02020603050405020304" pitchFamily="18" charset="0"/>
              <a:cs typeface="Times New Roman" panose="02020603050405020304" pitchFamily="18" charset="0"/>
            </a:endParaRPr>
          </a:p>
        </p:txBody>
      </p:sp>
      <p:sp>
        <p:nvSpPr>
          <p:cNvPr id="34819" name="Rectangle 3"/>
          <p:cNvSpPr>
            <a:spLocks noGrp="1" noRot="1" noChangeArrowheads="1"/>
          </p:cNvSpPr>
          <p:nvPr>
            <p:ph type="body" idx="1"/>
          </p:nvPr>
        </p:nvSpPr>
        <p:spPr/>
        <p:txBody>
          <a:bodyPr/>
          <a:lstStyle/>
          <a:p>
            <a:pPr marL="609600" indent="-609600">
              <a:buClr>
                <a:schemeClr val="tx1"/>
              </a:buClr>
              <a:buFontTx/>
              <a:buAutoNum type="arabicPeriod" startAt="8"/>
            </a:pPr>
            <a:r>
              <a:rPr lang="en-US" altLang="zh-TW" sz="2800">
                <a:latin typeface="Times New Roman" panose="02020603050405020304" pitchFamily="18" charset="0"/>
                <a:cs typeface="Times New Roman" panose="02020603050405020304" pitchFamily="18" charset="0"/>
              </a:rPr>
              <a:t>When ambient conditions are 35 deg.C and 25 % relative humidity, (a). determine the dry bulb temperature to which ventilation air could be cooled if drawn through an evaporative cooler with an efficiency of 75%. (b). Calculate how much water must be added to each cubic meter of the air drawn through the cooler. (c). Redo problem 7(a) with the ambient conditions at 35 deg.C and 80 % relative humidity.</a:t>
            </a:r>
          </a:p>
        </p:txBody>
      </p:sp>
    </p:spTree>
    <p:extLst>
      <p:ext uri="{BB962C8B-B14F-4D97-AF65-F5344CB8AC3E}">
        <p14:creationId xmlns:p14="http://schemas.microsoft.com/office/powerpoint/2010/main" val="24929952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Answer to 8a</a:t>
            </a:r>
            <a:endParaRPr lang="en-US" altLang="zh-TW" dirty="0"/>
          </a:p>
        </p:txBody>
      </p:sp>
      <p:sp>
        <p:nvSpPr>
          <p:cNvPr id="36867" name="Rectangle 3"/>
          <p:cNvSpPr>
            <a:spLocks noGrp="1" noChangeArrowheads="1"/>
          </p:cNvSpPr>
          <p:nvPr>
            <p:ph type="body" idx="1"/>
          </p:nvPr>
        </p:nvSpPr>
        <p:spPr>
          <a:xfrm>
            <a:off x="1828800" y="1600201"/>
            <a:ext cx="8686800" cy="4525963"/>
          </a:xfrm>
        </p:spPr>
        <p:txBody>
          <a:bodyPr>
            <a:normAutofit lnSpcReduction="10000"/>
          </a:bodyPr>
          <a:lstStyle/>
          <a:p>
            <a:pPr marL="0" indent="0">
              <a:lnSpc>
                <a:spcPct val="80000"/>
              </a:lnSpc>
              <a:buNone/>
            </a:pPr>
            <a:r>
              <a:rPr lang="en-US" altLang="zh-TW" sz="4800" dirty="0"/>
              <a:t>(a). </a:t>
            </a:r>
            <a:r>
              <a:rPr lang="en-US" altLang="zh-TW" sz="4400" dirty="0"/>
              <a:t>At the given condition: </a:t>
            </a:r>
          </a:p>
          <a:p>
            <a:pPr lvl="2">
              <a:lnSpc>
                <a:spcPct val="80000"/>
              </a:lnSpc>
            </a:pPr>
            <a:r>
              <a:rPr lang="en-US" altLang="zh-TW" sz="3600" dirty="0" err="1"/>
              <a:t>Tdb</a:t>
            </a:r>
            <a:r>
              <a:rPr lang="en-US" altLang="zh-TW" sz="3600" dirty="0"/>
              <a:t> = 35 </a:t>
            </a:r>
            <a:r>
              <a:rPr lang="en-US" altLang="zh-TW" sz="3600" dirty="0" err="1"/>
              <a:t>deg.C</a:t>
            </a:r>
            <a:endParaRPr lang="en-US" altLang="zh-TW" sz="3600" dirty="0"/>
          </a:p>
          <a:p>
            <a:pPr lvl="2">
              <a:lnSpc>
                <a:spcPct val="80000"/>
              </a:lnSpc>
            </a:pPr>
            <a:r>
              <a:rPr lang="en-US" altLang="zh-TW" sz="3600" dirty="0"/>
              <a:t>RH = 25 % (Very dry weather)</a:t>
            </a:r>
          </a:p>
          <a:p>
            <a:pPr marL="0" indent="0">
              <a:lnSpc>
                <a:spcPct val="80000"/>
              </a:lnSpc>
              <a:buNone/>
            </a:pPr>
            <a:r>
              <a:rPr lang="en-US" altLang="zh-TW" sz="4400" dirty="0"/>
              <a:t>Answer</a:t>
            </a:r>
          </a:p>
          <a:p>
            <a:pPr lvl="2">
              <a:lnSpc>
                <a:spcPct val="80000"/>
              </a:lnSpc>
            </a:pPr>
            <a:r>
              <a:rPr lang="en-US" altLang="zh-TW" sz="4000" dirty="0" err="1"/>
              <a:t>Twb</a:t>
            </a:r>
            <a:r>
              <a:rPr lang="en-US" altLang="zh-TW" sz="4000" dirty="0"/>
              <a:t> = 20.15 </a:t>
            </a:r>
            <a:r>
              <a:rPr lang="en-US" altLang="zh-TW" sz="4000" dirty="0" err="1"/>
              <a:t>deg.C</a:t>
            </a:r>
            <a:endParaRPr lang="en-US" altLang="zh-TW" sz="4000" dirty="0"/>
          </a:p>
          <a:p>
            <a:pPr lvl="2">
              <a:lnSpc>
                <a:spcPct val="80000"/>
              </a:lnSpc>
            </a:pPr>
            <a:r>
              <a:rPr lang="en-US" altLang="zh-TW" sz="3600" dirty="0"/>
              <a:t>WBD = 35 – 20.15 = 14.85 </a:t>
            </a:r>
            <a:r>
              <a:rPr lang="en-US" altLang="zh-TW" sz="3600" dirty="0" err="1"/>
              <a:t>deg.C</a:t>
            </a:r>
            <a:endParaRPr lang="en-US" altLang="zh-TW" sz="3600" dirty="0"/>
          </a:p>
          <a:p>
            <a:pPr lvl="2">
              <a:lnSpc>
                <a:spcPct val="80000"/>
              </a:lnSpc>
            </a:pPr>
            <a:r>
              <a:rPr lang="en-US" altLang="zh-TW" sz="3600" dirty="0">
                <a:sym typeface="Symbol" panose="05050102010706020507" pitchFamily="18" charset="2"/>
              </a:rPr>
              <a:t></a:t>
            </a:r>
            <a:r>
              <a:rPr lang="en-US" altLang="zh-TW" sz="3600" dirty="0"/>
              <a:t>T = 0.75 * WBD = 11.13 </a:t>
            </a:r>
            <a:r>
              <a:rPr lang="en-US" altLang="zh-TW" sz="3600" dirty="0" err="1"/>
              <a:t>deg.C</a:t>
            </a:r>
            <a:endParaRPr lang="en-US" altLang="zh-TW" sz="3600" dirty="0"/>
          </a:p>
          <a:p>
            <a:pPr lvl="2">
              <a:lnSpc>
                <a:spcPct val="80000"/>
              </a:lnSpc>
            </a:pPr>
            <a:r>
              <a:rPr lang="en-US" altLang="zh-TW" sz="3600" dirty="0"/>
              <a:t>Final T = 35 – 11.13 = 23.87 </a:t>
            </a:r>
            <a:r>
              <a:rPr lang="en-US" altLang="zh-TW" sz="3600" dirty="0" err="1"/>
              <a:t>deg.C</a:t>
            </a:r>
            <a:endParaRPr lang="en-US" altLang="zh-TW" sz="3600" dirty="0"/>
          </a:p>
        </p:txBody>
      </p:sp>
    </p:spTree>
    <p:extLst>
      <p:ext uri="{BB962C8B-B14F-4D97-AF65-F5344CB8AC3E}">
        <p14:creationId xmlns:p14="http://schemas.microsoft.com/office/powerpoint/2010/main" val="41240713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9220200" y="1054100"/>
            <a:ext cx="609600" cy="1651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1991" name="Rectangle 7"/>
          <p:cNvSpPr>
            <a:spLocks noChangeArrowheads="1"/>
          </p:cNvSpPr>
          <p:nvPr/>
        </p:nvSpPr>
        <p:spPr bwMode="auto">
          <a:xfrm>
            <a:off x="8686800" y="1511300"/>
            <a:ext cx="609600" cy="1651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1992" name="AutoShape 8"/>
          <p:cNvSpPr>
            <a:spLocks noChangeArrowheads="1"/>
          </p:cNvSpPr>
          <p:nvPr/>
        </p:nvSpPr>
        <p:spPr bwMode="auto">
          <a:xfrm>
            <a:off x="1981200" y="5638800"/>
            <a:ext cx="4648200" cy="228600"/>
          </a:xfrm>
          <a:prstGeom prst="leftRightArrow">
            <a:avLst>
              <a:gd name="adj1" fmla="val 50000"/>
              <a:gd name="adj2" fmla="val 406667"/>
            </a:avLst>
          </a:prstGeom>
          <a:solidFill>
            <a:srgbClr val="FFFF00"/>
          </a:solidFill>
          <a:ln w="9525">
            <a:solidFill>
              <a:srgbClr val="FFFF00"/>
            </a:solidFill>
            <a:miter lim="800000"/>
            <a:headEnd/>
            <a:tailEnd/>
          </a:ln>
          <a:effec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1993" name="Text Box 9"/>
          <p:cNvSpPr txBox="1">
            <a:spLocks noChangeArrowheads="1"/>
          </p:cNvSpPr>
          <p:nvPr/>
        </p:nvSpPr>
        <p:spPr bwMode="auto">
          <a:xfrm>
            <a:off x="3359696" y="5051426"/>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4000" dirty="0">
                <a:solidFill>
                  <a:srgbClr val="FFFF00"/>
                </a:solidFill>
                <a:latin typeface="Arial" charset="0"/>
                <a:ea typeface="標楷體" pitchFamily="65" charset="-120"/>
              </a:rPr>
              <a:t>WBD</a:t>
            </a:r>
          </a:p>
        </p:txBody>
      </p:sp>
    </p:spTree>
    <p:extLst>
      <p:ext uri="{BB962C8B-B14F-4D97-AF65-F5344CB8AC3E}">
        <p14:creationId xmlns:p14="http://schemas.microsoft.com/office/powerpoint/2010/main" val="2765421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91"/>
                                        </p:tgtEl>
                                        <p:attrNameLst>
                                          <p:attrName>style.visibility</p:attrName>
                                        </p:attrNameLst>
                                      </p:cBhvr>
                                      <p:to>
                                        <p:strVal val="visible"/>
                                      </p:to>
                                    </p:set>
                                    <p:anim calcmode="lin" valueType="num">
                                      <p:cBhvr additive="base">
                                        <p:cTn id="7" dur="500" fill="hold"/>
                                        <p:tgtEl>
                                          <p:spTgt spid="41991"/>
                                        </p:tgtEl>
                                        <p:attrNameLst>
                                          <p:attrName>ppt_x</p:attrName>
                                        </p:attrNameLst>
                                      </p:cBhvr>
                                      <p:tavLst>
                                        <p:tav tm="0">
                                          <p:val>
                                            <p:strVal val="#ppt_x"/>
                                          </p:val>
                                        </p:tav>
                                        <p:tav tm="100000">
                                          <p:val>
                                            <p:strVal val="#ppt_x"/>
                                          </p:val>
                                        </p:tav>
                                      </p:tavLst>
                                    </p:anim>
                                    <p:anim calcmode="lin" valueType="num">
                                      <p:cBhvr additive="base">
                                        <p:cTn id="8" dur="500" fill="hold"/>
                                        <p:tgtEl>
                                          <p:spTgt spid="4199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90"/>
                                        </p:tgtEl>
                                        <p:attrNameLst>
                                          <p:attrName>style.visibility</p:attrName>
                                        </p:attrNameLst>
                                      </p:cBhvr>
                                      <p:to>
                                        <p:strVal val="visible"/>
                                      </p:to>
                                    </p:set>
                                    <p:anim calcmode="lin" valueType="num">
                                      <p:cBhvr additive="base">
                                        <p:cTn id="13" dur="500" fill="hold"/>
                                        <p:tgtEl>
                                          <p:spTgt spid="41990"/>
                                        </p:tgtEl>
                                        <p:attrNameLst>
                                          <p:attrName>ppt_x</p:attrName>
                                        </p:attrNameLst>
                                      </p:cBhvr>
                                      <p:tavLst>
                                        <p:tav tm="0">
                                          <p:val>
                                            <p:strVal val="#ppt_x"/>
                                          </p:val>
                                        </p:tav>
                                        <p:tav tm="100000">
                                          <p:val>
                                            <p:strVal val="#ppt_x"/>
                                          </p:val>
                                        </p:tav>
                                      </p:tavLst>
                                    </p:anim>
                                    <p:anim calcmode="lin" valueType="num">
                                      <p:cBhvr additive="base">
                                        <p:cTn id="14" dur="500" fill="hold"/>
                                        <p:tgtEl>
                                          <p:spTgt spid="4199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93"/>
                                        </p:tgtEl>
                                        <p:attrNameLst>
                                          <p:attrName>style.visibility</p:attrName>
                                        </p:attrNameLst>
                                      </p:cBhvr>
                                      <p:to>
                                        <p:strVal val="visible"/>
                                      </p:to>
                                    </p:set>
                                    <p:anim calcmode="lin" valueType="num">
                                      <p:cBhvr additive="base">
                                        <p:cTn id="19" dur="500" fill="hold"/>
                                        <p:tgtEl>
                                          <p:spTgt spid="41993"/>
                                        </p:tgtEl>
                                        <p:attrNameLst>
                                          <p:attrName>ppt_x</p:attrName>
                                        </p:attrNameLst>
                                      </p:cBhvr>
                                      <p:tavLst>
                                        <p:tav tm="0">
                                          <p:val>
                                            <p:strVal val="#ppt_x"/>
                                          </p:val>
                                        </p:tav>
                                        <p:tav tm="100000">
                                          <p:val>
                                            <p:strVal val="#ppt_x"/>
                                          </p:val>
                                        </p:tav>
                                      </p:tavLst>
                                    </p:anim>
                                    <p:anim calcmode="lin" valueType="num">
                                      <p:cBhvr additive="base">
                                        <p:cTn id="20" dur="500" fill="hold"/>
                                        <p:tgtEl>
                                          <p:spTgt spid="4199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992"/>
                                        </p:tgtEl>
                                        <p:attrNameLst>
                                          <p:attrName>style.visibility</p:attrName>
                                        </p:attrNameLst>
                                      </p:cBhvr>
                                      <p:to>
                                        <p:strVal val="visible"/>
                                      </p:to>
                                    </p:set>
                                    <p:anim calcmode="lin" valueType="num">
                                      <p:cBhvr additive="base">
                                        <p:cTn id="23" dur="500" fill="hold"/>
                                        <p:tgtEl>
                                          <p:spTgt spid="41992"/>
                                        </p:tgtEl>
                                        <p:attrNameLst>
                                          <p:attrName>ppt_x</p:attrName>
                                        </p:attrNameLst>
                                      </p:cBhvr>
                                      <p:tavLst>
                                        <p:tav tm="0">
                                          <p:val>
                                            <p:strVal val="#ppt_x"/>
                                          </p:val>
                                        </p:tav>
                                        <p:tav tm="100000">
                                          <p:val>
                                            <p:strVal val="#ppt_x"/>
                                          </p:val>
                                        </p:tav>
                                      </p:tavLst>
                                    </p:anim>
                                    <p:anim calcmode="lin" valueType="num">
                                      <p:cBhvr additive="base">
                                        <p:cTn id="24" dur="500" fill="hold"/>
                                        <p:tgtEl>
                                          <p:spTgt spid="419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P spid="41991" grpId="0" animBg="1"/>
      <p:bldP spid="41992" grpId="0" animBg="1"/>
      <p:bldP spid="4199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Answer to 8c</a:t>
            </a:r>
            <a:endParaRPr lang="en-US" altLang="zh-TW" dirty="0"/>
          </a:p>
        </p:txBody>
      </p:sp>
      <p:sp>
        <p:nvSpPr>
          <p:cNvPr id="46083" name="Rectangle 3"/>
          <p:cNvSpPr>
            <a:spLocks noGrp="1" noChangeArrowheads="1"/>
          </p:cNvSpPr>
          <p:nvPr>
            <p:ph type="body" idx="1"/>
          </p:nvPr>
        </p:nvSpPr>
        <p:spPr/>
        <p:txBody>
          <a:bodyPr/>
          <a:lstStyle/>
          <a:p>
            <a:pPr marL="0" indent="0">
              <a:lnSpc>
                <a:spcPct val="80000"/>
              </a:lnSpc>
              <a:buNone/>
            </a:pPr>
            <a:r>
              <a:rPr lang="en-US" altLang="zh-TW" sz="4400" dirty="0"/>
              <a:t>(c). </a:t>
            </a:r>
            <a:r>
              <a:rPr lang="en-US" altLang="zh-TW" sz="4000" dirty="0"/>
              <a:t>At the given condition: </a:t>
            </a:r>
          </a:p>
          <a:p>
            <a:pPr lvl="2">
              <a:lnSpc>
                <a:spcPct val="80000"/>
              </a:lnSpc>
            </a:pPr>
            <a:r>
              <a:rPr lang="en-US" altLang="zh-TW" sz="3200" dirty="0" err="1"/>
              <a:t>Tdb</a:t>
            </a:r>
            <a:r>
              <a:rPr lang="en-US" altLang="zh-TW" sz="3200" dirty="0"/>
              <a:t> = 35 </a:t>
            </a:r>
            <a:r>
              <a:rPr lang="en-US" altLang="zh-TW" sz="3200" dirty="0" err="1"/>
              <a:t>deg.C</a:t>
            </a:r>
            <a:endParaRPr lang="en-US" altLang="zh-TW" sz="3200" dirty="0"/>
          </a:p>
          <a:p>
            <a:pPr lvl="2">
              <a:lnSpc>
                <a:spcPct val="80000"/>
              </a:lnSpc>
            </a:pPr>
            <a:r>
              <a:rPr lang="en-US" altLang="zh-TW" sz="3200" dirty="0"/>
              <a:t>RH=80 % (Regular humid weather)</a:t>
            </a:r>
          </a:p>
          <a:p>
            <a:pPr marL="0" indent="0">
              <a:lnSpc>
                <a:spcPct val="80000"/>
              </a:lnSpc>
              <a:buNone/>
            </a:pPr>
            <a:r>
              <a:rPr lang="en-US" altLang="zh-TW" sz="4000" dirty="0"/>
              <a:t>Answer</a:t>
            </a:r>
          </a:p>
          <a:p>
            <a:pPr lvl="2">
              <a:lnSpc>
                <a:spcPct val="80000"/>
              </a:lnSpc>
            </a:pPr>
            <a:r>
              <a:rPr lang="en-US" altLang="zh-TW" sz="3600" dirty="0" err="1"/>
              <a:t>Twb</a:t>
            </a:r>
            <a:r>
              <a:rPr lang="en-US" altLang="zh-TW" sz="3600" dirty="0"/>
              <a:t> = 31.64 </a:t>
            </a:r>
            <a:r>
              <a:rPr lang="en-US" altLang="zh-TW" sz="3600" dirty="0" err="1"/>
              <a:t>deg.C</a:t>
            </a:r>
            <a:r>
              <a:rPr lang="en-US" altLang="zh-TW" sz="3600" dirty="0"/>
              <a:t> </a:t>
            </a:r>
          </a:p>
          <a:p>
            <a:pPr lvl="2">
              <a:lnSpc>
                <a:spcPct val="80000"/>
              </a:lnSpc>
            </a:pPr>
            <a:r>
              <a:rPr lang="en-US" altLang="zh-TW" sz="3600" dirty="0"/>
              <a:t>WBD = 35 – 31.64 = 3.36</a:t>
            </a:r>
          </a:p>
          <a:p>
            <a:pPr lvl="2">
              <a:lnSpc>
                <a:spcPct val="80000"/>
              </a:lnSpc>
            </a:pPr>
            <a:r>
              <a:rPr lang="en-US" altLang="zh-TW" sz="3200" dirty="0">
                <a:sym typeface="Symbol" panose="05050102010706020507" pitchFamily="18" charset="2"/>
              </a:rPr>
              <a:t></a:t>
            </a:r>
            <a:r>
              <a:rPr lang="en-US" altLang="zh-TW" sz="3200" dirty="0"/>
              <a:t>T = 0.75 * WBD = 2.52 </a:t>
            </a:r>
            <a:r>
              <a:rPr lang="en-US" altLang="zh-TW" sz="3200" dirty="0" err="1"/>
              <a:t>deg.C</a:t>
            </a:r>
            <a:endParaRPr lang="en-US" altLang="zh-TW" sz="3200" dirty="0"/>
          </a:p>
          <a:p>
            <a:pPr lvl="2">
              <a:lnSpc>
                <a:spcPct val="80000"/>
              </a:lnSpc>
            </a:pPr>
            <a:r>
              <a:rPr lang="en-US" altLang="zh-TW" sz="3200" dirty="0"/>
              <a:t>Final T = 35 – 2.52 = 32.48 </a:t>
            </a:r>
            <a:r>
              <a:rPr lang="en-US" altLang="zh-TW" sz="3200" dirty="0" err="1"/>
              <a:t>deg.C</a:t>
            </a:r>
            <a:endParaRPr lang="en-US" altLang="zh-TW" sz="3200" dirty="0"/>
          </a:p>
        </p:txBody>
      </p:sp>
    </p:spTree>
    <p:extLst>
      <p:ext uri="{BB962C8B-B14F-4D97-AF65-F5344CB8AC3E}">
        <p14:creationId xmlns:p14="http://schemas.microsoft.com/office/powerpoint/2010/main" val="206383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5"/>
          <p:cNvSpPr>
            <a:spLocks noChangeArrowheads="1"/>
          </p:cNvSpPr>
          <p:nvPr/>
        </p:nvSpPr>
        <p:spPr bwMode="auto">
          <a:xfrm>
            <a:off x="9220200" y="1054100"/>
            <a:ext cx="609600" cy="1651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3014" name="Rectangle 6"/>
          <p:cNvSpPr>
            <a:spLocks noChangeArrowheads="1"/>
          </p:cNvSpPr>
          <p:nvPr/>
        </p:nvSpPr>
        <p:spPr bwMode="auto">
          <a:xfrm>
            <a:off x="8686800" y="1511300"/>
            <a:ext cx="609600" cy="1651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3015" name="AutoShape 7"/>
          <p:cNvSpPr>
            <a:spLocks noChangeArrowheads="1"/>
          </p:cNvSpPr>
          <p:nvPr/>
        </p:nvSpPr>
        <p:spPr bwMode="auto">
          <a:xfrm>
            <a:off x="5580064" y="4038600"/>
            <a:ext cx="1049337" cy="228600"/>
          </a:xfrm>
          <a:prstGeom prst="leftRightArrow">
            <a:avLst>
              <a:gd name="adj1" fmla="val 50000"/>
              <a:gd name="adj2" fmla="val 91806"/>
            </a:avLst>
          </a:prstGeom>
          <a:solidFill>
            <a:srgbClr val="FFFF00"/>
          </a:solidFill>
          <a:ln w="9525">
            <a:solidFill>
              <a:srgbClr val="FFFF00"/>
            </a:solidFill>
            <a:miter lim="800000"/>
            <a:headEnd/>
            <a:tailEnd/>
          </a:ln>
          <a:effec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3016" name="Text Box 8"/>
          <p:cNvSpPr txBox="1">
            <a:spLocks noChangeArrowheads="1"/>
          </p:cNvSpPr>
          <p:nvPr/>
        </p:nvSpPr>
        <p:spPr bwMode="auto">
          <a:xfrm>
            <a:off x="5586413" y="3624263"/>
            <a:ext cx="1143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dirty="0">
                <a:solidFill>
                  <a:srgbClr val="FFFF00"/>
                </a:solidFill>
                <a:latin typeface="Arial" charset="0"/>
                <a:ea typeface="標楷體" pitchFamily="65" charset="-120"/>
              </a:rPr>
              <a:t>WBD</a:t>
            </a:r>
          </a:p>
        </p:txBody>
      </p:sp>
    </p:spTree>
    <p:extLst>
      <p:ext uri="{BB962C8B-B14F-4D97-AF65-F5344CB8AC3E}">
        <p14:creationId xmlns:p14="http://schemas.microsoft.com/office/powerpoint/2010/main" val="31394547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 calcmode="lin" valueType="num">
                                      <p:cBhvr additive="base">
                                        <p:cTn id="7" dur="500" fill="hold"/>
                                        <p:tgtEl>
                                          <p:spTgt spid="43015"/>
                                        </p:tgtEl>
                                        <p:attrNameLst>
                                          <p:attrName>ppt_x</p:attrName>
                                        </p:attrNameLst>
                                      </p:cBhvr>
                                      <p:tavLst>
                                        <p:tav tm="0">
                                          <p:val>
                                            <p:strVal val="#ppt_x"/>
                                          </p:val>
                                        </p:tav>
                                        <p:tav tm="100000">
                                          <p:val>
                                            <p:strVal val="#ppt_x"/>
                                          </p:val>
                                        </p:tav>
                                      </p:tavLst>
                                    </p:anim>
                                    <p:anim calcmode="lin" valueType="num">
                                      <p:cBhvr additive="base">
                                        <p:cTn id="8" dur="500" fill="hold"/>
                                        <p:tgtEl>
                                          <p:spTgt spid="430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016"/>
                                        </p:tgtEl>
                                        <p:attrNameLst>
                                          <p:attrName>style.visibility</p:attrName>
                                        </p:attrNameLst>
                                      </p:cBhvr>
                                      <p:to>
                                        <p:strVal val="visible"/>
                                      </p:to>
                                    </p:set>
                                    <p:anim calcmode="lin" valueType="num">
                                      <p:cBhvr additive="base">
                                        <p:cTn id="11" dur="500" fill="hold"/>
                                        <p:tgtEl>
                                          <p:spTgt spid="43016"/>
                                        </p:tgtEl>
                                        <p:attrNameLst>
                                          <p:attrName>ppt_x</p:attrName>
                                        </p:attrNameLst>
                                      </p:cBhvr>
                                      <p:tavLst>
                                        <p:tav tm="0">
                                          <p:val>
                                            <p:strVal val="#ppt_x"/>
                                          </p:val>
                                        </p:tav>
                                        <p:tav tm="100000">
                                          <p:val>
                                            <p:strVal val="#ppt_x"/>
                                          </p:val>
                                        </p:tav>
                                      </p:tavLst>
                                    </p:anim>
                                    <p:anim calcmode="lin" valueType="num">
                                      <p:cBhvr additive="base">
                                        <p:cTn id="12"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Answer</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to</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8b</a:t>
            </a:r>
            <a:endParaRPr lang="en-US" altLang="zh-TW" dirty="0"/>
          </a:p>
        </p:txBody>
      </p:sp>
      <p:sp>
        <p:nvSpPr>
          <p:cNvPr id="45059" name="Rectangle 3"/>
          <p:cNvSpPr>
            <a:spLocks noGrp="1" noChangeArrowheads="1"/>
          </p:cNvSpPr>
          <p:nvPr>
            <p:ph type="body" idx="1"/>
          </p:nvPr>
        </p:nvSpPr>
        <p:spPr>
          <a:xfrm>
            <a:off x="1981200" y="1295400"/>
            <a:ext cx="8229600" cy="5257800"/>
          </a:xfrm>
        </p:spPr>
        <p:txBody>
          <a:bodyPr/>
          <a:lstStyle/>
          <a:p>
            <a:pPr marL="0" indent="0">
              <a:lnSpc>
                <a:spcPct val="80000"/>
              </a:lnSpc>
              <a:buNone/>
            </a:pPr>
            <a:r>
              <a:rPr lang="en-US" altLang="zh-TW" dirty="0"/>
              <a:t>(b). At initial conditions, </a:t>
            </a:r>
          </a:p>
          <a:p>
            <a:pPr lvl="1">
              <a:lnSpc>
                <a:spcPct val="80000"/>
              </a:lnSpc>
            </a:pPr>
            <a:r>
              <a:rPr lang="en-US" altLang="zh-TW" dirty="0" err="1"/>
              <a:t>Tdb</a:t>
            </a:r>
            <a:r>
              <a:rPr lang="en-US" altLang="zh-TW" dirty="0"/>
              <a:t> = 35 </a:t>
            </a:r>
            <a:r>
              <a:rPr lang="en-US" altLang="zh-TW" dirty="0" err="1"/>
              <a:t>deg.C</a:t>
            </a:r>
            <a:endParaRPr lang="en-US" altLang="zh-TW" dirty="0"/>
          </a:p>
          <a:p>
            <a:pPr lvl="1">
              <a:lnSpc>
                <a:spcPct val="80000"/>
              </a:lnSpc>
            </a:pPr>
            <a:r>
              <a:rPr lang="en-US" altLang="zh-TW" dirty="0"/>
              <a:t>RH = 25 %</a:t>
            </a:r>
          </a:p>
          <a:p>
            <a:pPr marL="0" indent="0">
              <a:lnSpc>
                <a:spcPct val="80000"/>
              </a:lnSpc>
              <a:buNone/>
            </a:pPr>
            <a:r>
              <a:rPr lang="en-US" altLang="zh-TW" dirty="0"/>
              <a:t>Answer</a:t>
            </a:r>
          </a:p>
          <a:p>
            <a:pPr lvl="1">
              <a:lnSpc>
                <a:spcPct val="80000"/>
              </a:lnSpc>
            </a:pPr>
            <a:r>
              <a:rPr lang="en-US" altLang="zh-TW" sz="2400" dirty="0"/>
              <a:t>the specific volume is 0.8853 m</a:t>
            </a:r>
            <a:r>
              <a:rPr lang="en-US" altLang="zh-TW" sz="2400" baseline="30000" dirty="0"/>
              <a:t>3</a:t>
            </a:r>
            <a:r>
              <a:rPr lang="en-US" altLang="zh-TW" sz="2400" dirty="0"/>
              <a:t>/kg, humidity ratio is 0.0088 kg/kg of dry air. </a:t>
            </a:r>
          </a:p>
          <a:p>
            <a:pPr lvl="1">
              <a:lnSpc>
                <a:spcPct val="80000"/>
              </a:lnSpc>
            </a:pPr>
            <a:r>
              <a:rPr lang="en-US" altLang="zh-TW" sz="2400" dirty="0"/>
              <a:t>At wet bulb of 20.15 and dry bulb of 23.87, the humidity ratio is 0.0132 kg/kg of dry air. </a:t>
            </a:r>
          </a:p>
          <a:p>
            <a:pPr lvl="1">
              <a:lnSpc>
                <a:spcPct val="80000"/>
              </a:lnSpc>
            </a:pPr>
            <a:r>
              <a:rPr lang="en-US" altLang="zh-TW" sz="2400" dirty="0"/>
              <a:t>A cubic meter of air will contain 1 m</a:t>
            </a:r>
            <a:r>
              <a:rPr lang="en-US" altLang="zh-TW" sz="2400" baseline="30000" dirty="0"/>
              <a:t>3</a:t>
            </a:r>
            <a:r>
              <a:rPr lang="en-US" altLang="zh-TW" sz="2400" dirty="0"/>
              <a:t>/0.8853 m</a:t>
            </a:r>
            <a:r>
              <a:rPr lang="en-US" altLang="zh-TW" sz="2400" baseline="30000" dirty="0"/>
              <a:t>3</a:t>
            </a:r>
            <a:r>
              <a:rPr lang="en-US" altLang="zh-TW" sz="2400" dirty="0"/>
              <a:t>/kg = 1.13 kg. </a:t>
            </a:r>
          </a:p>
          <a:p>
            <a:pPr lvl="1">
              <a:lnSpc>
                <a:spcPct val="80000"/>
              </a:lnSpc>
            </a:pPr>
            <a:r>
              <a:rPr lang="en-US" altLang="zh-TW" sz="2400" dirty="0"/>
              <a:t>The change of humidity ratio is 0.0132 – 0.0088 = 0.0044 kg/kg dry air.</a:t>
            </a:r>
          </a:p>
          <a:p>
            <a:pPr lvl="1">
              <a:lnSpc>
                <a:spcPct val="80000"/>
              </a:lnSpc>
            </a:pPr>
            <a:r>
              <a:rPr lang="en-US" altLang="zh-TW" sz="2400" dirty="0"/>
              <a:t>Thus, the total water gained by each cubic meter of outdoor air will be 1.13 kg * 0.0044 kg/kg = 0.005 kg.</a:t>
            </a:r>
          </a:p>
        </p:txBody>
      </p:sp>
    </p:spTree>
    <p:extLst>
      <p:ext uri="{BB962C8B-B14F-4D97-AF65-F5344CB8AC3E}">
        <p14:creationId xmlns:p14="http://schemas.microsoft.com/office/powerpoint/2010/main" val="30761733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Rectangle 3"/>
          <p:cNvSpPr>
            <a:spLocks noChangeArrowheads="1"/>
          </p:cNvSpPr>
          <p:nvPr/>
        </p:nvSpPr>
        <p:spPr bwMode="auto">
          <a:xfrm>
            <a:off x="8229600" y="1866900"/>
            <a:ext cx="2286000" cy="152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4038" name="Text Box 6"/>
          <p:cNvSpPr txBox="1">
            <a:spLocks noChangeArrowheads="1"/>
          </p:cNvSpPr>
          <p:nvPr/>
        </p:nvSpPr>
        <p:spPr bwMode="auto">
          <a:xfrm>
            <a:off x="2362200" y="2590800"/>
            <a:ext cx="4419600" cy="641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A small bug was found in the software. Both Twb should be the same.</a:t>
            </a:r>
          </a:p>
        </p:txBody>
      </p:sp>
      <p:sp>
        <p:nvSpPr>
          <p:cNvPr id="44039" name="Rectangle 7"/>
          <p:cNvSpPr>
            <a:spLocks noChangeArrowheads="1"/>
          </p:cNvSpPr>
          <p:nvPr/>
        </p:nvSpPr>
        <p:spPr bwMode="auto">
          <a:xfrm>
            <a:off x="8356600" y="2209800"/>
            <a:ext cx="838200" cy="177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44040" name="Rectangle 8"/>
          <p:cNvSpPr>
            <a:spLocks noChangeArrowheads="1"/>
          </p:cNvSpPr>
          <p:nvPr/>
        </p:nvSpPr>
        <p:spPr bwMode="auto">
          <a:xfrm>
            <a:off x="8382000" y="1485900"/>
            <a:ext cx="1600200" cy="1905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15200417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 calcmode="lin" valueType="num">
                                      <p:cBhvr additive="base">
                                        <p:cTn id="7" dur="500" fill="hold"/>
                                        <p:tgtEl>
                                          <p:spTgt spid="44039"/>
                                        </p:tgtEl>
                                        <p:attrNameLst>
                                          <p:attrName>ppt_x</p:attrName>
                                        </p:attrNameLst>
                                      </p:cBhvr>
                                      <p:tavLst>
                                        <p:tav tm="0">
                                          <p:val>
                                            <p:strVal val="#ppt_x"/>
                                          </p:val>
                                        </p:tav>
                                        <p:tav tm="100000">
                                          <p:val>
                                            <p:strVal val="#ppt_x"/>
                                          </p:val>
                                        </p:tav>
                                      </p:tavLst>
                                    </p:anim>
                                    <p:anim calcmode="lin" valueType="num">
                                      <p:cBhvr additive="base">
                                        <p:cTn id="8"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5"/>
                                        </p:tgtEl>
                                        <p:attrNameLst>
                                          <p:attrName>style.visibility</p:attrName>
                                        </p:attrNameLst>
                                      </p:cBhvr>
                                      <p:to>
                                        <p:strVal val="visible"/>
                                      </p:to>
                                    </p:set>
                                    <p:anim calcmode="lin" valueType="num">
                                      <p:cBhvr additive="base">
                                        <p:cTn id="13" dur="500" fill="hold"/>
                                        <p:tgtEl>
                                          <p:spTgt spid="44035"/>
                                        </p:tgtEl>
                                        <p:attrNameLst>
                                          <p:attrName>ppt_x</p:attrName>
                                        </p:attrNameLst>
                                      </p:cBhvr>
                                      <p:tavLst>
                                        <p:tav tm="0">
                                          <p:val>
                                            <p:strVal val="#ppt_x"/>
                                          </p:val>
                                        </p:tav>
                                        <p:tav tm="100000">
                                          <p:val>
                                            <p:strVal val="#ppt_x"/>
                                          </p:val>
                                        </p:tav>
                                      </p:tavLst>
                                    </p:anim>
                                    <p:anim calcmode="lin" valueType="num">
                                      <p:cBhvr additive="base">
                                        <p:cTn id="14"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40"/>
                                        </p:tgtEl>
                                        <p:attrNameLst>
                                          <p:attrName>style.visibility</p:attrName>
                                        </p:attrNameLst>
                                      </p:cBhvr>
                                      <p:to>
                                        <p:strVal val="visible"/>
                                      </p:to>
                                    </p:set>
                                    <p:anim calcmode="lin" valueType="num">
                                      <p:cBhvr additive="base">
                                        <p:cTn id="19" dur="500" fill="hold"/>
                                        <p:tgtEl>
                                          <p:spTgt spid="44040"/>
                                        </p:tgtEl>
                                        <p:attrNameLst>
                                          <p:attrName>ppt_x</p:attrName>
                                        </p:attrNameLst>
                                      </p:cBhvr>
                                      <p:tavLst>
                                        <p:tav tm="0">
                                          <p:val>
                                            <p:strVal val="#ppt_x"/>
                                          </p:val>
                                        </p:tav>
                                        <p:tav tm="100000">
                                          <p:val>
                                            <p:strVal val="#ppt_x"/>
                                          </p:val>
                                        </p:tav>
                                      </p:tavLst>
                                    </p:anim>
                                    <p:anim calcmode="lin" valueType="num">
                                      <p:cBhvr additive="base">
                                        <p:cTn id="20" dur="500" fill="hold"/>
                                        <p:tgtEl>
                                          <p:spTgt spid="4404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4038"/>
                                        </p:tgtEl>
                                        <p:attrNameLst>
                                          <p:attrName>style.visibility</p:attrName>
                                        </p:attrNameLst>
                                      </p:cBhvr>
                                      <p:to>
                                        <p:strVal val="visible"/>
                                      </p:to>
                                    </p:set>
                                    <p:anim calcmode="lin" valueType="num">
                                      <p:cBhvr additive="base">
                                        <p:cTn id="23" dur="500" fill="hold"/>
                                        <p:tgtEl>
                                          <p:spTgt spid="44038"/>
                                        </p:tgtEl>
                                        <p:attrNameLst>
                                          <p:attrName>ppt_x</p:attrName>
                                        </p:attrNameLst>
                                      </p:cBhvr>
                                      <p:tavLst>
                                        <p:tav tm="0">
                                          <p:val>
                                            <p:strVal val="#ppt_x"/>
                                          </p:val>
                                        </p:tav>
                                        <p:tav tm="100000">
                                          <p:val>
                                            <p:strVal val="#ppt_x"/>
                                          </p:val>
                                        </p:tav>
                                      </p:tavLst>
                                    </p:anim>
                                    <p:anim calcmode="lin" valueType="num">
                                      <p:cBhvr additive="base">
                                        <p:cTn id="24" dur="500" fill="hold"/>
                                        <p:tgtEl>
                                          <p:spTgt spid="44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nimBg="1"/>
      <p:bldP spid="44038" grpId="0" animBg="1"/>
      <p:bldP spid="44039" grpId="0" animBg="1"/>
      <p:bldP spid="4404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Process</a:t>
            </a:r>
            <a:endParaRPr lang="en-US" altLang="zh-TW" dirty="0">
              <a:latin typeface="Times New Roman" panose="02020603050405020304" pitchFamily="18" charset="0"/>
              <a:cs typeface="Times New Roman" panose="02020603050405020304" pitchFamily="18" charset="0"/>
            </a:endParaRPr>
          </a:p>
        </p:txBody>
      </p:sp>
      <p:sp>
        <p:nvSpPr>
          <p:cNvPr id="35843" name="Rectangle 3"/>
          <p:cNvSpPr>
            <a:spLocks noGrp="1" noRot="1" noChangeArrowheads="1"/>
          </p:cNvSpPr>
          <p:nvPr>
            <p:ph type="body" idx="1"/>
          </p:nvPr>
        </p:nvSpPr>
        <p:spPr/>
        <p:txBody>
          <a:bodyPr/>
          <a:lstStyle/>
          <a:p>
            <a:pPr marL="609600" indent="-609600">
              <a:buClr>
                <a:schemeClr val="tx1"/>
              </a:buClr>
              <a:buFontTx/>
              <a:buAutoNum type="arabicPeriod" startAt="9"/>
            </a:pPr>
            <a:r>
              <a:rPr lang="en-US" altLang="zh-TW">
                <a:latin typeface="Times New Roman" panose="02020603050405020304" pitchFamily="18" charset="0"/>
                <a:cs typeface="Times New Roman" panose="02020603050405020304" pitchFamily="18" charset="0"/>
              </a:rPr>
              <a:t>A ventilation system for a calf nursery draws 1 m</a:t>
            </a:r>
            <a:r>
              <a:rPr lang="en-US" altLang="zh-TW" baseline="30000">
                <a:latin typeface="Times New Roman" panose="02020603050405020304" pitchFamily="18" charset="0"/>
                <a:cs typeface="Times New Roman" panose="02020603050405020304" pitchFamily="18" charset="0"/>
              </a:rPr>
              <a:t>3</a:t>
            </a:r>
            <a:r>
              <a:rPr lang="en-US" altLang="zh-TW">
                <a:latin typeface="Times New Roman" panose="02020603050405020304" pitchFamily="18" charset="0"/>
                <a:cs typeface="Times New Roman" panose="02020603050405020304" pitchFamily="18" charset="0"/>
              </a:rPr>
              <a:t>/s of air from the nursery, exhausts 0.2 m</a:t>
            </a:r>
            <a:r>
              <a:rPr lang="en-US" altLang="zh-TW" baseline="30000">
                <a:latin typeface="Times New Roman" panose="02020603050405020304" pitchFamily="18" charset="0"/>
                <a:cs typeface="Times New Roman" panose="02020603050405020304" pitchFamily="18" charset="0"/>
              </a:rPr>
              <a:t>3</a:t>
            </a:r>
            <a:r>
              <a:rPr lang="en-US" altLang="zh-TW">
                <a:latin typeface="Times New Roman" panose="02020603050405020304" pitchFamily="18" charset="0"/>
                <a:cs typeface="Times New Roman" panose="02020603050405020304" pitchFamily="18" charset="0"/>
              </a:rPr>
              <a:t>/s of the air to the outside, and replaces the exhausted air with fresh air. Air in the nursery is at 20 deg.C and 50 % relative humidity, and outdoor air is at 5 deg.C and 80 % relative humidity. Determine properties of the mixed air when it is returned to the nursery.</a:t>
            </a:r>
          </a:p>
        </p:txBody>
      </p:sp>
    </p:spTree>
    <p:extLst>
      <p:ext uri="{BB962C8B-B14F-4D97-AF65-F5344CB8AC3E}">
        <p14:creationId xmlns:p14="http://schemas.microsoft.com/office/powerpoint/2010/main" val="33771411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7391400" y="166688"/>
            <a:ext cx="2895600" cy="2133600"/>
          </a:xfrm>
          <a:prstGeom prst="wedgeRoundRectCallout">
            <a:avLst>
              <a:gd name="adj1" fmla="val -38759"/>
              <a:gd name="adj2" fmla="val 39287"/>
              <a:gd name="adj3" fmla="val 16667"/>
            </a:avLst>
          </a:prstGeom>
          <a:ln>
            <a:headEnd/>
            <a:tailEnd/>
          </a:ln>
        </p:spPr>
        <p:style>
          <a:lnRef idx="2">
            <a:schemeClr val="dk1"/>
          </a:lnRef>
          <a:fillRef idx="1">
            <a:schemeClr val="lt1"/>
          </a:fillRef>
          <a:effectRef idx="0">
            <a:schemeClr val="dk1"/>
          </a:effectRef>
          <a:fontRef idx="minor">
            <a:schemeClr val="dk1"/>
          </a:fontRef>
        </p:style>
        <p:txBody>
          <a:bodyPr/>
          <a:lstStyle/>
          <a:p>
            <a:pPr algn="ctr" fontAlgn="base">
              <a:spcBef>
                <a:spcPct val="0"/>
              </a:spcBef>
              <a:spcAft>
                <a:spcPct val="0"/>
              </a:spcAft>
            </a:pPr>
            <a:r>
              <a:rPr kumimoji="1" lang="en-US" altLang="zh-TW">
                <a:solidFill>
                  <a:prstClr val="black"/>
                </a:solidFill>
                <a:latin typeface="Calibri"/>
                <a:ea typeface="新細明體" panose="02020500000000000000" pitchFamily="18" charset="-120"/>
              </a:rPr>
              <a:t>Calf Nursery</a:t>
            </a:r>
          </a:p>
          <a:p>
            <a:pPr algn="ctr" fontAlgn="base">
              <a:spcBef>
                <a:spcPct val="0"/>
              </a:spcBef>
              <a:spcAft>
                <a:spcPct val="0"/>
              </a:spcAft>
            </a:pPr>
            <a:endParaRPr kumimoji="1" lang="en-US" altLang="zh-TW">
              <a:solidFill>
                <a:prstClr val="black"/>
              </a:solidFill>
              <a:latin typeface="Calibri"/>
              <a:ea typeface="新細明體" panose="02020500000000000000" pitchFamily="18" charset="-120"/>
            </a:endParaRPr>
          </a:p>
          <a:p>
            <a:pPr algn="ctr" fontAlgn="base">
              <a:spcBef>
                <a:spcPct val="0"/>
              </a:spcBef>
              <a:spcAft>
                <a:spcPct val="0"/>
              </a:spcAft>
            </a:pPr>
            <a:endParaRPr kumimoji="1" lang="en-US" altLang="zh-TW">
              <a:solidFill>
                <a:prstClr val="black"/>
              </a:solidFill>
              <a:latin typeface="Calibri"/>
              <a:ea typeface="新細明體" panose="02020500000000000000" pitchFamily="18" charset="-120"/>
            </a:endParaRPr>
          </a:p>
          <a:p>
            <a:pPr algn="ctr" fontAlgn="base">
              <a:spcBef>
                <a:spcPct val="0"/>
              </a:spcBef>
              <a:spcAft>
                <a:spcPct val="0"/>
              </a:spcAft>
            </a:pPr>
            <a:endParaRPr kumimoji="1" lang="en-US" altLang="zh-TW">
              <a:solidFill>
                <a:prstClr val="black"/>
              </a:solidFill>
              <a:latin typeface="Calibri"/>
              <a:ea typeface="新細明體" panose="02020500000000000000" pitchFamily="18" charset="-120"/>
            </a:endParaRPr>
          </a:p>
          <a:p>
            <a:pPr algn="ctr" fontAlgn="base">
              <a:spcBef>
                <a:spcPct val="0"/>
              </a:spcBef>
              <a:spcAft>
                <a:spcPct val="0"/>
              </a:spcAft>
            </a:pPr>
            <a:r>
              <a:rPr kumimoji="1" lang="en-US" altLang="zh-TW">
                <a:solidFill>
                  <a:prstClr val="black"/>
                </a:solidFill>
                <a:latin typeface="Calibri"/>
                <a:ea typeface="新細明體" panose="02020500000000000000" pitchFamily="18" charset="-120"/>
              </a:rPr>
              <a:t>20 deg.C, </a:t>
            </a:r>
          </a:p>
          <a:p>
            <a:pPr algn="ctr" fontAlgn="base">
              <a:spcBef>
                <a:spcPct val="0"/>
              </a:spcBef>
              <a:spcAft>
                <a:spcPct val="0"/>
              </a:spcAft>
            </a:pPr>
            <a:r>
              <a:rPr kumimoji="1" lang="en-US" altLang="zh-TW">
                <a:solidFill>
                  <a:prstClr val="black"/>
                </a:solidFill>
                <a:latin typeface="Calibri"/>
                <a:ea typeface="新細明體" panose="02020500000000000000" pitchFamily="18" charset="-120"/>
              </a:rPr>
              <a:t>50 % relative humidity</a:t>
            </a:r>
          </a:p>
        </p:txBody>
      </p:sp>
      <p:sp>
        <p:nvSpPr>
          <p:cNvPr id="24581" name="AutoShape 5"/>
          <p:cNvSpPr>
            <a:spLocks noChangeArrowheads="1"/>
          </p:cNvSpPr>
          <p:nvPr/>
        </p:nvSpPr>
        <p:spPr bwMode="auto">
          <a:xfrm>
            <a:off x="5105400" y="1538288"/>
            <a:ext cx="1524000" cy="762000"/>
          </a:xfrm>
          <a:prstGeom prst="wedgeRoundRectCallout">
            <a:avLst>
              <a:gd name="adj1" fmla="val -16875"/>
              <a:gd name="adj2" fmla="val 31042"/>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fontAlgn="base">
              <a:spcBef>
                <a:spcPct val="0"/>
              </a:spcBef>
              <a:spcAft>
                <a:spcPct val="0"/>
              </a:spcAft>
            </a:pPr>
            <a:r>
              <a:rPr kumimoji="1" lang="en-US" altLang="zh-TW">
                <a:solidFill>
                  <a:prstClr val="black"/>
                </a:solidFill>
                <a:latin typeface="Calibri"/>
                <a:ea typeface="新細明體" panose="02020500000000000000" pitchFamily="18" charset="-120"/>
              </a:rPr>
              <a:t>Mixing chamber</a:t>
            </a:r>
          </a:p>
        </p:txBody>
      </p:sp>
      <p:sp>
        <p:nvSpPr>
          <p:cNvPr id="24582" name="AutoShape 6"/>
          <p:cNvSpPr>
            <a:spLocks noChangeArrowheads="1"/>
          </p:cNvSpPr>
          <p:nvPr/>
        </p:nvSpPr>
        <p:spPr bwMode="auto">
          <a:xfrm>
            <a:off x="2057400" y="700088"/>
            <a:ext cx="2209800" cy="1600200"/>
          </a:xfrm>
          <a:prstGeom prst="wedgeRoundRectCallout">
            <a:avLst>
              <a:gd name="adj1" fmla="val -35273"/>
              <a:gd name="adj2" fmla="val 35713"/>
              <a:gd name="adj3" fmla="val 16667"/>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fontAlgn="base">
              <a:spcBef>
                <a:spcPct val="0"/>
              </a:spcBef>
              <a:spcAft>
                <a:spcPct val="0"/>
              </a:spcAft>
            </a:pPr>
            <a:r>
              <a:rPr kumimoji="1" lang="en-US" altLang="zh-TW">
                <a:solidFill>
                  <a:prstClr val="black"/>
                </a:solidFill>
                <a:latin typeface="Calibri"/>
                <a:ea typeface="新細明體" panose="02020500000000000000" pitchFamily="18" charset="-120"/>
              </a:rPr>
              <a:t>Outdoors</a:t>
            </a:r>
          </a:p>
        </p:txBody>
      </p:sp>
      <p:sp>
        <p:nvSpPr>
          <p:cNvPr id="24583" name="Line 7"/>
          <p:cNvSpPr>
            <a:spLocks noChangeShapeType="1"/>
          </p:cNvSpPr>
          <p:nvPr/>
        </p:nvSpPr>
        <p:spPr bwMode="auto">
          <a:xfrm>
            <a:off x="4267200" y="1995488"/>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24584" name="Line 8"/>
          <p:cNvSpPr>
            <a:spLocks noChangeShapeType="1"/>
          </p:cNvSpPr>
          <p:nvPr/>
        </p:nvSpPr>
        <p:spPr bwMode="auto">
          <a:xfrm>
            <a:off x="6629400" y="1995488"/>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24585" name="Line 9"/>
          <p:cNvSpPr>
            <a:spLocks noChangeShapeType="1"/>
          </p:cNvSpPr>
          <p:nvPr/>
        </p:nvSpPr>
        <p:spPr bwMode="auto">
          <a:xfrm>
            <a:off x="5867400" y="547688"/>
            <a:ext cx="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24586" name="Line 10"/>
          <p:cNvSpPr>
            <a:spLocks noChangeShapeType="1"/>
          </p:cNvSpPr>
          <p:nvPr/>
        </p:nvSpPr>
        <p:spPr bwMode="auto">
          <a:xfrm flipH="1">
            <a:off x="4267200" y="1157288"/>
            <a:ext cx="1600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24587" name="Line 11"/>
          <p:cNvSpPr>
            <a:spLocks noChangeShapeType="1"/>
          </p:cNvSpPr>
          <p:nvPr/>
        </p:nvSpPr>
        <p:spPr bwMode="auto">
          <a:xfrm>
            <a:off x="5867400" y="547688"/>
            <a:ext cx="152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24588" name="Text Box 12"/>
          <p:cNvSpPr txBox="1">
            <a:spLocks noChangeArrowheads="1"/>
          </p:cNvSpPr>
          <p:nvPr/>
        </p:nvSpPr>
        <p:spPr bwMode="auto">
          <a:xfrm>
            <a:off x="2133600" y="1292226"/>
            <a:ext cx="2971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5 deg.C</a:t>
            </a:r>
          </a:p>
          <a:p>
            <a:pPr fontAlgn="base">
              <a:spcBef>
                <a:spcPct val="50000"/>
              </a:spcBef>
              <a:spcAft>
                <a:spcPct val="0"/>
              </a:spcAft>
            </a:pPr>
            <a:r>
              <a:rPr kumimoji="1" lang="en-US" altLang="zh-TW">
                <a:solidFill>
                  <a:prstClr val="black"/>
                </a:solidFill>
                <a:latin typeface="Arial" charset="0"/>
                <a:ea typeface="標楷體" pitchFamily="65" charset="-120"/>
              </a:rPr>
              <a:t>80 % relative humidity</a:t>
            </a:r>
          </a:p>
        </p:txBody>
      </p:sp>
      <p:sp>
        <p:nvSpPr>
          <p:cNvPr id="24589" name="Text Box 13"/>
          <p:cNvSpPr txBox="1">
            <a:spLocks noChangeArrowheads="1"/>
          </p:cNvSpPr>
          <p:nvPr/>
        </p:nvSpPr>
        <p:spPr bwMode="auto">
          <a:xfrm>
            <a:off x="4419600" y="700088"/>
            <a:ext cx="121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0.2 m</a:t>
            </a:r>
            <a:r>
              <a:rPr kumimoji="1" lang="en-US" altLang="zh-TW" baseline="30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/s</a:t>
            </a:r>
          </a:p>
        </p:txBody>
      </p:sp>
      <p:sp>
        <p:nvSpPr>
          <p:cNvPr id="24590" name="Text Box 14"/>
          <p:cNvSpPr txBox="1">
            <a:spLocks noChangeArrowheads="1"/>
          </p:cNvSpPr>
          <p:nvPr/>
        </p:nvSpPr>
        <p:spPr bwMode="auto">
          <a:xfrm>
            <a:off x="6019800" y="90488"/>
            <a:ext cx="121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1 m</a:t>
            </a:r>
            <a:r>
              <a:rPr kumimoji="1" lang="en-US" altLang="zh-TW" baseline="30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/s</a:t>
            </a:r>
          </a:p>
        </p:txBody>
      </p:sp>
      <p:sp>
        <p:nvSpPr>
          <p:cNvPr id="24591" name="Text Box 15"/>
          <p:cNvSpPr txBox="1">
            <a:spLocks noChangeArrowheads="1"/>
          </p:cNvSpPr>
          <p:nvPr/>
        </p:nvSpPr>
        <p:spPr bwMode="auto">
          <a:xfrm>
            <a:off x="4572000" y="1524001"/>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a:solidFill>
                  <a:prstClr val="black"/>
                </a:solidFill>
                <a:latin typeface="Arial" charset="0"/>
                <a:ea typeface="標楷體" pitchFamily="65" charset="-120"/>
                <a:sym typeface="Wingdings" panose="05000000000000000000" pitchFamily="2" charset="2"/>
              </a:rPr>
              <a:t></a:t>
            </a:r>
          </a:p>
        </p:txBody>
      </p:sp>
      <p:sp>
        <p:nvSpPr>
          <p:cNvPr id="24592" name="Text Box 16"/>
          <p:cNvSpPr txBox="1">
            <a:spLocks noChangeArrowheads="1"/>
          </p:cNvSpPr>
          <p:nvPr/>
        </p:nvSpPr>
        <p:spPr bwMode="auto">
          <a:xfrm>
            <a:off x="6705600" y="1447801"/>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a:solidFill>
                  <a:prstClr val="black"/>
                </a:solidFill>
                <a:latin typeface="Arial" charset="0"/>
                <a:ea typeface="標楷體" pitchFamily="65" charset="-120"/>
                <a:sym typeface="Wingdings" panose="05000000000000000000" pitchFamily="2" charset="2"/>
              </a:rPr>
              <a:t></a:t>
            </a:r>
          </a:p>
        </p:txBody>
      </p:sp>
      <p:sp>
        <p:nvSpPr>
          <p:cNvPr id="24593" name="Text Box 17"/>
          <p:cNvSpPr txBox="1">
            <a:spLocks noChangeArrowheads="1"/>
          </p:cNvSpPr>
          <p:nvPr/>
        </p:nvSpPr>
        <p:spPr bwMode="auto">
          <a:xfrm>
            <a:off x="5867400" y="1081088"/>
            <a:ext cx="106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2800">
                <a:solidFill>
                  <a:prstClr val="black"/>
                </a:solidFill>
                <a:latin typeface="Arial" charset="0"/>
                <a:ea typeface="標楷體" pitchFamily="65" charset="-120"/>
                <a:sym typeface="Wingdings" panose="05000000000000000000" pitchFamily="2" charset="2"/>
              </a:rPr>
              <a:t></a:t>
            </a:r>
          </a:p>
        </p:txBody>
      </p:sp>
      <p:graphicFrame>
        <p:nvGraphicFramePr>
          <p:cNvPr id="24735" name="Group 159"/>
          <p:cNvGraphicFramePr>
            <a:graphicFrameLocks noGrp="1"/>
          </p:cNvGraphicFramePr>
          <p:nvPr/>
        </p:nvGraphicFramePr>
        <p:xfrm>
          <a:off x="2209800" y="2590801"/>
          <a:ext cx="8153400" cy="3288665"/>
        </p:xfrm>
        <a:graphic>
          <a:graphicData uri="http://schemas.openxmlformats.org/drawingml/2006/table">
            <a:tbl>
              <a:tblPr/>
              <a:tblGrid>
                <a:gridCol w="1630363">
                  <a:extLst>
                    <a:ext uri="{9D8B030D-6E8A-4147-A177-3AD203B41FA5}">
                      <a16:colId xmlns:a16="http://schemas.microsoft.com/office/drawing/2014/main" val="20000"/>
                    </a:ext>
                  </a:extLst>
                </a:gridCol>
                <a:gridCol w="1189037">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4114800">
                  <a:extLst>
                    <a:ext uri="{9D8B030D-6E8A-4147-A177-3AD203B41FA5}">
                      <a16:colId xmlns:a16="http://schemas.microsoft.com/office/drawing/2014/main" val="20003"/>
                    </a:ext>
                  </a:extLst>
                </a:gridCol>
              </a:tblGrid>
              <a:tr h="482600">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T, deg.C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16.86 (cal.)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5275">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RH,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 53.37 (psychart)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8625">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V, m3/s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0.999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34950">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sym typeface="Symbol" panose="05050102010706020507" pitchFamily="18" charset="2"/>
                        </a:rPr>
                        <a:t>, m3/kg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0.7935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0.8402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0.83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34950">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M, kg/s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0.252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0.952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1.204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4950">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W, kg/kg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0.0043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0.0073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0.0066 (cal.) / 0.0064 (psychart)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34950">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h,  kJ/kg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15.859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38.545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a:ln>
                            <a:noFill/>
                          </a:ln>
                          <a:solidFill>
                            <a:srgbClr val="FF0000"/>
                          </a:solidFill>
                          <a:effectLst/>
                          <a:latin typeface="Arial" panose="020B0604020202020204" pitchFamily="34" charset="0"/>
                          <a:ea typeface="新細明體" panose="02020500000000000000" pitchFamily="18" charset="-120"/>
                        </a:rPr>
                        <a:t>33.796 (cal.) / 33.054 (psychart)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723" name="Text Box 147"/>
          <p:cNvSpPr txBox="1">
            <a:spLocks noChangeArrowheads="1"/>
          </p:cNvSpPr>
          <p:nvPr/>
        </p:nvSpPr>
        <p:spPr bwMode="auto">
          <a:xfrm>
            <a:off x="2342147" y="5943601"/>
            <a:ext cx="411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dirty="0">
                <a:solidFill>
                  <a:prstClr val="black"/>
                </a:solidFill>
                <a:latin typeface="Arial" charset="0"/>
                <a:ea typeface="標楷體" pitchFamily="65" charset="-120"/>
              </a:rPr>
              <a:t>W</a:t>
            </a:r>
            <a:r>
              <a:rPr kumimoji="1" lang="en-US" altLang="zh-TW" baseline="-25000" dirty="0">
                <a:solidFill>
                  <a:prstClr val="black"/>
                </a:solidFill>
                <a:latin typeface="Arial" charset="0"/>
                <a:ea typeface="標楷體" pitchFamily="65" charset="-120"/>
              </a:rPr>
              <a:t>3</a:t>
            </a:r>
            <a:r>
              <a:rPr kumimoji="1" lang="en-US" altLang="zh-TW" dirty="0">
                <a:solidFill>
                  <a:prstClr val="black"/>
                </a:solidFill>
                <a:latin typeface="Arial" charset="0"/>
                <a:ea typeface="標楷體" pitchFamily="65" charset="-120"/>
              </a:rPr>
              <a:t> = (M</a:t>
            </a:r>
            <a:r>
              <a:rPr kumimoji="1" lang="en-US" altLang="zh-TW" baseline="-25000" dirty="0">
                <a:solidFill>
                  <a:prstClr val="black"/>
                </a:solidFill>
                <a:latin typeface="Arial" charset="0"/>
                <a:ea typeface="標楷體" pitchFamily="65" charset="-120"/>
              </a:rPr>
              <a:t>1</a:t>
            </a:r>
            <a:r>
              <a:rPr kumimoji="1" lang="en-US" altLang="zh-TW" dirty="0">
                <a:solidFill>
                  <a:prstClr val="black"/>
                </a:solidFill>
                <a:latin typeface="Arial" charset="0"/>
                <a:ea typeface="標楷體" pitchFamily="65" charset="-120"/>
              </a:rPr>
              <a:t>*W</a:t>
            </a:r>
            <a:r>
              <a:rPr kumimoji="1" lang="en-US" altLang="zh-TW" baseline="-25000" dirty="0">
                <a:solidFill>
                  <a:prstClr val="black"/>
                </a:solidFill>
                <a:latin typeface="Arial" charset="0"/>
                <a:ea typeface="標楷體" pitchFamily="65" charset="-120"/>
              </a:rPr>
              <a:t>1</a:t>
            </a:r>
            <a:r>
              <a:rPr kumimoji="1" lang="en-US" altLang="zh-TW" dirty="0">
                <a:solidFill>
                  <a:prstClr val="black"/>
                </a:solidFill>
                <a:latin typeface="Arial" charset="0"/>
                <a:ea typeface="標楷體" pitchFamily="65" charset="-120"/>
              </a:rPr>
              <a:t>+M</a:t>
            </a:r>
            <a:r>
              <a:rPr kumimoji="1" lang="en-US" altLang="zh-TW" baseline="-25000" dirty="0">
                <a:solidFill>
                  <a:prstClr val="black"/>
                </a:solidFill>
                <a:latin typeface="Arial" charset="0"/>
                <a:ea typeface="標楷體" pitchFamily="65" charset="-120"/>
              </a:rPr>
              <a:t>2</a:t>
            </a:r>
            <a:r>
              <a:rPr kumimoji="1" lang="en-US" altLang="zh-TW" dirty="0">
                <a:solidFill>
                  <a:prstClr val="black"/>
                </a:solidFill>
                <a:latin typeface="Arial" charset="0"/>
                <a:ea typeface="標楷體" pitchFamily="65" charset="-120"/>
              </a:rPr>
              <a:t>*W</a:t>
            </a:r>
            <a:r>
              <a:rPr kumimoji="1" lang="en-US" altLang="zh-TW" baseline="-25000" dirty="0">
                <a:solidFill>
                  <a:prstClr val="black"/>
                </a:solidFill>
                <a:latin typeface="Arial" charset="0"/>
                <a:ea typeface="標楷體" pitchFamily="65" charset="-120"/>
              </a:rPr>
              <a:t>2</a:t>
            </a:r>
            <a:r>
              <a:rPr kumimoji="1" lang="en-US" altLang="zh-TW" dirty="0">
                <a:solidFill>
                  <a:prstClr val="black"/>
                </a:solidFill>
                <a:latin typeface="Arial" charset="0"/>
                <a:ea typeface="標楷體" pitchFamily="65" charset="-120"/>
              </a:rPr>
              <a:t>)/(M</a:t>
            </a:r>
            <a:r>
              <a:rPr kumimoji="1" lang="en-US" altLang="zh-TW" baseline="-25000" dirty="0">
                <a:solidFill>
                  <a:prstClr val="black"/>
                </a:solidFill>
                <a:latin typeface="Arial" charset="0"/>
                <a:ea typeface="標楷體" pitchFamily="65" charset="-120"/>
              </a:rPr>
              <a:t>1</a:t>
            </a:r>
            <a:r>
              <a:rPr kumimoji="1" lang="en-US" altLang="zh-TW" dirty="0">
                <a:solidFill>
                  <a:prstClr val="black"/>
                </a:solidFill>
                <a:latin typeface="Arial" charset="0"/>
                <a:ea typeface="標楷體" pitchFamily="65" charset="-120"/>
              </a:rPr>
              <a:t>+M</a:t>
            </a:r>
            <a:r>
              <a:rPr kumimoji="1" lang="en-US" altLang="zh-TW" baseline="-25000" dirty="0">
                <a:solidFill>
                  <a:prstClr val="black"/>
                </a:solidFill>
                <a:latin typeface="Arial" charset="0"/>
                <a:ea typeface="標楷體" pitchFamily="65" charset="-120"/>
              </a:rPr>
              <a:t>2</a:t>
            </a:r>
            <a:r>
              <a:rPr kumimoji="1" lang="en-US" altLang="zh-TW" dirty="0">
                <a:solidFill>
                  <a:prstClr val="black"/>
                </a:solidFill>
                <a:latin typeface="Arial" charset="0"/>
                <a:ea typeface="標楷體" pitchFamily="65" charset="-120"/>
              </a:rPr>
              <a:t>)</a:t>
            </a:r>
          </a:p>
        </p:txBody>
      </p:sp>
      <p:sp>
        <p:nvSpPr>
          <p:cNvPr id="24724" name="Text Box 148"/>
          <p:cNvSpPr txBox="1">
            <a:spLocks noChangeArrowheads="1"/>
          </p:cNvSpPr>
          <p:nvPr/>
        </p:nvSpPr>
        <p:spPr bwMode="auto">
          <a:xfrm>
            <a:off x="5596136" y="6415088"/>
            <a:ext cx="411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kumimoji="1" lang="en-US" altLang="zh-TW" dirty="0">
                <a:solidFill>
                  <a:prstClr val="black"/>
                </a:solidFill>
                <a:latin typeface="Arial" charset="0"/>
                <a:ea typeface="標楷體" pitchFamily="65" charset="-120"/>
              </a:rPr>
              <a:t>h</a:t>
            </a:r>
            <a:r>
              <a:rPr kumimoji="1" lang="en-US" altLang="zh-TW" baseline="-25000" dirty="0">
                <a:solidFill>
                  <a:prstClr val="black"/>
                </a:solidFill>
                <a:latin typeface="Arial" charset="0"/>
                <a:ea typeface="標楷體" pitchFamily="65" charset="-120"/>
              </a:rPr>
              <a:t>3</a:t>
            </a:r>
            <a:r>
              <a:rPr kumimoji="1" lang="en-US" altLang="zh-TW" dirty="0">
                <a:solidFill>
                  <a:prstClr val="black"/>
                </a:solidFill>
                <a:latin typeface="Arial" charset="0"/>
                <a:ea typeface="標楷體" pitchFamily="65" charset="-120"/>
              </a:rPr>
              <a:t> = (M</a:t>
            </a:r>
            <a:r>
              <a:rPr kumimoji="1" lang="en-US" altLang="zh-TW" baseline="-25000" dirty="0">
                <a:solidFill>
                  <a:prstClr val="black"/>
                </a:solidFill>
                <a:latin typeface="Arial" charset="0"/>
                <a:ea typeface="標楷體" pitchFamily="65" charset="-120"/>
              </a:rPr>
              <a:t>1</a:t>
            </a:r>
            <a:r>
              <a:rPr kumimoji="1" lang="en-US" altLang="zh-TW" dirty="0">
                <a:solidFill>
                  <a:prstClr val="black"/>
                </a:solidFill>
                <a:latin typeface="Arial" charset="0"/>
                <a:ea typeface="標楷體" pitchFamily="65" charset="-120"/>
              </a:rPr>
              <a:t>*h</a:t>
            </a:r>
            <a:r>
              <a:rPr kumimoji="1" lang="en-US" altLang="zh-TW" baseline="-25000" dirty="0">
                <a:solidFill>
                  <a:prstClr val="black"/>
                </a:solidFill>
                <a:latin typeface="Arial" charset="0"/>
                <a:ea typeface="標楷體" pitchFamily="65" charset="-120"/>
              </a:rPr>
              <a:t>1</a:t>
            </a:r>
            <a:r>
              <a:rPr kumimoji="1" lang="en-US" altLang="zh-TW" dirty="0">
                <a:solidFill>
                  <a:prstClr val="black"/>
                </a:solidFill>
                <a:latin typeface="Arial" charset="0"/>
                <a:ea typeface="標楷體" pitchFamily="65" charset="-120"/>
              </a:rPr>
              <a:t>+M</a:t>
            </a:r>
            <a:r>
              <a:rPr kumimoji="1" lang="en-US" altLang="zh-TW" baseline="-25000" dirty="0">
                <a:solidFill>
                  <a:prstClr val="black"/>
                </a:solidFill>
                <a:latin typeface="Arial" charset="0"/>
                <a:ea typeface="標楷體" pitchFamily="65" charset="-120"/>
              </a:rPr>
              <a:t>2</a:t>
            </a:r>
            <a:r>
              <a:rPr kumimoji="1" lang="en-US" altLang="zh-TW" dirty="0">
                <a:solidFill>
                  <a:prstClr val="black"/>
                </a:solidFill>
                <a:latin typeface="Arial" charset="0"/>
                <a:ea typeface="標楷體" pitchFamily="65" charset="-120"/>
              </a:rPr>
              <a:t>*h</a:t>
            </a:r>
            <a:r>
              <a:rPr kumimoji="1" lang="en-US" altLang="zh-TW" baseline="-25000" dirty="0">
                <a:solidFill>
                  <a:prstClr val="black"/>
                </a:solidFill>
                <a:latin typeface="Arial" charset="0"/>
                <a:ea typeface="標楷體" pitchFamily="65" charset="-120"/>
              </a:rPr>
              <a:t>2</a:t>
            </a:r>
            <a:r>
              <a:rPr kumimoji="1" lang="en-US" altLang="zh-TW" dirty="0">
                <a:solidFill>
                  <a:prstClr val="black"/>
                </a:solidFill>
                <a:latin typeface="Arial" charset="0"/>
                <a:ea typeface="標楷體" pitchFamily="65" charset="-120"/>
              </a:rPr>
              <a:t>)/(M</a:t>
            </a:r>
            <a:r>
              <a:rPr kumimoji="1" lang="en-US" altLang="zh-TW" baseline="-25000" dirty="0">
                <a:solidFill>
                  <a:prstClr val="black"/>
                </a:solidFill>
                <a:latin typeface="Arial" charset="0"/>
                <a:ea typeface="標楷體" pitchFamily="65" charset="-120"/>
              </a:rPr>
              <a:t>1</a:t>
            </a:r>
            <a:r>
              <a:rPr kumimoji="1" lang="en-US" altLang="zh-TW" dirty="0">
                <a:solidFill>
                  <a:prstClr val="black"/>
                </a:solidFill>
                <a:latin typeface="Arial" charset="0"/>
                <a:ea typeface="標楷體" pitchFamily="65" charset="-120"/>
              </a:rPr>
              <a:t>+M</a:t>
            </a:r>
            <a:r>
              <a:rPr kumimoji="1" lang="en-US" altLang="zh-TW" baseline="-25000" dirty="0">
                <a:solidFill>
                  <a:prstClr val="black"/>
                </a:solidFill>
                <a:latin typeface="Arial" charset="0"/>
                <a:ea typeface="標楷體" pitchFamily="65" charset="-120"/>
              </a:rPr>
              <a:t>2</a:t>
            </a:r>
            <a:r>
              <a:rPr kumimoji="1" lang="en-US" altLang="zh-TW" dirty="0">
                <a:solidFill>
                  <a:prstClr val="black"/>
                </a:solidFill>
                <a:latin typeface="Arial" charset="0"/>
                <a:ea typeface="標楷體" pitchFamily="65" charset="-120"/>
              </a:rPr>
              <a:t>)</a:t>
            </a:r>
          </a:p>
        </p:txBody>
      </p:sp>
      <p:sp>
        <p:nvSpPr>
          <p:cNvPr id="24725" name="Text Box 149"/>
          <p:cNvSpPr txBox="1">
            <a:spLocks noChangeArrowheads="1"/>
          </p:cNvSpPr>
          <p:nvPr/>
        </p:nvSpPr>
        <p:spPr bwMode="auto">
          <a:xfrm>
            <a:off x="5519936" y="5943601"/>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kumimoji="1" lang="en-US" altLang="zh-TW">
                <a:solidFill>
                  <a:prstClr val="black"/>
                </a:solidFill>
                <a:latin typeface="Arial" charset="0"/>
                <a:ea typeface="標楷體" pitchFamily="65" charset="-120"/>
              </a:rPr>
              <a:t>T</a:t>
            </a:r>
            <a:r>
              <a:rPr kumimoji="1" lang="en-US" altLang="zh-TW" baseline="-25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 = (M</a:t>
            </a:r>
            <a:r>
              <a:rPr kumimoji="1" lang="en-US" altLang="zh-TW" baseline="-25000">
                <a:solidFill>
                  <a:prstClr val="black"/>
                </a:solidFill>
                <a:latin typeface="Arial" charset="0"/>
                <a:ea typeface="標楷體" pitchFamily="65" charset="-120"/>
              </a:rPr>
              <a:t>1</a:t>
            </a:r>
            <a:r>
              <a:rPr kumimoji="1" lang="en-US" altLang="zh-TW">
                <a:solidFill>
                  <a:prstClr val="black"/>
                </a:solidFill>
                <a:latin typeface="Arial" charset="0"/>
                <a:ea typeface="標楷體" pitchFamily="65" charset="-120"/>
              </a:rPr>
              <a:t>*T</a:t>
            </a:r>
            <a:r>
              <a:rPr kumimoji="1" lang="en-US" altLang="zh-TW" baseline="-25000">
                <a:solidFill>
                  <a:prstClr val="black"/>
                </a:solidFill>
                <a:latin typeface="Arial" charset="0"/>
                <a:ea typeface="標楷體" pitchFamily="65" charset="-120"/>
              </a:rPr>
              <a:t>1</a:t>
            </a:r>
            <a:r>
              <a:rPr kumimoji="1" lang="en-US" altLang="zh-TW">
                <a:solidFill>
                  <a:prstClr val="black"/>
                </a:solidFill>
                <a:latin typeface="Arial" charset="0"/>
                <a:ea typeface="標楷體" pitchFamily="65" charset="-120"/>
              </a:rPr>
              <a:t>+M</a:t>
            </a:r>
            <a:r>
              <a:rPr kumimoji="1" lang="en-US" altLang="zh-TW" baseline="-25000">
                <a:solidFill>
                  <a:prstClr val="black"/>
                </a:solidFill>
                <a:latin typeface="Arial" charset="0"/>
                <a:ea typeface="標楷體" pitchFamily="65" charset="-120"/>
              </a:rPr>
              <a:t>2</a:t>
            </a:r>
            <a:r>
              <a:rPr kumimoji="1" lang="en-US" altLang="zh-TW">
                <a:solidFill>
                  <a:prstClr val="black"/>
                </a:solidFill>
                <a:latin typeface="Arial" charset="0"/>
                <a:ea typeface="標楷體" pitchFamily="65" charset="-120"/>
              </a:rPr>
              <a:t>*T</a:t>
            </a:r>
            <a:r>
              <a:rPr kumimoji="1" lang="en-US" altLang="zh-TW" baseline="-25000">
                <a:solidFill>
                  <a:prstClr val="black"/>
                </a:solidFill>
                <a:latin typeface="Arial" charset="0"/>
                <a:ea typeface="標楷體" pitchFamily="65" charset="-120"/>
              </a:rPr>
              <a:t>2</a:t>
            </a:r>
            <a:r>
              <a:rPr kumimoji="1" lang="en-US" altLang="zh-TW">
                <a:solidFill>
                  <a:prstClr val="black"/>
                </a:solidFill>
                <a:latin typeface="Arial" charset="0"/>
                <a:ea typeface="標楷體" pitchFamily="65" charset="-120"/>
              </a:rPr>
              <a:t>)/(M</a:t>
            </a:r>
            <a:r>
              <a:rPr kumimoji="1" lang="en-US" altLang="zh-TW" baseline="-25000">
                <a:solidFill>
                  <a:prstClr val="black"/>
                </a:solidFill>
                <a:latin typeface="Arial" charset="0"/>
                <a:ea typeface="標楷體" pitchFamily="65" charset="-120"/>
              </a:rPr>
              <a:t>1</a:t>
            </a:r>
            <a:r>
              <a:rPr kumimoji="1" lang="en-US" altLang="zh-TW">
                <a:solidFill>
                  <a:prstClr val="black"/>
                </a:solidFill>
                <a:latin typeface="Arial" charset="0"/>
                <a:ea typeface="標楷體" pitchFamily="65" charset="-120"/>
              </a:rPr>
              <a:t>+M</a:t>
            </a:r>
            <a:r>
              <a:rPr kumimoji="1" lang="en-US" altLang="zh-TW" baseline="-25000">
                <a:solidFill>
                  <a:prstClr val="black"/>
                </a:solidFill>
                <a:latin typeface="Arial" charset="0"/>
                <a:ea typeface="標楷體" pitchFamily="65" charset="-120"/>
              </a:rPr>
              <a:t>2</a:t>
            </a:r>
            <a:r>
              <a:rPr kumimoji="1" lang="en-US" altLang="zh-TW">
                <a:solidFill>
                  <a:prstClr val="black"/>
                </a:solidFill>
                <a:latin typeface="Arial" charset="0"/>
                <a:ea typeface="標楷體" pitchFamily="65" charset="-120"/>
              </a:rPr>
              <a:t>)</a:t>
            </a:r>
          </a:p>
        </p:txBody>
      </p:sp>
    </p:spTree>
    <p:extLst>
      <p:ext uri="{BB962C8B-B14F-4D97-AF65-F5344CB8AC3E}">
        <p14:creationId xmlns:p14="http://schemas.microsoft.com/office/powerpoint/2010/main" val="23359257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0"/>
            <a:ext cx="9144000" cy="667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Line 6"/>
          <p:cNvSpPr>
            <a:spLocks noChangeShapeType="1"/>
          </p:cNvSpPr>
          <p:nvPr/>
        </p:nvSpPr>
        <p:spPr bwMode="auto">
          <a:xfrm flipV="1">
            <a:off x="2514600" y="3886200"/>
            <a:ext cx="3733800" cy="762000"/>
          </a:xfrm>
          <a:prstGeom prst="line">
            <a:avLst/>
          </a:prstGeom>
          <a:noFill/>
          <a:ln w="381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25607" name="Line 7"/>
          <p:cNvSpPr>
            <a:spLocks noChangeShapeType="1"/>
          </p:cNvSpPr>
          <p:nvPr/>
        </p:nvSpPr>
        <p:spPr bwMode="auto">
          <a:xfrm flipV="1">
            <a:off x="6172200" y="3657600"/>
            <a:ext cx="1143000" cy="228600"/>
          </a:xfrm>
          <a:prstGeom prst="line">
            <a:avLst/>
          </a:prstGeom>
          <a:noFill/>
          <a:ln w="381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25608" name="Text Box 8"/>
          <p:cNvSpPr txBox="1">
            <a:spLocks noChangeArrowheads="1"/>
          </p:cNvSpPr>
          <p:nvPr/>
        </p:nvSpPr>
        <p:spPr bwMode="auto">
          <a:xfrm>
            <a:off x="5943600" y="39624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1200">
                <a:solidFill>
                  <a:prstClr val="white"/>
                </a:solidFill>
                <a:latin typeface="Arial" charset="0"/>
                <a:ea typeface="標楷體" pitchFamily="65" charset="-120"/>
              </a:rPr>
              <a:t>State 3</a:t>
            </a:r>
          </a:p>
        </p:txBody>
      </p:sp>
      <p:sp>
        <p:nvSpPr>
          <p:cNvPr id="25610" name="AutoShape 10"/>
          <p:cNvSpPr>
            <a:spLocks noChangeArrowheads="1"/>
          </p:cNvSpPr>
          <p:nvPr/>
        </p:nvSpPr>
        <p:spPr bwMode="auto">
          <a:xfrm>
            <a:off x="3606800" y="4876800"/>
            <a:ext cx="2286000" cy="990600"/>
          </a:xfrm>
          <a:prstGeom prst="wedgeRoundRectCallout">
            <a:avLst>
              <a:gd name="adj1" fmla="val -3889"/>
              <a:gd name="adj2" fmla="val -107051"/>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fontAlgn="base">
              <a:spcBef>
                <a:spcPct val="0"/>
              </a:spcBef>
              <a:spcAft>
                <a:spcPct val="0"/>
              </a:spcAft>
            </a:pPr>
            <a:endParaRPr kumimoji="1" lang="zh-TW" altLang="zh-TW">
              <a:solidFill>
                <a:prstClr val="black"/>
              </a:solidFill>
              <a:latin typeface="Calibri"/>
              <a:ea typeface="新細明體" panose="02020500000000000000" pitchFamily="18" charset="-120"/>
            </a:endParaRPr>
          </a:p>
        </p:txBody>
      </p:sp>
      <p:graphicFrame>
        <p:nvGraphicFramePr>
          <p:cNvPr id="25609" name="Object 9"/>
          <p:cNvGraphicFramePr>
            <a:graphicFrameLocks noChangeAspect="1"/>
          </p:cNvGraphicFramePr>
          <p:nvPr/>
        </p:nvGraphicFramePr>
        <p:xfrm>
          <a:off x="3657600" y="5003801"/>
          <a:ext cx="2133600" cy="771525"/>
        </p:xfrm>
        <a:graphic>
          <a:graphicData uri="http://schemas.openxmlformats.org/presentationml/2006/ole">
            <mc:AlternateContent xmlns:mc="http://schemas.openxmlformats.org/markup-compatibility/2006">
              <mc:Choice xmlns:v="urn:schemas-microsoft-com:vml" Requires="v">
                <p:oleObj spid="_x0000_s3146" name="方程式" r:id="rId4" imgW="1333440" imgH="482400" progId="Equation.3">
                  <p:embed/>
                </p:oleObj>
              </mc:Choice>
              <mc:Fallback>
                <p:oleObj name="方程式" r:id="rId4" imgW="1333440" imgH="482400" progId="Equation.3">
                  <p:embed/>
                  <p:pic>
                    <p:nvPicPr>
                      <p:cNvPr id="25609"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003801"/>
                        <a:ext cx="2133600"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11" name="AutoShape 11"/>
          <p:cNvSpPr>
            <a:spLocks noChangeArrowheads="1"/>
          </p:cNvSpPr>
          <p:nvPr/>
        </p:nvSpPr>
        <p:spPr bwMode="auto">
          <a:xfrm>
            <a:off x="5410200" y="2362200"/>
            <a:ext cx="2133600" cy="990600"/>
          </a:xfrm>
          <a:prstGeom prst="wedgeRoundRectCallout">
            <a:avLst>
              <a:gd name="adj1" fmla="val 10120"/>
              <a:gd name="adj2" fmla="val 84296"/>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fontAlgn="base">
              <a:spcBef>
                <a:spcPct val="0"/>
              </a:spcBef>
              <a:spcAft>
                <a:spcPct val="0"/>
              </a:spcAft>
            </a:pPr>
            <a:endParaRPr kumimoji="1" lang="zh-TW" altLang="zh-TW">
              <a:solidFill>
                <a:prstClr val="black"/>
              </a:solidFill>
              <a:latin typeface="Calibri"/>
              <a:ea typeface="新細明體" panose="02020500000000000000" pitchFamily="18" charset="-120"/>
            </a:endParaRPr>
          </a:p>
        </p:txBody>
      </p:sp>
      <p:graphicFrame>
        <p:nvGraphicFramePr>
          <p:cNvPr id="25612" name="Object 12"/>
          <p:cNvGraphicFramePr>
            <a:graphicFrameLocks noChangeAspect="1"/>
          </p:cNvGraphicFramePr>
          <p:nvPr/>
        </p:nvGraphicFramePr>
        <p:xfrm>
          <a:off x="5410200" y="2428876"/>
          <a:ext cx="2133600" cy="771525"/>
        </p:xfrm>
        <a:graphic>
          <a:graphicData uri="http://schemas.openxmlformats.org/presentationml/2006/ole">
            <mc:AlternateContent xmlns:mc="http://schemas.openxmlformats.org/markup-compatibility/2006">
              <mc:Choice xmlns:v="urn:schemas-microsoft-com:vml" Requires="v">
                <p:oleObj spid="_x0000_s3147" name="方程式" r:id="rId6" imgW="1333440" imgH="482400" progId="Equation.3">
                  <p:embed/>
                </p:oleObj>
              </mc:Choice>
              <mc:Fallback>
                <p:oleObj name="方程式" r:id="rId6" imgW="1333440" imgH="482400" progId="Equation.3">
                  <p:embed/>
                  <p:pic>
                    <p:nvPicPr>
                      <p:cNvPr id="25612"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2428876"/>
                        <a:ext cx="2133600"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24574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itchFamily="65" charset="-120"/>
                <a:cs typeface="Times New Roman" panose="02020603050405020304" pitchFamily="18" charset="0"/>
              </a:rPr>
              <a:t>Relative Humidity, RH</a:t>
            </a:r>
            <a:endParaRPr lang="zh-TW" altLang="en-US" dirty="0">
              <a:latin typeface="Times New Roman" panose="02020603050405020304" pitchFamily="18" charset="0"/>
              <a:ea typeface="標楷體" pitchFamily="65" charset="-120"/>
              <a:cs typeface="Times New Roman" panose="02020603050405020304" pitchFamily="18" charset="0"/>
            </a:endParaRPr>
          </a:p>
        </p:txBody>
      </p:sp>
      <p:sp>
        <p:nvSpPr>
          <p:cNvPr id="3" name="內容版面配置區 2"/>
          <p:cNvSpPr>
            <a:spLocks noGrp="1"/>
          </p:cNvSpPr>
          <p:nvPr>
            <p:ph idx="1"/>
          </p:nvPr>
        </p:nvSpPr>
        <p:spPr>
          <a:xfrm>
            <a:off x="1981200" y="1495326"/>
            <a:ext cx="8229600" cy="4525963"/>
          </a:xfrm>
        </p:spPr>
        <p:txBody>
          <a:bodyPr>
            <a:normAutofit fontScale="92500" lnSpcReduction="10000"/>
          </a:bodyPr>
          <a:lstStyle/>
          <a:p>
            <a:r>
              <a:rPr lang="en-US" altLang="zh-TW" dirty="0">
                <a:latin typeface="Times New Roman" panose="02020603050405020304" pitchFamily="18" charset="0"/>
                <a:ea typeface="標楷體" pitchFamily="65" charset="-120"/>
                <a:cs typeface="Times New Roman" panose="02020603050405020304" pitchFamily="18" charset="0"/>
              </a:rPr>
              <a:t>Ratio of the vapor pressure (VP) of the moist air vs. saturated VP of the moist air at the same </a:t>
            </a:r>
            <a:r>
              <a:rPr lang="en-US" altLang="zh-TW" dirty="0" err="1">
                <a:latin typeface="Times New Roman" panose="02020603050405020304" pitchFamily="18" charset="0"/>
                <a:ea typeface="標楷體" pitchFamily="65" charset="-120"/>
                <a:cs typeface="Times New Roman" panose="02020603050405020304" pitchFamily="18" charset="0"/>
              </a:rPr>
              <a:t>T</a:t>
            </a:r>
            <a:r>
              <a:rPr lang="en-US" altLang="zh-TW" baseline="-25000" dirty="0" err="1">
                <a:latin typeface="Times New Roman" panose="02020603050405020304" pitchFamily="18" charset="0"/>
                <a:ea typeface="標楷體" pitchFamily="65" charset="-120"/>
                <a:cs typeface="Times New Roman" panose="02020603050405020304" pitchFamily="18" charset="0"/>
              </a:rPr>
              <a:t>db</a:t>
            </a:r>
            <a:r>
              <a:rPr lang="en-US" altLang="zh-TW" dirty="0">
                <a:latin typeface="Times New Roman" panose="02020603050405020304" pitchFamily="18" charset="0"/>
                <a:ea typeface="標楷體" pitchFamily="65" charset="-120"/>
                <a:cs typeface="Times New Roman" panose="02020603050405020304" pitchFamily="18" charset="0"/>
              </a:rPr>
              <a:t>. in %</a:t>
            </a:r>
          </a:p>
          <a:p>
            <a:r>
              <a:rPr lang="en-US" altLang="zh-TW" dirty="0">
                <a:latin typeface="Times New Roman" panose="02020603050405020304" pitchFamily="18" charset="0"/>
                <a:ea typeface="標楷體" pitchFamily="65" charset="-120"/>
                <a:cs typeface="Times New Roman" panose="02020603050405020304" pitchFamily="18" charset="0"/>
              </a:rPr>
              <a:t>Saturated moist air means moist air at 100% RH</a:t>
            </a:r>
          </a:p>
          <a:p>
            <a:endParaRPr lang="en-US" altLang="zh-TW" dirty="0">
              <a:latin typeface="Times New Roman" panose="02020603050405020304" pitchFamily="18" charset="0"/>
              <a:ea typeface="標楷體" pitchFamily="65" charset="-120"/>
              <a:cs typeface="Times New Roman" panose="02020603050405020304" pitchFamily="18" charset="0"/>
            </a:endParaRPr>
          </a:p>
          <a:p>
            <a:r>
              <a:rPr lang="en-US" altLang="zh-TW" dirty="0">
                <a:latin typeface="Times New Roman" panose="02020603050405020304" pitchFamily="18" charset="0"/>
                <a:ea typeface="標楷體" pitchFamily="65" charset="-120"/>
                <a:cs typeface="Times New Roman" panose="02020603050405020304" pitchFamily="18" charset="0"/>
              </a:rPr>
              <a:t>Air at higher temperature can absorb more water vapor</a:t>
            </a:r>
          </a:p>
          <a:p>
            <a:r>
              <a:rPr lang="en-US" altLang="zh-TW" dirty="0">
                <a:latin typeface="Times New Roman" panose="02020603050405020304" pitchFamily="18" charset="0"/>
                <a:ea typeface="標楷體" pitchFamily="65" charset="-120"/>
                <a:cs typeface="Times New Roman" panose="02020603050405020304" pitchFamily="18" charset="0"/>
              </a:rPr>
              <a:t>Moist air at same temperature, one with higher RH has less capacity left to absorb water vapor.</a:t>
            </a:r>
            <a:endParaRPr lang="zh-TW" altLang="en-US"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37479867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2444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Process</a:t>
            </a:r>
            <a:endParaRPr lang="en-US" altLang="zh-TW" dirty="0">
              <a:latin typeface="Times New Roman" panose="02020603050405020304" pitchFamily="18" charset="0"/>
              <a:cs typeface="Times New Roman" panose="02020603050405020304" pitchFamily="18" charset="0"/>
            </a:endParaRPr>
          </a:p>
        </p:txBody>
      </p:sp>
      <p:sp>
        <p:nvSpPr>
          <p:cNvPr id="80899" name="Rectangle 3"/>
          <p:cNvSpPr>
            <a:spLocks noGrp="1" noRot="1" noChangeArrowheads="1"/>
          </p:cNvSpPr>
          <p:nvPr>
            <p:ph type="body" idx="1"/>
          </p:nvPr>
        </p:nvSpPr>
        <p:spPr>
          <a:xfrm>
            <a:off x="1981200" y="1371600"/>
            <a:ext cx="8229600" cy="5334000"/>
          </a:xfrm>
        </p:spPr>
        <p:txBody>
          <a:bodyPr/>
          <a:lstStyle/>
          <a:p>
            <a:pPr marL="609600" indent="-609600">
              <a:lnSpc>
                <a:spcPct val="80000"/>
              </a:lnSpc>
              <a:buClr>
                <a:schemeClr val="tx1"/>
              </a:buClr>
              <a:buFontTx/>
              <a:buAutoNum type="arabicPeriod" startAt="10"/>
            </a:pPr>
            <a:r>
              <a:rPr lang="en-US" altLang="zh-TW" sz="2400">
                <a:latin typeface="Times New Roman" panose="02020603050405020304" pitchFamily="18" charset="0"/>
                <a:cs typeface="Times New Roman" panose="02020603050405020304" pitchFamily="18" charset="0"/>
              </a:rPr>
              <a:t>You are designing an evaporative cooling system to ventilate a controlled environment, totally enclosed, poultry house in a hot and dry climate. </a:t>
            </a:r>
          </a:p>
          <a:p>
            <a:pPr marL="609600" indent="-609600">
              <a:lnSpc>
                <a:spcPct val="80000"/>
              </a:lnSpc>
              <a:buClr>
                <a:schemeClr val="tx1"/>
              </a:buClr>
            </a:pPr>
            <a:r>
              <a:rPr lang="en-US" altLang="zh-TW" sz="2400">
                <a:latin typeface="Times New Roman" panose="02020603050405020304" pitchFamily="18" charset="0"/>
                <a:cs typeface="Times New Roman" panose="02020603050405020304" pitchFamily="18" charset="0"/>
              </a:rPr>
              <a:t>Summer design weather conditions for your location are 40 degree C Tdb and 20 % RH. </a:t>
            </a:r>
          </a:p>
          <a:p>
            <a:pPr marL="609600" indent="-609600">
              <a:lnSpc>
                <a:spcPct val="80000"/>
              </a:lnSpc>
              <a:buClr>
                <a:schemeClr val="tx1"/>
              </a:buClr>
            </a:pPr>
            <a:r>
              <a:rPr lang="en-US" altLang="zh-TW" sz="2400">
                <a:latin typeface="Times New Roman" panose="02020603050405020304" pitchFamily="18" charset="0"/>
                <a:cs typeface="Times New Roman" panose="02020603050405020304" pitchFamily="18" charset="0"/>
              </a:rPr>
              <a:t>75 m</a:t>
            </a:r>
            <a:r>
              <a:rPr lang="en-US" altLang="zh-TW" sz="2400" baseline="30000">
                <a:latin typeface="Times New Roman" panose="02020603050405020304" pitchFamily="18" charset="0"/>
                <a:cs typeface="Times New Roman" panose="02020603050405020304" pitchFamily="18" charset="0"/>
              </a:rPr>
              <a:t>3</a:t>
            </a:r>
            <a:r>
              <a:rPr lang="en-US" altLang="zh-TW" sz="2400">
                <a:latin typeface="Times New Roman" panose="02020603050405020304" pitchFamily="18" charset="0"/>
                <a:cs typeface="Times New Roman" panose="02020603050405020304" pitchFamily="18" charset="0"/>
              </a:rPr>
              <a:t>/s of outdoor air will be drawn by the evaporative cooling system (75% efficiency) and 15 m</a:t>
            </a:r>
            <a:r>
              <a:rPr lang="en-US" altLang="zh-TW" sz="2400" baseline="30000">
                <a:latin typeface="Times New Roman" panose="02020603050405020304" pitchFamily="18" charset="0"/>
                <a:cs typeface="Times New Roman" panose="02020603050405020304" pitchFamily="18" charset="0"/>
              </a:rPr>
              <a:t>3</a:t>
            </a:r>
            <a:r>
              <a:rPr lang="en-US" altLang="zh-TW" sz="2400">
                <a:latin typeface="Times New Roman" panose="02020603050405020304" pitchFamily="18" charset="0"/>
                <a:cs typeface="Times New Roman" panose="02020603050405020304" pitchFamily="18" charset="0"/>
              </a:rPr>
              <a:t>/s of outdoor air will be drawn into the house through infiltration. </a:t>
            </a:r>
          </a:p>
          <a:p>
            <a:pPr marL="609600" indent="-609600">
              <a:lnSpc>
                <a:spcPct val="80000"/>
              </a:lnSpc>
              <a:buClr>
                <a:schemeClr val="tx1"/>
              </a:buClr>
            </a:pPr>
            <a:r>
              <a:rPr lang="en-US" altLang="zh-TW" sz="2400">
                <a:latin typeface="Times New Roman" panose="02020603050405020304" pitchFamily="18" charset="0"/>
                <a:cs typeface="Times New Roman" panose="02020603050405020304" pitchFamily="18" charset="0"/>
              </a:rPr>
              <a:t>The birds in the house are expected to produce 250 kW of total heat of which 40% is latent heat. Determine </a:t>
            </a:r>
          </a:p>
          <a:p>
            <a:pPr marL="1371600" lvl="2" indent="-457200">
              <a:lnSpc>
                <a:spcPct val="80000"/>
              </a:lnSpc>
              <a:buClr>
                <a:schemeClr val="tx1"/>
              </a:buClr>
              <a:buFontTx/>
              <a:buAutoNum type="alphaLcParenR"/>
            </a:pPr>
            <a:r>
              <a:rPr lang="en-US" altLang="zh-TW" sz="1800">
                <a:latin typeface="Times New Roman" panose="02020603050405020304" pitchFamily="18" charset="0"/>
                <a:cs typeface="Times New Roman" panose="02020603050405020304" pitchFamily="18" charset="0"/>
              </a:rPr>
              <a:t>the psychrometric properties of  the air mixed by air through evaporative cooling pad and air through infiltration. </a:t>
            </a:r>
          </a:p>
          <a:p>
            <a:pPr marL="1371600" lvl="2" indent="-457200">
              <a:lnSpc>
                <a:spcPct val="80000"/>
              </a:lnSpc>
              <a:buClr>
                <a:schemeClr val="tx1"/>
              </a:buClr>
              <a:buFontTx/>
              <a:buAutoNum type="alphaLcParenR"/>
            </a:pPr>
            <a:r>
              <a:rPr lang="en-US" altLang="zh-TW" sz="1800">
                <a:latin typeface="Times New Roman" panose="02020603050405020304" pitchFamily="18" charset="0"/>
                <a:cs typeface="Times New Roman" panose="02020603050405020304" pitchFamily="18" charset="0"/>
              </a:rPr>
              <a:t>the psychrometric properties of the exhausted air. </a:t>
            </a:r>
          </a:p>
          <a:p>
            <a:pPr marL="1371600" lvl="2" indent="-457200">
              <a:lnSpc>
                <a:spcPct val="80000"/>
              </a:lnSpc>
              <a:buClr>
                <a:schemeClr val="tx1"/>
              </a:buClr>
              <a:buFontTx/>
              <a:buAutoNum type="alphaLcParenR"/>
            </a:pPr>
            <a:r>
              <a:rPr lang="en-US" altLang="zh-TW" sz="1800">
                <a:latin typeface="Times New Roman" panose="02020603050405020304" pitchFamily="18" charset="0"/>
                <a:cs typeface="Times New Roman" panose="02020603050405020304" pitchFamily="18" charset="0"/>
              </a:rPr>
              <a:t>the volumetric flow rate of air exhausted from the house. </a:t>
            </a:r>
          </a:p>
          <a:p>
            <a:pPr marL="1371600" lvl="2" indent="-457200">
              <a:lnSpc>
                <a:spcPct val="80000"/>
              </a:lnSpc>
              <a:buClr>
                <a:schemeClr val="tx1"/>
              </a:buClr>
              <a:buFontTx/>
              <a:buAutoNum type="alphaLcParenR"/>
            </a:pPr>
            <a:r>
              <a:rPr lang="en-US" altLang="zh-TW" sz="1800">
                <a:latin typeface="Times New Roman" panose="02020603050405020304" pitchFamily="18" charset="0"/>
                <a:cs typeface="Times New Roman" panose="02020603050405020304" pitchFamily="18" charset="0"/>
              </a:rPr>
              <a:t>the rate (L/s) at which water must be supplied to the evaporative cooling pads by a water pump. When a (water flow/evaporation rate) ratio of 3 is desire.</a:t>
            </a:r>
          </a:p>
        </p:txBody>
      </p:sp>
    </p:spTree>
    <p:extLst>
      <p:ext uri="{BB962C8B-B14F-4D97-AF65-F5344CB8AC3E}">
        <p14:creationId xmlns:p14="http://schemas.microsoft.com/office/powerpoint/2010/main" val="15082748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4" name="Group 24"/>
          <p:cNvGrpSpPr>
            <a:grpSpLocks/>
          </p:cNvGrpSpPr>
          <p:nvPr/>
        </p:nvGrpSpPr>
        <p:grpSpPr bwMode="auto">
          <a:xfrm>
            <a:off x="2286000" y="1447800"/>
            <a:ext cx="7086600" cy="3886200"/>
            <a:chOff x="240" y="960"/>
            <a:chExt cx="4464" cy="2448"/>
          </a:xfrm>
        </p:grpSpPr>
        <p:sp>
          <p:nvSpPr>
            <p:cNvPr id="81927" name="Line 7"/>
            <p:cNvSpPr>
              <a:spLocks noChangeShapeType="1"/>
            </p:cNvSpPr>
            <p:nvPr/>
          </p:nvSpPr>
          <p:spPr bwMode="auto">
            <a:xfrm>
              <a:off x="4032" y="2352"/>
              <a:ext cx="0" cy="10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29" name="Line 9"/>
            <p:cNvSpPr>
              <a:spLocks noChangeShapeType="1"/>
            </p:cNvSpPr>
            <p:nvPr/>
          </p:nvSpPr>
          <p:spPr bwMode="auto">
            <a:xfrm>
              <a:off x="2832" y="2064"/>
              <a:ext cx="5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30" name="Line 10"/>
            <p:cNvSpPr>
              <a:spLocks noChangeShapeType="1"/>
            </p:cNvSpPr>
            <p:nvPr/>
          </p:nvSpPr>
          <p:spPr bwMode="auto">
            <a:xfrm flipH="1">
              <a:off x="816" y="2871"/>
              <a:ext cx="2016" cy="9"/>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31" name="Text Box 11"/>
            <p:cNvSpPr txBox="1">
              <a:spLocks noChangeArrowheads="1"/>
            </p:cNvSpPr>
            <p:nvPr/>
          </p:nvSpPr>
          <p:spPr bwMode="auto">
            <a:xfrm>
              <a:off x="1296" y="316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75 m</a:t>
              </a:r>
              <a:r>
                <a:rPr kumimoji="1" lang="en-US" altLang="zh-TW" baseline="30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/s</a:t>
              </a:r>
            </a:p>
          </p:txBody>
        </p:sp>
        <p:sp>
          <p:nvSpPr>
            <p:cNvPr id="81932" name="Text Box 12"/>
            <p:cNvSpPr txBox="1">
              <a:spLocks noChangeArrowheads="1"/>
            </p:cNvSpPr>
            <p:nvPr/>
          </p:nvSpPr>
          <p:spPr bwMode="auto">
            <a:xfrm>
              <a:off x="3744" y="2985"/>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4</a:t>
              </a:r>
            </a:p>
          </p:txBody>
        </p:sp>
        <p:sp>
          <p:nvSpPr>
            <p:cNvPr id="81933" name="Text Box 13"/>
            <p:cNvSpPr txBox="1">
              <a:spLocks noChangeArrowheads="1"/>
            </p:cNvSpPr>
            <p:nvPr/>
          </p:nvSpPr>
          <p:spPr bwMode="auto">
            <a:xfrm>
              <a:off x="2976" y="2208"/>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3</a:t>
              </a:r>
            </a:p>
          </p:txBody>
        </p:sp>
        <p:sp>
          <p:nvSpPr>
            <p:cNvPr id="81934" name="Text Box 14"/>
            <p:cNvSpPr txBox="1">
              <a:spLocks noChangeArrowheads="1"/>
            </p:cNvSpPr>
            <p:nvPr/>
          </p:nvSpPr>
          <p:spPr bwMode="auto">
            <a:xfrm>
              <a:off x="432" y="1680"/>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1</a:t>
              </a:r>
            </a:p>
          </p:txBody>
        </p:sp>
        <p:sp>
          <p:nvSpPr>
            <p:cNvPr id="81935" name="Text Box 15"/>
            <p:cNvSpPr txBox="1">
              <a:spLocks noChangeArrowheads="1"/>
            </p:cNvSpPr>
            <p:nvPr/>
          </p:nvSpPr>
          <p:spPr bwMode="auto">
            <a:xfrm>
              <a:off x="2592" y="3024"/>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2</a:t>
              </a:r>
            </a:p>
          </p:txBody>
        </p:sp>
        <p:sp>
          <p:nvSpPr>
            <p:cNvPr id="81936" name="Text Box 16"/>
            <p:cNvSpPr txBox="1">
              <a:spLocks noChangeArrowheads="1"/>
            </p:cNvSpPr>
            <p:nvPr/>
          </p:nvSpPr>
          <p:spPr bwMode="auto">
            <a:xfrm>
              <a:off x="1296" y="1392"/>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15 m</a:t>
              </a:r>
              <a:r>
                <a:rPr kumimoji="1" lang="en-US" altLang="zh-TW" baseline="30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/s</a:t>
              </a:r>
            </a:p>
          </p:txBody>
        </p:sp>
        <p:sp>
          <p:nvSpPr>
            <p:cNvPr id="81928" name="Text Box 8"/>
            <p:cNvSpPr txBox="1">
              <a:spLocks noChangeArrowheads="1"/>
            </p:cNvSpPr>
            <p:nvPr/>
          </p:nvSpPr>
          <p:spPr bwMode="auto">
            <a:xfrm>
              <a:off x="1152" y="2640"/>
              <a:ext cx="1152" cy="44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sz="2000">
                  <a:solidFill>
                    <a:prstClr val="black"/>
                  </a:solidFill>
                  <a:latin typeface="Arial" charset="0"/>
                  <a:ea typeface="標楷體" pitchFamily="65" charset="-120"/>
                </a:rPr>
                <a:t>Evaporative cooler</a:t>
              </a:r>
            </a:p>
          </p:txBody>
        </p:sp>
        <p:sp>
          <p:nvSpPr>
            <p:cNvPr id="81937" name="Line 17"/>
            <p:cNvSpPr>
              <a:spLocks noChangeShapeType="1"/>
            </p:cNvSpPr>
            <p:nvPr/>
          </p:nvSpPr>
          <p:spPr bwMode="auto">
            <a:xfrm flipH="1">
              <a:off x="816" y="1296"/>
              <a:ext cx="2016" cy="9"/>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25" name="Rectangle 5"/>
            <p:cNvSpPr>
              <a:spLocks noChangeArrowheads="1"/>
            </p:cNvSpPr>
            <p:nvPr/>
          </p:nvSpPr>
          <p:spPr bwMode="auto">
            <a:xfrm>
              <a:off x="3408" y="1305"/>
              <a:ext cx="1296" cy="12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38" name="Line 18"/>
            <p:cNvSpPr>
              <a:spLocks noChangeShapeType="1"/>
            </p:cNvSpPr>
            <p:nvPr/>
          </p:nvSpPr>
          <p:spPr bwMode="auto">
            <a:xfrm>
              <a:off x="2832" y="1296"/>
              <a:ext cx="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39" name="Line 19"/>
            <p:cNvSpPr>
              <a:spLocks noChangeShapeType="1"/>
            </p:cNvSpPr>
            <p:nvPr/>
          </p:nvSpPr>
          <p:spPr bwMode="auto">
            <a:xfrm>
              <a:off x="2832" y="2064"/>
              <a:ext cx="0" cy="816"/>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40" name="Line 20"/>
            <p:cNvSpPr>
              <a:spLocks noChangeShapeType="1"/>
            </p:cNvSpPr>
            <p:nvPr/>
          </p:nvSpPr>
          <p:spPr bwMode="auto">
            <a:xfrm>
              <a:off x="240" y="2064"/>
              <a:ext cx="5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41" name="Line 21"/>
            <p:cNvSpPr>
              <a:spLocks noChangeShapeType="1"/>
            </p:cNvSpPr>
            <p:nvPr/>
          </p:nvSpPr>
          <p:spPr bwMode="auto">
            <a:xfrm>
              <a:off x="816" y="1296"/>
              <a:ext cx="0" cy="768"/>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42" name="Line 22"/>
            <p:cNvSpPr>
              <a:spLocks noChangeShapeType="1"/>
            </p:cNvSpPr>
            <p:nvPr/>
          </p:nvSpPr>
          <p:spPr bwMode="auto">
            <a:xfrm>
              <a:off x="816" y="2064"/>
              <a:ext cx="0"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1943" name="Text Box 23"/>
            <p:cNvSpPr txBox="1">
              <a:spLocks noChangeArrowheads="1"/>
            </p:cNvSpPr>
            <p:nvPr/>
          </p:nvSpPr>
          <p:spPr bwMode="auto">
            <a:xfrm>
              <a:off x="1296" y="960"/>
              <a:ext cx="11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infiltration</a:t>
              </a:r>
            </a:p>
          </p:txBody>
        </p:sp>
        <p:sp>
          <p:nvSpPr>
            <p:cNvPr id="81926" name="Text Box 6"/>
            <p:cNvSpPr txBox="1">
              <a:spLocks noChangeArrowheads="1"/>
            </p:cNvSpPr>
            <p:nvPr/>
          </p:nvSpPr>
          <p:spPr bwMode="auto">
            <a:xfrm>
              <a:off x="3696" y="1756"/>
              <a:ext cx="72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a:solidFill>
                    <a:prstClr val="black"/>
                  </a:solidFill>
                  <a:latin typeface="Arial" charset="0"/>
                  <a:ea typeface="標楷體" pitchFamily="65" charset="-120"/>
                </a:rPr>
                <a:t>Poultry House</a:t>
              </a:r>
            </a:p>
          </p:txBody>
        </p:sp>
      </p:grpSp>
    </p:spTree>
    <p:extLst>
      <p:ext uri="{BB962C8B-B14F-4D97-AF65-F5344CB8AC3E}">
        <p14:creationId xmlns:p14="http://schemas.microsoft.com/office/powerpoint/2010/main" val="4148271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9" name="Text Box 5"/>
          <p:cNvSpPr txBox="1">
            <a:spLocks noChangeArrowheads="1"/>
          </p:cNvSpPr>
          <p:nvPr/>
        </p:nvSpPr>
        <p:spPr bwMode="auto">
          <a:xfrm>
            <a:off x="4724400" y="57912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white"/>
                </a:solidFill>
                <a:latin typeface="Arial" charset="0"/>
                <a:ea typeface="標楷體" pitchFamily="65" charset="-120"/>
              </a:rPr>
              <a:t>State 1</a:t>
            </a:r>
          </a:p>
        </p:txBody>
      </p:sp>
      <p:sp>
        <p:nvSpPr>
          <p:cNvPr id="82950" name="Text Box 6"/>
          <p:cNvSpPr txBox="1">
            <a:spLocks noChangeArrowheads="1"/>
          </p:cNvSpPr>
          <p:nvPr/>
        </p:nvSpPr>
        <p:spPr bwMode="auto">
          <a:xfrm>
            <a:off x="2057400" y="5195888"/>
            <a:ext cx="990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white"/>
                </a:solidFill>
                <a:latin typeface="Arial" charset="0"/>
                <a:ea typeface="標楷體" pitchFamily="65" charset="-120"/>
              </a:rPr>
              <a:t>State 2</a:t>
            </a:r>
          </a:p>
        </p:txBody>
      </p:sp>
      <p:sp>
        <p:nvSpPr>
          <p:cNvPr id="82952" name="AutoShape 8"/>
          <p:cNvSpPr>
            <a:spLocks noChangeArrowheads="1"/>
          </p:cNvSpPr>
          <p:nvPr/>
        </p:nvSpPr>
        <p:spPr bwMode="auto">
          <a:xfrm>
            <a:off x="2514600" y="4648200"/>
            <a:ext cx="1066800" cy="457200"/>
          </a:xfrm>
          <a:prstGeom prst="wedgeRoundRectCallout">
            <a:avLst>
              <a:gd name="adj1" fmla="val -11310"/>
              <a:gd name="adj2" fmla="val 129861"/>
              <a:gd name="adj3" fmla="val 16667"/>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a:solidFill>
                  <a:prstClr val="white"/>
                </a:solidFill>
                <a:latin typeface="Arial" charset="0"/>
                <a:ea typeface="標楷體" pitchFamily="65" charset="-120"/>
              </a:rPr>
              <a:t>State 3</a:t>
            </a:r>
          </a:p>
        </p:txBody>
      </p:sp>
      <p:sp>
        <p:nvSpPr>
          <p:cNvPr id="82953" name="Text Box 9"/>
          <p:cNvSpPr txBox="1">
            <a:spLocks noChangeArrowheads="1"/>
          </p:cNvSpPr>
          <p:nvPr/>
        </p:nvSpPr>
        <p:spPr bwMode="auto">
          <a:xfrm>
            <a:off x="2590800" y="2743201"/>
            <a:ext cx="4953000" cy="11922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srgbClr val="C0504D"/>
                </a:solidFill>
                <a:latin typeface="Arial" charset="0"/>
                <a:ea typeface="標楷體" pitchFamily="65" charset="-120"/>
              </a:rPr>
              <a:t>     = 16.66,       = 86.3,       = 102.96 kg/s</a:t>
            </a:r>
          </a:p>
          <a:p>
            <a:pPr fontAlgn="base">
              <a:spcBef>
                <a:spcPct val="50000"/>
              </a:spcBef>
              <a:spcAft>
                <a:spcPct val="0"/>
              </a:spcAft>
            </a:pPr>
            <a:r>
              <a:rPr kumimoji="1" lang="en-US" altLang="zh-TW">
                <a:solidFill>
                  <a:srgbClr val="C0504D"/>
                </a:solidFill>
                <a:latin typeface="Arial" charset="0"/>
                <a:ea typeface="標楷體" pitchFamily="65" charset="-120"/>
              </a:rPr>
              <a:t>T</a:t>
            </a:r>
            <a:r>
              <a:rPr kumimoji="1" lang="en-US" altLang="zh-TW" baseline="-25000">
                <a:solidFill>
                  <a:srgbClr val="C0504D"/>
                </a:solidFill>
                <a:latin typeface="Arial" charset="0"/>
                <a:ea typeface="標楷體" pitchFamily="65" charset="-120"/>
              </a:rPr>
              <a:t>3</a:t>
            </a:r>
            <a:r>
              <a:rPr kumimoji="1" lang="en-US" altLang="zh-TW">
                <a:solidFill>
                  <a:srgbClr val="C0504D"/>
                </a:solidFill>
                <a:latin typeface="Arial" charset="0"/>
                <a:ea typeface="標楷體" pitchFamily="65" charset="-120"/>
              </a:rPr>
              <a:t> = (     * T</a:t>
            </a:r>
            <a:r>
              <a:rPr kumimoji="1" lang="en-US" altLang="zh-TW" baseline="-25000">
                <a:solidFill>
                  <a:srgbClr val="C0504D"/>
                </a:solidFill>
                <a:latin typeface="Arial" charset="0"/>
                <a:ea typeface="標楷體" pitchFamily="65" charset="-120"/>
              </a:rPr>
              <a:t>1</a:t>
            </a:r>
            <a:r>
              <a:rPr kumimoji="1" lang="en-US" altLang="zh-TW">
                <a:solidFill>
                  <a:srgbClr val="C0504D"/>
                </a:solidFill>
                <a:latin typeface="Arial" charset="0"/>
                <a:ea typeface="標楷體" pitchFamily="65" charset="-120"/>
              </a:rPr>
              <a:t> +     * T</a:t>
            </a:r>
            <a:r>
              <a:rPr kumimoji="1" lang="en-US" altLang="zh-TW" baseline="-25000">
                <a:solidFill>
                  <a:srgbClr val="C0504D"/>
                </a:solidFill>
                <a:latin typeface="Arial" charset="0"/>
                <a:ea typeface="標楷體" pitchFamily="65" charset="-120"/>
              </a:rPr>
              <a:t>2</a:t>
            </a:r>
            <a:r>
              <a:rPr kumimoji="1" lang="en-US" altLang="zh-TW">
                <a:solidFill>
                  <a:srgbClr val="C0504D"/>
                </a:solidFill>
                <a:latin typeface="Arial" charset="0"/>
                <a:ea typeface="標楷體" pitchFamily="65" charset="-120"/>
              </a:rPr>
              <a:t>) /      = 28.69 deg. C</a:t>
            </a:r>
          </a:p>
          <a:p>
            <a:pPr fontAlgn="base">
              <a:spcBef>
                <a:spcPct val="50000"/>
              </a:spcBef>
              <a:spcAft>
                <a:spcPct val="0"/>
              </a:spcAft>
            </a:pPr>
            <a:r>
              <a:rPr kumimoji="1" lang="en-US" altLang="zh-TW">
                <a:solidFill>
                  <a:srgbClr val="C0504D"/>
                </a:solidFill>
                <a:latin typeface="Arial" charset="0"/>
                <a:ea typeface="標楷體" pitchFamily="65" charset="-120"/>
              </a:rPr>
              <a:t>W</a:t>
            </a:r>
            <a:r>
              <a:rPr kumimoji="1" lang="en-US" altLang="zh-TW" baseline="-25000">
                <a:solidFill>
                  <a:srgbClr val="C0504D"/>
                </a:solidFill>
                <a:latin typeface="Arial" charset="0"/>
                <a:ea typeface="標楷體" pitchFamily="65" charset="-120"/>
              </a:rPr>
              <a:t>3</a:t>
            </a:r>
            <a:r>
              <a:rPr kumimoji="1" lang="en-US" altLang="zh-TW">
                <a:solidFill>
                  <a:srgbClr val="C0504D"/>
                </a:solidFill>
                <a:latin typeface="Arial" charset="0"/>
                <a:ea typeface="標楷體" pitchFamily="65" charset="-120"/>
              </a:rPr>
              <a:t> =(     * W</a:t>
            </a:r>
            <a:r>
              <a:rPr kumimoji="1" lang="en-US" altLang="zh-TW" baseline="-25000">
                <a:solidFill>
                  <a:srgbClr val="C0504D"/>
                </a:solidFill>
                <a:latin typeface="Arial" charset="0"/>
                <a:ea typeface="標楷體" pitchFamily="65" charset="-120"/>
              </a:rPr>
              <a:t>1</a:t>
            </a:r>
            <a:r>
              <a:rPr kumimoji="1" lang="en-US" altLang="zh-TW">
                <a:solidFill>
                  <a:srgbClr val="C0504D"/>
                </a:solidFill>
                <a:latin typeface="Arial" charset="0"/>
                <a:ea typeface="標楷體" pitchFamily="65" charset="-120"/>
              </a:rPr>
              <a:t> +     * W</a:t>
            </a:r>
            <a:r>
              <a:rPr kumimoji="1" lang="en-US" altLang="zh-TW" baseline="-25000">
                <a:solidFill>
                  <a:srgbClr val="C0504D"/>
                </a:solidFill>
                <a:latin typeface="Arial" charset="0"/>
                <a:ea typeface="標楷體" pitchFamily="65" charset="-120"/>
              </a:rPr>
              <a:t>2</a:t>
            </a:r>
            <a:r>
              <a:rPr kumimoji="1" lang="en-US" altLang="zh-TW">
                <a:solidFill>
                  <a:srgbClr val="C0504D"/>
                </a:solidFill>
                <a:latin typeface="Arial" charset="0"/>
                <a:ea typeface="標楷體" pitchFamily="65" charset="-120"/>
              </a:rPr>
              <a:t>) /      =  0.0137 kg/kg</a:t>
            </a:r>
          </a:p>
        </p:txBody>
      </p:sp>
      <p:sp>
        <p:nvSpPr>
          <p:cNvPr id="82954" name="AutoShape 10"/>
          <p:cNvSpPr>
            <a:spLocks noChangeArrowheads="1"/>
          </p:cNvSpPr>
          <p:nvPr/>
        </p:nvSpPr>
        <p:spPr bwMode="auto">
          <a:xfrm>
            <a:off x="8305800" y="5776913"/>
            <a:ext cx="609600" cy="533400"/>
          </a:xfrm>
          <a:prstGeom prst="wedgeRoundRectCallout">
            <a:avLst>
              <a:gd name="adj1" fmla="val -205468"/>
              <a:gd name="adj2" fmla="val -161903"/>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kumimoji="1" lang="zh-TW" altLang="zh-TW">
              <a:solidFill>
                <a:prstClr val="black"/>
              </a:solidFill>
              <a:latin typeface="Arial" charset="0"/>
              <a:ea typeface="標楷體" pitchFamily="65" charset="-120"/>
            </a:endParaRPr>
          </a:p>
        </p:txBody>
      </p:sp>
      <p:sp>
        <p:nvSpPr>
          <p:cNvPr id="82955" name="Text Box 11"/>
          <p:cNvSpPr txBox="1">
            <a:spLocks noChangeArrowheads="1"/>
          </p:cNvSpPr>
          <p:nvPr/>
        </p:nvSpPr>
        <p:spPr bwMode="auto">
          <a:xfrm>
            <a:off x="6019800" y="4724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kumimoji="1" lang="en-US" altLang="zh-TW" sz="2400">
                <a:solidFill>
                  <a:prstClr val="white"/>
                </a:solidFill>
                <a:latin typeface="Arial" charset="0"/>
                <a:ea typeface="標楷體" pitchFamily="65" charset="-120"/>
              </a:rPr>
              <a:t>Zoom out</a:t>
            </a:r>
          </a:p>
        </p:txBody>
      </p:sp>
      <p:graphicFrame>
        <p:nvGraphicFramePr>
          <p:cNvPr id="82956" name="Object 12"/>
          <p:cNvGraphicFramePr>
            <a:graphicFrameLocks noChangeAspect="1"/>
          </p:cNvGraphicFramePr>
          <p:nvPr/>
        </p:nvGraphicFramePr>
        <p:xfrm>
          <a:off x="2667000" y="2743200"/>
          <a:ext cx="330200" cy="393700"/>
        </p:xfrm>
        <a:graphic>
          <a:graphicData uri="http://schemas.openxmlformats.org/presentationml/2006/ole">
            <mc:AlternateContent xmlns:mc="http://schemas.openxmlformats.org/markup-compatibility/2006">
              <mc:Choice xmlns:v="urn:schemas-microsoft-com:vml" Requires="v">
                <p:oleObj spid="_x0000_s4422" name="方程式" r:id="rId4" imgW="330120" imgH="393480" progId="Equation.3">
                  <p:embed/>
                </p:oleObj>
              </mc:Choice>
              <mc:Fallback>
                <p:oleObj name="方程式" r:id="rId4" imgW="330120" imgH="393480" progId="Equation.3">
                  <p:embed/>
                  <p:pic>
                    <p:nvPicPr>
                      <p:cNvPr id="82956"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43200"/>
                        <a:ext cx="3302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957" name="Object 13"/>
          <p:cNvGraphicFramePr>
            <a:graphicFrameLocks noChangeAspect="1"/>
          </p:cNvGraphicFramePr>
          <p:nvPr/>
        </p:nvGraphicFramePr>
        <p:xfrm>
          <a:off x="3200400" y="3124200"/>
          <a:ext cx="330200" cy="393700"/>
        </p:xfrm>
        <a:graphic>
          <a:graphicData uri="http://schemas.openxmlformats.org/presentationml/2006/ole">
            <mc:AlternateContent xmlns:mc="http://schemas.openxmlformats.org/markup-compatibility/2006">
              <mc:Choice xmlns:v="urn:schemas-microsoft-com:vml" Requires="v">
                <p:oleObj spid="_x0000_s4423" name="方程式" r:id="rId6" imgW="330120" imgH="393480" progId="Equation.3">
                  <p:embed/>
                </p:oleObj>
              </mc:Choice>
              <mc:Fallback>
                <p:oleObj name="方程式" r:id="rId6" imgW="330120" imgH="393480" progId="Equation.3">
                  <p:embed/>
                  <p:pic>
                    <p:nvPicPr>
                      <p:cNvPr id="82957"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124200"/>
                        <a:ext cx="3302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958" name="Object 14"/>
          <p:cNvGraphicFramePr>
            <a:graphicFrameLocks noChangeAspect="1"/>
          </p:cNvGraphicFramePr>
          <p:nvPr/>
        </p:nvGraphicFramePr>
        <p:xfrm>
          <a:off x="3228975" y="3533775"/>
          <a:ext cx="330200" cy="393700"/>
        </p:xfrm>
        <a:graphic>
          <a:graphicData uri="http://schemas.openxmlformats.org/presentationml/2006/ole">
            <mc:AlternateContent xmlns:mc="http://schemas.openxmlformats.org/markup-compatibility/2006">
              <mc:Choice xmlns:v="urn:schemas-microsoft-com:vml" Requires="v">
                <p:oleObj spid="_x0000_s4424" name="方程式" r:id="rId7" imgW="330120" imgH="393480" progId="Equation.3">
                  <p:embed/>
                </p:oleObj>
              </mc:Choice>
              <mc:Fallback>
                <p:oleObj name="方程式" r:id="rId7" imgW="330120" imgH="393480" progId="Equation.3">
                  <p:embed/>
                  <p:pic>
                    <p:nvPicPr>
                      <p:cNvPr id="8295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8975" y="3533775"/>
                        <a:ext cx="3302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959" name="Object 15"/>
          <p:cNvGraphicFramePr>
            <a:graphicFrameLocks noChangeAspect="1"/>
          </p:cNvGraphicFramePr>
          <p:nvPr/>
        </p:nvGraphicFramePr>
        <p:xfrm>
          <a:off x="4216400" y="3548063"/>
          <a:ext cx="355600" cy="393700"/>
        </p:xfrm>
        <a:graphic>
          <a:graphicData uri="http://schemas.openxmlformats.org/presentationml/2006/ole">
            <mc:AlternateContent xmlns:mc="http://schemas.openxmlformats.org/markup-compatibility/2006">
              <mc:Choice xmlns:v="urn:schemas-microsoft-com:vml" Requires="v">
                <p:oleObj spid="_x0000_s4425" name="方程式" r:id="rId8" imgW="355320" imgH="393480" progId="Equation.3">
                  <p:embed/>
                </p:oleObj>
              </mc:Choice>
              <mc:Fallback>
                <p:oleObj name="方程式" r:id="rId8" imgW="355320" imgH="393480" progId="Equation.3">
                  <p:embed/>
                  <p:pic>
                    <p:nvPicPr>
                      <p:cNvPr id="82959"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6400" y="3548063"/>
                        <a:ext cx="3556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960" name="Object 16"/>
          <p:cNvGraphicFramePr>
            <a:graphicFrameLocks noChangeAspect="1"/>
          </p:cNvGraphicFramePr>
          <p:nvPr/>
        </p:nvGraphicFramePr>
        <p:xfrm>
          <a:off x="4140200" y="3114675"/>
          <a:ext cx="355600" cy="393700"/>
        </p:xfrm>
        <a:graphic>
          <a:graphicData uri="http://schemas.openxmlformats.org/presentationml/2006/ole">
            <mc:AlternateContent xmlns:mc="http://schemas.openxmlformats.org/markup-compatibility/2006">
              <mc:Choice xmlns:v="urn:schemas-microsoft-com:vml" Requires="v">
                <p:oleObj spid="_x0000_s4426" name="方程式" r:id="rId10" imgW="355320" imgH="393480" progId="Equation.3">
                  <p:embed/>
                </p:oleObj>
              </mc:Choice>
              <mc:Fallback>
                <p:oleObj name="方程式" r:id="rId10" imgW="355320" imgH="393480" progId="Equation.3">
                  <p:embed/>
                  <p:pic>
                    <p:nvPicPr>
                      <p:cNvPr id="8296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3114675"/>
                        <a:ext cx="3556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961" name="Object 17"/>
          <p:cNvGraphicFramePr>
            <a:graphicFrameLocks noChangeAspect="1"/>
          </p:cNvGraphicFramePr>
          <p:nvPr/>
        </p:nvGraphicFramePr>
        <p:xfrm>
          <a:off x="3886200" y="2743200"/>
          <a:ext cx="355600" cy="393700"/>
        </p:xfrm>
        <a:graphic>
          <a:graphicData uri="http://schemas.openxmlformats.org/presentationml/2006/ole">
            <mc:AlternateContent xmlns:mc="http://schemas.openxmlformats.org/markup-compatibility/2006">
              <mc:Choice xmlns:v="urn:schemas-microsoft-com:vml" Requires="v">
                <p:oleObj spid="_x0000_s4427" name="方程式" r:id="rId11" imgW="355320" imgH="393480" progId="Equation.3">
                  <p:embed/>
                </p:oleObj>
              </mc:Choice>
              <mc:Fallback>
                <p:oleObj name="方程式" r:id="rId11" imgW="355320" imgH="393480" progId="Equation.3">
                  <p:embed/>
                  <p:pic>
                    <p:nvPicPr>
                      <p:cNvPr id="82961"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743200"/>
                        <a:ext cx="3556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962" name="Object 18"/>
          <p:cNvGraphicFramePr>
            <a:graphicFrameLocks noChangeAspect="1"/>
          </p:cNvGraphicFramePr>
          <p:nvPr/>
        </p:nvGraphicFramePr>
        <p:xfrm>
          <a:off x="5181600" y="3571875"/>
          <a:ext cx="355600" cy="393700"/>
        </p:xfrm>
        <a:graphic>
          <a:graphicData uri="http://schemas.openxmlformats.org/presentationml/2006/ole">
            <mc:AlternateContent xmlns:mc="http://schemas.openxmlformats.org/markup-compatibility/2006">
              <mc:Choice xmlns:v="urn:schemas-microsoft-com:vml" Requires="v">
                <p:oleObj spid="_x0000_s4428" name="方程式" r:id="rId12" imgW="355320" imgH="393480" progId="Equation.3">
                  <p:embed/>
                </p:oleObj>
              </mc:Choice>
              <mc:Fallback>
                <p:oleObj name="方程式" r:id="rId12" imgW="355320" imgH="393480" progId="Equation.3">
                  <p:embed/>
                  <p:pic>
                    <p:nvPicPr>
                      <p:cNvPr id="82962"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81600" y="3571875"/>
                        <a:ext cx="3556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963" name="Object 19"/>
          <p:cNvGraphicFramePr>
            <a:graphicFrameLocks noChangeAspect="1"/>
          </p:cNvGraphicFramePr>
          <p:nvPr/>
        </p:nvGraphicFramePr>
        <p:xfrm>
          <a:off x="5029200" y="3143250"/>
          <a:ext cx="355600" cy="393700"/>
        </p:xfrm>
        <a:graphic>
          <a:graphicData uri="http://schemas.openxmlformats.org/presentationml/2006/ole">
            <mc:AlternateContent xmlns:mc="http://schemas.openxmlformats.org/markup-compatibility/2006">
              <mc:Choice xmlns:v="urn:schemas-microsoft-com:vml" Requires="v">
                <p:oleObj spid="_x0000_s4429" name="方程式" r:id="rId14" imgW="355320" imgH="393480" progId="Equation.3">
                  <p:embed/>
                </p:oleObj>
              </mc:Choice>
              <mc:Fallback>
                <p:oleObj name="方程式" r:id="rId14" imgW="355320" imgH="393480" progId="Equation.3">
                  <p:embed/>
                  <p:pic>
                    <p:nvPicPr>
                      <p:cNvPr id="82963" name="Object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3143250"/>
                        <a:ext cx="3556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964" name="Object 20"/>
          <p:cNvGraphicFramePr>
            <a:graphicFrameLocks noChangeAspect="1"/>
          </p:cNvGraphicFramePr>
          <p:nvPr/>
        </p:nvGraphicFramePr>
        <p:xfrm>
          <a:off x="5029200" y="2700338"/>
          <a:ext cx="355600" cy="393700"/>
        </p:xfrm>
        <a:graphic>
          <a:graphicData uri="http://schemas.openxmlformats.org/presentationml/2006/ole">
            <mc:AlternateContent xmlns:mc="http://schemas.openxmlformats.org/markup-compatibility/2006">
              <mc:Choice xmlns:v="urn:schemas-microsoft-com:vml" Requires="v">
                <p:oleObj spid="_x0000_s4430" name="方程式" r:id="rId15" imgW="355320" imgH="393480" progId="Equation.3">
                  <p:embed/>
                </p:oleObj>
              </mc:Choice>
              <mc:Fallback>
                <p:oleObj name="方程式" r:id="rId15" imgW="355320" imgH="393480" progId="Equation.3">
                  <p:embed/>
                  <p:pic>
                    <p:nvPicPr>
                      <p:cNvPr id="82964" name="Object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2700338"/>
                        <a:ext cx="3556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7839440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Line 3"/>
          <p:cNvSpPr>
            <a:spLocks noChangeShapeType="1"/>
          </p:cNvSpPr>
          <p:nvPr/>
        </p:nvSpPr>
        <p:spPr bwMode="auto">
          <a:xfrm>
            <a:off x="8229600" y="3200400"/>
            <a:ext cx="1524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3972" name="Line 4"/>
          <p:cNvSpPr>
            <a:spLocks noChangeShapeType="1"/>
          </p:cNvSpPr>
          <p:nvPr/>
        </p:nvSpPr>
        <p:spPr bwMode="auto">
          <a:xfrm>
            <a:off x="5943600" y="320040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3973" name="Line 5"/>
          <p:cNvSpPr>
            <a:spLocks noChangeShapeType="1"/>
          </p:cNvSpPr>
          <p:nvPr/>
        </p:nvSpPr>
        <p:spPr bwMode="auto">
          <a:xfrm flipH="1">
            <a:off x="2743200" y="4481514"/>
            <a:ext cx="3200400" cy="14287"/>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3974" name="Text Box 6"/>
          <p:cNvSpPr txBox="1">
            <a:spLocks noChangeArrowheads="1"/>
          </p:cNvSpPr>
          <p:nvPr/>
        </p:nvSpPr>
        <p:spPr bwMode="auto">
          <a:xfrm>
            <a:off x="1828800" y="5284789"/>
            <a:ext cx="2133600" cy="1201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    = 75 m</a:t>
            </a:r>
            <a:r>
              <a:rPr kumimoji="1" lang="en-US" altLang="zh-TW" baseline="30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/s</a:t>
            </a:r>
          </a:p>
          <a:p>
            <a:pPr fontAlgn="base">
              <a:spcBef>
                <a:spcPct val="50000"/>
              </a:spcBef>
              <a:spcAft>
                <a:spcPct val="0"/>
              </a:spcAft>
            </a:pPr>
            <a:r>
              <a:rPr kumimoji="1" lang="en-US" altLang="zh-TW">
                <a:solidFill>
                  <a:prstClr val="black"/>
                </a:solidFill>
                <a:latin typeface="Arial" charset="0"/>
                <a:ea typeface="標楷體" pitchFamily="65" charset="-120"/>
                <a:sym typeface="Symbol" panose="05050102010706020507" pitchFamily="18" charset="2"/>
              </a:rPr>
              <a:t></a:t>
            </a:r>
            <a:r>
              <a:rPr kumimoji="1" lang="en-US" altLang="zh-TW" baseline="-25000">
                <a:solidFill>
                  <a:prstClr val="black"/>
                </a:solidFill>
                <a:latin typeface="Arial" charset="0"/>
                <a:ea typeface="標楷體" pitchFamily="65" charset="-120"/>
                <a:sym typeface="Symbol" panose="05050102010706020507" pitchFamily="18" charset="2"/>
              </a:rPr>
              <a:t>2</a:t>
            </a:r>
            <a:r>
              <a:rPr kumimoji="1" lang="en-US" altLang="zh-TW">
                <a:solidFill>
                  <a:prstClr val="black"/>
                </a:solidFill>
                <a:latin typeface="Arial" charset="0"/>
                <a:ea typeface="標楷體" pitchFamily="65" charset="-120"/>
                <a:sym typeface="Symbol" panose="05050102010706020507" pitchFamily="18" charset="2"/>
              </a:rPr>
              <a:t> = </a:t>
            </a:r>
            <a:r>
              <a:rPr kumimoji="1" lang="en-US" altLang="zh-TW">
                <a:solidFill>
                  <a:prstClr val="black"/>
                </a:solidFill>
                <a:latin typeface="Arial" charset="0"/>
                <a:ea typeface="標楷體" pitchFamily="65" charset="-120"/>
              </a:rPr>
              <a:t>0.8689 m</a:t>
            </a:r>
            <a:r>
              <a:rPr kumimoji="1" lang="en-US" altLang="zh-TW" baseline="30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/kg</a:t>
            </a:r>
          </a:p>
          <a:p>
            <a:pPr fontAlgn="base">
              <a:spcBef>
                <a:spcPct val="50000"/>
              </a:spcBef>
              <a:spcAft>
                <a:spcPct val="0"/>
              </a:spcAft>
            </a:pPr>
            <a:r>
              <a:rPr kumimoji="1" lang="en-US" altLang="zh-TW">
                <a:solidFill>
                  <a:prstClr val="black"/>
                </a:solidFill>
                <a:latin typeface="Arial" charset="0"/>
                <a:ea typeface="標楷體" pitchFamily="65" charset="-120"/>
              </a:rPr>
              <a:t>    = 86.3 kg/s</a:t>
            </a:r>
          </a:p>
        </p:txBody>
      </p:sp>
      <p:sp>
        <p:nvSpPr>
          <p:cNvPr id="83975" name="Text Box 7"/>
          <p:cNvSpPr txBox="1">
            <a:spLocks noChangeArrowheads="1"/>
          </p:cNvSpPr>
          <p:nvPr/>
        </p:nvSpPr>
        <p:spPr bwMode="auto">
          <a:xfrm>
            <a:off x="9067800" y="2819401"/>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4</a:t>
            </a:r>
          </a:p>
        </p:txBody>
      </p:sp>
      <p:sp>
        <p:nvSpPr>
          <p:cNvPr id="83976" name="Text Box 8"/>
          <p:cNvSpPr txBox="1">
            <a:spLocks noChangeArrowheads="1"/>
          </p:cNvSpPr>
          <p:nvPr/>
        </p:nvSpPr>
        <p:spPr bwMode="auto">
          <a:xfrm>
            <a:off x="6096000" y="2819401"/>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3</a:t>
            </a:r>
          </a:p>
        </p:txBody>
      </p:sp>
      <p:sp>
        <p:nvSpPr>
          <p:cNvPr id="83977" name="Text Box 9"/>
          <p:cNvSpPr txBox="1">
            <a:spLocks noChangeArrowheads="1"/>
          </p:cNvSpPr>
          <p:nvPr/>
        </p:nvSpPr>
        <p:spPr bwMode="auto">
          <a:xfrm>
            <a:off x="2133600" y="2590801"/>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1</a:t>
            </a:r>
          </a:p>
        </p:txBody>
      </p:sp>
      <p:sp>
        <p:nvSpPr>
          <p:cNvPr id="83978" name="Text Box 10"/>
          <p:cNvSpPr txBox="1">
            <a:spLocks noChangeArrowheads="1"/>
          </p:cNvSpPr>
          <p:nvPr/>
        </p:nvSpPr>
        <p:spPr bwMode="auto">
          <a:xfrm>
            <a:off x="5562600" y="4724401"/>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2</a:t>
            </a:r>
          </a:p>
        </p:txBody>
      </p:sp>
      <p:sp>
        <p:nvSpPr>
          <p:cNvPr id="83979" name="Text Box 11"/>
          <p:cNvSpPr txBox="1">
            <a:spLocks noChangeArrowheads="1"/>
          </p:cNvSpPr>
          <p:nvPr/>
        </p:nvSpPr>
        <p:spPr bwMode="auto">
          <a:xfrm>
            <a:off x="1905000" y="304800"/>
            <a:ext cx="2133600" cy="12017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     = 15 m</a:t>
            </a:r>
            <a:r>
              <a:rPr kumimoji="1" lang="en-US" altLang="zh-TW" baseline="30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/s</a:t>
            </a:r>
          </a:p>
          <a:p>
            <a:pPr fontAlgn="base">
              <a:spcBef>
                <a:spcPct val="50000"/>
              </a:spcBef>
              <a:spcAft>
                <a:spcPct val="0"/>
              </a:spcAft>
            </a:pPr>
            <a:r>
              <a:rPr kumimoji="1" lang="en-US" altLang="zh-TW">
                <a:solidFill>
                  <a:prstClr val="black"/>
                </a:solidFill>
                <a:latin typeface="Arial" charset="0"/>
                <a:ea typeface="標楷體" pitchFamily="65" charset="-120"/>
                <a:sym typeface="Symbol" panose="05050102010706020507" pitchFamily="18" charset="2"/>
              </a:rPr>
              <a:t></a:t>
            </a:r>
            <a:r>
              <a:rPr kumimoji="1" lang="en-US" altLang="zh-TW" baseline="-25000">
                <a:solidFill>
                  <a:prstClr val="black"/>
                </a:solidFill>
                <a:latin typeface="Arial" charset="0"/>
                <a:ea typeface="標楷體" pitchFamily="65" charset="-120"/>
                <a:sym typeface="Symbol" panose="05050102010706020507" pitchFamily="18" charset="2"/>
              </a:rPr>
              <a:t>1</a:t>
            </a:r>
            <a:r>
              <a:rPr kumimoji="1" lang="en-US" altLang="zh-TW">
                <a:solidFill>
                  <a:prstClr val="black"/>
                </a:solidFill>
                <a:latin typeface="Arial" charset="0"/>
                <a:ea typeface="標楷體" pitchFamily="65" charset="-120"/>
                <a:sym typeface="Symbol" panose="05050102010706020507" pitchFamily="18" charset="2"/>
              </a:rPr>
              <a:t> = </a:t>
            </a:r>
            <a:r>
              <a:rPr kumimoji="1" lang="en-US" altLang="zh-TW">
                <a:solidFill>
                  <a:prstClr val="black"/>
                </a:solidFill>
                <a:latin typeface="Arial" charset="0"/>
                <a:ea typeface="標楷體" pitchFamily="65" charset="-120"/>
              </a:rPr>
              <a:t>0. 9003 m</a:t>
            </a:r>
            <a:r>
              <a:rPr kumimoji="1" lang="en-US" altLang="zh-TW" baseline="30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/kg</a:t>
            </a:r>
          </a:p>
          <a:p>
            <a:pPr fontAlgn="base">
              <a:spcBef>
                <a:spcPct val="50000"/>
              </a:spcBef>
              <a:spcAft>
                <a:spcPct val="0"/>
              </a:spcAft>
            </a:pPr>
            <a:r>
              <a:rPr kumimoji="1" lang="en-US" altLang="zh-TW">
                <a:solidFill>
                  <a:prstClr val="black"/>
                </a:solidFill>
                <a:latin typeface="Arial" charset="0"/>
                <a:ea typeface="標楷體" pitchFamily="65" charset="-120"/>
              </a:rPr>
              <a:t>     = 16.66 kg/s</a:t>
            </a:r>
          </a:p>
        </p:txBody>
      </p:sp>
      <p:sp>
        <p:nvSpPr>
          <p:cNvPr id="83980" name="Text Box 12"/>
          <p:cNvSpPr txBox="1">
            <a:spLocks noChangeArrowheads="1"/>
          </p:cNvSpPr>
          <p:nvPr/>
        </p:nvSpPr>
        <p:spPr bwMode="auto">
          <a:xfrm>
            <a:off x="3276600" y="4114800"/>
            <a:ext cx="1828800" cy="711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sz="2000">
                <a:solidFill>
                  <a:prstClr val="black"/>
                </a:solidFill>
                <a:latin typeface="Arial" charset="0"/>
                <a:ea typeface="標楷體" pitchFamily="65" charset="-120"/>
              </a:rPr>
              <a:t>Evaporative cooler</a:t>
            </a:r>
          </a:p>
        </p:txBody>
      </p:sp>
      <p:sp>
        <p:nvSpPr>
          <p:cNvPr id="83981" name="Line 13"/>
          <p:cNvSpPr>
            <a:spLocks noChangeShapeType="1"/>
          </p:cNvSpPr>
          <p:nvPr/>
        </p:nvSpPr>
        <p:spPr bwMode="auto">
          <a:xfrm flipH="1">
            <a:off x="2743200" y="1981200"/>
            <a:ext cx="3200400" cy="14288"/>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3982" name="Rectangle 14"/>
          <p:cNvSpPr>
            <a:spLocks noChangeArrowheads="1"/>
          </p:cNvSpPr>
          <p:nvPr/>
        </p:nvSpPr>
        <p:spPr bwMode="auto">
          <a:xfrm>
            <a:off x="6858000" y="1995488"/>
            <a:ext cx="2057400" cy="204311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83983" name="Line 15"/>
          <p:cNvSpPr>
            <a:spLocks noChangeShapeType="1"/>
          </p:cNvSpPr>
          <p:nvPr/>
        </p:nvSpPr>
        <p:spPr bwMode="auto">
          <a:xfrm>
            <a:off x="5943600" y="1981200"/>
            <a:ext cx="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3984" name="Line 16"/>
          <p:cNvSpPr>
            <a:spLocks noChangeShapeType="1"/>
          </p:cNvSpPr>
          <p:nvPr/>
        </p:nvSpPr>
        <p:spPr bwMode="auto">
          <a:xfrm>
            <a:off x="5943600" y="3200400"/>
            <a:ext cx="0" cy="12954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3985" name="Line 17"/>
          <p:cNvSpPr>
            <a:spLocks noChangeShapeType="1"/>
          </p:cNvSpPr>
          <p:nvPr/>
        </p:nvSpPr>
        <p:spPr bwMode="auto">
          <a:xfrm>
            <a:off x="1828800" y="320040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3986" name="Line 18"/>
          <p:cNvSpPr>
            <a:spLocks noChangeShapeType="1"/>
          </p:cNvSpPr>
          <p:nvPr/>
        </p:nvSpPr>
        <p:spPr bwMode="auto">
          <a:xfrm>
            <a:off x="2743200" y="1981200"/>
            <a:ext cx="0" cy="12192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3987" name="Line 19"/>
          <p:cNvSpPr>
            <a:spLocks noChangeShapeType="1"/>
          </p:cNvSpPr>
          <p:nvPr/>
        </p:nvSpPr>
        <p:spPr bwMode="auto">
          <a:xfrm>
            <a:off x="2743200" y="32004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83988" name="Text Box 20"/>
          <p:cNvSpPr txBox="1">
            <a:spLocks noChangeArrowheads="1"/>
          </p:cNvSpPr>
          <p:nvPr/>
        </p:nvSpPr>
        <p:spPr bwMode="auto">
          <a:xfrm>
            <a:off x="3352800" y="21336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a:solidFill>
                  <a:prstClr val="black"/>
                </a:solidFill>
                <a:latin typeface="Arial" charset="0"/>
                <a:ea typeface="標楷體" pitchFamily="65" charset="-120"/>
              </a:rPr>
              <a:t>infiltration</a:t>
            </a:r>
          </a:p>
        </p:txBody>
      </p:sp>
      <p:sp>
        <p:nvSpPr>
          <p:cNvPr id="83989" name="Text Box 21"/>
          <p:cNvSpPr txBox="1">
            <a:spLocks noChangeArrowheads="1"/>
          </p:cNvSpPr>
          <p:nvPr/>
        </p:nvSpPr>
        <p:spPr bwMode="auto">
          <a:xfrm>
            <a:off x="7315200" y="2057400"/>
            <a:ext cx="114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a:solidFill>
                  <a:prstClr val="black"/>
                </a:solidFill>
                <a:latin typeface="Arial" charset="0"/>
                <a:ea typeface="標楷體" pitchFamily="65" charset="-120"/>
              </a:rPr>
              <a:t>Poultry House</a:t>
            </a:r>
          </a:p>
        </p:txBody>
      </p:sp>
      <p:sp>
        <p:nvSpPr>
          <p:cNvPr id="83990" name="Text Box 22"/>
          <p:cNvSpPr txBox="1">
            <a:spLocks noChangeArrowheads="1"/>
          </p:cNvSpPr>
          <p:nvPr/>
        </p:nvSpPr>
        <p:spPr bwMode="auto">
          <a:xfrm>
            <a:off x="4038600" y="304800"/>
            <a:ext cx="2438400" cy="12017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T</a:t>
            </a:r>
            <a:r>
              <a:rPr kumimoji="1" lang="en-US" altLang="zh-TW" baseline="-25000">
                <a:solidFill>
                  <a:prstClr val="black"/>
                </a:solidFill>
                <a:latin typeface="Arial" charset="0"/>
                <a:ea typeface="標楷體" pitchFamily="65" charset="-120"/>
              </a:rPr>
              <a:t>1</a:t>
            </a:r>
            <a:r>
              <a:rPr kumimoji="1" lang="en-US" altLang="zh-TW">
                <a:solidFill>
                  <a:prstClr val="black"/>
                </a:solidFill>
                <a:latin typeface="Arial" charset="0"/>
                <a:ea typeface="標楷體" pitchFamily="65" charset="-120"/>
              </a:rPr>
              <a:t> = 40 deg. C</a:t>
            </a:r>
          </a:p>
          <a:p>
            <a:pPr fontAlgn="base">
              <a:spcBef>
                <a:spcPct val="50000"/>
              </a:spcBef>
              <a:spcAft>
                <a:spcPct val="0"/>
              </a:spcAft>
            </a:pPr>
            <a:r>
              <a:rPr kumimoji="1" lang="en-US" altLang="zh-TW">
                <a:solidFill>
                  <a:prstClr val="black"/>
                </a:solidFill>
                <a:latin typeface="Arial" charset="0"/>
                <a:ea typeface="標楷體" pitchFamily="65" charset="-120"/>
              </a:rPr>
              <a:t>RH</a:t>
            </a:r>
            <a:r>
              <a:rPr kumimoji="1" lang="en-US" altLang="zh-TW" baseline="-25000">
                <a:solidFill>
                  <a:prstClr val="black"/>
                </a:solidFill>
                <a:latin typeface="Arial" charset="0"/>
                <a:ea typeface="標楷體" pitchFamily="65" charset="-120"/>
              </a:rPr>
              <a:t>1</a:t>
            </a:r>
            <a:r>
              <a:rPr kumimoji="1" lang="en-US" altLang="zh-TW">
                <a:solidFill>
                  <a:prstClr val="black"/>
                </a:solidFill>
                <a:latin typeface="Arial" charset="0"/>
                <a:ea typeface="標楷體" pitchFamily="65" charset="-120"/>
              </a:rPr>
              <a:t> = 20 %</a:t>
            </a:r>
          </a:p>
          <a:p>
            <a:pPr fontAlgn="base">
              <a:spcBef>
                <a:spcPct val="50000"/>
              </a:spcBef>
              <a:spcAft>
                <a:spcPct val="0"/>
              </a:spcAft>
            </a:pPr>
            <a:r>
              <a:rPr kumimoji="1" lang="en-US" altLang="zh-TW">
                <a:solidFill>
                  <a:prstClr val="black"/>
                </a:solidFill>
                <a:latin typeface="Arial" charset="0"/>
                <a:ea typeface="標楷體" pitchFamily="65" charset="-120"/>
              </a:rPr>
              <a:t>W</a:t>
            </a:r>
            <a:r>
              <a:rPr kumimoji="1" lang="en-US" altLang="zh-TW" baseline="-25000">
                <a:solidFill>
                  <a:prstClr val="black"/>
                </a:solidFill>
                <a:latin typeface="Arial" charset="0"/>
                <a:ea typeface="標楷體" pitchFamily="65" charset="-120"/>
              </a:rPr>
              <a:t>1</a:t>
            </a:r>
            <a:r>
              <a:rPr kumimoji="1" lang="en-US" altLang="zh-TW">
                <a:solidFill>
                  <a:prstClr val="black"/>
                </a:solidFill>
                <a:latin typeface="Arial" charset="0"/>
                <a:ea typeface="標楷體" pitchFamily="65" charset="-120"/>
              </a:rPr>
              <a:t> = 0.0092 kg/kg</a:t>
            </a:r>
          </a:p>
        </p:txBody>
      </p:sp>
      <p:sp>
        <p:nvSpPr>
          <p:cNvPr id="83991" name="Text Box 23"/>
          <p:cNvSpPr txBox="1">
            <a:spLocks noChangeArrowheads="1"/>
          </p:cNvSpPr>
          <p:nvPr/>
        </p:nvSpPr>
        <p:spPr bwMode="auto">
          <a:xfrm>
            <a:off x="4114800" y="5257800"/>
            <a:ext cx="2362200" cy="12017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T</a:t>
            </a:r>
            <a:r>
              <a:rPr kumimoji="1" lang="en-US" altLang="zh-TW" baseline="-25000">
                <a:solidFill>
                  <a:prstClr val="black"/>
                </a:solidFill>
                <a:latin typeface="Arial" charset="0"/>
                <a:ea typeface="標楷體" pitchFamily="65" charset="-120"/>
              </a:rPr>
              <a:t>2</a:t>
            </a:r>
            <a:r>
              <a:rPr kumimoji="1" lang="en-US" altLang="zh-TW">
                <a:solidFill>
                  <a:prstClr val="black"/>
                </a:solidFill>
                <a:latin typeface="Arial" charset="0"/>
                <a:ea typeface="標楷體" pitchFamily="65" charset="-120"/>
              </a:rPr>
              <a:t> = 26.51 deg. C</a:t>
            </a:r>
          </a:p>
          <a:p>
            <a:pPr fontAlgn="base">
              <a:spcBef>
                <a:spcPct val="50000"/>
              </a:spcBef>
              <a:spcAft>
                <a:spcPct val="0"/>
              </a:spcAft>
            </a:pPr>
            <a:r>
              <a:rPr kumimoji="1" lang="en-US" altLang="zh-TW">
                <a:solidFill>
                  <a:prstClr val="black"/>
                </a:solidFill>
                <a:latin typeface="Arial" charset="0"/>
                <a:ea typeface="標楷體" pitchFamily="65" charset="-120"/>
              </a:rPr>
              <a:t>RH</a:t>
            </a:r>
            <a:r>
              <a:rPr kumimoji="1" lang="en-US" altLang="zh-TW" baseline="-25000">
                <a:solidFill>
                  <a:prstClr val="black"/>
                </a:solidFill>
                <a:latin typeface="Arial" charset="0"/>
                <a:ea typeface="標楷體" pitchFamily="65" charset="-120"/>
              </a:rPr>
              <a:t>2</a:t>
            </a:r>
            <a:r>
              <a:rPr kumimoji="1" lang="en-US" altLang="zh-TW">
                <a:solidFill>
                  <a:prstClr val="black"/>
                </a:solidFill>
                <a:latin typeface="Arial" charset="0"/>
                <a:ea typeface="標楷體" pitchFamily="65" charset="-120"/>
              </a:rPr>
              <a:t> = 67.1 %</a:t>
            </a:r>
          </a:p>
          <a:p>
            <a:pPr fontAlgn="base">
              <a:spcBef>
                <a:spcPct val="50000"/>
              </a:spcBef>
              <a:spcAft>
                <a:spcPct val="0"/>
              </a:spcAft>
            </a:pPr>
            <a:r>
              <a:rPr kumimoji="1" lang="en-US" altLang="zh-TW">
                <a:solidFill>
                  <a:prstClr val="black"/>
                </a:solidFill>
                <a:latin typeface="Arial" charset="0"/>
                <a:ea typeface="標楷體" pitchFamily="65" charset="-120"/>
              </a:rPr>
              <a:t>W</a:t>
            </a:r>
            <a:r>
              <a:rPr kumimoji="1" lang="en-US" altLang="zh-TW" baseline="-25000">
                <a:solidFill>
                  <a:prstClr val="black"/>
                </a:solidFill>
                <a:latin typeface="Arial" charset="0"/>
                <a:ea typeface="標楷體" pitchFamily="65" charset="-120"/>
              </a:rPr>
              <a:t>2</a:t>
            </a:r>
            <a:r>
              <a:rPr kumimoji="1" lang="en-US" altLang="zh-TW">
                <a:solidFill>
                  <a:prstClr val="black"/>
                </a:solidFill>
                <a:latin typeface="Arial" charset="0"/>
                <a:ea typeface="標楷體" pitchFamily="65" charset="-120"/>
              </a:rPr>
              <a:t> = 0.0146 kg/kg</a:t>
            </a:r>
          </a:p>
        </p:txBody>
      </p:sp>
      <p:sp>
        <p:nvSpPr>
          <p:cNvPr id="83992" name="Text Box 24"/>
          <p:cNvSpPr txBox="1">
            <a:spLocks noChangeArrowheads="1"/>
          </p:cNvSpPr>
          <p:nvPr/>
        </p:nvSpPr>
        <p:spPr bwMode="auto">
          <a:xfrm>
            <a:off x="3810000" y="2667001"/>
            <a:ext cx="23622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T</a:t>
            </a:r>
            <a:r>
              <a:rPr kumimoji="1" lang="en-US" altLang="zh-TW" baseline="-25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 = 28.69 deg. C</a:t>
            </a:r>
          </a:p>
          <a:p>
            <a:pPr fontAlgn="base">
              <a:spcBef>
                <a:spcPct val="50000"/>
              </a:spcBef>
              <a:spcAft>
                <a:spcPct val="0"/>
              </a:spcAft>
            </a:pPr>
            <a:r>
              <a:rPr kumimoji="1" lang="en-US" altLang="zh-TW">
                <a:solidFill>
                  <a:prstClr val="black"/>
                </a:solidFill>
                <a:latin typeface="Arial" charset="0"/>
                <a:ea typeface="標楷體" pitchFamily="65" charset="-120"/>
              </a:rPr>
              <a:t>W</a:t>
            </a:r>
            <a:r>
              <a:rPr kumimoji="1" lang="en-US" altLang="zh-TW" baseline="-25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 = 0.0137 kg/kg</a:t>
            </a:r>
          </a:p>
          <a:p>
            <a:pPr fontAlgn="base">
              <a:spcBef>
                <a:spcPct val="50000"/>
              </a:spcBef>
              <a:spcAft>
                <a:spcPct val="0"/>
              </a:spcAft>
            </a:pPr>
            <a:r>
              <a:rPr kumimoji="1" lang="en-US" altLang="zh-TW">
                <a:solidFill>
                  <a:prstClr val="black"/>
                </a:solidFill>
                <a:latin typeface="Arial" charset="0"/>
                <a:ea typeface="標楷體" pitchFamily="65" charset="-120"/>
              </a:rPr>
              <a:t>      = 102.96 kg/s</a:t>
            </a:r>
          </a:p>
        </p:txBody>
      </p:sp>
      <p:sp>
        <p:nvSpPr>
          <p:cNvPr id="83993" name="Text Box 25"/>
          <p:cNvSpPr txBox="1">
            <a:spLocks noChangeArrowheads="1"/>
          </p:cNvSpPr>
          <p:nvPr/>
        </p:nvSpPr>
        <p:spPr bwMode="auto">
          <a:xfrm>
            <a:off x="6934200" y="2908300"/>
            <a:ext cx="19050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TW">
                <a:solidFill>
                  <a:prstClr val="black"/>
                </a:solidFill>
                <a:latin typeface="Arial" charset="0"/>
                <a:ea typeface="標楷體" pitchFamily="65" charset="-120"/>
              </a:rPr>
              <a:t>100 kW latent</a:t>
            </a:r>
          </a:p>
          <a:p>
            <a:pPr algn="ctr" fontAlgn="base">
              <a:spcBef>
                <a:spcPct val="50000"/>
              </a:spcBef>
              <a:spcAft>
                <a:spcPct val="0"/>
              </a:spcAft>
            </a:pPr>
            <a:r>
              <a:rPr kumimoji="1" lang="en-US" altLang="zh-TW">
                <a:solidFill>
                  <a:prstClr val="black"/>
                </a:solidFill>
                <a:latin typeface="Arial" charset="0"/>
                <a:ea typeface="標楷體" pitchFamily="65" charset="-120"/>
              </a:rPr>
              <a:t>150 kW sensible heat</a:t>
            </a:r>
          </a:p>
        </p:txBody>
      </p:sp>
      <p:sp>
        <p:nvSpPr>
          <p:cNvPr id="83994" name="Text Box 26"/>
          <p:cNvSpPr txBox="1">
            <a:spLocks noChangeArrowheads="1"/>
          </p:cNvSpPr>
          <p:nvPr/>
        </p:nvSpPr>
        <p:spPr bwMode="auto">
          <a:xfrm>
            <a:off x="6781800" y="4419600"/>
            <a:ext cx="3657600" cy="2025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sym typeface="Symbol" panose="05050102010706020507" pitchFamily="18" charset="2"/>
              </a:rPr>
              <a:t></a:t>
            </a:r>
            <a:r>
              <a:rPr kumimoji="1" lang="en-US" altLang="zh-TW">
                <a:solidFill>
                  <a:prstClr val="black"/>
                </a:solidFill>
                <a:latin typeface="Arial" charset="0"/>
                <a:ea typeface="標楷體" pitchFamily="65" charset="-120"/>
              </a:rPr>
              <a:t>T = 150 / (      * Cp) = 150 / (102.96*1.006) = 1.448 deg. C</a:t>
            </a:r>
          </a:p>
          <a:p>
            <a:pPr fontAlgn="base">
              <a:spcBef>
                <a:spcPct val="50000"/>
              </a:spcBef>
              <a:spcAft>
                <a:spcPct val="0"/>
              </a:spcAft>
            </a:pPr>
            <a:r>
              <a:rPr kumimoji="1" lang="en-US" altLang="zh-TW">
                <a:solidFill>
                  <a:prstClr val="black"/>
                </a:solidFill>
                <a:latin typeface="Arial" charset="0"/>
                <a:ea typeface="標楷體" pitchFamily="65" charset="-120"/>
                <a:sym typeface="Symbol" panose="05050102010706020507" pitchFamily="18" charset="2"/>
              </a:rPr>
              <a:t>h</a:t>
            </a:r>
            <a:r>
              <a:rPr kumimoji="1" lang="en-US" altLang="zh-TW" baseline="-25000">
                <a:solidFill>
                  <a:prstClr val="black"/>
                </a:solidFill>
                <a:latin typeface="Arial" charset="0"/>
                <a:ea typeface="標楷體" pitchFamily="65" charset="-120"/>
                <a:sym typeface="Symbol" panose="05050102010706020507" pitchFamily="18" charset="2"/>
              </a:rPr>
              <a:t>fg</a:t>
            </a:r>
            <a:r>
              <a:rPr kumimoji="1" lang="en-US" altLang="zh-TW">
                <a:solidFill>
                  <a:prstClr val="black"/>
                </a:solidFill>
                <a:latin typeface="Arial" charset="0"/>
                <a:ea typeface="標楷體" pitchFamily="65" charset="-120"/>
                <a:sym typeface="Symbol" panose="05050102010706020507" pitchFamily="18" charset="2"/>
              </a:rPr>
              <a:t> = 2501 – 2.42 * (28.69+1.448) = 2428 kJ/kg </a:t>
            </a:r>
          </a:p>
          <a:p>
            <a:pPr fontAlgn="base">
              <a:spcBef>
                <a:spcPct val="50000"/>
              </a:spcBef>
              <a:spcAft>
                <a:spcPct val="0"/>
              </a:spcAft>
            </a:pPr>
            <a:r>
              <a:rPr kumimoji="1" lang="en-US" altLang="zh-TW">
                <a:solidFill>
                  <a:prstClr val="black"/>
                </a:solidFill>
                <a:latin typeface="Arial" charset="0"/>
                <a:ea typeface="標楷體" pitchFamily="65" charset="-120"/>
                <a:sym typeface="Symbol" panose="05050102010706020507" pitchFamily="18" charset="2"/>
              </a:rPr>
              <a:t></a:t>
            </a:r>
            <a:r>
              <a:rPr kumimoji="1" lang="en-US" altLang="zh-TW">
                <a:solidFill>
                  <a:prstClr val="black"/>
                </a:solidFill>
                <a:latin typeface="Arial" charset="0"/>
                <a:ea typeface="標楷體" pitchFamily="65" charset="-120"/>
              </a:rPr>
              <a:t>W= 100 / (       * h</a:t>
            </a:r>
            <a:r>
              <a:rPr kumimoji="1" lang="en-US" altLang="zh-TW" baseline="-25000">
                <a:solidFill>
                  <a:prstClr val="black"/>
                </a:solidFill>
                <a:latin typeface="Arial" charset="0"/>
                <a:ea typeface="標楷體" pitchFamily="65" charset="-120"/>
              </a:rPr>
              <a:t>fg</a:t>
            </a:r>
            <a:r>
              <a:rPr kumimoji="1" lang="en-US" altLang="zh-TW">
                <a:solidFill>
                  <a:prstClr val="black"/>
                </a:solidFill>
                <a:latin typeface="Arial" charset="0"/>
                <a:ea typeface="標楷體" pitchFamily="65" charset="-120"/>
              </a:rPr>
              <a:t>) = 100 / (102.96 * 2428) = 0.0004 kg/kg</a:t>
            </a:r>
          </a:p>
        </p:txBody>
      </p:sp>
      <p:sp>
        <p:nvSpPr>
          <p:cNvPr id="83995" name="Text Box 27"/>
          <p:cNvSpPr txBox="1">
            <a:spLocks noChangeArrowheads="1"/>
          </p:cNvSpPr>
          <p:nvPr/>
        </p:nvSpPr>
        <p:spPr bwMode="auto">
          <a:xfrm>
            <a:off x="6781800" y="314326"/>
            <a:ext cx="3200400" cy="1338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black"/>
                </a:solidFill>
                <a:latin typeface="Arial" charset="0"/>
                <a:ea typeface="標楷體" pitchFamily="65" charset="-120"/>
              </a:rPr>
              <a:t>T</a:t>
            </a:r>
            <a:r>
              <a:rPr kumimoji="1" lang="en-US" altLang="zh-TW" baseline="-25000">
                <a:solidFill>
                  <a:prstClr val="black"/>
                </a:solidFill>
                <a:latin typeface="Arial" charset="0"/>
                <a:ea typeface="標楷體" pitchFamily="65" charset="-120"/>
              </a:rPr>
              <a:t>4</a:t>
            </a:r>
            <a:r>
              <a:rPr kumimoji="1" lang="en-US" altLang="zh-TW">
                <a:solidFill>
                  <a:prstClr val="black"/>
                </a:solidFill>
                <a:latin typeface="Arial" charset="0"/>
                <a:ea typeface="標楷體" pitchFamily="65" charset="-120"/>
              </a:rPr>
              <a:t> = T</a:t>
            </a:r>
            <a:r>
              <a:rPr kumimoji="1" lang="en-US" altLang="zh-TW" baseline="-25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 + </a:t>
            </a:r>
            <a:r>
              <a:rPr kumimoji="1" lang="en-US" altLang="zh-TW">
                <a:solidFill>
                  <a:prstClr val="black"/>
                </a:solidFill>
                <a:latin typeface="Arial" charset="0"/>
                <a:ea typeface="標楷體" pitchFamily="65" charset="-120"/>
                <a:sym typeface="Symbol" panose="05050102010706020507" pitchFamily="18" charset="2"/>
              </a:rPr>
              <a:t></a:t>
            </a:r>
            <a:r>
              <a:rPr kumimoji="1" lang="en-US" altLang="zh-TW">
                <a:solidFill>
                  <a:prstClr val="black"/>
                </a:solidFill>
                <a:latin typeface="Arial" charset="0"/>
                <a:ea typeface="標楷體" pitchFamily="65" charset="-120"/>
              </a:rPr>
              <a:t>T = 28.69 + 1.448 = 30.138 deg. C</a:t>
            </a:r>
          </a:p>
          <a:p>
            <a:pPr fontAlgn="base">
              <a:spcBef>
                <a:spcPct val="50000"/>
              </a:spcBef>
              <a:spcAft>
                <a:spcPct val="0"/>
              </a:spcAft>
            </a:pPr>
            <a:r>
              <a:rPr kumimoji="1" lang="en-US" altLang="zh-TW">
                <a:solidFill>
                  <a:prstClr val="black"/>
                </a:solidFill>
                <a:latin typeface="Arial" charset="0"/>
                <a:ea typeface="標楷體" pitchFamily="65" charset="-120"/>
              </a:rPr>
              <a:t>W</a:t>
            </a:r>
            <a:r>
              <a:rPr kumimoji="1" lang="en-US" altLang="zh-TW" baseline="-25000">
                <a:solidFill>
                  <a:prstClr val="black"/>
                </a:solidFill>
                <a:latin typeface="Arial" charset="0"/>
                <a:ea typeface="標楷體" pitchFamily="65" charset="-120"/>
              </a:rPr>
              <a:t>4</a:t>
            </a:r>
            <a:r>
              <a:rPr kumimoji="1" lang="en-US" altLang="zh-TW">
                <a:solidFill>
                  <a:prstClr val="black"/>
                </a:solidFill>
                <a:latin typeface="Arial" charset="0"/>
                <a:ea typeface="標楷體" pitchFamily="65" charset="-120"/>
              </a:rPr>
              <a:t> = W</a:t>
            </a:r>
            <a:r>
              <a:rPr kumimoji="1" lang="en-US" altLang="zh-TW" baseline="-25000">
                <a:solidFill>
                  <a:prstClr val="black"/>
                </a:solidFill>
                <a:latin typeface="Arial" charset="0"/>
                <a:ea typeface="標楷體" pitchFamily="65" charset="-120"/>
              </a:rPr>
              <a:t>3</a:t>
            </a:r>
            <a:r>
              <a:rPr kumimoji="1" lang="en-US" altLang="zh-TW">
                <a:solidFill>
                  <a:prstClr val="black"/>
                </a:solidFill>
                <a:latin typeface="Arial" charset="0"/>
                <a:ea typeface="標楷體" pitchFamily="65" charset="-120"/>
              </a:rPr>
              <a:t> + </a:t>
            </a:r>
            <a:r>
              <a:rPr kumimoji="1" lang="en-US" altLang="zh-TW">
                <a:solidFill>
                  <a:prstClr val="black"/>
                </a:solidFill>
                <a:latin typeface="Arial" charset="0"/>
                <a:ea typeface="標楷體" pitchFamily="65" charset="-120"/>
                <a:sym typeface="Symbol" panose="05050102010706020507" pitchFamily="18" charset="2"/>
              </a:rPr>
              <a:t></a:t>
            </a:r>
            <a:r>
              <a:rPr kumimoji="1" lang="en-US" altLang="zh-TW">
                <a:solidFill>
                  <a:prstClr val="black"/>
                </a:solidFill>
                <a:latin typeface="Arial" charset="0"/>
                <a:ea typeface="標楷體" pitchFamily="65" charset="-120"/>
              </a:rPr>
              <a:t>W = 0.0137 + 0.0004 = 0.0141 kg/kg</a:t>
            </a:r>
          </a:p>
        </p:txBody>
      </p:sp>
      <p:graphicFrame>
        <p:nvGraphicFramePr>
          <p:cNvPr id="83997" name="Object 29"/>
          <p:cNvGraphicFramePr>
            <a:graphicFrameLocks noChangeAspect="1"/>
          </p:cNvGraphicFramePr>
          <p:nvPr/>
        </p:nvGraphicFramePr>
        <p:xfrm>
          <a:off x="3900488" y="3471863"/>
          <a:ext cx="355600" cy="393700"/>
        </p:xfrm>
        <a:graphic>
          <a:graphicData uri="http://schemas.openxmlformats.org/presentationml/2006/ole">
            <mc:AlternateContent xmlns:mc="http://schemas.openxmlformats.org/markup-compatibility/2006">
              <mc:Choice xmlns:v="urn:schemas-microsoft-com:vml" Requires="v">
                <p:oleObj spid="_x0000_s5374" name="方程式" r:id="rId3" imgW="355320" imgH="393480" progId="Equation.3">
                  <p:embed/>
                </p:oleObj>
              </mc:Choice>
              <mc:Fallback>
                <p:oleObj name="方程式" r:id="rId3" imgW="355320" imgH="393480" progId="Equation.3">
                  <p:embed/>
                  <p:pic>
                    <p:nvPicPr>
                      <p:cNvPr id="83997"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488" y="3471863"/>
                        <a:ext cx="3556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3998" name="Object 30"/>
          <p:cNvGraphicFramePr>
            <a:graphicFrameLocks noChangeAspect="1"/>
          </p:cNvGraphicFramePr>
          <p:nvPr/>
        </p:nvGraphicFramePr>
        <p:xfrm>
          <a:off x="1955800" y="1130300"/>
          <a:ext cx="330200" cy="393700"/>
        </p:xfrm>
        <a:graphic>
          <a:graphicData uri="http://schemas.openxmlformats.org/presentationml/2006/ole">
            <mc:AlternateContent xmlns:mc="http://schemas.openxmlformats.org/markup-compatibility/2006">
              <mc:Choice xmlns:v="urn:schemas-microsoft-com:vml" Requires="v">
                <p:oleObj spid="_x0000_s5375" name="方程式" r:id="rId5" imgW="330120" imgH="393480" progId="Equation.3">
                  <p:embed/>
                </p:oleObj>
              </mc:Choice>
              <mc:Fallback>
                <p:oleObj name="方程式" r:id="rId5" imgW="330120" imgH="393480" progId="Equation.3">
                  <p:embed/>
                  <p:pic>
                    <p:nvPicPr>
                      <p:cNvPr id="83998"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5800" y="1130300"/>
                        <a:ext cx="3302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3999" name="Object 31"/>
          <p:cNvGraphicFramePr>
            <a:graphicFrameLocks noChangeAspect="1"/>
          </p:cNvGraphicFramePr>
          <p:nvPr/>
        </p:nvGraphicFramePr>
        <p:xfrm>
          <a:off x="1905000" y="6105525"/>
          <a:ext cx="355600" cy="393700"/>
        </p:xfrm>
        <a:graphic>
          <a:graphicData uri="http://schemas.openxmlformats.org/presentationml/2006/ole">
            <mc:AlternateContent xmlns:mc="http://schemas.openxmlformats.org/markup-compatibility/2006">
              <mc:Choice xmlns:v="urn:schemas-microsoft-com:vml" Requires="v">
                <p:oleObj spid="_x0000_s5376" name="方程式" r:id="rId7" imgW="355320" imgH="393480" progId="Equation.3">
                  <p:embed/>
                </p:oleObj>
              </mc:Choice>
              <mc:Fallback>
                <p:oleObj name="方程式" r:id="rId7" imgW="355320" imgH="393480" progId="Equation.3">
                  <p:embed/>
                  <p:pic>
                    <p:nvPicPr>
                      <p:cNvPr id="83999"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6105525"/>
                        <a:ext cx="3556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000" name="Object 32"/>
          <p:cNvGraphicFramePr>
            <a:graphicFrameLocks noChangeAspect="1"/>
          </p:cNvGraphicFramePr>
          <p:nvPr/>
        </p:nvGraphicFramePr>
        <p:xfrm>
          <a:off x="8124825" y="4424363"/>
          <a:ext cx="279400" cy="317500"/>
        </p:xfrm>
        <a:graphic>
          <a:graphicData uri="http://schemas.openxmlformats.org/presentationml/2006/ole">
            <mc:AlternateContent xmlns:mc="http://schemas.openxmlformats.org/markup-compatibility/2006">
              <mc:Choice xmlns:v="urn:schemas-microsoft-com:vml" Requires="v">
                <p:oleObj spid="_x0000_s5377" name="方程式" r:id="rId9" imgW="279360" imgH="317160" progId="Equation.3">
                  <p:embed/>
                </p:oleObj>
              </mc:Choice>
              <mc:Fallback>
                <p:oleObj name="方程式" r:id="rId9" imgW="279360" imgH="317160" progId="Equation.3">
                  <p:embed/>
                  <p:pic>
                    <p:nvPicPr>
                      <p:cNvPr id="84000" name="Object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4825" y="4424363"/>
                        <a:ext cx="2794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001" name="Object 33"/>
          <p:cNvGraphicFramePr>
            <a:graphicFrameLocks noChangeAspect="1"/>
          </p:cNvGraphicFramePr>
          <p:nvPr/>
        </p:nvGraphicFramePr>
        <p:xfrm>
          <a:off x="8153400" y="5791200"/>
          <a:ext cx="279400" cy="317500"/>
        </p:xfrm>
        <a:graphic>
          <a:graphicData uri="http://schemas.openxmlformats.org/presentationml/2006/ole">
            <mc:AlternateContent xmlns:mc="http://schemas.openxmlformats.org/markup-compatibility/2006">
              <mc:Choice xmlns:v="urn:schemas-microsoft-com:vml" Requires="v">
                <p:oleObj spid="_x0000_s5378" name="方程式" r:id="rId11" imgW="279360" imgH="317160" progId="Equation.3">
                  <p:embed/>
                </p:oleObj>
              </mc:Choice>
              <mc:Fallback>
                <p:oleObj name="方程式" r:id="rId11" imgW="279360" imgH="317160" progId="Equation.3">
                  <p:embed/>
                  <p:pic>
                    <p:nvPicPr>
                      <p:cNvPr id="84001" name="Object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5791200"/>
                        <a:ext cx="2794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002" name="Object 34"/>
          <p:cNvGraphicFramePr>
            <a:graphicFrameLocks noChangeAspect="1"/>
          </p:cNvGraphicFramePr>
          <p:nvPr/>
        </p:nvGraphicFramePr>
        <p:xfrm>
          <a:off x="2032000" y="352425"/>
          <a:ext cx="228600" cy="393700"/>
        </p:xfrm>
        <a:graphic>
          <a:graphicData uri="http://schemas.openxmlformats.org/presentationml/2006/ole">
            <mc:AlternateContent xmlns:mc="http://schemas.openxmlformats.org/markup-compatibility/2006">
              <mc:Choice xmlns:v="urn:schemas-microsoft-com:vml" Requires="v">
                <p:oleObj spid="_x0000_s5379" name="方程式" r:id="rId12" imgW="228600" imgH="393480" progId="Equation.3">
                  <p:embed/>
                </p:oleObj>
              </mc:Choice>
              <mc:Fallback>
                <p:oleObj name="方程式" r:id="rId12" imgW="228600" imgH="393480" progId="Equation.3">
                  <p:embed/>
                  <p:pic>
                    <p:nvPicPr>
                      <p:cNvPr id="84002" name="Object 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32000" y="352425"/>
                        <a:ext cx="2286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003" name="Object 35"/>
          <p:cNvGraphicFramePr>
            <a:graphicFrameLocks noChangeAspect="1"/>
          </p:cNvGraphicFramePr>
          <p:nvPr/>
        </p:nvGraphicFramePr>
        <p:xfrm>
          <a:off x="1892300" y="5334000"/>
          <a:ext cx="254000" cy="393700"/>
        </p:xfrm>
        <a:graphic>
          <a:graphicData uri="http://schemas.openxmlformats.org/presentationml/2006/ole">
            <mc:AlternateContent xmlns:mc="http://schemas.openxmlformats.org/markup-compatibility/2006">
              <mc:Choice xmlns:v="urn:schemas-microsoft-com:vml" Requires="v">
                <p:oleObj spid="_x0000_s5380" name="方程式" r:id="rId14" imgW="253800" imgH="393480" progId="Equation.3">
                  <p:embed/>
                </p:oleObj>
              </mc:Choice>
              <mc:Fallback>
                <p:oleObj name="方程式" r:id="rId14" imgW="253800" imgH="393480" progId="Equation.3">
                  <p:embed/>
                  <p:pic>
                    <p:nvPicPr>
                      <p:cNvPr id="84003" name="Object 3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92300" y="5334000"/>
                        <a:ext cx="2540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2232041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60326"/>
            <a:ext cx="91440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7" name="AutoShape 5"/>
          <p:cNvSpPr>
            <a:spLocks noChangeArrowheads="1"/>
          </p:cNvSpPr>
          <p:nvPr/>
        </p:nvSpPr>
        <p:spPr bwMode="auto">
          <a:xfrm>
            <a:off x="8886825" y="5776913"/>
            <a:ext cx="609600" cy="533400"/>
          </a:xfrm>
          <a:prstGeom prst="wedgeRoundRectCallout">
            <a:avLst>
              <a:gd name="adj1" fmla="val -373699"/>
              <a:gd name="adj2" fmla="val -88097"/>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kumimoji="1" lang="zh-TW" altLang="zh-TW">
              <a:solidFill>
                <a:prstClr val="black"/>
              </a:solidFill>
              <a:latin typeface="Arial" charset="0"/>
              <a:ea typeface="標楷體" pitchFamily="65" charset="-120"/>
            </a:endParaRPr>
          </a:p>
        </p:txBody>
      </p:sp>
      <p:sp>
        <p:nvSpPr>
          <p:cNvPr id="84998" name="Text Box 6"/>
          <p:cNvSpPr txBox="1">
            <a:spLocks noChangeArrowheads="1"/>
          </p:cNvSpPr>
          <p:nvPr/>
        </p:nvSpPr>
        <p:spPr bwMode="auto">
          <a:xfrm>
            <a:off x="3505200" y="53340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kumimoji="1" lang="en-US" altLang="zh-TW" sz="2400">
                <a:solidFill>
                  <a:prstClr val="white"/>
                </a:solidFill>
                <a:latin typeface="Arial" charset="0"/>
                <a:ea typeface="標楷體" pitchFamily="65" charset="-120"/>
              </a:rPr>
              <a:t>Zoom in to the limit.</a:t>
            </a:r>
          </a:p>
        </p:txBody>
      </p:sp>
      <p:sp>
        <p:nvSpPr>
          <p:cNvPr id="85000" name="Text Box 8"/>
          <p:cNvSpPr txBox="1">
            <a:spLocks noChangeArrowheads="1"/>
          </p:cNvSpPr>
          <p:nvPr/>
        </p:nvSpPr>
        <p:spPr bwMode="auto">
          <a:xfrm>
            <a:off x="3309938" y="4238626"/>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white"/>
                </a:solidFill>
                <a:latin typeface="Arial" charset="0"/>
                <a:ea typeface="標楷體" pitchFamily="65" charset="-120"/>
              </a:rPr>
              <a:t>State 3</a:t>
            </a:r>
          </a:p>
        </p:txBody>
      </p:sp>
      <p:sp>
        <p:nvSpPr>
          <p:cNvPr id="85001" name="Text Box 9"/>
          <p:cNvSpPr txBox="1">
            <a:spLocks noChangeArrowheads="1"/>
          </p:cNvSpPr>
          <p:nvPr/>
        </p:nvSpPr>
        <p:spPr bwMode="auto">
          <a:xfrm>
            <a:off x="4267200" y="34290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a:solidFill>
                  <a:prstClr val="white"/>
                </a:solidFill>
                <a:latin typeface="Arial" charset="0"/>
                <a:ea typeface="標楷體" pitchFamily="65" charset="-120"/>
              </a:rPr>
              <a:t>State 4</a:t>
            </a:r>
          </a:p>
        </p:txBody>
      </p:sp>
      <p:sp>
        <p:nvSpPr>
          <p:cNvPr id="85004" name="Rectangle 12"/>
          <p:cNvSpPr>
            <a:spLocks noChangeArrowheads="1"/>
          </p:cNvSpPr>
          <p:nvPr/>
        </p:nvSpPr>
        <p:spPr bwMode="auto">
          <a:xfrm>
            <a:off x="2743200" y="2133600"/>
            <a:ext cx="4572000" cy="1066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graphicFrame>
        <p:nvGraphicFramePr>
          <p:cNvPr id="85003" name="Object 11"/>
          <p:cNvGraphicFramePr>
            <a:graphicFrameLocks noChangeAspect="1"/>
          </p:cNvGraphicFramePr>
          <p:nvPr/>
        </p:nvGraphicFramePr>
        <p:xfrm>
          <a:off x="3105150" y="2152651"/>
          <a:ext cx="3886200" cy="923925"/>
        </p:xfrm>
        <a:graphic>
          <a:graphicData uri="http://schemas.openxmlformats.org/presentationml/2006/ole">
            <mc:AlternateContent xmlns:mc="http://schemas.openxmlformats.org/markup-compatibility/2006">
              <mc:Choice xmlns:v="urn:schemas-microsoft-com:vml" Requires="v">
                <p:oleObj spid="_x0000_s6182" name="方程式" r:id="rId4" imgW="2882880" imgH="685800" progId="Equation.3">
                  <p:embed/>
                </p:oleObj>
              </mc:Choice>
              <mc:Fallback>
                <p:oleObj name="方程式" r:id="rId4" imgW="2882880" imgH="685800" progId="Equation.3">
                  <p:embed/>
                  <p:pic>
                    <p:nvPicPr>
                      <p:cNvPr id="85003"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150" y="2152651"/>
                        <a:ext cx="3886200"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5005" name="Rectangle 13"/>
          <p:cNvSpPr>
            <a:spLocks noGrp="1" noChangeArrowheads="1"/>
          </p:cNvSpPr>
          <p:nvPr>
            <p:ph type="title"/>
          </p:nvPr>
        </p:nvSpPr>
        <p:spPr>
          <a:xfrm>
            <a:off x="1981200" y="457200"/>
            <a:ext cx="8229600" cy="1143000"/>
          </a:xfrm>
        </p:spPr>
        <p:txBody>
          <a:bodyPr/>
          <a:lstStyle/>
          <a:p>
            <a:pPr algn="l"/>
            <a:r>
              <a:rPr lang="en-US" altLang="zh-TW" sz="3200">
                <a:solidFill>
                  <a:schemeClr val="bg1"/>
                </a:solidFill>
              </a:rPr>
              <a:t>The volumetric flow rate</a:t>
            </a:r>
            <a:br>
              <a:rPr lang="en-US" altLang="zh-TW" sz="3200">
                <a:solidFill>
                  <a:schemeClr val="bg1"/>
                </a:solidFill>
              </a:rPr>
            </a:br>
            <a:r>
              <a:rPr lang="en-US" altLang="zh-TW" sz="3200">
                <a:solidFill>
                  <a:schemeClr val="bg1"/>
                </a:solidFill>
              </a:rPr>
              <a:t>and properties of states 3 and 4</a:t>
            </a:r>
          </a:p>
        </p:txBody>
      </p:sp>
    </p:spTree>
    <p:extLst>
      <p:ext uri="{BB962C8B-B14F-4D97-AF65-F5344CB8AC3E}">
        <p14:creationId xmlns:p14="http://schemas.microsoft.com/office/powerpoint/2010/main" val="8518215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4" name="Rectangle 4"/>
          <p:cNvSpPr>
            <a:spLocks noGrp="1" noChangeArrowheads="1"/>
          </p:cNvSpPr>
          <p:nvPr>
            <p:ph type="title"/>
          </p:nvPr>
        </p:nvSpPr>
        <p:spPr>
          <a:xfrm>
            <a:off x="1981200" y="2667000"/>
            <a:ext cx="5486400" cy="2209800"/>
          </a:xfrm>
        </p:spPr>
        <p:txBody>
          <a:bodyPr/>
          <a:lstStyle/>
          <a:p>
            <a:pPr algn="l"/>
            <a:r>
              <a:rPr lang="en-US" altLang="zh-TW" sz="2800">
                <a:solidFill>
                  <a:schemeClr val="bg1"/>
                </a:solidFill>
              </a:rPr>
              <a:t>the rate (L/s) at which water must be supplied to the cooling pad = 3 * (0.0146 – 0.0092) * 75 / 0.9003 = 1.3495 kg /s</a:t>
            </a:r>
          </a:p>
        </p:txBody>
      </p:sp>
      <p:sp>
        <p:nvSpPr>
          <p:cNvPr id="87046" name="Rectangle 6"/>
          <p:cNvSpPr>
            <a:spLocks noChangeArrowheads="1"/>
          </p:cNvSpPr>
          <p:nvPr/>
        </p:nvSpPr>
        <p:spPr bwMode="auto">
          <a:xfrm>
            <a:off x="8229600" y="1828800"/>
            <a:ext cx="1676400" cy="2286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30922664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Reference on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Psy</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Examples</a:t>
            </a:r>
          </a:p>
        </p:txBody>
      </p:sp>
      <p:sp>
        <p:nvSpPr>
          <p:cNvPr id="8195" name="Rectangle 3"/>
          <p:cNvSpPr>
            <a:spLocks noGrp="1" noRot="1" noChangeArrowheads="1"/>
          </p:cNvSpPr>
          <p:nvPr>
            <p:ph type="body" idx="1"/>
          </p:nvPr>
        </p:nvSpPr>
        <p:spPr/>
        <p:txBody>
          <a:bodyPr/>
          <a:lstStyle/>
          <a:p>
            <a:pPr marL="0" indent="0">
              <a:buNone/>
            </a:pPr>
            <a:r>
              <a:rPr lang="en-US" altLang="zh-TW" dirty="0">
                <a:latin typeface="Times New Roman" panose="02020603050405020304" pitchFamily="18" charset="0"/>
                <a:cs typeface="Times New Roman" panose="02020603050405020304" pitchFamily="18" charset="0"/>
              </a:rPr>
              <a:t>Albright, L.D. 1990. Chapter 2 – Psychrometrics.  Environment Control for Animals and Plants. An ASAE Textbook. ASAE, St. Joseph, MI, USA.</a:t>
            </a:r>
          </a:p>
        </p:txBody>
      </p:sp>
    </p:spTree>
    <p:extLst>
      <p:ext uri="{BB962C8B-B14F-4D97-AF65-F5344CB8AC3E}">
        <p14:creationId xmlns:p14="http://schemas.microsoft.com/office/powerpoint/2010/main" val="7781244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itchFamily="65" charset="-120"/>
                <a:cs typeface="Times New Roman" panose="02020603050405020304" pitchFamily="18" charset="0"/>
              </a:rPr>
              <a:t>Wet Bulb Temperature, </a:t>
            </a:r>
            <a:r>
              <a:rPr lang="en-US" altLang="zh-TW" dirty="0" err="1">
                <a:latin typeface="Times New Roman" panose="02020603050405020304" pitchFamily="18" charset="0"/>
                <a:ea typeface="標楷體" pitchFamily="65" charset="-120"/>
                <a:cs typeface="Times New Roman" panose="02020603050405020304" pitchFamily="18" charset="0"/>
              </a:rPr>
              <a:t>T</a:t>
            </a:r>
            <a:r>
              <a:rPr lang="en-US" altLang="zh-TW" baseline="-25000" dirty="0" err="1">
                <a:latin typeface="Times New Roman" panose="02020603050405020304" pitchFamily="18" charset="0"/>
                <a:ea typeface="標楷體" pitchFamily="65" charset="-120"/>
                <a:cs typeface="Times New Roman" panose="02020603050405020304" pitchFamily="18" charset="0"/>
              </a:rPr>
              <a:t>wb</a:t>
            </a:r>
            <a:endParaRPr lang="zh-TW" altLang="en-US" dirty="0">
              <a:latin typeface="Times New Roman" panose="02020603050405020304" pitchFamily="18" charset="0"/>
              <a:ea typeface="標楷體" pitchFamily="65" charset="-120"/>
              <a:cs typeface="Times New Roman" panose="02020603050405020304" pitchFamily="18" charset="0"/>
            </a:endParaRPr>
          </a:p>
        </p:txBody>
      </p:sp>
      <p:sp>
        <p:nvSpPr>
          <p:cNvPr id="3" name="內容版面配置區 2"/>
          <p:cNvSpPr>
            <a:spLocks noGrp="1"/>
          </p:cNvSpPr>
          <p:nvPr>
            <p:ph idx="1"/>
          </p:nvPr>
        </p:nvSpPr>
        <p:spPr>
          <a:xfrm>
            <a:off x="1981200" y="1495326"/>
            <a:ext cx="8229600" cy="3733874"/>
          </a:xfrm>
        </p:spPr>
        <p:txBody>
          <a:bodyPr>
            <a:noAutofit/>
          </a:bodyPr>
          <a:lstStyle/>
          <a:p>
            <a:pPr marL="0" indent="0" algn="ctr">
              <a:buNone/>
            </a:pPr>
            <a:r>
              <a:rPr lang="en-US" altLang="zh-TW" sz="4400" dirty="0">
                <a:latin typeface="Times New Roman" panose="02020603050405020304" pitchFamily="18" charset="0"/>
                <a:ea typeface="標楷體" pitchFamily="65" charset="-120"/>
                <a:cs typeface="Times New Roman" panose="02020603050405020304" pitchFamily="18" charset="0"/>
              </a:rPr>
              <a:t>Require device to measure RH</a:t>
            </a:r>
          </a:p>
          <a:p>
            <a:pPr marL="0" indent="0" algn="ctr">
              <a:buNone/>
            </a:pPr>
            <a:endParaRPr lang="en-US" altLang="zh-TW" sz="4400" dirty="0">
              <a:latin typeface="Times New Roman" panose="02020603050405020304" pitchFamily="18" charset="0"/>
              <a:ea typeface="標楷體" pitchFamily="65" charset="-120"/>
              <a:cs typeface="Times New Roman" panose="02020603050405020304" pitchFamily="18" charset="0"/>
            </a:endParaRPr>
          </a:p>
          <a:p>
            <a:pPr marL="0" indent="0" algn="ctr">
              <a:buNone/>
            </a:pPr>
            <a:r>
              <a:rPr lang="en-US" altLang="zh-TW" sz="4400" dirty="0">
                <a:latin typeface="Times New Roman" panose="02020603050405020304" pitchFamily="18" charset="0"/>
                <a:ea typeface="標楷體" pitchFamily="65" charset="-120"/>
                <a:cs typeface="Times New Roman" panose="02020603050405020304" pitchFamily="18" charset="0"/>
              </a:rPr>
              <a:t>Without device, </a:t>
            </a:r>
          </a:p>
          <a:p>
            <a:pPr marL="0" indent="0" algn="ctr">
              <a:buNone/>
            </a:pPr>
            <a:r>
              <a:rPr lang="en-US" altLang="zh-TW" sz="4400" dirty="0">
                <a:latin typeface="Times New Roman" panose="02020603050405020304" pitchFamily="18" charset="0"/>
                <a:ea typeface="標楷體" pitchFamily="65" charset="-120"/>
                <a:cs typeface="Times New Roman" panose="02020603050405020304" pitchFamily="18" charset="0"/>
              </a:rPr>
              <a:t>RH can be derived from </a:t>
            </a:r>
            <a:br>
              <a:rPr lang="en-US" altLang="zh-TW" sz="4400" dirty="0">
                <a:latin typeface="Times New Roman" panose="02020603050405020304" pitchFamily="18" charset="0"/>
                <a:ea typeface="標楷體" pitchFamily="65" charset="-120"/>
                <a:cs typeface="Times New Roman" panose="02020603050405020304" pitchFamily="18" charset="0"/>
              </a:rPr>
            </a:br>
            <a:r>
              <a:rPr lang="en-US" altLang="zh-TW" sz="4400" dirty="0">
                <a:latin typeface="Times New Roman" panose="02020603050405020304" pitchFamily="18" charset="0"/>
                <a:ea typeface="標楷體" pitchFamily="65" charset="-120"/>
                <a:cs typeface="Times New Roman" panose="02020603050405020304" pitchFamily="18" charset="0"/>
              </a:rPr>
              <a:t>given </a:t>
            </a:r>
            <a:r>
              <a:rPr lang="en-US" altLang="zh-TW" sz="4400" dirty="0" err="1">
                <a:latin typeface="Times New Roman" panose="02020603050405020304" pitchFamily="18" charset="0"/>
                <a:ea typeface="標楷體" pitchFamily="65" charset="-120"/>
                <a:cs typeface="Times New Roman" panose="02020603050405020304" pitchFamily="18" charset="0"/>
              </a:rPr>
              <a:t>T</a:t>
            </a:r>
            <a:r>
              <a:rPr lang="en-US" altLang="zh-TW" sz="4400" baseline="-25000" dirty="0" err="1">
                <a:latin typeface="Times New Roman" panose="02020603050405020304" pitchFamily="18" charset="0"/>
                <a:ea typeface="標楷體" pitchFamily="65" charset="-120"/>
                <a:cs typeface="Times New Roman" panose="02020603050405020304" pitchFamily="18" charset="0"/>
              </a:rPr>
              <a:t>db</a:t>
            </a:r>
            <a:r>
              <a:rPr lang="en-US" altLang="zh-TW" sz="4400" dirty="0">
                <a:latin typeface="Times New Roman" panose="02020603050405020304" pitchFamily="18" charset="0"/>
                <a:ea typeface="標楷體" pitchFamily="65" charset="-120"/>
                <a:cs typeface="Times New Roman" panose="02020603050405020304" pitchFamily="18" charset="0"/>
              </a:rPr>
              <a:t> and </a:t>
            </a:r>
            <a:r>
              <a:rPr lang="en-US" altLang="zh-TW" sz="4400" dirty="0" err="1">
                <a:latin typeface="Times New Roman" panose="02020603050405020304" pitchFamily="18" charset="0"/>
                <a:ea typeface="標楷體" pitchFamily="65" charset="-120"/>
                <a:cs typeface="Times New Roman" panose="02020603050405020304" pitchFamily="18" charset="0"/>
              </a:rPr>
              <a:t>T</a:t>
            </a:r>
            <a:r>
              <a:rPr lang="en-US" altLang="zh-TW" sz="4400" baseline="-25000" dirty="0" err="1">
                <a:latin typeface="Times New Roman" panose="02020603050405020304" pitchFamily="18" charset="0"/>
                <a:ea typeface="標楷體" pitchFamily="65" charset="-120"/>
                <a:cs typeface="Times New Roman" panose="02020603050405020304" pitchFamily="18" charset="0"/>
              </a:rPr>
              <a:t>wb</a:t>
            </a:r>
            <a:endParaRPr lang="en-US" altLang="zh-TW" sz="4400" baseline="-25000"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23831992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274638"/>
            <a:ext cx="8229600" cy="1096962"/>
          </a:xfrm>
        </p:spPr>
        <p:txBody>
          <a:bodyPr>
            <a:normAutofit/>
          </a:bodyPr>
          <a:lstStyle/>
          <a:p>
            <a:r>
              <a:rPr lang="en-US" altLang="zh-TW" sz="3600" dirty="0">
                <a:ea typeface="標楷體" pitchFamily="65" charset="-120"/>
              </a:rPr>
              <a:t>Dry and Wet Bulb Temperature</a:t>
            </a:r>
          </a:p>
        </p:txBody>
      </p:sp>
      <p:pic>
        <p:nvPicPr>
          <p:cNvPr id="5158" name="Picture 3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1676400"/>
            <a:ext cx="10731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59" name="Picture 3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1" y="1600200"/>
            <a:ext cx="183356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60" name="Picture 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05800" y="3733800"/>
            <a:ext cx="101758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61"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05401" y="1600200"/>
            <a:ext cx="9048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162" name="Picture 4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24600" y="1676400"/>
            <a:ext cx="1735138"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163" name="Picture 4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05800" y="1676400"/>
            <a:ext cx="1238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64" name="Picture 4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14600" y="4191000"/>
            <a:ext cx="2514600" cy="1538288"/>
          </a:xfrm>
          <a:prstGeom prst="rect">
            <a:avLst/>
          </a:prstGeom>
          <a:noFill/>
          <a:extLst>
            <a:ext uri="{909E8E84-426E-40DD-AFC4-6F175D3DCCD1}">
              <a14:hiddenFill xmlns:a14="http://schemas.microsoft.com/office/drawing/2010/main">
                <a:solidFill>
                  <a:srgbClr val="FFFFFF"/>
                </a:solidFill>
              </a14:hiddenFill>
            </a:ext>
          </a:extLst>
        </p:spPr>
      </p:pic>
      <p:pic>
        <p:nvPicPr>
          <p:cNvPr id="5165" name="Picture 4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24450" y="4267200"/>
            <a:ext cx="12763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166" name="Picture 4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705600" y="4495801"/>
            <a:ext cx="12954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0373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圓角矩形 3"/>
          <p:cNvSpPr/>
          <p:nvPr/>
        </p:nvSpPr>
        <p:spPr>
          <a:xfrm>
            <a:off x="4831367" y="5318461"/>
            <a:ext cx="1152000" cy="21600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5" name="圓角矩形 4"/>
          <p:cNvSpPr/>
          <p:nvPr/>
        </p:nvSpPr>
        <p:spPr>
          <a:xfrm>
            <a:off x="5663954" y="1827573"/>
            <a:ext cx="264659" cy="737333"/>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pic>
        <p:nvPicPr>
          <p:cNvPr id="6" name="Picture 2" descr="C:\Users\wefang\Desktop\20120607_14354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696607" y="848879"/>
            <a:ext cx="3588260" cy="195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3737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Moist air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1981200" y="1600201"/>
            <a:ext cx="8686800" cy="4525963"/>
          </a:xfrm>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Moist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air:</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air</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with</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water vapor</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Dry</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air: air without water vapor</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Moist air</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dry air + water vapor</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Dry air: mixed gas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(N</a:t>
            </a:r>
            <a:r>
              <a:rPr lang="en-US" altLang="zh-TW"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80%, O</a:t>
            </a:r>
            <a:r>
              <a:rPr lang="en-US" altLang="zh-TW"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19%, Others: including CO</a:t>
            </a:r>
            <a:r>
              <a:rPr lang="en-US" altLang="zh-TW"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400 ppm = 0.04% and else)</a:t>
            </a: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613391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125760"/>
            <a:ext cx="5698976" cy="1143000"/>
          </a:xfrm>
        </p:spPr>
        <p:txBody>
          <a:bodyPr/>
          <a:lstStyle/>
          <a:p>
            <a:r>
              <a:rPr lang="en-US" altLang="zh-TW" dirty="0" err="1"/>
              <a:t>T</a:t>
            </a:r>
            <a:r>
              <a:rPr lang="en-US" altLang="zh-TW" baseline="-25000" dirty="0" err="1"/>
              <a:t>db</a:t>
            </a:r>
            <a:r>
              <a:rPr lang="en-US" altLang="zh-TW" dirty="0"/>
              <a:t> and </a:t>
            </a:r>
            <a:r>
              <a:rPr lang="en-US" altLang="zh-TW" dirty="0" err="1"/>
              <a:t>T</a:t>
            </a:r>
            <a:r>
              <a:rPr lang="en-US" altLang="zh-TW" baseline="-25000" dirty="0" err="1"/>
              <a:t>wb</a:t>
            </a:r>
            <a:endParaRPr lang="zh-TW" altLang="en-US" dirty="0">
              <a:latin typeface="標楷體" pitchFamily="65" charset="-120"/>
              <a:ea typeface="標楷體" pitchFamily="65" charset="-120"/>
            </a:endParaRPr>
          </a:p>
        </p:txBody>
      </p:sp>
      <p:pic>
        <p:nvPicPr>
          <p:cNvPr id="1026" name="Picture 2" descr="C:\Users\wefang\Desktop\photo\Photos\DSC0489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76558" y="-12560"/>
            <a:ext cx="2691443" cy="68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efang\Desktop\photo\Photos\DSC0488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9828" y="1826822"/>
            <a:ext cx="5400600" cy="405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8577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1" name="Picture 3" descr="C:\Users\wefang\Desktop\photo\Photos\DSC0489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0721" y="0"/>
            <a:ext cx="9120000" cy="6840000"/>
          </a:xfrm>
          <a:prstGeom prst="rect">
            <a:avLst/>
          </a:prstGeom>
          <a:noFill/>
          <a:extLst>
            <a:ext uri="{909E8E84-426E-40DD-AFC4-6F175D3DCCD1}">
              <a14:hiddenFill xmlns:a14="http://schemas.microsoft.com/office/drawing/2010/main">
                <a:solidFill>
                  <a:srgbClr val="FFFFFF"/>
                </a:solidFill>
              </a14:hiddenFill>
            </a:ext>
          </a:extLst>
        </p:spPr>
      </p:pic>
      <p:sp>
        <p:nvSpPr>
          <p:cNvPr id="5" name="向右箭號 4"/>
          <p:cNvSpPr/>
          <p:nvPr/>
        </p:nvSpPr>
        <p:spPr>
          <a:xfrm>
            <a:off x="3702571" y="332656"/>
            <a:ext cx="1224136"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pic>
        <p:nvPicPr>
          <p:cNvPr id="2052" name="Picture 4" descr="C:\Users\wefang\Desktop\photo\Photos\DSC0489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74180" y="2313831"/>
            <a:ext cx="4379949" cy="2898477"/>
          </a:xfrm>
          <a:prstGeom prst="rect">
            <a:avLst/>
          </a:prstGeom>
          <a:solidFill>
            <a:srgbClr val="FFFFFF">
              <a:shade val="85000"/>
            </a:srgbClr>
          </a:solidFill>
          <a:ln w="190500" cap="rnd">
            <a:solidFill>
              <a:srgbClr val="FFFF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向右箭號 7"/>
          <p:cNvSpPr/>
          <p:nvPr/>
        </p:nvSpPr>
        <p:spPr>
          <a:xfrm rot="5400000">
            <a:off x="7068109" y="2096852"/>
            <a:ext cx="1224136"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6" name="文字方塊 5"/>
          <p:cNvSpPr txBox="1"/>
          <p:nvPr/>
        </p:nvSpPr>
        <p:spPr>
          <a:xfrm>
            <a:off x="1847530" y="4941168"/>
            <a:ext cx="1855042" cy="156966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fontAlgn="base">
              <a:spcBef>
                <a:spcPct val="0"/>
              </a:spcBef>
              <a:spcAft>
                <a:spcPct val="0"/>
              </a:spcAft>
            </a:pPr>
            <a:r>
              <a:rPr kumimoji="1" lang="en-US" altLang="zh-TW" sz="2400" dirty="0" err="1">
                <a:solidFill>
                  <a:prstClr val="white"/>
                </a:solidFill>
                <a:latin typeface="Times New Roman" pitchFamily="18" charset="0"/>
                <a:ea typeface="標楷體" pitchFamily="65" charset="-120"/>
                <a:cs typeface="Times New Roman" pitchFamily="18" charset="0"/>
              </a:rPr>
              <a:t>Tdb</a:t>
            </a:r>
            <a:r>
              <a:rPr kumimoji="1" lang="en-US" altLang="zh-TW" sz="2400" dirty="0">
                <a:solidFill>
                  <a:prstClr val="white"/>
                </a:solidFill>
                <a:latin typeface="Times New Roman" pitchFamily="18" charset="0"/>
                <a:ea typeface="標楷體" pitchFamily="65" charset="-120"/>
                <a:cs typeface="Times New Roman" pitchFamily="18" charset="0"/>
              </a:rPr>
              <a:t>: 26 </a:t>
            </a:r>
            <a:r>
              <a:rPr kumimoji="1" lang="en-US" altLang="zh-TW" sz="2400" baseline="30000" dirty="0" err="1">
                <a:solidFill>
                  <a:prstClr val="white"/>
                </a:solidFill>
                <a:latin typeface="Times New Roman" pitchFamily="18" charset="0"/>
                <a:ea typeface="標楷體" pitchFamily="65" charset="-120"/>
                <a:cs typeface="Times New Roman" pitchFamily="18" charset="0"/>
              </a:rPr>
              <a:t>o</a:t>
            </a:r>
            <a:r>
              <a:rPr kumimoji="1" lang="en-US" altLang="zh-TW" sz="2400" dirty="0" err="1">
                <a:solidFill>
                  <a:prstClr val="white"/>
                </a:solidFill>
                <a:latin typeface="Times New Roman" pitchFamily="18" charset="0"/>
                <a:ea typeface="標楷體" pitchFamily="65" charset="-120"/>
                <a:cs typeface="Times New Roman" pitchFamily="18" charset="0"/>
              </a:rPr>
              <a:t>C</a:t>
            </a:r>
            <a:endParaRPr kumimoji="1" lang="en-US" altLang="zh-TW" sz="2400" dirty="0">
              <a:solidFill>
                <a:prstClr val="white"/>
              </a:solidFill>
              <a:latin typeface="Times New Roman" pitchFamily="18" charset="0"/>
              <a:ea typeface="標楷體" pitchFamily="65" charset="-120"/>
              <a:cs typeface="Times New Roman" pitchFamily="18" charset="0"/>
            </a:endParaRPr>
          </a:p>
          <a:p>
            <a:pPr fontAlgn="base">
              <a:spcBef>
                <a:spcPct val="0"/>
              </a:spcBef>
              <a:spcAft>
                <a:spcPct val="0"/>
              </a:spcAft>
            </a:pPr>
            <a:r>
              <a:rPr kumimoji="1" lang="en-US" altLang="zh-TW" sz="2400" dirty="0">
                <a:solidFill>
                  <a:prstClr val="white"/>
                </a:solidFill>
                <a:latin typeface="Times New Roman" pitchFamily="18" charset="0"/>
                <a:ea typeface="標楷體" pitchFamily="65" charset="-120"/>
                <a:cs typeface="Times New Roman" pitchFamily="18" charset="0"/>
              </a:rPr>
              <a:t>Twb:17 </a:t>
            </a:r>
            <a:r>
              <a:rPr kumimoji="1" lang="en-US" altLang="zh-TW" sz="2400" baseline="30000" dirty="0" err="1">
                <a:solidFill>
                  <a:prstClr val="white"/>
                </a:solidFill>
                <a:latin typeface="Times New Roman" pitchFamily="18" charset="0"/>
                <a:ea typeface="標楷體" pitchFamily="65" charset="-120"/>
                <a:cs typeface="Times New Roman" pitchFamily="18" charset="0"/>
              </a:rPr>
              <a:t>o</a:t>
            </a:r>
            <a:r>
              <a:rPr kumimoji="1" lang="en-US" altLang="zh-TW" sz="2400" dirty="0" err="1">
                <a:solidFill>
                  <a:prstClr val="white"/>
                </a:solidFill>
                <a:latin typeface="Times New Roman" pitchFamily="18" charset="0"/>
                <a:ea typeface="標楷體" pitchFamily="65" charset="-120"/>
                <a:cs typeface="Times New Roman" pitchFamily="18" charset="0"/>
              </a:rPr>
              <a:t>C</a:t>
            </a:r>
            <a:endParaRPr kumimoji="1" lang="en-US" altLang="zh-TW" sz="2400" dirty="0">
              <a:solidFill>
                <a:prstClr val="white"/>
              </a:solidFill>
              <a:latin typeface="Times New Roman" pitchFamily="18" charset="0"/>
              <a:ea typeface="標楷體" pitchFamily="65" charset="-120"/>
              <a:cs typeface="Times New Roman" pitchFamily="18" charset="0"/>
            </a:endParaRPr>
          </a:p>
          <a:p>
            <a:pPr fontAlgn="base">
              <a:spcBef>
                <a:spcPct val="0"/>
              </a:spcBef>
              <a:spcAft>
                <a:spcPct val="0"/>
              </a:spcAft>
            </a:pPr>
            <a:r>
              <a:rPr kumimoji="1" lang="en-US" altLang="zh-TW" sz="2400" dirty="0">
                <a:solidFill>
                  <a:prstClr val="white"/>
                </a:solidFill>
                <a:latin typeface="Times New Roman" pitchFamily="18" charset="0"/>
                <a:ea typeface="標楷體" pitchFamily="65" charset="-120"/>
                <a:cs typeface="Times New Roman" pitchFamily="18" charset="0"/>
              </a:rPr>
              <a:t>WBD:</a:t>
            </a:r>
            <a:r>
              <a:rPr kumimoji="1" lang="zh-TW" altLang="en-US" sz="2400" dirty="0">
                <a:solidFill>
                  <a:prstClr val="white"/>
                </a:solidFill>
                <a:latin typeface="Times New Roman" pitchFamily="18" charset="0"/>
                <a:ea typeface="標楷體" pitchFamily="65" charset="-120"/>
                <a:cs typeface="Times New Roman" pitchFamily="18" charset="0"/>
              </a:rPr>
              <a:t> </a:t>
            </a:r>
            <a:r>
              <a:rPr kumimoji="1" lang="en-US" altLang="zh-TW" sz="2400" dirty="0">
                <a:solidFill>
                  <a:prstClr val="white"/>
                </a:solidFill>
                <a:latin typeface="Times New Roman" pitchFamily="18" charset="0"/>
                <a:ea typeface="標楷體" pitchFamily="65" charset="-120"/>
                <a:cs typeface="Times New Roman" pitchFamily="18" charset="0"/>
              </a:rPr>
              <a:t>9 </a:t>
            </a:r>
            <a:r>
              <a:rPr kumimoji="1" lang="en-US" altLang="zh-TW" sz="2400" baseline="30000" dirty="0" err="1">
                <a:solidFill>
                  <a:prstClr val="white"/>
                </a:solidFill>
                <a:latin typeface="Times New Roman" pitchFamily="18" charset="0"/>
                <a:ea typeface="標楷體" pitchFamily="65" charset="-120"/>
                <a:cs typeface="Times New Roman" pitchFamily="18" charset="0"/>
              </a:rPr>
              <a:t>o</a:t>
            </a:r>
            <a:r>
              <a:rPr kumimoji="1" lang="en-US" altLang="zh-TW" sz="2400" dirty="0" err="1">
                <a:solidFill>
                  <a:prstClr val="white"/>
                </a:solidFill>
                <a:latin typeface="Times New Roman" pitchFamily="18" charset="0"/>
                <a:ea typeface="標楷體" pitchFamily="65" charset="-120"/>
                <a:cs typeface="Times New Roman" pitchFamily="18" charset="0"/>
              </a:rPr>
              <a:t>C</a:t>
            </a:r>
            <a:endParaRPr kumimoji="1" lang="en-US" altLang="zh-TW" sz="2400" dirty="0">
              <a:solidFill>
                <a:prstClr val="white"/>
              </a:solidFill>
              <a:latin typeface="Times New Roman" pitchFamily="18" charset="0"/>
              <a:ea typeface="標楷體" pitchFamily="65" charset="-120"/>
              <a:cs typeface="Times New Roman" pitchFamily="18" charset="0"/>
            </a:endParaRPr>
          </a:p>
          <a:p>
            <a:pPr fontAlgn="base">
              <a:spcBef>
                <a:spcPct val="0"/>
              </a:spcBef>
              <a:spcAft>
                <a:spcPct val="0"/>
              </a:spcAft>
            </a:pPr>
            <a:r>
              <a:rPr kumimoji="1" lang="en-US" altLang="zh-TW" sz="2400" dirty="0">
                <a:solidFill>
                  <a:prstClr val="white"/>
                </a:solidFill>
                <a:latin typeface="Times New Roman" pitchFamily="18" charset="0"/>
                <a:ea typeface="標楷體" pitchFamily="65" charset="-120"/>
                <a:cs typeface="Times New Roman" pitchFamily="18" charset="0"/>
              </a:rPr>
              <a:t>RH ≈ 36 %</a:t>
            </a:r>
            <a:endParaRPr kumimoji="1" lang="zh-TW" altLang="en-US" sz="2400" dirty="0">
              <a:solidFill>
                <a:prstClr val="white"/>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8650537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99389" y="44625"/>
            <a:ext cx="9181919" cy="6468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6960096" y="44624"/>
            <a:ext cx="792088" cy="5400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6" name="矩形 5"/>
          <p:cNvSpPr/>
          <p:nvPr/>
        </p:nvSpPr>
        <p:spPr>
          <a:xfrm>
            <a:off x="1847528" y="2259621"/>
            <a:ext cx="8820472" cy="5760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2" name="橢圓 1"/>
          <p:cNvSpPr/>
          <p:nvPr/>
        </p:nvSpPr>
        <p:spPr>
          <a:xfrm>
            <a:off x="5375922" y="3875442"/>
            <a:ext cx="881844" cy="432048"/>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1076827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4"/>
          <p:cNvSpPr>
            <a:spLocks noGrp="1" noChangeArrowheads="1"/>
          </p:cNvSpPr>
          <p:nvPr>
            <p:ph type="title"/>
          </p:nvPr>
        </p:nvSpPr>
        <p:spPr/>
        <p:txBody>
          <a:bodyPr>
            <a:normAutofit/>
          </a:bodyPr>
          <a:lstStyle/>
          <a:p>
            <a:r>
              <a:rPr lang="en-US" altLang="zh-TW" dirty="0"/>
              <a:t>RH = f(</a:t>
            </a:r>
            <a:r>
              <a:rPr lang="en-US" altLang="zh-TW" dirty="0" err="1"/>
              <a:t>T</a:t>
            </a:r>
            <a:r>
              <a:rPr lang="en-US" altLang="zh-TW" baseline="-25000" dirty="0" err="1"/>
              <a:t>db</a:t>
            </a:r>
            <a:r>
              <a:rPr lang="en-US" altLang="zh-TW" dirty="0"/>
              <a:t> and </a:t>
            </a:r>
            <a:r>
              <a:rPr lang="en-US" altLang="zh-TW" dirty="0" err="1"/>
              <a:t>T</a:t>
            </a:r>
            <a:r>
              <a:rPr lang="en-US" altLang="zh-TW" baseline="-25000" dirty="0" err="1"/>
              <a:t>wb</a:t>
            </a:r>
            <a:r>
              <a:rPr lang="en-US" altLang="zh-TW" dirty="0"/>
              <a:t>)</a:t>
            </a:r>
            <a:endParaRPr lang="en-US" altLang="zh-TW" dirty="0">
              <a:latin typeface="標楷體" pitchFamily="65" charset="-120"/>
              <a:ea typeface="標楷體" pitchFamily="65" charset="-120"/>
            </a:endParaRPr>
          </a:p>
        </p:txBody>
      </p:sp>
      <p:pic>
        <p:nvPicPr>
          <p:cNvPr id="18637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752600"/>
            <a:ext cx="9144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4" name="Text Box 6"/>
          <p:cNvSpPr txBox="1">
            <a:spLocks noChangeArrowheads="1"/>
          </p:cNvSpPr>
          <p:nvPr/>
        </p:nvSpPr>
        <p:spPr bwMode="auto">
          <a:xfrm>
            <a:off x="2999656" y="5635952"/>
            <a:ext cx="6192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kumimoji="1" lang="en-US" altLang="zh-TW" sz="2800" dirty="0" err="1">
                <a:solidFill>
                  <a:srgbClr val="000000"/>
                </a:solidFill>
                <a:latin typeface="Arial" charset="0"/>
                <a:ea typeface="標楷體" pitchFamily="65" charset="-120"/>
              </a:rPr>
              <a:t>P</a:t>
            </a:r>
            <a:r>
              <a:rPr kumimoji="1" lang="en-US" altLang="zh-TW" sz="2400" baseline="-25000" dirty="0" err="1">
                <a:solidFill>
                  <a:srgbClr val="000000"/>
                </a:solidFill>
                <a:latin typeface="Arial" charset="0"/>
                <a:ea typeface="標楷體" pitchFamily="65" charset="-120"/>
              </a:rPr>
              <a:t>atm</a:t>
            </a:r>
            <a:r>
              <a:rPr kumimoji="1" lang="en-US" altLang="zh-TW" sz="2800" dirty="0">
                <a:solidFill>
                  <a:srgbClr val="000000"/>
                </a:solidFill>
                <a:latin typeface="Arial" charset="0"/>
                <a:ea typeface="標楷體" pitchFamily="65" charset="-120"/>
              </a:rPr>
              <a:t> = 101.325 kPa = 1013.25 </a:t>
            </a:r>
            <a:r>
              <a:rPr kumimoji="1" lang="en-US" altLang="zh-TW" sz="2800" dirty="0" err="1">
                <a:solidFill>
                  <a:srgbClr val="000000"/>
                </a:solidFill>
                <a:latin typeface="Arial" charset="0"/>
                <a:ea typeface="標楷體" pitchFamily="65" charset="-120"/>
              </a:rPr>
              <a:t>hPa</a:t>
            </a:r>
            <a:endParaRPr kumimoji="1" lang="en-US" altLang="zh-TW" sz="2800" dirty="0">
              <a:solidFill>
                <a:srgbClr val="000000"/>
              </a:solidFill>
              <a:latin typeface="Arial" charset="0"/>
              <a:ea typeface="標楷體" pitchFamily="65" charset="-120"/>
            </a:endParaRPr>
          </a:p>
        </p:txBody>
      </p:sp>
      <p:cxnSp>
        <p:nvCxnSpPr>
          <p:cNvPr id="3" name="直線接點 2"/>
          <p:cNvCxnSpPr/>
          <p:nvPr/>
        </p:nvCxnSpPr>
        <p:spPr>
          <a:xfrm>
            <a:off x="2063552" y="2265851"/>
            <a:ext cx="8064896" cy="3168352"/>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3821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RH = f(</a:t>
            </a:r>
            <a:r>
              <a:rPr lang="en-US" altLang="zh-TW" dirty="0" err="1"/>
              <a:t>T</a:t>
            </a:r>
            <a:r>
              <a:rPr lang="en-US" altLang="zh-TW" baseline="-25000" dirty="0" err="1"/>
              <a:t>db</a:t>
            </a:r>
            <a:r>
              <a:rPr lang="en-US" altLang="zh-TW" dirty="0"/>
              <a:t> and </a:t>
            </a:r>
            <a:r>
              <a:rPr lang="en-US" altLang="zh-TW" dirty="0" err="1"/>
              <a:t>T</a:t>
            </a:r>
            <a:r>
              <a:rPr lang="en-US" altLang="zh-TW" baseline="-25000" dirty="0" err="1"/>
              <a:t>wb</a:t>
            </a:r>
            <a:r>
              <a:rPr lang="en-US" altLang="zh-TW" dirty="0"/>
              <a:t>)</a:t>
            </a:r>
            <a:endParaRPr lang="zh-TW" altLang="en-US" dirty="0">
              <a:latin typeface="標楷體" pitchFamily="65" charset="-120"/>
              <a:ea typeface="標楷體" pitchFamily="65" charset="-120"/>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09809" y="1568918"/>
            <a:ext cx="9068401" cy="502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橢圓 2"/>
          <p:cNvSpPr/>
          <p:nvPr/>
        </p:nvSpPr>
        <p:spPr>
          <a:xfrm rot="1412915">
            <a:off x="1318225" y="4274661"/>
            <a:ext cx="5089092" cy="23762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5" name="橢圓 4"/>
          <p:cNvSpPr/>
          <p:nvPr/>
        </p:nvSpPr>
        <p:spPr>
          <a:xfrm rot="1412915">
            <a:off x="7378739" y="1462945"/>
            <a:ext cx="3478806" cy="13290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4709332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33308"/>
          <a:stretch/>
        </p:blipFill>
        <p:spPr bwMode="auto">
          <a:xfrm>
            <a:off x="1659188" y="2419350"/>
            <a:ext cx="8883701" cy="403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4749981" y="2636912"/>
            <a:ext cx="576064" cy="3240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6" name="矩形 5"/>
          <p:cNvSpPr/>
          <p:nvPr/>
        </p:nvSpPr>
        <p:spPr>
          <a:xfrm>
            <a:off x="1775520" y="3645025"/>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2" name="標題 1"/>
          <p:cNvSpPr>
            <a:spLocks noGrp="1"/>
          </p:cNvSpPr>
          <p:nvPr>
            <p:ph type="title"/>
          </p:nvPr>
        </p:nvSpPr>
        <p:spPr/>
        <p:txBody>
          <a:bodyPr>
            <a:normAutofit/>
          </a:bodyPr>
          <a:lstStyle/>
          <a:p>
            <a:r>
              <a:rPr lang="en-US" altLang="zh-TW" dirty="0" err="1"/>
              <a:t>T</a:t>
            </a:r>
            <a:r>
              <a:rPr lang="en-US" altLang="zh-TW" baseline="-25000" dirty="0" err="1"/>
              <a:t>wb</a:t>
            </a:r>
            <a:r>
              <a:rPr lang="en-US" altLang="zh-TW" dirty="0"/>
              <a:t> = f(</a:t>
            </a:r>
            <a:r>
              <a:rPr lang="en-US" altLang="zh-TW" dirty="0" err="1"/>
              <a:t>T</a:t>
            </a:r>
            <a:r>
              <a:rPr lang="en-US" altLang="zh-TW" baseline="-25000" dirty="0" err="1"/>
              <a:t>db</a:t>
            </a:r>
            <a:r>
              <a:rPr lang="en-US" altLang="zh-TW" dirty="0"/>
              <a:t>, RH)</a:t>
            </a:r>
            <a:endParaRPr lang="zh-TW" altLang="en-US" dirty="0">
              <a:latin typeface="標楷體" pitchFamily="65" charset="-120"/>
              <a:ea typeface="標楷體" pitchFamily="65" charset="-120"/>
            </a:endParaRPr>
          </a:p>
        </p:txBody>
      </p:sp>
    </p:spTree>
    <p:extLst>
      <p:ext uri="{BB962C8B-B14F-4D97-AF65-F5344CB8AC3E}">
        <p14:creationId xmlns:p14="http://schemas.microsoft.com/office/powerpoint/2010/main" val="38562333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latin typeface="Times New Roman" panose="02020603050405020304" pitchFamily="18" charset="0"/>
                <a:ea typeface="標楷體" pitchFamily="65" charset="-120"/>
                <a:cs typeface="Times New Roman" pitchFamily="18" charset="0"/>
              </a:rPr>
              <a:t>Wet bulb depression, WBD</a:t>
            </a:r>
            <a:endParaRPr lang="zh-TW" altLang="en-US" dirty="0">
              <a:latin typeface="Times New Roman" panose="02020603050405020304" pitchFamily="18" charset="0"/>
              <a:ea typeface="標楷體" pitchFamily="65" charset="-120"/>
              <a:cs typeface="Times New Roman" pitchFamily="18" charset="0"/>
            </a:endParaRPr>
          </a:p>
        </p:txBody>
      </p:sp>
      <p:sp>
        <p:nvSpPr>
          <p:cNvPr id="4" name="矩形 3"/>
          <p:cNvSpPr/>
          <p:nvPr/>
        </p:nvSpPr>
        <p:spPr>
          <a:xfrm>
            <a:off x="1703512" y="2492897"/>
            <a:ext cx="8244408" cy="3170099"/>
          </a:xfrm>
          <a:prstGeom prst="rect">
            <a:avLst/>
          </a:prstGeom>
        </p:spPr>
        <p:txBody>
          <a:bodyPr wrap="square">
            <a:spAutoFit/>
          </a:bodyPr>
          <a:lstStyle/>
          <a:p>
            <a:pPr lvl="2" algn="ctr" fontAlgn="base">
              <a:spcBef>
                <a:spcPct val="0"/>
              </a:spcBef>
              <a:spcAft>
                <a:spcPct val="0"/>
              </a:spcAft>
            </a:pPr>
            <a:r>
              <a:rPr kumimoji="1" lang="en-US" altLang="zh-TW" sz="4000" dirty="0">
                <a:solidFill>
                  <a:prstClr val="black"/>
                </a:solidFill>
                <a:latin typeface="Times New Roman" panose="02020603050405020304" pitchFamily="18" charset="0"/>
                <a:ea typeface="標楷體" pitchFamily="65" charset="-120"/>
                <a:cs typeface="Times New Roman" panose="02020603050405020304" pitchFamily="18" charset="0"/>
              </a:rPr>
              <a:t>WBD</a:t>
            </a:r>
            <a:r>
              <a:rPr kumimoji="1" lang="zh-TW" altLang="en-US" sz="4000" dirty="0">
                <a:solidFill>
                  <a:prstClr val="black"/>
                </a:solidFill>
                <a:latin typeface="Times New Roman" panose="02020603050405020304" pitchFamily="18" charset="0"/>
                <a:ea typeface="標楷體" pitchFamily="65" charset="-120"/>
                <a:cs typeface="Times New Roman" panose="02020603050405020304" pitchFamily="18" charset="0"/>
              </a:rPr>
              <a:t> </a:t>
            </a:r>
            <a:r>
              <a:rPr kumimoji="1" lang="en-US" altLang="zh-TW" sz="4000" dirty="0">
                <a:solidFill>
                  <a:prstClr val="black"/>
                </a:solidFill>
                <a:latin typeface="Times New Roman" panose="02020603050405020304" pitchFamily="18" charset="0"/>
                <a:ea typeface="標楷體" pitchFamily="65" charset="-120"/>
                <a:cs typeface="Times New Roman" panose="02020603050405020304" pitchFamily="18" charset="0"/>
              </a:rPr>
              <a:t>=</a:t>
            </a:r>
            <a:r>
              <a:rPr kumimoji="1" lang="zh-TW" altLang="en-US" sz="4000" dirty="0">
                <a:solidFill>
                  <a:prstClr val="black"/>
                </a:solidFill>
                <a:latin typeface="Times New Roman" panose="02020603050405020304" pitchFamily="18" charset="0"/>
                <a:ea typeface="標楷體" pitchFamily="65" charset="-120"/>
                <a:cs typeface="Times New Roman" panose="02020603050405020304" pitchFamily="18" charset="0"/>
              </a:rPr>
              <a:t> </a:t>
            </a:r>
            <a:r>
              <a:rPr kumimoji="1" lang="en-US" altLang="zh-TW" sz="4000" dirty="0" err="1">
                <a:solidFill>
                  <a:prstClr val="black"/>
                </a:solidFill>
                <a:latin typeface="Times New Roman" panose="02020603050405020304" pitchFamily="18" charset="0"/>
                <a:ea typeface="標楷體" pitchFamily="65" charset="-120"/>
                <a:cs typeface="Times New Roman" panose="02020603050405020304" pitchFamily="18" charset="0"/>
              </a:rPr>
              <a:t>Tdb</a:t>
            </a:r>
            <a:r>
              <a:rPr kumimoji="1" lang="en-US" altLang="zh-TW" sz="4000" dirty="0">
                <a:solidFill>
                  <a:prstClr val="black"/>
                </a:solidFill>
                <a:latin typeface="Times New Roman" panose="02020603050405020304" pitchFamily="18" charset="0"/>
                <a:ea typeface="標楷體" pitchFamily="65" charset="-120"/>
                <a:cs typeface="Times New Roman" panose="02020603050405020304" pitchFamily="18" charset="0"/>
              </a:rPr>
              <a:t> – </a:t>
            </a:r>
            <a:r>
              <a:rPr kumimoji="1" lang="en-US" altLang="zh-TW" sz="4000" dirty="0" err="1">
                <a:solidFill>
                  <a:prstClr val="black"/>
                </a:solidFill>
                <a:latin typeface="Times New Roman" panose="02020603050405020304" pitchFamily="18" charset="0"/>
                <a:ea typeface="標楷體" pitchFamily="65" charset="-120"/>
                <a:cs typeface="Times New Roman" panose="02020603050405020304" pitchFamily="18" charset="0"/>
              </a:rPr>
              <a:t>Twb</a:t>
            </a:r>
            <a:endParaRPr kumimoji="1" lang="en-US" altLang="zh-TW" sz="4000" dirty="0">
              <a:solidFill>
                <a:prstClr val="black"/>
              </a:solidFill>
              <a:latin typeface="Times New Roman" panose="02020603050405020304" pitchFamily="18" charset="0"/>
              <a:ea typeface="標楷體" pitchFamily="65" charset="-120"/>
              <a:cs typeface="Times New Roman" panose="02020603050405020304" pitchFamily="18" charset="0"/>
            </a:endParaRPr>
          </a:p>
          <a:p>
            <a:pPr lvl="2" algn="ctr" fontAlgn="base">
              <a:spcBef>
                <a:spcPct val="0"/>
              </a:spcBef>
              <a:spcAft>
                <a:spcPct val="0"/>
              </a:spcAft>
            </a:pPr>
            <a:endParaRPr kumimoji="1" lang="en-US" altLang="zh-TW" sz="4000" dirty="0">
              <a:solidFill>
                <a:prstClr val="black"/>
              </a:solidFill>
              <a:latin typeface="Times New Roman" panose="02020603050405020304" pitchFamily="18" charset="0"/>
              <a:ea typeface="標楷體" pitchFamily="65" charset="-120"/>
              <a:cs typeface="Times New Roman" panose="02020603050405020304" pitchFamily="18" charset="0"/>
            </a:endParaRPr>
          </a:p>
          <a:p>
            <a:pPr lvl="2" algn="ctr" fontAlgn="base">
              <a:spcBef>
                <a:spcPct val="0"/>
              </a:spcBef>
              <a:spcAft>
                <a:spcPct val="0"/>
              </a:spcAft>
            </a:pPr>
            <a:r>
              <a:rPr kumimoji="1" lang="en-US" altLang="zh-TW" sz="4000" dirty="0">
                <a:solidFill>
                  <a:prstClr val="black"/>
                </a:solidFill>
                <a:latin typeface="Times New Roman" panose="02020603050405020304" pitchFamily="18" charset="0"/>
                <a:ea typeface="標楷體" pitchFamily="65" charset="-120"/>
                <a:cs typeface="Times New Roman" panose="02020603050405020304" pitchFamily="18" charset="0"/>
              </a:rPr>
              <a:t>Limit of the degree of temperature drop of the Evaporative cooling system</a:t>
            </a:r>
          </a:p>
        </p:txBody>
      </p:sp>
    </p:spTree>
    <p:extLst>
      <p:ext uri="{BB962C8B-B14F-4D97-AF65-F5344CB8AC3E}">
        <p14:creationId xmlns:p14="http://schemas.microsoft.com/office/powerpoint/2010/main" val="20587762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WBD= </a:t>
            </a:r>
            <a:r>
              <a:rPr lang="en-US" altLang="zh-TW" dirty="0" err="1"/>
              <a:t>T</a:t>
            </a:r>
            <a:r>
              <a:rPr lang="en-US" altLang="zh-TW" baseline="-25000" dirty="0" err="1"/>
              <a:t>db</a:t>
            </a:r>
            <a:r>
              <a:rPr lang="en-US" altLang="zh-TW" dirty="0"/>
              <a:t> – </a:t>
            </a:r>
            <a:r>
              <a:rPr lang="en-US" altLang="zh-TW" dirty="0" err="1"/>
              <a:t>T</a:t>
            </a:r>
            <a:r>
              <a:rPr lang="en-US" altLang="zh-TW" baseline="-25000" dirty="0" err="1"/>
              <a:t>wb</a:t>
            </a:r>
            <a:r>
              <a:rPr lang="en-US" altLang="zh-TW" dirty="0"/>
              <a:t> = f(</a:t>
            </a:r>
            <a:r>
              <a:rPr lang="en-US" altLang="zh-TW" dirty="0" err="1"/>
              <a:t>T</a:t>
            </a:r>
            <a:r>
              <a:rPr lang="en-US" altLang="zh-TW" baseline="-25000" dirty="0" err="1"/>
              <a:t>db</a:t>
            </a:r>
            <a:r>
              <a:rPr lang="en-US" altLang="zh-TW" dirty="0"/>
              <a:t>, RH)</a:t>
            </a:r>
            <a:br>
              <a:rPr lang="en-US" altLang="zh-TW" dirty="0"/>
            </a:br>
            <a:r>
              <a:rPr lang="zh-TW" altLang="en-US" dirty="0"/>
              <a:t> </a:t>
            </a:r>
            <a:r>
              <a:rPr lang="en-US" altLang="zh-TW" dirty="0"/>
              <a:t>Web Bulb Depression</a:t>
            </a:r>
            <a:endParaRPr lang="zh-TW" altLang="en-US" dirty="0">
              <a:latin typeface="標楷體" pitchFamily="65" charset="-120"/>
              <a:ea typeface="標楷體" pitchFamily="65" charset="-12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5371" y="2204864"/>
            <a:ext cx="8945129"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1910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Times New Roman" panose="02020603050405020304" pitchFamily="18" charset="0"/>
                <a:ea typeface="標楷體" panose="03000509000000000000" pitchFamily="65" charset="-120"/>
                <a:cs typeface="Times New Roman" pitchFamily="18" charset="0"/>
              </a:rPr>
              <a:t>Psychrometric properties</a:t>
            </a:r>
            <a:endParaRPr lang="zh-TW" altLang="en-US" dirty="0">
              <a:latin typeface="Times New Roman" panose="02020603050405020304" pitchFamily="18" charset="0"/>
              <a:ea typeface="標楷體" panose="03000509000000000000" pitchFamily="65" charset="-120"/>
              <a:cs typeface="Times New Roman" pitchFamily="18" charset="0"/>
            </a:endParaRPr>
          </a:p>
        </p:txBody>
      </p:sp>
      <p:sp>
        <p:nvSpPr>
          <p:cNvPr id="3" name="內容版面配置區 2"/>
          <p:cNvSpPr>
            <a:spLocks noGrp="1"/>
          </p:cNvSpPr>
          <p:nvPr>
            <p:ph idx="1"/>
          </p:nvPr>
        </p:nvSpPr>
        <p:spPr>
          <a:xfrm>
            <a:off x="1981200" y="1772816"/>
            <a:ext cx="8229600" cy="4709118"/>
          </a:xfrm>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given latitude (given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P</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rPr>
              <a:t>atm</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and </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2 independent properties, others can be derived.</a:t>
            </a:r>
          </a:p>
          <a:p>
            <a:pPr lvl="1"/>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rPr>
              <a:t>db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rPr>
              <a:t>wb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 RH</a:t>
            </a:r>
          </a:p>
          <a:p>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rPr>
              <a:t>db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RH</a:t>
            </a: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T</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wb</a:t>
            </a:r>
            <a:endParaRPr lang="en-US" altLang="zh-TW" baseline="-25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err="1">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T</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wb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RH</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T</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db</a:t>
            </a:r>
            <a:endParaRPr lang="en-US" altLang="zh-TW" baseline="-25000"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228258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Times New Roman" panose="02020603050405020304" pitchFamily="18" charset="0"/>
                <a:ea typeface="標楷體" panose="03000509000000000000" pitchFamily="65" charset="-120"/>
                <a:cs typeface="Times New Roman" pitchFamily="18" charset="0"/>
              </a:rPr>
              <a:t>Psychrometric</a:t>
            </a:r>
            <a:r>
              <a:rPr lang="zh-TW" altLang="en-US" sz="4000" dirty="0">
                <a:latin typeface="Times New Roman" panose="02020603050405020304" pitchFamily="18" charset="0"/>
                <a:ea typeface="標楷體" panose="03000509000000000000" pitchFamily="65" charset="-120"/>
                <a:cs typeface="Times New Roman" pitchFamily="18" charset="0"/>
              </a:rPr>
              <a:t> </a:t>
            </a:r>
            <a:r>
              <a:rPr lang="en-US" altLang="zh-TW" sz="4000" dirty="0">
                <a:latin typeface="Times New Roman" panose="02020603050405020304" pitchFamily="18" charset="0"/>
                <a:ea typeface="標楷體" panose="03000509000000000000" pitchFamily="65" charset="-120"/>
                <a:cs typeface="Times New Roman" pitchFamily="18" charset="0"/>
              </a:rPr>
              <a:t>properties</a:t>
            </a:r>
            <a:endParaRPr lang="zh-TW" altLang="en-US" dirty="0">
              <a:latin typeface="Times New Roman" panose="02020603050405020304" pitchFamily="18" charset="0"/>
              <a:ea typeface="標楷體" panose="03000509000000000000" pitchFamily="65" charset="-120"/>
              <a:cs typeface="Times New Roman" pitchFamily="18" charset="0"/>
            </a:endParaRPr>
          </a:p>
        </p:txBody>
      </p:sp>
      <p:sp>
        <p:nvSpPr>
          <p:cNvPr id="3" name="內容版面配置區 2"/>
          <p:cNvSpPr>
            <a:spLocks noGrp="1"/>
          </p:cNvSpPr>
          <p:nvPr>
            <p:ph idx="1"/>
          </p:nvPr>
        </p:nvSpPr>
        <p:spPr>
          <a:xfrm>
            <a:off x="1981200" y="1412776"/>
            <a:ext cx="8507288" cy="5069158"/>
          </a:xfrm>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3+1 T, 2 H and 2 P properties</a:t>
            </a:r>
          </a:p>
          <a:p>
            <a:endPar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1"/>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Tdb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u="sng" dirty="0">
                <a:latin typeface="Times New Roman" panose="02020603050405020304" pitchFamily="18" charset="0"/>
                <a:ea typeface="標楷體" panose="03000509000000000000" pitchFamily="65" charset="-120"/>
                <a:cs typeface="Times New Roman" panose="02020603050405020304" pitchFamily="18" charset="0"/>
              </a:rPr>
              <a:t>&gt;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Twb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u="sng" dirty="0">
                <a:latin typeface="Times New Roman" panose="02020603050405020304" pitchFamily="18" charset="0"/>
                <a:ea typeface="標楷體" panose="03000509000000000000" pitchFamily="65" charset="-120"/>
                <a:cs typeface="Times New Roman" panose="02020603050405020304" pitchFamily="18" charset="0"/>
              </a:rPr>
              <a:t>&gt;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Tdp</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(Dew point temperature)</a:t>
            </a:r>
          </a:p>
          <a:p>
            <a:pPr lvl="1"/>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rPr>
              <a:t>sat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Saturated T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rPr>
              <a:t>db</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RH=100%)</a:t>
            </a:r>
          </a:p>
          <a:p>
            <a:pPr lvl="1"/>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Relative Humidity (RH), Absolute Humidity</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(AH)</a:t>
            </a:r>
          </a:p>
          <a:p>
            <a:pPr lvl="1"/>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Water vapor pressure (P</a:t>
            </a:r>
            <a:r>
              <a:rPr lang="en-US" altLang="zh-TW" baseline="-25000" dirty="0">
                <a:latin typeface="Times New Roman" panose="02020603050405020304" pitchFamily="18" charset="0"/>
                <a:ea typeface="標楷體" panose="03000509000000000000" pitchFamily="65" charset="-120"/>
                <a:cs typeface="Times New Roman" panose="02020603050405020304" pitchFamily="18" charset="0"/>
              </a:rPr>
              <a:t>w</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Saturated water vapor pressure</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P</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rPr>
              <a:t>ws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P</a:t>
            </a:r>
            <a:r>
              <a:rPr lang="en-US" altLang="zh-TW" baseline="-25000" dirty="0">
                <a:latin typeface="Times New Roman" panose="02020603050405020304" pitchFamily="18" charset="0"/>
                <a:ea typeface="標楷體" panose="03000509000000000000" pitchFamily="65" charset="-120"/>
                <a:cs typeface="Times New Roman" panose="02020603050405020304" pitchFamily="18" charset="0"/>
              </a:rPr>
              <a:t>w</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rPr>
              <a:t>sat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95945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Functions of moist air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As the heat source</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sink</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As the water source/ sink</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As the N</a:t>
            </a:r>
            <a:r>
              <a:rPr lang="en-US" altLang="zh-TW"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baseline="-25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source</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sink</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As the O</a:t>
            </a:r>
            <a:r>
              <a:rPr lang="en-US" altLang="zh-TW"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baseline="-25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source / sink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As the source / sink of organic particles</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As the source / sink of inorganic particles</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others</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453864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編號版面配置區 5"/>
          <p:cNvSpPr>
            <a:spLocks noGrp="1"/>
          </p:cNvSpPr>
          <p:nvPr>
            <p:ph type="sldNum" sz="quarter" idx="12"/>
          </p:nvPr>
        </p:nvSpPr>
        <p:spPr>
          <a:noFill/>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fld id="{166F45DF-4EE5-42A3-A77C-36397E844225}" type="slidenum">
              <a:rPr kumimoji="0" lang="en-US" altLang="zh-TW">
                <a:solidFill>
                  <a:prstClr val="black"/>
                </a:solidFill>
              </a:rPr>
              <a:pPr eaLnBrk="1" fontAlgn="base" hangingPunct="1">
                <a:spcBef>
                  <a:spcPct val="0"/>
                </a:spcBef>
                <a:spcAft>
                  <a:spcPct val="0"/>
                </a:spcAft>
              </a:pPr>
              <a:t>30</a:t>
            </a:fld>
            <a:endParaRPr kumimoji="0" lang="en-US" altLang="zh-TW">
              <a:solidFill>
                <a:prstClr val="black"/>
              </a:solidFill>
            </a:endParaRPr>
          </a:p>
        </p:txBody>
      </p:sp>
      <p:sp>
        <p:nvSpPr>
          <p:cNvPr id="29699" name="Rectangle 2"/>
          <p:cNvSpPr>
            <a:spLocks noGrp="1" noChangeArrowheads="1"/>
          </p:cNvSpPr>
          <p:nvPr>
            <p:ph type="body" idx="1"/>
          </p:nvPr>
        </p:nvSpPr>
        <p:spPr/>
        <p:txBody>
          <a:bodyPr>
            <a:normAutofit/>
          </a:bodyPr>
          <a:lstStyle/>
          <a:p>
            <a:pPr eaLnBrk="1" hangingPunct="1"/>
            <a:r>
              <a:rPr lang="en-US" altLang="zh-TW" dirty="0" err="1">
                <a:solidFill>
                  <a:srgbClr val="000099"/>
                </a:solidFill>
                <a:ea typeface="標楷體" pitchFamily="65" charset="-120"/>
              </a:rPr>
              <a:t>T</a:t>
            </a:r>
            <a:r>
              <a:rPr lang="en-US" altLang="zh-TW" baseline="-25000" dirty="0" err="1">
                <a:solidFill>
                  <a:srgbClr val="FF0000"/>
                </a:solidFill>
                <a:ea typeface="標楷體" pitchFamily="65" charset="-120"/>
              </a:rPr>
              <a:t>db</a:t>
            </a:r>
            <a:r>
              <a:rPr lang="en-US" altLang="zh-TW" baseline="-25000" dirty="0">
                <a:solidFill>
                  <a:srgbClr val="FF0000"/>
                </a:solidFill>
                <a:ea typeface="標楷體" pitchFamily="65" charset="-120"/>
              </a:rPr>
              <a:t>  </a:t>
            </a:r>
            <a:r>
              <a:rPr lang="en-US" altLang="zh-TW" dirty="0" err="1">
                <a:ea typeface="標楷體" pitchFamily="65" charset="-120"/>
              </a:rPr>
              <a:t>T</a:t>
            </a:r>
            <a:r>
              <a:rPr lang="en-US" altLang="zh-TW" baseline="-25000" dirty="0" err="1">
                <a:solidFill>
                  <a:srgbClr val="FF0000"/>
                </a:solidFill>
                <a:ea typeface="標楷體" pitchFamily="65" charset="-120"/>
              </a:rPr>
              <a:t>sat</a:t>
            </a:r>
            <a:endParaRPr lang="en-US" altLang="zh-TW" baseline="-25000" dirty="0">
              <a:solidFill>
                <a:srgbClr val="000099"/>
              </a:solidFill>
              <a:ea typeface="標楷體" pitchFamily="65" charset="-120"/>
            </a:endParaRPr>
          </a:p>
          <a:p>
            <a:pPr eaLnBrk="1" hangingPunct="1"/>
            <a:r>
              <a:rPr lang="en-US" altLang="zh-TW" dirty="0" err="1">
                <a:solidFill>
                  <a:srgbClr val="000099"/>
                </a:solidFill>
                <a:ea typeface="標楷體" pitchFamily="65" charset="-120"/>
              </a:rPr>
              <a:t>T</a:t>
            </a:r>
            <a:r>
              <a:rPr lang="en-US" altLang="zh-TW" baseline="-25000" dirty="0" err="1">
                <a:solidFill>
                  <a:srgbClr val="FF0000"/>
                </a:solidFill>
                <a:ea typeface="標楷體" pitchFamily="65" charset="-120"/>
              </a:rPr>
              <a:t>wb</a:t>
            </a:r>
            <a:endParaRPr lang="zh-TW" altLang="en-US" baseline="-25000" dirty="0">
              <a:solidFill>
                <a:srgbClr val="FF0000"/>
              </a:solidFill>
              <a:ea typeface="標楷體" pitchFamily="65" charset="-120"/>
            </a:endParaRPr>
          </a:p>
          <a:p>
            <a:pPr eaLnBrk="1" hangingPunct="1"/>
            <a:r>
              <a:rPr lang="en-US" altLang="zh-TW" dirty="0" err="1">
                <a:ea typeface="標楷體" pitchFamily="65" charset="-120"/>
              </a:rPr>
              <a:t>T</a:t>
            </a:r>
            <a:r>
              <a:rPr lang="en-US" altLang="zh-TW" baseline="-25000" dirty="0" err="1">
                <a:solidFill>
                  <a:srgbClr val="FF0000"/>
                </a:solidFill>
                <a:ea typeface="標楷體" pitchFamily="65" charset="-120"/>
              </a:rPr>
              <a:t>dp</a:t>
            </a:r>
            <a:r>
              <a:rPr lang="en-US" altLang="zh-TW" dirty="0">
                <a:solidFill>
                  <a:srgbClr val="FF0000"/>
                </a:solidFill>
                <a:ea typeface="標楷體" pitchFamily="65" charset="-120"/>
              </a:rPr>
              <a:t>:</a:t>
            </a:r>
            <a:r>
              <a:rPr lang="zh-TW" altLang="en-US" dirty="0">
                <a:solidFill>
                  <a:srgbClr val="FF0000"/>
                </a:solidFill>
                <a:ea typeface="標楷體" pitchFamily="65" charset="-120"/>
              </a:rPr>
              <a:t> </a:t>
            </a:r>
            <a:r>
              <a:rPr lang="en-US" altLang="zh-TW" dirty="0">
                <a:solidFill>
                  <a:srgbClr val="FF0000"/>
                </a:solidFill>
                <a:ea typeface="標楷體" pitchFamily="65" charset="-120"/>
              </a:rPr>
              <a:t>lowest temperature</a:t>
            </a:r>
            <a:r>
              <a:rPr lang="zh-TW" altLang="en-US" dirty="0">
                <a:solidFill>
                  <a:srgbClr val="FF0000"/>
                </a:solidFill>
                <a:ea typeface="標楷體" pitchFamily="65" charset="-120"/>
              </a:rPr>
              <a:t> </a:t>
            </a:r>
            <a:r>
              <a:rPr lang="en-US" altLang="zh-TW" dirty="0">
                <a:ea typeface="標楷體" pitchFamily="65" charset="-120"/>
              </a:rPr>
              <a:t>with no</a:t>
            </a:r>
            <a:r>
              <a:rPr lang="zh-TW" altLang="en-US" dirty="0">
                <a:ea typeface="標楷體" pitchFamily="65" charset="-120"/>
              </a:rPr>
              <a:t> </a:t>
            </a:r>
            <a:r>
              <a:rPr lang="en-US" altLang="zh-TW" dirty="0">
                <a:solidFill>
                  <a:srgbClr val="FF0000"/>
                </a:solidFill>
                <a:ea typeface="標楷體" pitchFamily="65" charset="-120"/>
              </a:rPr>
              <a:t>condensation </a:t>
            </a:r>
            <a:r>
              <a:rPr lang="en-US" altLang="zh-TW" dirty="0">
                <a:ea typeface="標楷體" pitchFamily="65" charset="-120"/>
              </a:rPr>
              <a:t>occurred</a:t>
            </a:r>
            <a:endParaRPr lang="zh-TW" altLang="en-US" dirty="0">
              <a:ea typeface="標楷體" pitchFamily="65" charset="-120"/>
            </a:endParaRPr>
          </a:p>
          <a:p>
            <a:pPr lvl="1"/>
            <a:r>
              <a:rPr lang="en-US" altLang="zh-TW" dirty="0">
                <a:solidFill>
                  <a:srgbClr val="000099"/>
                </a:solidFill>
                <a:ea typeface="標楷體" pitchFamily="65" charset="-120"/>
              </a:rPr>
              <a:t>When surface T is lower than </a:t>
            </a:r>
            <a:r>
              <a:rPr lang="en-US" altLang="zh-TW" dirty="0" err="1">
                <a:solidFill>
                  <a:srgbClr val="000099"/>
                </a:solidFill>
                <a:ea typeface="標楷體" pitchFamily="65" charset="-120"/>
              </a:rPr>
              <a:t>T</a:t>
            </a:r>
            <a:r>
              <a:rPr lang="en-US" altLang="zh-TW" baseline="-25000" dirty="0" err="1">
                <a:solidFill>
                  <a:srgbClr val="000099"/>
                </a:solidFill>
                <a:ea typeface="標楷體" pitchFamily="65" charset="-120"/>
              </a:rPr>
              <a:t>dp</a:t>
            </a:r>
            <a:r>
              <a:rPr lang="en-US" altLang="zh-TW" dirty="0">
                <a:solidFill>
                  <a:srgbClr val="000099"/>
                </a:solidFill>
                <a:ea typeface="標楷體" pitchFamily="65" charset="-120"/>
              </a:rPr>
              <a:t> of the moist air, condensation will be occurred on the surface</a:t>
            </a:r>
            <a:r>
              <a:rPr lang="zh-TW" altLang="en-US" dirty="0">
                <a:solidFill>
                  <a:srgbClr val="000099"/>
                </a:solidFill>
                <a:ea typeface="標楷體" pitchFamily="65" charset="-120"/>
              </a:rPr>
              <a:t> </a:t>
            </a:r>
            <a:r>
              <a:rPr lang="en-US" altLang="zh-TW" dirty="0">
                <a:solidFill>
                  <a:srgbClr val="000099"/>
                </a:solidFill>
                <a:ea typeface="標楷體" pitchFamily="65" charset="-120"/>
              </a:rPr>
              <a:t>such as the eyeglass, cup, flower, leaves, etc.</a:t>
            </a:r>
            <a:endParaRPr lang="zh-TW" altLang="en-US" dirty="0">
              <a:solidFill>
                <a:srgbClr val="000099"/>
              </a:solidFill>
              <a:ea typeface="標楷體" pitchFamily="65" charset="-120"/>
            </a:endParaRPr>
          </a:p>
        </p:txBody>
      </p:sp>
      <p:sp>
        <p:nvSpPr>
          <p:cNvPr id="29700" name="Rectangle 3"/>
          <p:cNvSpPr>
            <a:spLocks noGrp="1" noChangeArrowheads="1"/>
          </p:cNvSpPr>
          <p:nvPr>
            <p:ph type="title"/>
          </p:nvPr>
        </p:nvSpPr>
        <p:spPr/>
        <p:txBody>
          <a:bodyPr/>
          <a:lstStyle/>
          <a:p>
            <a:pPr eaLnBrk="1" hangingPunct="1"/>
            <a:r>
              <a:rPr lang="en-US" altLang="zh-TW" sz="5400" dirty="0">
                <a:ea typeface="標楷體" pitchFamily="65" charset="-120"/>
              </a:rPr>
              <a:t>3+1</a:t>
            </a:r>
            <a:r>
              <a:rPr lang="zh-TW" altLang="en-US" sz="5400" dirty="0">
                <a:ea typeface="標楷體" pitchFamily="65" charset="-120"/>
              </a:rPr>
              <a:t> </a:t>
            </a:r>
            <a:r>
              <a:rPr lang="en-US" altLang="zh-TW" sz="5400" dirty="0">
                <a:ea typeface="標楷體" pitchFamily="65" charset="-120"/>
              </a:rPr>
              <a:t>T</a:t>
            </a:r>
            <a:endParaRPr lang="zh-TW" altLang="en-US" dirty="0">
              <a:ea typeface="標楷體" pitchFamily="65" charset="-120"/>
            </a:endParaRPr>
          </a:p>
        </p:txBody>
      </p:sp>
    </p:spTree>
    <p:extLst>
      <p:ext uri="{BB962C8B-B14F-4D97-AF65-F5344CB8AC3E}">
        <p14:creationId xmlns:p14="http://schemas.microsoft.com/office/powerpoint/2010/main" val="30178961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9" name="Rectangle 5"/>
          <p:cNvSpPr>
            <a:spLocks noGrp="1" noChangeArrowheads="1"/>
          </p:cNvSpPr>
          <p:nvPr>
            <p:ph type="title"/>
          </p:nvPr>
        </p:nvSpPr>
        <p:spPr/>
        <p:txBody>
          <a:bodyPr>
            <a:normAutofit/>
          </a:bodyPr>
          <a:lstStyle/>
          <a:p>
            <a:r>
              <a:rPr lang="en-US" altLang="zh-TW" sz="3600" dirty="0">
                <a:ea typeface="標楷體" pitchFamily="65" charset="-120"/>
              </a:rPr>
              <a:t>Portable digital T, RH measuring device</a:t>
            </a:r>
            <a:endParaRPr lang="en-US" altLang="zh-TW" sz="1800" dirty="0">
              <a:ea typeface="標楷體" pitchFamily="65" charset="-120"/>
            </a:endParaRPr>
          </a:p>
        </p:txBody>
      </p:sp>
      <p:pic>
        <p:nvPicPr>
          <p:cNvPr id="169990" name="Picture 6" descr="B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0" y="3200400"/>
            <a:ext cx="1289050" cy="1995488"/>
          </a:xfrm>
          <a:prstGeom prst="rect">
            <a:avLst/>
          </a:prstGeom>
          <a:noFill/>
          <a:extLst>
            <a:ext uri="{909E8E84-426E-40DD-AFC4-6F175D3DCCD1}">
              <a14:hiddenFill xmlns:a14="http://schemas.microsoft.com/office/drawing/2010/main">
                <a:solidFill>
                  <a:srgbClr val="FFFFFF"/>
                </a:solidFill>
              </a14:hiddenFill>
            </a:ext>
          </a:extLst>
        </p:spPr>
      </p:pic>
      <p:pic>
        <p:nvPicPr>
          <p:cNvPr id="169991" name="Picture 7">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1600201"/>
            <a:ext cx="1828800" cy="1463675"/>
          </a:xfrm>
          <a:prstGeom prst="rect">
            <a:avLst/>
          </a:prstGeom>
          <a:noFill/>
          <a:extLst>
            <a:ext uri="{909E8E84-426E-40DD-AFC4-6F175D3DCCD1}">
              <a14:hiddenFill xmlns:a14="http://schemas.microsoft.com/office/drawing/2010/main">
                <a:solidFill>
                  <a:srgbClr val="FFFFFF"/>
                </a:solidFill>
              </a14:hiddenFill>
            </a:ext>
          </a:extLst>
        </p:spPr>
      </p:pic>
      <p:pic>
        <p:nvPicPr>
          <p:cNvPr id="169992" name="Picture 8">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72400" y="41148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69993" name="Picture 9">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73700" y="1600200"/>
            <a:ext cx="1677988"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69994" name="Picture 1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53401" y="1219200"/>
            <a:ext cx="14382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69995" name="Picture 1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791201" y="4495800"/>
            <a:ext cx="1198563"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69996" name="Picture 12" descr="wet01.GIF (8275 bytes)"/>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514601" y="4114800"/>
            <a:ext cx="15922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679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5" name="Picture 29" descr="warm05.GIF (9465 bytes)"/>
          <p:cNvPicPr>
            <a:picLocks noChangeAspect="1" noChangeArrowheads="1"/>
          </p:cNvPicPr>
          <p:nvPr/>
        </p:nvPicPr>
        <p:blipFill>
          <a:blip r:embed="rId2" cstate="email">
            <a:extLst>
              <a:ext uri="{28A0092B-C50C-407E-A947-70E740481C1C}">
                <a14:useLocalDpi xmlns:a14="http://schemas.microsoft.com/office/drawing/2010/main"/>
              </a:ext>
            </a:extLst>
          </a:blip>
          <a:srcRect b="11363"/>
          <a:stretch>
            <a:fillRect/>
          </a:stretch>
        </p:blipFill>
        <p:spPr bwMode="auto">
          <a:xfrm>
            <a:off x="6019800" y="1676400"/>
            <a:ext cx="2590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01" name="Rectangle 25"/>
          <p:cNvSpPr>
            <a:spLocks noChangeArrowheads="1"/>
          </p:cNvSpPr>
          <p:nvPr/>
        </p:nvSpPr>
        <p:spPr bwMode="auto">
          <a:xfrm>
            <a:off x="4038600" y="6183313"/>
            <a:ext cx="8382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srgbClr val="000000"/>
              </a:solidFill>
              <a:latin typeface="Arial" charset="0"/>
              <a:ea typeface="標楷體" pitchFamily="65" charset="-120"/>
            </a:endParaRPr>
          </a:p>
        </p:txBody>
      </p:sp>
      <p:pic>
        <p:nvPicPr>
          <p:cNvPr id="101403" name="Picture 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7032" y="1821160"/>
            <a:ext cx="177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4" name="Picture 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0" y="1092405"/>
            <a:ext cx="1849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06" name="Rectangle 30"/>
          <p:cNvSpPr>
            <a:spLocks noChangeArrowheads="1"/>
          </p:cNvSpPr>
          <p:nvPr/>
        </p:nvSpPr>
        <p:spPr bwMode="auto">
          <a:xfrm>
            <a:off x="2133600" y="113184"/>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charset="0"/>
                <a:ea typeface="新細明體" pitchFamily="18" charset="-120"/>
              </a:defRPr>
            </a:lvl1pPr>
            <a:lvl2pPr algn="ctr">
              <a:defRPr kumimoji="1" sz="4400">
                <a:solidFill>
                  <a:schemeClr val="tx2"/>
                </a:solidFill>
                <a:latin typeface="Arial" charset="0"/>
                <a:ea typeface="新細明體" pitchFamily="18" charset="-120"/>
              </a:defRPr>
            </a:lvl2pPr>
            <a:lvl3pPr algn="ctr">
              <a:defRPr kumimoji="1" sz="4400">
                <a:solidFill>
                  <a:schemeClr val="tx2"/>
                </a:solidFill>
                <a:latin typeface="Arial" charset="0"/>
                <a:ea typeface="新細明體" pitchFamily="18" charset="-120"/>
              </a:defRPr>
            </a:lvl3pPr>
            <a:lvl4pPr algn="ctr">
              <a:defRPr kumimoji="1" sz="4400">
                <a:solidFill>
                  <a:schemeClr val="tx2"/>
                </a:solidFill>
                <a:latin typeface="Arial" charset="0"/>
                <a:ea typeface="新細明體" pitchFamily="18" charset="-120"/>
              </a:defRPr>
            </a:lvl4pPr>
            <a:lvl5pPr algn="ctr">
              <a:defRPr kumimoji="1" sz="4400">
                <a:solidFill>
                  <a:schemeClr val="tx2"/>
                </a:solidFill>
                <a:latin typeface="Arial" charset="0"/>
                <a:ea typeface="新細明體" pitchFamily="18" charset="-120"/>
              </a:defRPr>
            </a:lvl5pPr>
            <a:lvl6pPr marL="457200" algn="ctr" fontAlgn="base">
              <a:spcBef>
                <a:spcPct val="0"/>
              </a:spcBef>
              <a:spcAft>
                <a:spcPct val="0"/>
              </a:spcAft>
              <a:defRPr kumimoji="1" sz="4400">
                <a:solidFill>
                  <a:schemeClr val="tx2"/>
                </a:solidFill>
                <a:latin typeface="Arial" charset="0"/>
                <a:ea typeface="新細明體" pitchFamily="18" charset="-120"/>
              </a:defRPr>
            </a:lvl6pPr>
            <a:lvl7pPr marL="914400" algn="ctr" fontAlgn="base">
              <a:spcBef>
                <a:spcPct val="0"/>
              </a:spcBef>
              <a:spcAft>
                <a:spcPct val="0"/>
              </a:spcAft>
              <a:defRPr kumimoji="1" sz="4400">
                <a:solidFill>
                  <a:schemeClr val="tx2"/>
                </a:solidFill>
                <a:latin typeface="Arial" charset="0"/>
                <a:ea typeface="新細明體" pitchFamily="18" charset="-120"/>
              </a:defRPr>
            </a:lvl7pPr>
            <a:lvl8pPr marL="1371600" algn="ctr" fontAlgn="base">
              <a:spcBef>
                <a:spcPct val="0"/>
              </a:spcBef>
              <a:spcAft>
                <a:spcPct val="0"/>
              </a:spcAft>
              <a:defRPr kumimoji="1" sz="4400">
                <a:solidFill>
                  <a:schemeClr val="tx2"/>
                </a:solidFill>
                <a:latin typeface="Arial" charset="0"/>
                <a:ea typeface="新細明體" pitchFamily="18" charset="-120"/>
              </a:defRPr>
            </a:lvl8pPr>
            <a:lvl9pPr marL="1828800" algn="ctr" fontAlgn="base">
              <a:spcBef>
                <a:spcPct val="0"/>
              </a:spcBef>
              <a:spcAft>
                <a:spcPct val="0"/>
              </a:spcAft>
              <a:defRPr kumimoji="1" sz="4400">
                <a:solidFill>
                  <a:schemeClr val="tx2"/>
                </a:solidFill>
                <a:latin typeface="Arial" charset="0"/>
                <a:ea typeface="新細明體" pitchFamily="18" charset="-120"/>
              </a:defRPr>
            </a:lvl9pPr>
          </a:lstStyle>
          <a:p>
            <a:pPr fontAlgn="base">
              <a:spcBef>
                <a:spcPct val="0"/>
              </a:spcBef>
              <a:spcAft>
                <a:spcPct val="0"/>
              </a:spcAft>
            </a:pPr>
            <a:r>
              <a:rPr lang="en-US" altLang="zh-TW" sz="2400" dirty="0">
                <a:solidFill>
                  <a:srgbClr val="000000"/>
                </a:solidFill>
                <a:ea typeface="標楷體" pitchFamily="65" charset="-120"/>
              </a:rPr>
              <a:t>Infra-red Dry Bulb Temperature</a:t>
            </a:r>
          </a:p>
          <a:p>
            <a:pPr fontAlgn="base">
              <a:spcBef>
                <a:spcPct val="0"/>
              </a:spcBef>
              <a:spcAft>
                <a:spcPct val="0"/>
              </a:spcAft>
            </a:pPr>
            <a:r>
              <a:rPr lang="en-US" altLang="zh-TW" sz="2400" dirty="0">
                <a:solidFill>
                  <a:srgbClr val="000000"/>
                </a:solidFill>
                <a:ea typeface="標楷體" pitchFamily="65" charset="-120"/>
              </a:rPr>
              <a:t>Measuring only the surface T</a:t>
            </a:r>
            <a:endParaRPr lang="en-US" altLang="zh-TW" sz="2400" b="1" dirty="0">
              <a:solidFill>
                <a:srgbClr val="FF0000"/>
              </a:solidFill>
              <a:ea typeface="標楷體" pitchFamily="65" charset="-120"/>
            </a:endParaRPr>
          </a:p>
        </p:txBody>
      </p:sp>
      <p:pic>
        <p:nvPicPr>
          <p:cNvPr id="101408" name="Picture 3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86801" y="1524000"/>
            <a:ext cx="1781175"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50001" y="4248150"/>
            <a:ext cx="2466975" cy="1847850"/>
          </a:xfrm>
          <a:prstGeom prst="rect">
            <a:avLst/>
          </a:prstGeom>
        </p:spPr>
      </p:pic>
      <p:sp>
        <p:nvSpPr>
          <p:cNvPr id="3" name="乘號 2">
            <a:extLst>
              <a:ext uri="{FF2B5EF4-FFF2-40B4-BE49-F238E27FC236}">
                <a16:creationId xmlns:a16="http://schemas.microsoft.com/office/drawing/2014/main" id="{59085739-75EE-41B4-9626-1A855CD1C577}"/>
              </a:ext>
            </a:extLst>
          </p:cNvPr>
          <p:cNvSpPr/>
          <p:nvPr/>
        </p:nvSpPr>
        <p:spPr>
          <a:xfrm>
            <a:off x="8816976" y="3501008"/>
            <a:ext cx="1677987" cy="1584176"/>
          </a:xfrm>
          <a:prstGeom prst="mathMultiply">
            <a:avLst>
              <a:gd name="adj1" fmla="val 828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4" name="文字方塊 3">
            <a:extLst>
              <a:ext uri="{FF2B5EF4-FFF2-40B4-BE49-F238E27FC236}">
                <a16:creationId xmlns:a16="http://schemas.microsoft.com/office/drawing/2014/main" id="{CD38B3F5-7623-41AC-8018-1988503CBE93}"/>
              </a:ext>
            </a:extLst>
          </p:cNvPr>
          <p:cNvSpPr txBox="1"/>
          <p:nvPr/>
        </p:nvSpPr>
        <p:spPr>
          <a:xfrm>
            <a:off x="8646493" y="5478338"/>
            <a:ext cx="1781175" cy="646331"/>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Not for surface T measurement</a:t>
            </a:r>
            <a:endParaRPr kumimoji="1" lang="zh-TW" altLang="en-US" dirty="0">
              <a:solidFill>
                <a:prstClr val="black"/>
              </a:solidFill>
              <a:latin typeface="Arial" charset="0"/>
              <a:ea typeface="標楷體" pitchFamily="65" charset="-120"/>
            </a:endParaRPr>
          </a:p>
        </p:txBody>
      </p:sp>
      <p:sp>
        <p:nvSpPr>
          <p:cNvPr id="5" name="文字方塊 4">
            <a:extLst>
              <a:ext uri="{FF2B5EF4-FFF2-40B4-BE49-F238E27FC236}">
                <a16:creationId xmlns:a16="http://schemas.microsoft.com/office/drawing/2014/main" id="{46D65BCD-29FD-4A8F-AC55-263412BA235F}"/>
              </a:ext>
            </a:extLst>
          </p:cNvPr>
          <p:cNvSpPr txBox="1"/>
          <p:nvPr/>
        </p:nvSpPr>
        <p:spPr>
          <a:xfrm>
            <a:off x="1764333" y="4781643"/>
            <a:ext cx="5119042" cy="923330"/>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Need to know the </a:t>
            </a:r>
            <a:r>
              <a:rPr kumimoji="1" lang="en-US" altLang="zh-TW" dirty="0">
                <a:solidFill>
                  <a:srgbClr val="FF0000"/>
                </a:solidFill>
                <a:latin typeface="Arial" charset="0"/>
                <a:ea typeface="標楷體" pitchFamily="65" charset="-120"/>
              </a:rPr>
              <a:t>emissivity</a:t>
            </a:r>
            <a:r>
              <a:rPr kumimoji="1" lang="en-US" altLang="zh-TW" dirty="0">
                <a:solidFill>
                  <a:prstClr val="black"/>
                </a:solidFill>
                <a:latin typeface="Arial" charset="0"/>
                <a:ea typeface="標楷體" pitchFamily="65" charset="-120"/>
              </a:rPr>
              <a:t> of the surface of interest to correctly measure the surface temperature.</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9195746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432615" cy="1143000"/>
          </a:xfrm>
        </p:spPr>
        <p:txBody>
          <a:bodyPr>
            <a:normAutofit/>
          </a:bodyPr>
          <a:lstStyle/>
          <a:p>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Emissivity</a:t>
            </a:r>
            <a:endParaRPr lang="zh-TW"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1873188" y="1417638"/>
            <a:ext cx="8653969" cy="1742182"/>
          </a:xfrm>
        </p:spPr>
        <p:txBody>
          <a:bodyPr>
            <a:noAutofit/>
          </a:bodyPr>
          <a:lstStyle/>
          <a:p>
            <a:pPr marL="0" indent="0" algn="just">
              <a:buNone/>
            </a:pPr>
            <a:r>
              <a:rPr lang="en-US" altLang="zh-TW" sz="2400" dirty="0">
                <a:latin typeface="Times New Roman" panose="02020603050405020304" pitchFamily="18" charset="0"/>
                <a:cs typeface="Times New Roman" panose="02020603050405020304" pitchFamily="18" charset="0"/>
              </a:rPr>
              <a:t>Emissivity is a measure of a material’s radiating efficiency. An emissivity of 1.00 implies that the material is 100% efficient at radiating energy. An emissivity of 0.20 implies that the material radiates only 20% of that which it is capable of radiating.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Black body ε= 1, Grey  body ε &lt; 1</a:t>
            </a:r>
          </a:p>
          <a:p>
            <a:pPr marL="0" indent="0">
              <a:buNone/>
            </a:pP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A806B140-2E19-49AD-828F-BFDD2104F6A9}"/>
              </a:ext>
            </a:extLst>
          </p:cNvPr>
          <p:cNvSpPr/>
          <p:nvPr/>
        </p:nvSpPr>
        <p:spPr>
          <a:xfrm>
            <a:off x="1873188" y="3573016"/>
            <a:ext cx="8653968" cy="2308324"/>
          </a:xfrm>
          <a:prstGeom prst="rect">
            <a:avLst/>
          </a:prstGeom>
        </p:spPr>
        <p:txBody>
          <a:bodyPr wrap="square">
            <a:spAutoFit/>
          </a:bodyPr>
          <a:lstStyle/>
          <a:p>
            <a:pPr algn="just" fontAlgn="base">
              <a:spcBef>
                <a:spcPct val="0"/>
              </a:spcBef>
              <a:spcAft>
                <a:spcPct val="0"/>
              </a:spcAft>
            </a:pPr>
            <a:r>
              <a:rPr kumimoji="1" lang="en-US" altLang="zh-TW" sz="2400" dirty="0">
                <a:solidFill>
                  <a:prstClr val="black"/>
                </a:solidFill>
                <a:latin typeface="Times New Roman" panose="02020603050405020304" pitchFamily="18" charset="0"/>
                <a:ea typeface="標楷體" pitchFamily="65" charset="-120"/>
                <a:cs typeface="Times New Roman" panose="02020603050405020304" pitchFamily="18" charset="0"/>
                <a:hlinkClick r:id="rId2"/>
              </a:rPr>
              <a:t>Tables of emissivity</a:t>
            </a:r>
            <a:r>
              <a:rPr kumimoji="1" lang="en-US" altLang="zh-TW" sz="2400" dirty="0">
                <a:solidFill>
                  <a:prstClr val="black"/>
                </a:solidFill>
                <a:latin typeface="Times New Roman" panose="02020603050405020304" pitchFamily="18" charset="0"/>
                <a:ea typeface="標楷體" pitchFamily="65" charset="-120"/>
                <a:cs typeface="Times New Roman" panose="02020603050405020304" pitchFamily="18" charset="0"/>
              </a:rPr>
              <a:t> values are only approximated values for real materials. A range of emissivity values is usually given for many materials whose emissivity can be affected by surface roughness or finish. Additionally, thin sheets of material such as plastics may be semi-transparent in the infrared and therefore have reduced emissivity</a:t>
            </a:r>
            <a:endParaRPr kumimoji="1" lang="zh-TW" altLang="en-US" sz="24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13914471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981200" y="116632"/>
            <a:ext cx="8229600" cy="1143000"/>
          </a:xfrm>
        </p:spPr>
        <p:txBody>
          <a:bodyPr>
            <a:normAutofit/>
          </a:bodyPr>
          <a:lstStyle/>
          <a:p>
            <a:r>
              <a:rPr lang="en-US" altLang="zh-TW" sz="5400" dirty="0"/>
              <a:t>Thermal Imager</a:t>
            </a:r>
          </a:p>
        </p:txBody>
      </p:sp>
      <p:pic>
        <p:nvPicPr>
          <p:cNvPr id="188421" name="Picture 5" descr="Fluke TiR1 Thermal Imag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1371600"/>
            <a:ext cx="3276600" cy="3030538"/>
          </a:xfrm>
          <a:prstGeom prst="rect">
            <a:avLst/>
          </a:prstGeom>
          <a:noFill/>
          <a:extLst>
            <a:ext uri="{909E8E84-426E-40DD-AFC4-6F175D3DCCD1}">
              <a14:hiddenFill xmlns:a14="http://schemas.microsoft.com/office/drawing/2010/main">
                <a:solidFill>
                  <a:srgbClr val="FFFFFF"/>
                </a:solidFill>
              </a14:hiddenFill>
            </a:ext>
          </a:extLst>
        </p:spPr>
      </p:pic>
      <p:sp>
        <p:nvSpPr>
          <p:cNvPr id="188422" name="Rectangle 6"/>
          <p:cNvSpPr>
            <a:spLocks noChangeArrowheads="1"/>
          </p:cNvSpPr>
          <p:nvPr/>
        </p:nvSpPr>
        <p:spPr bwMode="auto">
          <a:xfrm>
            <a:off x="2362201" y="4267200"/>
            <a:ext cx="32559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TW" sz="1200">
                <a:solidFill>
                  <a:srgbClr val="000000"/>
                </a:solidFill>
                <a:latin typeface="Arial" charset="0"/>
                <a:ea typeface="標楷體" pitchFamily="65" charset="-120"/>
              </a:rPr>
              <a:t>http://us.fluke.com/usen/products/CategoryTI/</a:t>
            </a:r>
          </a:p>
        </p:txBody>
      </p:sp>
      <p:pic>
        <p:nvPicPr>
          <p:cNvPr id="188424" name="Picture 8" descr="ThermoPro TP8 thermal im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1" y="1295401"/>
            <a:ext cx="1971675" cy="2428875"/>
          </a:xfrm>
          <a:prstGeom prst="rect">
            <a:avLst/>
          </a:prstGeom>
          <a:noFill/>
          <a:extLst>
            <a:ext uri="{909E8E84-426E-40DD-AFC4-6F175D3DCCD1}">
              <a14:hiddenFill xmlns:a14="http://schemas.microsoft.com/office/drawing/2010/main">
                <a:solidFill>
                  <a:srgbClr val="FFFFFF"/>
                </a:solidFill>
              </a14:hiddenFill>
            </a:ext>
          </a:extLst>
        </p:spPr>
      </p:pic>
      <p:sp>
        <p:nvSpPr>
          <p:cNvPr id="188425" name="Rectangle 9"/>
          <p:cNvSpPr>
            <a:spLocks noChangeArrowheads="1"/>
          </p:cNvSpPr>
          <p:nvPr/>
        </p:nvSpPr>
        <p:spPr bwMode="auto">
          <a:xfrm>
            <a:off x="6477001" y="3733801"/>
            <a:ext cx="40052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TW" sz="800">
                <a:solidFill>
                  <a:srgbClr val="000000"/>
                </a:solidFill>
                <a:latin typeface="Arial" charset="0"/>
                <a:ea typeface="標楷體" pitchFamily="65" charset="-120"/>
              </a:rPr>
              <a:t>http://www.landinst.com/infrared/products/thermal_imaging/tp8_portable_imager.htm</a:t>
            </a:r>
          </a:p>
        </p:txBody>
      </p:sp>
      <p:pic>
        <p:nvPicPr>
          <p:cNvPr id="188427" name="Picture 11" descr="Miniature Thermal Imager - Land Guide M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67600" y="4191001"/>
            <a:ext cx="1981200" cy="1781175"/>
          </a:xfrm>
          <a:prstGeom prst="rect">
            <a:avLst/>
          </a:prstGeom>
          <a:noFill/>
          <a:extLst>
            <a:ext uri="{909E8E84-426E-40DD-AFC4-6F175D3DCCD1}">
              <a14:hiddenFill xmlns:a14="http://schemas.microsoft.com/office/drawing/2010/main">
                <a:solidFill>
                  <a:srgbClr val="FFFFFF"/>
                </a:solidFill>
              </a14:hiddenFill>
            </a:ext>
          </a:extLst>
        </p:spPr>
      </p:pic>
      <p:sp>
        <p:nvSpPr>
          <p:cNvPr id="188428" name="Rectangle 12"/>
          <p:cNvSpPr>
            <a:spLocks noChangeArrowheads="1"/>
          </p:cNvSpPr>
          <p:nvPr/>
        </p:nvSpPr>
        <p:spPr bwMode="auto">
          <a:xfrm>
            <a:off x="6248400" y="6148388"/>
            <a:ext cx="428148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TW" sz="800">
                <a:solidFill>
                  <a:srgbClr val="000000"/>
                </a:solidFill>
                <a:latin typeface="Arial" charset="0"/>
                <a:ea typeface="標楷體" pitchFamily="65" charset="-120"/>
              </a:rPr>
              <a:t>http://www.landinst.com/infrared/products/thermal_imaging/guide_M4_thermal_imager.htm</a:t>
            </a:r>
          </a:p>
        </p:txBody>
      </p:sp>
      <p:pic>
        <p:nvPicPr>
          <p:cNvPr id="188429"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09800" y="4876800"/>
            <a:ext cx="16002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88432"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000" y="4876800"/>
            <a:ext cx="1905000"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9105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itchFamily="65" charset="-120"/>
                <a:cs typeface="Times New Roman" panose="02020603050405020304" pitchFamily="18" charset="0"/>
              </a:rPr>
              <a:t>2</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H</a:t>
            </a:r>
            <a:endParaRPr lang="zh-TW" altLang="en-US" dirty="0">
              <a:latin typeface="Times New Roman" panose="02020603050405020304" pitchFamily="18" charset="0"/>
              <a:ea typeface="標楷體" pitchFamily="65" charset="-120"/>
              <a:cs typeface="Times New Roman" panose="02020603050405020304" pitchFamily="18" charset="0"/>
            </a:endParaRPr>
          </a:p>
        </p:txBody>
      </p:sp>
      <p:sp>
        <p:nvSpPr>
          <p:cNvPr id="3" name="內容版面配置區 2"/>
          <p:cNvSpPr>
            <a:spLocks noGrp="1"/>
          </p:cNvSpPr>
          <p:nvPr>
            <p:ph idx="1"/>
          </p:nvPr>
        </p:nvSpPr>
        <p:spPr>
          <a:xfrm>
            <a:off x="1847528" y="1417639"/>
            <a:ext cx="8683724" cy="4525963"/>
          </a:xfrm>
        </p:spPr>
        <p:txBody>
          <a:bodyPr>
            <a:normAutofit/>
          </a:bodyPr>
          <a:lstStyle/>
          <a:p>
            <a:pPr marL="0" indent="0">
              <a:buNone/>
            </a:pPr>
            <a:r>
              <a:rPr lang="en-US" altLang="zh-TW" dirty="0">
                <a:latin typeface="Times New Roman" panose="02020603050405020304" pitchFamily="18" charset="0"/>
                <a:ea typeface="標楷體" pitchFamily="65" charset="-120"/>
                <a:cs typeface="Times New Roman" panose="02020603050405020304" pitchFamily="18" charset="0"/>
              </a:rPr>
              <a:t>Relative</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humidity (RH)</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itchFamily="18" charset="0"/>
              </a:rPr>
              <a:t>in %</a:t>
            </a:r>
          </a:p>
          <a:p>
            <a:pPr marL="400050" lvl="1" indent="0">
              <a:buNone/>
            </a:pPr>
            <a:r>
              <a:rPr lang="en-US" altLang="zh-TW" dirty="0">
                <a:latin typeface="Times New Roman" panose="02020603050405020304" pitchFamily="18" charset="0"/>
                <a:ea typeface="標楷體" pitchFamily="65" charset="-120"/>
                <a:cs typeface="Times New Roman" pitchFamily="18" charset="0"/>
              </a:rPr>
              <a:t>Ratio of vapor pressure (</a:t>
            </a:r>
            <a:r>
              <a:rPr lang="en-US" altLang="zh-TW" dirty="0">
                <a:solidFill>
                  <a:srgbClr val="FF0000"/>
                </a:solidFill>
                <a:latin typeface="Times New Roman" panose="02020603050405020304" pitchFamily="18" charset="0"/>
                <a:ea typeface="標楷體" pitchFamily="65" charset="-120"/>
                <a:cs typeface="Times New Roman" panose="02020603050405020304" pitchFamily="18" charset="0"/>
              </a:rPr>
              <a:t>mass</a:t>
            </a:r>
            <a:r>
              <a:rPr lang="en-US" altLang="zh-TW" dirty="0">
                <a:latin typeface="Times New Roman" panose="02020603050405020304" pitchFamily="18" charset="0"/>
                <a:ea typeface="標楷體" pitchFamily="65" charset="-120"/>
                <a:cs typeface="Times New Roman" panose="02020603050405020304" pitchFamily="18" charset="0"/>
              </a:rPr>
              <a:t>)</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of moist air</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vs. </a:t>
            </a:r>
            <a:r>
              <a:rPr lang="zh-TW" altLang="en-US" dirty="0">
                <a:latin typeface="Times New Roman" panose="02020603050405020304" pitchFamily="18" charset="0"/>
                <a:ea typeface="標楷體" pitchFamily="65" charset="-120"/>
                <a:cs typeface="Times New Roman" panose="02020603050405020304" pitchFamily="18" charset="0"/>
              </a:rPr>
              <a:t>  </a:t>
            </a:r>
            <a:br>
              <a:rPr lang="en-US" altLang="zh-TW" dirty="0">
                <a:latin typeface="Times New Roman" panose="02020603050405020304" pitchFamily="18" charset="0"/>
                <a:ea typeface="標楷體" pitchFamily="65" charset="-120"/>
                <a:cs typeface="Times New Roman" panose="02020603050405020304" pitchFamily="18" charset="0"/>
              </a:rPr>
            </a:br>
            <a:r>
              <a:rPr lang="en-US" altLang="zh-TW" dirty="0">
                <a:latin typeface="Times New Roman" panose="02020603050405020304" pitchFamily="18" charset="0"/>
                <a:ea typeface="標楷體" pitchFamily="65" charset="-120"/>
                <a:cs typeface="Times New Roman" panose="02020603050405020304" pitchFamily="18" charset="0"/>
              </a:rPr>
              <a:t>saturated vapor pressure (</a:t>
            </a:r>
            <a:r>
              <a:rPr lang="en-US" altLang="zh-TW" dirty="0">
                <a:solidFill>
                  <a:srgbClr val="FF0000"/>
                </a:solidFill>
                <a:latin typeface="Times New Roman" panose="02020603050405020304" pitchFamily="18" charset="0"/>
                <a:ea typeface="標楷體" pitchFamily="65" charset="-120"/>
                <a:cs typeface="Times New Roman" panose="02020603050405020304" pitchFamily="18" charset="0"/>
              </a:rPr>
              <a:t>mass</a:t>
            </a:r>
            <a:r>
              <a:rPr lang="en-US" altLang="zh-TW" dirty="0">
                <a:latin typeface="Times New Roman" panose="02020603050405020304" pitchFamily="18" charset="0"/>
                <a:ea typeface="標楷體" pitchFamily="65" charset="-120"/>
                <a:cs typeface="Times New Roman" panose="02020603050405020304" pitchFamily="18" charset="0"/>
              </a:rPr>
              <a:t>)</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at same </a:t>
            </a:r>
            <a:r>
              <a:rPr lang="en-US" altLang="zh-TW" dirty="0" err="1">
                <a:latin typeface="Times New Roman" panose="02020603050405020304" pitchFamily="18" charset="0"/>
                <a:ea typeface="標楷體" pitchFamily="65" charset="-120"/>
                <a:cs typeface="Times New Roman" panose="02020603050405020304" pitchFamily="18" charset="0"/>
              </a:rPr>
              <a:t>T</a:t>
            </a:r>
            <a:r>
              <a:rPr lang="en-US" altLang="zh-TW" baseline="-25000" dirty="0" err="1">
                <a:latin typeface="Times New Roman" panose="02020603050405020304" pitchFamily="18" charset="0"/>
                <a:ea typeface="標楷體" pitchFamily="65" charset="-120"/>
                <a:cs typeface="Times New Roman" panose="02020603050405020304" pitchFamily="18" charset="0"/>
              </a:rPr>
              <a:t>db</a:t>
            </a:r>
            <a:br>
              <a:rPr lang="en-US" altLang="zh-TW" dirty="0">
                <a:latin typeface="Times New Roman" panose="02020603050405020304" pitchFamily="18" charset="0"/>
                <a:ea typeface="標楷體" pitchFamily="65" charset="-120"/>
                <a:cs typeface="Times New Roman" panose="02020603050405020304" pitchFamily="18" charset="0"/>
              </a:rPr>
            </a:br>
            <a:r>
              <a:rPr lang="en-US" altLang="zh-TW" dirty="0">
                <a:latin typeface="Times New Roman" panose="02020603050405020304" pitchFamily="18" charset="0"/>
                <a:ea typeface="標楷體" pitchFamily="65" charset="-120"/>
                <a:cs typeface="Times New Roman" panose="02020603050405020304" pitchFamily="18" charset="0"/>
              </a:rPr>
              <a:t>is called Relative Humidity</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a:t>
            </a:r>
            <a:r>
              <a:rPr lang="en-US" altLang="zh-TW" dirty="0">
                <a:solidFill>
                  <a:srgbClr val="FF0000"/>
                </a:solidFill>
                <a:latin typeface="Times New Roman" panose="02020603050405020304" pitchFamily="18" charset="0"/>
                <a:ea typeface="標楷體" pitchFamily="65" charset="-120"/>
                <a:cs typeface="Times New Roman" panose="02020603050405020304" pitchFamily="18" charset="0"/>
              </a:rPr>
              <a:t>Degree of Saturation, DOS</a:t>
            </a:r>
            <a:r>
              <a:rPr lang="en-US" altLang="zh-TW" sz="4400" dirty="0">
                <a:latin typeface="Times New Roman" panose="02020603050405020304" pitchFamily="18" charset="0"/>
                <a:ea typeface="標楷體" pitchFamily="65" charset="-120"/>
                <a:cs typeface="Times New Roman" panose="02020603050405020304" pitchFamily="18" charset="0"/>
              </a:rPr>
              <a:t>)</a:t>
            </a:r>
            <a:endParaRPr lang="en-US" altLang="zh-TW" dirty="0">
              <a:latin typeface="Times New Roman" panose="02020603050405020304" pitchFamily="18" charset="0"/>
              <a:ea typeface="標楷體" pitchFamily="65" charset="-120"/>
              <a:cs typeface="Times New Roman" panose="02020603050405020304" pitchFamily="18" charset="0"/>
            </a:endParaRPr>
          </a:p>
          <a:p>
            <a:pPr marL="0" indent="0">
              <a:buNone/>
            </a:pPr>
            <a:endParaRPr lang="en-US" altLang="zh-TW" dirty="0">
              <a:latin typeface="Times New Roman" panose="02020603050405020304" pitchFamily="18" charset="0"/>
              <a:ea typeface="標楷體" pitchFamily="65" charset="-120"/>
              <a:cs typeface="Times New Roman" panose="02020603050405020304" pitchFamily="18" charset="0"/>
            </a:endParaRPr>
          </a:p>
          <a:p>
            <a:pPr marL="0" indent="0">
              <a:buNone/>
            </a:pPr>
            <a:r>
              <a:rPr lang="en-US" altLang="zh-TW" dirty="0">
                <a:latin typeface="Times New Roman" panose="02020603050405020304" pitchFamily="18" charset="0"/>
                <a:ea typeface="標楷體" pitchFamily="65" charset="-120"/>
                <a:cs typeface="Times New Roman" panose="02020603050405020304" pitchFamily="18" charset="0"/>
              </a:rPr>
              <a:t>Absolute humidity (AH)</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itchFamily="18" charset="0"/>
              </a:rPr>
              <a:t>in g/kg or  kg/kg or</a:t>
            </a:r>
            <a:br>
              <a:rPr lang="en-US" altLang="zh-TW" dirty="0">
                <a:latin typeface="Times New Roman" panose="02020603050405020304" pitchFamily="18" charset="0"/>
                <a:ea typeface="標楷體" pitchFamily="65" charset="-120"/>
                <a:cs typeface="Times New Roman" pitchFamily="18" charset="0"/>
              </a:rPr>
            </a:br>
            <a:r>
              <a:rPr lang="en-US" altLang="zh-TW" dirty="0">
                <a:latin typeface="Times New Roman" panose="02020603050405020304" pitchFamily="18" charset="0"/>
                <a:ea typeface="標楷體" pitchFamily="65" charset="-120"/>
                <a:cs typeface="Times New Roman" pitchFamily="18" charset="0"/>
              </a:rPr>
              <a:t>                                                  g/m</a:t>
            </a:r>
            <a:r>
              <a:rPr lang="en-US" altLang="zh-TW" baseline="30000" dirty="0">
                <a:latin typeface="Times New Roman" panose="02020603050405020304" pitchFamily="18" charset="0"/>
                <a:ea typeface="標楷體" pitchFamily="65" charset="-120"/>
                <a:cs typeface="Times New Roman" pitchFamily="18" charset="0"/>
              </a:rPr>
              <a:t>3</a:t>
            </a:r>
            <a:r>
              <a:rPr lang="en-US" altLang="zh-TW" dirty="0">
                <a:latin typeface="Times New Roman" panose="02020603050405020304" pitchFamily="18" charset="0"/>
                <a:ea typeface="標楷體" pitchFamily="65" charset="-120"/>
                <a:cs typeface="Times New Roman" pitchFamily="18" charset="0"/>
              </a:rPr>
              <a:t> or kg/m</a:t>
            </a:r>
            <a:r>
              <a:rPr lang="en-US" altLang="zh-TW" baseline="30000" dirty="0">
                <a:latin typeface="Times New Roman" panose="02020603050405020304" pitchFamily="18" charset="0"/>
                <a:ea typeface="標楷體" pitchFamily="65" charset="-120"/>
                <a:cs typeface="Times New Roman" pitchFamily="18" charset="0"/>
              </a:rPr>
              <a:t>3</a:t>
            </a:r>
          </a:p>
          <a:p>
            <a:pPr marL="400050" lvl="1" indent="0" algn="ctr">
              <a:buNone/>
            </a:pPr>
            <a:r>
              <a:rPr lang="en-US" altLang="zh-TW" dirty="0">
                <a:latin typeface="Times New Roman" panose="02020603050405020304" pitchFamily="18" charset="0"/>
                <a:ea typeface="標楷體" pitchFamily="65" charset="-120"/>
                <a:cs typeface="Times New Roman" panose="02020603050405020304" pitchFamily="18" charset="0"/>
              </a:rPr>
              <a:t>Mass (g or kg) of water vapor per kg or m</a:t>
            </a:r>
            <a:r>
              <a:rPr lang="en-US" altLang="zh-TW" baseline="30000" dirty="0">
                <a:latin typeface="Times New Roman" panose="02020603050405020304" pitchFamily="18" charset="0"/>
                <a:ea typeface="標楷體" pitchFamily="65" charset="-120"/>
                <a:cs typeface="Times New Roman" panose="02020603050405020304" pitchFamily="18" charset="0"/>
              </a:rPr>
              <a:t>3</a:t>
            </a:r>
            <a:r>
              <a:rPr lang="en-US" altLang="zh-TW" dirty="0">
                <a:latin typeface="Times New Roman" panose="02020603050405020304" pitchFamily="18" charset="0"/>
                <a:ea typeface="標楷體" pitchFamily="65" charset="-120"/>
                <a:cs typeface="Times New Roman" panose="02020603050405020304" pitchFamily="18" charset="0"/>
              </a:rPr>
              <a:t> of dry air</a:t>
            </a:r>
          </a:p>
          <a:p>
            <a:endParaRPr lang="zh-TW" altLang="en-US"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28838691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507288" cy="1143000"/>
          </a:xfrm>
        </p:spPr>
        <p:txBody>
          <a:bodyPr/>
          <a:lstStyle/>
          <a:p>
            <a:r>
              <a:rPr lang="en-US" altLang="zh-TW" dirty="0">
                <a:latin typeface="Times New Roman" panose="02020603050405020304" pitchFamily="18" charset="0"/>
                <a:ea typeface="標楷體" pitchFamily="65" charset="-120"/>
                <a:cs typeface="Times New Roman" panose="02020603050405020304" pitchFamily="18" charset="0"/>
              </a:rPr>
              <a:t>AH</a:t>
            </a:r>
            <a:endParaRPr lang="zh-TW" altLang="en-US" dirty="0">
              <a:latin typeface="Times New Roman" panose="02020603050405020304" pitchFamily="18" charset="0"/>
              <a:ea typeface="標楷體" pitchFamily="65" charset="-120"/>
              <a:cs typeface="Times New Roman" panose="02020603050405020304" pitchFamily="18" charset="0"/>
            </a:endParaRPr>
          </a:p>
        </p:txBody>
      </p:sp>
      <p:sp>
        <p:nvSpPr>
          <p:cNvPr id="3" name="內容版面配置區 2"/>
          <p:cNvSpPr>
            <a:spLocks noGrp="1"/>
          </p:cNvSpPr>
          <p:nvPr>
            <p:ph idx="1"/>
          </p:nvPr>
        </p:nvSpPr>
        <p:spPr>
          <a:xfrm>
            <a:off x="1981200" y="1495326"/>
            <a:ext cx="8507288" cy="4525963"/>
          </a:xfrm>
        </p:spPr>
        <p:txBody>
          <a:bodyPr>
            <a:normAutofit fontScale="92500"/>
          </a:bodyPr>
          <a:lstStyle/>
          <a:p>
            <a:r>
              <a:rPr lang="en-US" altLang="zh-TW" dirty="0">
                <a:latin typeface="Times New Roman" panose="02020603050405020304" pitchFamily="18" charset="0"/>
                <a:ea typeface="標楷體" pitchFamily="65" charset="-120"/>
                <a:cs typeface="Times New Roman" panose="02020603050405020304" pitchFamily="18" charset="0"/>
              </a:rPr>
              <a:t>AH</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in</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solidFill>
                  <a:srgbClr val="FF0000"/>
                </a:solidFill>
                <a:latin typeface="Times New Roman" panose="02020603050405020304" pitchFamily="18" charset="0"/>
                <a:ea typeface="標楷體" pitchFamily="65" charset="-120"/>
                <a:cs typeface="Times New Roman" panose="02020603050405020304" pitchFamily="18" charset="0"/>
              </a:rPr>
              <a:t>g or kg</a:t>
            </a:r>
            <a:r>
              <a:rPr lang="en-US" altLang="zh-TW" dirty="0">
                <a:latin typeface="Times New Roman" panose="02020603050405020304" pitchFamily="18" charset="0"/>
                <a:ea typeface="標楷體" pitchFamily="65" charset="-120"/>
                <a:cs typeface="Times New Roman" panose="02020603050405020304" pitchFamily="18" charset="0"/>
              </a:rPr>
              <a:t>/kg Dry Air (DA) divided by specific volume (SV) of DA is the AH in </a:t>
            </a:r>
            <a:r>
              <a:rPr lang="en-US" altLang="zh-TW" dirty="0">
                <a:solidFill>
                  <a:srgbClr val="FF0000"/>
                </a:solidFill>
                <a:latin typeface="Times New Roman" panose="02020603050405020304" pitchFamily="18" charset="0"/>
                <a:ea typeface="標楷體" pitchFamily="65" charset="-120"/>
                <a:cs typeface="Times New Roman" panose="02020603050405020304" pitchFamily="18" charset="0"/>
              </a:rPr>
              <a:t>g or kg</a:t>
            </a:r>
            <a:r>
              <a:rPr lang="en-US" altLang="zh-TW" dirty="0">
                <a:latin typeface="Times New Roman" panose="02020603050405020304" pitchFamily="18" charset="0"/>
                <a:ea typeface="標楷體" pitchFamily="65" charset="-120"/>
                <a:cs typeface="Times New Roman" panose="02020603050405020304" pitchFamily="18" charset="0"/>
              </a:rPr>
              <a:t>/m</a:t>
            </a:r>
            <a:r>
              <a:rPr lang="en-US" altLang="zh-TW" baseline="30000" dirty="0">
                <a:latin typeface="Times New Roman" panose="02020603050405020304" pitchFamily="18" charset="0"/>
                <a:ea typeface="標楷體" pitchFamily="65" charset="-120"/>
                <a:cs typeface="Times New Roman" panose="02020603050405020304" pitchFamily="18" charset="0"/>
              </a:rPr>
              <a:t>3</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DA.</a:t>
            </a:r>
          </a:p>
          <a:p>
            <a:r>
              <a:rPr lang="en-US" altLang="zh-TW" dirty="0">
                <a:latin typeface="Times New Roman" panose="02020603050405020304" pitchFamily="18" charset="0"/>
                <a:ea typeface="標楷體" pitchFamily="65" charset="-120"/>
                <a:cs typeface="Times New Roman" panose="02020603050405020304" pitchFamily="18" charset="0"/>
              </a:rPr>
              <a:t>SV (m</a:t>
            </a:r>
            <a:r>
              <a:rPr lang="en-US" altLang="zh-TW" baseline="30000" dirty="0">
                <a:latin typeface="Times New Roman" panose="02020603050405020304" pitchFamily="18" charset="0"/>
                <a:ea typeface="標楷體" pitchFamily="65" charset="-120"/>
                <a:cs typeface="Times New Roman" panose="02020603050405020304" pitchFamily="18" charset="0"/>
              </a:rPr>
              <a:t>3</a:t>
            </a:r>
            <a:r>
              <a:rPr lang="en-US" altLang="zh-TW" dirty="0">
                <a:latin typeface="Times New Roman" panose="02020603050405020304" pitchFamily="18" charset="0"/>
                <a:ea typeface="標楷體" pitchFamily="65" charset="-120"/>
                <a:cs typeface="Times New Roman" panose="02020603050405020304" pitchFamily="18" charset="0"/>
              </a:rPr>
              <a:t>/kg) is the inverse of air density (kg/m</a:t>
            </a:r>
            <a:r>
              <a:rPr lang="en-US" altLang="zh-TW" baseline="30000" dirty="0">
                <a:latin typeface="Times New Roman" panose="02020603050405020304" pitchFamily="18" charset="0"/>
                <a:ea typeface="標楷體" pitchFamily="65" charset="-120"/>
                <a:cs typeface="Times New Roman" panose="02020603050405020304" pitchFamily="18" charset="0"/>
              </a:rPr>
              <a:t>3</a:t>
            </a:r>
            <a:r>
              <a:rPr lang="en-US" altLang="zh-TW" dirty="0">
                <a:latin typeface="Times New Roman" panose="02020603050405020304" pitchFamily="18" charset="0"/>
                <a:ea typeface="標楷體" pitchFamily="65" charset="-120"/>
                <a:cs typeface="Times New Roman" panose="02020603050405020304" pitchFamily="18" charset="0"/>
              </a:rPr>
              <a:t>)</a:t>
            </a:r>
          </a:p>
          <a:p>
            <a:r>
              <a:rPr lang="en-US" altLang="zh-TW" dirty="0">
                <a:latin typeface="Times New Roman" panose="02020603050405020304" pitchFamily="18" charset="0"/>
                <a:ea typeface="標楷體" pitchFamily="65" charset="-120"/>
                <a:cs typeface="Times New Roman" panose="02020603050405020304" pitchFamily="18" charset="0"/>
              </a:rPr>
              <a:t>At normal temperature range, mass of water vapor per 1 kg of dry air is 0</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30 g</a:t>
            </a:r>
          </a:p>
          <a:p>
            <a:endParaRPr lang="en-US" altLang="zh-TW" dirty="0">
              <a:latin typeface="Times New Roman" panose="02020603050405020304" pitchFamily="18" charset="0"/>
              <a:ea typeface="標楷體" pitchFamily="65" charset="-120"/>
              <a:cs typeface="Times New Roman" panose="02020603050405020304" pitchFamily="18" charset="0"/>
            </a:endParaRPr>
          </a:p>
          <a:p>
            <a:r>
              <a:rPr lang="en-US" altLang="zh-TW" dirty="0">
                <a:latin typeface="Times New Roman" panose="02020603050405020304" pitchFamily="18" charset="0"/>
                <a:ea typeface="標楷體" pitchFamily="65" charset="-120"/>
                <a:cs typeface="Times New Roman" panose="02020603050405020304" pitchFamily="18" charset="0"/>
              </a:rPr>
              <a:t>At same </a:t>
            </a:r>
            <a:r>
              <a:rPr lang="en-US" altLang="zh-TW" dirty="0" err="1">
                <a:latin typeface="Times New Roman" panose="02020603050405020304" pitchFamily="18" charset="0"/>
                <a:ea typeface="標楷體" pitchFamily="65" charset="-120"/>
                <a:cs typeface="Times New Roman" panose="02020603050405020304" pitchFamily="18" charset="0"/>
              </a:rPr>
              <a:t>T</a:t>
            </a:r>
            <a:r>
              <a:rPr lang="en-US" altLang="zh-TW" baseline="-25000" dirty="0" err="1">
                <a:latin typeface="Times New Roman" panose="02020603050405020304" pitchFamily="18" charset="0"/>
                <a:ea typeface="標楷體" pitchFamily="65" charset="-120"/>
                <a:cs typeface="Times New Roman" panose="02020603050405020304" pitchFamily="18" charset="0"/>
              </a:rPr>
              <a:t>db</a:t>
            </a:r>
            <a:r>
              <a:rPr lang="en-US" altLang="zh-TW" dirty="0">
                <a:latin typeface="Times New Roman" panose="02020603050405020304" pitchFamily="18" charset="0"/>
                <a:ea typeface="標楷體" pitchFamily="65" charset="-120"/>
                <a:cs typeface="Times New Roman" panose="02020603050405020304" pitchFamily="18" charset="0"/>
              </a:rPr>
              <a:t>, air with higher RH has higher AH</a:t>
            </a:r>
          </a:p>
          <a:p>
            <a:r>
              <a:rPr lang="en-US" altLang="zh-TW" dirty="0">
                <a:latin typeface="Times New Roman" panose="02020603050405020304" pitchFamily="18" charset="0"/>
                <a:ea typeface="標楷體" pitchFamily="65" charset="-120"/>
                <a:cs typeface="Times New Roman" panose="02020603050405020304" pitchFamily="18" charset="0"/>
              </a:rPr>
              <a:t>At same RH, air with higher </a:t>
            </a:r>
            <a:r>
              <a:rPr lang="en-US" altLang="zh-TW" dirty="0" err="1">
                <a:latin typeface="Times New Roman" panose="02020603050405020304" pitchFamily="18" charset="0"/>
                <a:ea typeface="標楷體" pitchFamily="65" charset="-120"/>
                <a:cs typeface="Times New Roman" panose="02020603050405020304" pitchFamily="18" charset="0"/>
              </a:rPr>
              <a:t>T</a:t>
            </a:r>
            <a:r>
              <a:rPr lang="en-US" altLang="zh-TW" baseline="-25000" dirty="0" err="1">
                <a:latin typeface="Times New Roman" panose="02020603050405020304" pitchFamily="18" charset="0"/>
                <a:ea typeface="標楷體" pitchFamily="65" charset="-120"/>
                <a:cs typeface="Times New Roman" panose="02020603050405020304" pitchFamily="18" charset="0"/>
              </a:rPr>
              <a:t>db</a:t>
            </a:r>
            <a:r>
              <a:rPr lang="en-US" altLang="zh-TW" dirty="0">
                <a:latin typeface="Times New Roman" panose="02020603050405020304" pitchFamily="18" charset="0"/>
                <a:ea typeface="標楷體" pitchFamily="65" charset="-120"/>
                <a:cs typeface="Times New Roman" panose="02020603050405020304" pitchFamily="18" charset="0"/>
              </a:rPr>
              <a:t> has higher AH</a:t>
            </a:r>
            <a:endParaRPr lang="zh-TW" altLang="en-US"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37858617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1426170"/>
          </a:xfrm>
        </p:spPr>
        <p:txBody>
          <a:bodyPr>
            <a:noAutofit/>
          </a:bodyPr>
          <a:lstStyle/>
          <a:p>
            <a:r>
              <a:rPr lang="en-US" altLang="zh-TW" sz="4800" dirty="0">
                <a:latin typeface="Times New Roman" panose="02020603050405020304" pitchFamily="18" charset="0"/>
                <a:ea typeface="標楷體" pitchFamily="65" charset="-120"/>
                <a:cs typeface="Times New Roman" panose="02020603050405020304" pitchFamily="18" charset="0"/>
              </a:rPr>
              <a:t>How many PSY. related terms </a:t>
            </a:r>
            <a:br>
              <a:rPr lang="en-US" altLang="zh-TW" sz="4800" dirty="0">
                <a:latin typeface="Times New Roman" panose="02020603050405020304" pitchFamily="18" charset="0"/>
                <a:ea typeface="標楷體" pitchFamily="65" charset="-120"/>
                <a:cs typeface="Times New Roman" panose="02020603050405020304" pitchFamily="18" charset="0"/>
              </a:rPr>
            </a:br>
            <a:r>
              <a:rPr lang="en-US" altLang="zh-TW" sz="4800" dirty="0">
                <a:latin typeface="Times New Roman" panose="02020603050405020304" pitchFamily="18" charset="0"/>
                <a:ea typeface="標楷體" pitchFamily="65" charset="-120"/>
                <a:cs typeface="Times New Roman" panose="02020603050405020304" pitchFamily="18" charset="0"/>
              </a:rPr>
              <a:t>you have learned so far?</a:t>
            </a:r>
            <a:endParaRPr lang="zh-TW" altLang="en-US" sz="4800" dirty="0">
              <a:latin typeface="Times New Roman" panose="02020603050405020304" pitchFamily="18" charset="0"/>
              <a:ea typeface="標楷體" pitchFamily="65" charset="-120"/>
              <a:cs typeface="Times New Roman" panose="02020603050405020304" pitchFamily="18" charset="0"/>
            </a:endParaRPr>
          </a:p>
        </p:txBody>
      </p:sp>
      <p:sp>
        <p:nvSpPr>
          <p:cNvPr id="3" name="內容版面配置區 2"/>
          <p:cNvSpPr>
            <a:spLocks noGrp="1"/>
          </p:cNvSpPr>
          <p:nvPr>
            <p:ph idx="1"/>
          </p:nvPr>
        </p:nvSpPr>
        <p:spPr>
          <a:xfrm>
            <a:off x="1981572" y="2276873"/>
            <a:ext cx="8229600" cy="4137323"/>
          </a:xfrm>
        </p:spPr>
        <p:txBody>
          <a:bodyPr>
            <a:normAutofit/>
          </a:bodyPr>
          <a:lstStyle/>
          <a:p>
            <a:r>
              <a:rPr lang="en-US" altLang="zh-TW" sz="4800" dirty="0">
                <a:latin typeface="Times New Roman" panose="02020603050405020304" pitchFamily="18" charset="0"/>
                <a:ea typeface="標楷體" pitchFamily="65" charset="-120"/>
                <a:cs typeface="Times New Roman" panose="02020603050405020304" pitchFamily="18" charset="0"/>
              </a:rPr>
              <a:t>4 T, 2 H, 2 P</a:t>
            </a:r>
          </a:p>
          <a:p>
            <a:r>
              <a:rPr lang="en-US" altLang="zh-TW" sz="4800" dirty="0">
                <a:latin typeface="Times New Roman" panose="02020603050405020304" pitchFamily="18" charset="0"/>
                <a:ea typeface="標楷體" pitchFamily="65" charset="-120"/>
                <a:cs typeface="Times New Roman" panose="02020603050405020304" pitchFamily="18" charset="0"/>
              </a:rPr>
              <a:t>DOS</a:t>
            </a:r>
          </a:p>
          <a:p>
            <a:r>
              <a:rPr lang="en-US" altLang="zh-TW" sz="4800" dirty="0">
                <a:latin typeface="Times New Roman" panose="02020603050405020304" pitchFamily="18" charset="0"/>
                <a:ea typeface="標楷體" pitchFamily="65" charset="-120"/>
                <a:cs typeface="Times New Roman" panose="02020603050405020304" pitchFamily="18" charset="0"/>
              </a:rPr>
              <a:t>WBD</a:t>
            </a:r>
          </a:p>
          <a:p>
            <a:r>
              <a:rPr lang="en-US" altLang="zh-TW" sz="4800" dirty="0">
                <a:latin typeface="Times New Roman" panose="02020603050405020304" pitchFamily="18" charset="0"/>
                <a:ea typeface="標楷體" pitchFamily="65" charset="-120"/>
                <a:cs typeface="Times New Roman" panose="02020603050405020304" pitchFamily="18" charset="0"/>
              </a:rPr>
              <a:t>SV, Density</a:t>
            </a:r>
            <a:endParaRPr lang="zh-TW" altLang="en-US" sz="4800"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3592174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9536" y="1124744"/>
            <a:ext cx="8229600" cy="4320480"/>
          </a:xfrm>
        </p:spPr>
        <p:txBody>
          <a:bodyPr>
            <a:normAutofit/>
          </a:bodyPr>
          <a:lstStyle/>
          <a:p>
            <a:r>
              <a:rPr lang="en-US" altLang="zh-TW" sz="5400" dirty="0">
                <a:latin typeface="Times New Roman" panose="02020603050405020304" pitchFamily="18" charset="0"/>
                <a:ea typeface="標楷體" panose="03000509000000000000" pitchFamily="65" charset="-120"/>
                <a:cs typeface="Times New Roman" panose="02020603050405020304" pitchFamily="18" charset="0"/>
              </a:rPr>
              <a:t>Psychrometric Chart</a:t>
            </a:r>
            <a:endParaRPr lang="zh-TW" altLang="en-US" sz="6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898185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228600"/>
            <a:ext cx="8229600" cy="609600"/>
          </a:xfrm>
        </p:spPr>
        <p:txBody>
          <a:bodyPr>
            <a:normAutofit fontScale="90000"/>
          </a:bodyPr>
          <a:lstStyle/>
          <a:p>
            <a:pPr eaLnBrk="1" hangingPunct="1"/>
            <a:r>
              <a:rPr lang="en-US" altLang="zh-TW" sz="4000">
                <a:ea typeface="標楷體" panose="03000509000000000000" pitchFamily="65" charset="-120"/>
              </a:rPr>
              <a:t>Psychrometric Chart</a:t>
            </a:r>
          </a:p>
        </p:txBody>
      </p:sp>
      <p:pic>
        <p:nvPicPr>
          <p:cNvPr id="24579" name="Picture 5" descr="Psyde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914400"/>
            <a:ext cx="91440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7014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304800"/>
            <a:ext cx="7772400" cy="984250"/>
          </a:xfrm>
        </p:spPr>
        <p:txBody>
          <a:bodyPr>
            <a:normAutofit/>
          </a:bodyPr>
          <a:lstStyle/>
          <a:p>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Applications of moist air</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2227" name="Rectangle 3"/>
          <p:cNvSpPr>
            <a:spLocks noGrp="1" noChangeArrowheads="1"/>
          </p:cNvSpPr>
          <p:nvPr>
            <p:ph type="body" idx="1"/>
          </p:nvPr>
        </p:nvSpPr>
        <p:spPr>
          <a:xfrm>
            <a:off x="2286000" y="1447800"/>
            <a:ext cx="7772400" cy="4572000"/>
          </a:xfrm>
        </p:spPr>
        <p:txBody>
          <a:bodyPr>
            <a:noAutofit/>
          </a:bodyPr>
          <a:lstStyle/>
          <a:p>
            <a:pPr marL="533400" indent="-533400">
              <a:lnSpc>
                <a:spcPct val="90000"/>
              </a:lnSpc>
              <a:buFontTx/>
              <a:buAutoNum type="arabicPeriod"/>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HVAC</a:t>
            </a:r>
          </a:p>
          <a:p>
            <a:pPr marL="533400" indent="-533400">
              <a:lnSpc>
                <a:spcPct val="90000"/>
              </a:lnSpc>
              <a:buFontTx/>
              <a:buAutoNum type="arabicPeriod"/>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Drying</a:t>
            </a:r>
          </a:p>
          <a:p>
            <a:pPr marL="533400" indent="-533400">
              <a:lnSpc>
                <a:spcPct val="90000"/>
              </a:lnSpc>
              <a:buFontTx/>
              <a:buAutoNum type="arabicPeriod"/>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(De)humidification</a:t>
            </a:r>
          </a:p>
          <a:p>
            <a:pPr marL="533400" indent="-533400">
              <a:lnSpc>
                <a:spcPct val="90000"/>
              </a:lnSpc>
              <a:buFontTx/>
              <a:buAutoNum type="arabicPeriod"/>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Evaporative cooling</a:t>
            </a:r>
          </a:p>
          <a:p>
            <a:pPr marL="933450" lvl="1" indent="-533400">
              <a:lnSpc>
                <a:spcPct val="90000"/>
              </a:lnSpc>
            </a:pP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Pad and Fan</a:t>
            </a:r>
          </a:p>
          <a:p>
            <a:pPr marL="933450" lvl="1" indent="-533400">
              <a:lnSpc>
                <a:spcPct val="90000"/>
              </a:lnSpc>
            </a:pP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Fogging</a:t>
            </a:r>
          </a:p>
          <a:p>
            <a:pPr marL="742950" indent="-742950">
              <a:lnSpc>
                <a:spcPct val="90000"/>
              </a:lnSpc>
              <a:buFont typeface="+mj-lt"/>
              <a:buAutoNum type="arabicPeriod" startAt="5"/>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else</a:t>
            </a:r>
          </a:p>
        </p:txBody>
      </p:sp>
    </p:spTree>
    <p:extLst>
      <p:ext uri="{BB962C8B-B14F-4D97-AF65-F5344CB8AC3E}">
        <p14:creationId xmlns:p14="http://schemas.microsoft.com/office/powerpoint/2010/main" val="3281058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1029" descr="Cooling-3"/>
          <p:cNvPicPr>
            <a:picLocks noChangeAspect="1" noChangeArrowheads="1"/>
          </p:cNvPicPr>
          <p:nvPr/>
        </p:nvPicPr>
        <p:blipFill>
          <a:blip r:embed="rId3" cstate="email">
            <a:extLst>
              <a:ext uri="{28A0092B-C50C-407E-A947-70E740481C1C}">
                <a14:useLocalDpi xmlns:a14="http://schemas.microsoft.com/office/drawing/2010/main"/>
              </a:ext>
            </a:extLst>
          </a:blip>
          <a:srcRect r="6250" b="20773"/>
          <a:stretch>
            <a:fillRect/>
          </a:stretch>
        </p:blipFill>
        <p:spPr bwMode="auto">
          <a:xfrm>
            <a:off x="1524000" y="295276"/>
            <a:ext cx="882015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6793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358775"/>
            <a:ext cx="9144000" cy="622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614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524000" y="328614"/>
            <a:ext cx="9144000" cy="622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3905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557214"/>
            <a:ext cx="9144000" cy="6224587"/>
          </a:xfrm>
          <a:prstGeom prst="rect">
            <a:avLst/>
          </a:prstGeom>
          <a:noFill/>
          <a:extLst>
            <a:ext uri="{909E8E84-426E-40DD-AFC4-6F175D3DCCD1}">
              <a14:hiddenFill xmlns:a14="http://schemas.microsoft.com/office/drawing/2010/main">
                <a:solidFill>
                  <a:srgbClr val="FFFFFF"/>
                </a:solidFill>
              </a14:hiddenFill>
            </a:ext>
          </a:extLst>
        </p:spPr>
      </p:pic>
      <p:sp>
        <p:nvSpPr>
          <p:cNvPr id="72713" name="Rectangle 9"/>
          <p:cNvSpPr>
            <a:spLocks noGrp="1" noChangeArrowheads="1"/>
          </p:cNvSpPr>
          <p:nvPr>
            <p:ph type="title"/>
          </p:nvPr>
        </p:nvSpPr>
        <p:spPr>
          <a:xfrm>
            <a:off x="1981200" y="76201"/>
            <a:ext cx="8229600" cy="411163"/>
          </a:xfrm>
        </p:spPr>
        <p:txBody>
          <a:bodyPr>
            <a:normAutofit fontScale="90000"/>
          </a:bodyPr>
          <a:lstStyle/>
          <a:p>
            <a:r>
              <a:rPr lang="en-US" altLang="zh-TW" sz="4000">
                <a:ea typeface="標楷體" pitchFamily="65" charset="-120"/>
              </a:rPr>
              <a:t>Process: from one state to another</a:t>
            </a:r>
          </a:p>
        </p:txBody>
      </p:sp>
    </p:spTree>
    <p:extLst>
      <p:ext uri="{BB962C8B-B14F-4D97-AF65-F5344CB8AC3E}">
        <p14:creationId xmlns:p14="http://schemas.microsoft.com/office/powerpoint/2010/main" val="3608235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328614"/>
            <a:ext cx="9144000" cy="622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067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304800"/>
            <a:ext cx="9144000" cy="62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074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title"/>
          </p:nvPr>
        </p:nvSpPr>
        <p:spPr>
          <a:xfrm>
            <a:off x="1981200" y="0"/>
            <a:ext cx="8229600" cy="533400"/>
          </a:xfrm>
        </p:spPr>
        <p:txBody>
          <a:bodyPr>
            <a:normAutofit fontScale="90000"/>
          </a:bodyPr>
          <a:lstStyle/>
          <a:p>
            <a:r>
              <a:rPr lang="zh-TW" altLang="en-US" sz="4000" dirty="0">
                <a:ea typeface="標楷體" pitchFamily="65" charset="-120"/>
              </a:rPr>
              <a:t>人體的溫溼度舒適帶</a:t>
            </a:r>
            <a:endParaRPr lang="en-US" altLang="zh-TW" sz="4000" dirty="0">
              <a:ea typeface="標楷體" pitchFamily="65" charset="-120"/>
            </a:endParaRPr>
          </a:p>
        </p:txBody>
      </p:sp>
      <p:pic>
        <p:nvPicPr>
          <p:cNvPr id="99334"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879476"/>
            <a:ext cx="9144000" cy="544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380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1981200" y="274638"/>
            <a:ext cx="8229600" cy="792162"/>
          </a:xfrm>
        </p:spPr>
        <p:txBody>
          <a:bodyPr>
            <a:normAutofit/>
          </a:bodyPr>
          <a:lstStyle/>
          <a:p>
            <a:pPr eaLnBrk="1" hangingPunct="1"/>
            <a:r>
              <a:rPr lang="en-US" altLang="zh-TW" dirty="0">
                <a:solidFill>
                  <a:schemeClr val="tx1"/>
                </a:solidFill>
                <a:ea typeface="標楷體" panose="03000509000000000000" pitchFamily="65" charset="-120"/>
              </a:rPr>
              <a:t>Comfor</a:t>
            </a:r>
            <a:r>
              <a:rPr lang="en-US" altLang="zh-TW" dirty="0">
                <a:ea typeface="標楷體" panose="03000509000000000000" pitchFamily="65" charset="-120"/>
              </a:rPr>
              <a:t>t zone of 3 animals</a:t>
            </a:r>
            <a:endParaRPr lang="en-US" altLang="zh-TW" dirty="0">
              <a:solidFill>
                <a:schemeClr val="tx1"/>
              </a:solidFill>
              <a:ea typeface="標楷體" panose="03000509000000000000" pitchFamily="65" charset="-120"/>
            </a:endParaRPr>
          </a:p>
        </p:txBody>
      </p:sp>
      <p:pic>
        <p:nvPicPr>
          <p:cNvPr id="31747" name="Picture 7" descr="Image4"/>
          <p:cNvPicPr>
            <a:picLocks noChangeAspect="1" noChangeArrowheads="1"/>
          </p:cNvPicPr>
          <p:nvPr/>
        </p:nvPicPr>
        <p:blipFill>
          <a:blip r:embed="rId3" cstate="email">
            <a:extLst>
              <a:ext uri="{28A0092B-C50C-407E-A947-70E740481C1C}">
                <a14:useLocalDpi xmlns:a14="http://schemas.microsoft.com/office/drawing/2010/main"/>
              </a:ext>
            </a:extLst>
          </a:blip>
          <a:srcRect l="-429" b="-2077"/>
          <a:stretch>
            <a:fillRect/>
          </a:stretch>
        </p:blipFill>
        <p:spPr bwMode="auto">
          <a:xfrm>
            <a:off x="2133600" y="1600200"/>
            <a:ext cx="82296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16"/>
          <p:cNvSpPr txBox="1">
            <a:spLocks noChangeArrowheads="1"/>
          </p:cNvSpPr>
          <p:nvPr/>
        </p:nvSpPr>
        <p:spPr bwMode="auto">
          <a:xfrm>
            <a:off x="4724400" y="5867401"/>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a:solidFill>
                  <a:prstClr val="black"/>
                </a:solidFill>
              </a:rPr>
              <a:t>Dry bulb temperature</a:t>
            </a:r>
          </a:p>
        </p:txBody>
      </p:sp>
      <p:sp>
        <p:nvSpPr>
          <p:cNvPr id="31749" name="Text Box 17"/>
          <p:cNvSpPr txBox="1">
            <a:spLocks noChangeArrowheads="1"/>
          </p:cNvSpPr>
          <p:nvPr/>
        </p:nvSpPr>
        <p:spPr bwMode="auto">
          <a:xfrm rot="-5400000">
            <a:off x="1250157" y="3245644"/>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a:solidFill>
                  <a:prstClr val="black"/>
                </a:solidFill>
              </a:rPr>
              <a:t>Productivity</a:t>
            </a:r>
          </a:p>
        </p:txBody>
      </p:sp>
    </p:spTree>
    <p:extLst>
      <p:ext uri="{BB962C8B-B14F-4D97-AF65-F5344CB8AC3E}">
        <p14:creationId xmlns:p14="http://schemas.microsoft.com/office/powerpoint/2010/main" val="17995054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9188" y="764704"/>
            <a:ext cx="8883701"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4749981" y="2996952"/>
            <a:ext cx="576064" cy="29523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6" name="矩形 5"/>
          <p:cNvSpPr/>
          <p:nvPr/>
        </p:nvSpPr>
        <p:spPr>
          <a:xfrm>
            <a:off x="1775520" y="3789040"/>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2" name="矩形 1"/>
          <p:cNvSpPr/>
          <p:nvPr/>
        </p:nvSpPr>
        <p:spPr>
          <a:xfrm>
            <a:off x="4992129" y="44624"/>
            <a:ext cx="3118161" cy="523220"/>
          </a:xfrm>
          <a:prstGeom prst="rect">
            <a:avLst/>
          </a:prstGeom>
        </p:spPr>
        <p:txBody>
          <a:bodyPr wrap="none">
            <a:spAutoFit/>
          </a:bodyPr>
          <a:lstStyle/>
          <a:p>
            <a:pPr fontAlgn="base">
              <a:spcBef>
                <a:spcPct val="0"/>
              </a:spcBef>
              <a:spcAft>
                <a:spcPct val="0"/>
              </a:spcAft>
            </a:pPr>
            <a:r>
              <a:rPr kumimoji="1" lang="en-US" altLang="zh-TW" sz="2800" dirty="0" err="1">
                <a:solidFill>
                  <a:prstClr val="black"/>
                </a:solidFill>
                <a:latin typeface="Arial" charset="0"/>
                <a:ea typeface="標楷體" pitchFamily="65" charset="-120"/>
              </a:rPr>
              <a:t>Psychart</a:t>
            </a:r>
            <a:r>
              <a:rPr kumimoji="1" lang="en-US" altLang="zh-TW" sz="2800" dirty="0">
                <a:solidFill>
                  <a:prstClr val="black"/>
                </a:solidFill>
                <a:latin typeface="Arial" charset="0"/>
                <a:ea typeface="標楷體" pitchFamily="65" charset="-120"/>
              </a:rPr>
              <a:t> </a:t>
            </a:r>
            <a:r>
              <a:rPr kumimoji="1" lang="en-US" altLang="zh-TW" sz="2800" dirty="0">
                <a:solidFill>
                  <a:prstClr val="black"/>
                </a:solidFill>
                <a:latin typeface="標楷體" panose="03000509000000000000" pitchFamily="65" charset="-120"/>
                <a:ea typeface="標楷體" pitchFamily="65" charset="-120"/>
              </a:rPr>
              <a:t>software</a:t>
            </a:r>
            <a:endParaRPr kumimoji="1" lang="zh-TW" altLang="en-US" sz="2800"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19522068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413792"/>
            <a:ext cx="8229600" cy="1143000"/>
          </a:xfrm>
        </p:spPr>
        <p:txBody>
          <a:bodyPr/>
          <a:lstStyle/>
          <a:p>
            <a:r>
              <a:rPr lang="en-US" altLang="zh-TW" dirty="0"/>
              <a:t>RH = f(</a:t>
            </a:r>
            <a:r>
              <a:rPr lang="en-US" altLang="zh-TW" dirty="0" err="1"/>
              <a:t>Tdb</a:t>
            </a:r>
            <a:r>
              <a:rPr lang="en-US" altLang="zh-TW" dirty="0"/>
              <a:t>, </a:t>
            </a:r>
            <a:r>
              <a:rPr lang="en-US" altLang="zh-TW" dirty="0" err="1"/>
              <a:t>Twb</a:t>
            </a:r>
            <a:r>
              <a:rPr lang="en-US" altLang="zh-TW" dirty="0"/>
              <a:t>)</a:t>
            </a:r>
            <a:endParaRPr lang="zh-TW" alt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4003" y="1412778"/>
            <a:ext cx="9068401" cy="502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7066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44624"/>
            <a:ext cx="9144000" cy="2546094"/>
          </a:xfrm>
          <a:prstGeom prst="rect">
            <a:avLst/>
          </a:prstGeom>
        </p:spPr>
      </p:pic>
      <p:sp>
        <p:nvSpPr>
          <p:cNvPr id="7" name="文字方塊 6"/>
          <p:cNvSpPr txBox="1"/>
          <p:nvPr/>
        </p:nvSpPr>
        <p:spPr>
          <a:xfrm>
            <a:off x="2999656" y="2590719"/>
            <a:ext cx="2160240" cy="584775"/>
          </a:xfrm>
          <a:prstGeom prst="rect">
            <a:avLst/>
          </a:prstGeom>
          <a:noFill/>
        </p:spPr>
        <p:txBody>
          <a:bodyPr wrap="square" rtlCol="0">
            <a:spAutoFit/>
          </a:bodyPr>
          <a:lstStyle/>
          <a:p>
            <a:pPr fontAlgn="base">
              <a:spcBef>
                <a:spcPct val="0"/>
              </a:spcBef>
              <a:spcAft>
                <a:spcPct val="0"/>
              </a:spcAft>
            </a:pPr>
            <a:r>
              <a:rPr kumimoji="1" lang="en-US" altLang="zh-TW" sz="3200" dirty="0">
                <a:solidFill>
                  <a:prstClr val="black"/>
                </a:solidFill>
                <a:latin typeface="Times New Roman" panose="02020603050405020304" pitchFamily="18" charset="0"/>
                <a:ea typeface="標楷體" pitchFamily="65" charset="-120"/>
                <a:cs typeface="Times New Roman" panose="02020603050405020304" pitchFamily="18" charset="0"/>
              </a:rPr>
              <a:t>Summer</a:t>
            </a:r>
            <a:endParaRPr kumimoji="1" lang="zh-TW" altLang="en-US" sz="32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8" name="文字方塊 7"/>
          <p:cNvSpPr txBox="1"/>
          <p:nvPr/>
        </p:nvSpPr>
        <p:spPr>
          <a:xfrm>
            <a:off x="7176120" y="2590719"/>
            <a:ext cx="2160240" cy="584775"/>
          </a:xfrm>
          <a:prstGeom prst="rect">
            <a:avLst/>
          </a:prstGeom>
          <a:noFill/>
        </p:spPr>
        <p:txBody>
          <a:bodyPr wrap="square" rtlCol="0">
            <a:spAutoFit/>
          </a:bodyPr>
          <a:lstStyle/>
          <a:p>
            <a:pPr fontAlgn="base">
              <a:spcBef>
                <a:spcPct val="0"/>
              </a:spcBef>
              <a:spcAft>
                <a:spcPct val="0"/>
              </a:spcAft>
            </a:pPr>
            <a:r>
              <a:rPr kumimoji="1" lang="en-US" altLang="zh-TW" sz="3200" dirty="0">
                <a:solidFill>
                  <a:prstClr val="black"/>
                </a:solidFill>
                <a:latin typeface="Times New Roman" panose="02020603050405020304" pitchFamily="18" charset="0"/>
                <a:ea typeface="標楷體" pitchFamily="65" charset="-120"/>
                <a:cs typeface="Times New Roman" panose="02020603050405020304" pitchFamily="18" charset="0"/>
              </a:rPr>
              <a:t>Winter</a:t>
            </a:r>
            <a:endParaRPr kumimoji="1" lang="zh-TW" altLang="en-US" sz="32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2" name="標題 1"/>
          <p:cNvSpPr>
            <a:spLocks noGrp="1"/>
          </p:cNvSpPr>
          <p:nvPr>
            <p:ph type="title"/>
          </p:nvPr>
        </p:nvSpPr>
        <p:spPr>
          <a:xfrm>
            <a:off x="1981200" y="44624"/>
            <a:ext cx="8229600" cy="1143000"/>
          </a:xfrm>
        </p:spPr>
        <p:txBody>
          <a:bodyPr>
            <a:norm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Natural Ventilation</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4"/>
          <p:cNvSpPr txBox="1">
            <a:spLocks noChangeArrowheads="1"/>
          </p:cNvSpPr>
          <p:nvPr/>
        </p:nvSpPr>
        <p:spPr>
          <a:xfrm>
            <a:off x="1601416" y="3068961"/>
            <a:ext cx="8964488" cy="7159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4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Forced Ventilation</a:t>
            </a:r>
          </a:p>
        </p:txBody>
      </p:sp>
      <p:pic>
        <p:nvPicPr>
          <p:cNvPr id="10" name="Picture 5" descr="fun-15"/>
          <p:cNvPicPr>
            <a:picLocks noChangeAspect="1" noChangeArrowheads="1"/>
          </p:cNvPicPr>
          <p:nvPr/>
        </p:nvPicPr>
        <p:blipFill>
          <a:blip r:embed="rId3" cstate="email">
            <a:extLst>
              <a:ext uri="{28A0092B-C50C-407E-A947-70E740481C1C}">
                <a14:useLocalDpi xmlns:a14="http://schemas.microsoft.com/office/drawing/2010/main"/>
              </a:ext>
            </a:extLst>
          </a:blip>
          <a:srcRect r="-458"/>
          <a:stretch>
            <a:fillRect/>
          </a:stretch>
        </p:blipFill>
        <p:spPr bwMode="auto">
          <a:xfrm>
            <a:off x="1601416" y="3796047"/>
            <a:ext cx="4134544" cy="30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35960" y="3755841"/>
            <a:ext cx="4829944" cy="3065815"/>
          </a:xfrm>
          <a:prstGeom prst="rect">
            <a:avLst/>
          </a:prstGeom>
        </p:spPr>
      </p:pic>
    </p:spTree>
    <p:extLst>
      <p:ext uri="{BB962C8B-B14F-4D97-AF65-F5344CB8AC3E}">
        <p14:creationId xmlns:p14="http://schemas.microsoft.com/office/powerpoint/2010/main" val="14720174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73134" y="593942"/>
            <a:ext cx="8229600" cy="1143000"/>
          </a:xfrm>
        </p:spPr>
        <p:txBody>
          <a:bodyPr/>
          <a:lstStyle/>
          <a:p>
            <a:r>
              <a:rPr lang="en-US" altLang="zh-TW" dirty="0"/>
              <a:t>WBD= </a:t>
            </a:r>
            <a:r>
              <a:rPr lang="en-US" altLang="zh-TW" dirty="0" err="1"/>
              <a:t>Tdb</a:t>
            </a:r>
            <a:r>
              <a:rPr lang="en-US" altLang="zh-TW" dirty="0"/>
              <a:t> – </a:t>
            </a:r>
            <a:r>
              <a:rPr lang="en-US" altLang="zh-TW" dirty="0" err="1"/>
              <a:t>Twb</a:t>
            </a:r>
            <a:r>
              <a:rPr lang="en-US" altLang="zh-TW" dirty="0"/>
              <a:t> = f(</a:t>
            </a:r>
            <a:r>
              <a:rPr lang="en-US" altLang="zh-TW" dirty="0" err="1"/>
              <a:t>Tdb</a:t>
            </a:r>
            <a:r>
              <a:rPr lang="en-US" altLang="zh-TW" dirty="0"/>
              <a:t>, RH)</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5371" y="2204864"/>
            <a:ext cx="8945129"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5426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2209800" y="260648"/>
            <a:ext cx="7772400" cy="1143000"/>
          </a:xfrm>
        </p:spPr>
        <p:txBody>
          <a:bodyPr>
            <a:normAutofit/>
          </a:bodyPr>
          <a:lstStyle/>
          <a:p>
            <a:r>
              <a:rPr lang="en-US" altLang="zh-TW" dirty="0">
                <a:latin typeface="Times New Roman" pitchFamily="18" charset="0"/>
                <a:ea typeface="標楷體" pitchFamily="65" charset="-120"/>
              </a:rPr>
              <a:t>RH range for plant growth</a:t>
            </a:r>
            <a:endParaRPr lang="zh-TW" altLang="en-US" dirty="0">
              <a:latin typeface="Times New Roman" pitchFamily="18" charset="0"/>
              <a:ea typeface="標楷體" pitchFamily="65" charset="-120"/>
            </a:endParaRPr>
          </a:p>
        </p:txBody>
      </p:sp>
      <p:graphicFrame>
        <p:nvGraphicFramePr>
          <p:cNvPr id="281705" name="Group 105"/>
          <p:cNvGraphicFramePr>
            <a:graphicFrameLocks noGrp="1"/>
          </p:cNvGraphicFramePr>
          <p:nvPr>
            <p:ph idx="1"/>
            <p:extLst/>
          </p:nvPr>
        </p:nvGraphicFramePr>
        <p:xfrm>
          <a:off x="1847528" y="1484784"/>
          <a:ext cx="8686800" cy="4565652"/>
        </p:xfrm>
        <a:graphic>
          <a:graphicData uri="http://schemas.openxmlformats.org/drawingml/2006/table">
            <a:tbl>
              <a:tblPr/>
              <a:tblGrid>
                <a:gridCol w="1683104">
                  <a:extLst>
                    <a:ext uri="{9D8B030D-6E8A-4147-A177-3AD203B41FA5}">
                      <a16:colId xmlns:a16="http://schemas.microsoft.com/office/drawing/2014/main" val="20000"/>
                    </a:ext>
                  </a:extLst>
                </a:gridCol>
                <a:gridCol w="2215672">
                  <a:extLst>
                    <a:ext uri="{9D8B030D-6E8A-4147-A177-3AD203B41FA5}">
                      <a16:colId xmlns:a16="http://schemas.microsoft.com/office/drawing/2014/main" val="20001"/>
                    </a:ext>
                  </a:extLst>
                </a:gridCol>
                <a:gridCol w="2304256">
                  <a:extLst>
                    <a:ext uri="{9D8B030D-6E8A-4147-A177-3AD203B41FA5}">
                      <a16:colId xmlns:a16="http://schemas.microsoft.com/office/drawing/2014/main" val="20002"/>
                    </a:ext>
                  </a:extLst>
                </a:gridCol>
                <a:gridCol w="2483768">
                  <a:extLst>
                    <a:ext uri="{9D8B030D-6E8A-4147-A177-3AD203B41FA5}">
                      <a16:colId xmlns:a16="http://schemas.microsoft.com/office/drawing/2014/main" val="20003"/>
                    </a:ext>
                  </a:extLst>
                </a:gridCol>
              </a:tblGrid>
              <a:tr h="13319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err="1">
                          <a:ln>
                            <a:noFill/>
                          </a:ln>
                          <a:solidFill>
                            <a:schemeClr val="tx1"/>
                          </a:solidFill>
                          <a:effectLst/>
                          <a:latin typeface="Times New Roman" pitchFamily="18" charset="0"/>
                          <a:ea typeface="標楷體" pitchFamily="65" charset="-120"/>
                        </a:rPr>
                        <a:t>Tdb</a:t>
                      </a:r>
                      <a:r>
                        <a:rPr kumimoji="1" lang="en-US" altLang="zh-TW" sz="2800" b="0" i="0" u="none" strike="noStrike" cap="none" normalizeH="0" baseline="0" dirty="0">
                          <a:ln>
                            <a:noFill/>
                          </a:ln>
                          <a:solidFill>
                            <a:schemeClr val="tx1"/>
                          </a:solidFill>
                          <a:effectLst/>
                          <a:latin typeface="Times New Roman" pitchFamily="18" charset="0"/>
                          <a:ea typeface="標楷體" pitchFamily="65" charset="-120"/>
                        </a:rPr>
                        <a:t>, </a:t>
                      </a:r>
                      <a:r>
                        <a:rPr kumimoji="1" lang="en-US" altLang="zh-TW" sz="2800" b="0" i="0" u="none" strike="noStrike" cap="none" normalizeH="0" baseline="30000" dirty="0">
                          <a:ln>
                            <a:noFill/>
                          </a:ln>
                          <a:solidFill>
                            <a:schemeClr val="tx1"/>
                          </a:solidFill>
                          <a:effectLst/>
                          <a:latin typeface="Times New Roman" pitchFamily="18" charset="0"/>
                          <a:ea typeface="標楷體" pitchFamily="65" charset="-120"/>
                        </a:rPr>
                        <a:t>o</a:t>
                      </a:r>
                      <a:r>
                        <a:rPr kumimoji="1" lang="en-AU" altLang="zh-TW" sz="2800" b="0" i="0" u="none" strike="noStrike" cap="none" normalizeH="0" baseline="0" dirty="0">
                          <a:ln>
                            <a:noFill/>
                          </a:ln>
                          <a:solidFill>
                            <a:schemeClr val="tx1"/>
                          </a:solidFill>
                          <a:effectLst/>
                          <a:latin typeface="Times New Roman" pitchFamily="18" charset="0"/>
                          <a:ea typeface="標楷體" pitchFamily="65" charset="-12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Times New Roman" pitchFamily="18" charset="0"/>
                          <a:ea typeface="標楷體" pitchFamily="65" charset="-120"/>
                        </a:rPr>
                        <a:t>RH too low </a:t>
                      </a:r>
                      <a:r>
                        <a:rPr kumimoji="1" lang="en-AU" altLang="zh-TW" sz="2400" b="0" i="0" u="none" strike="noStrike" cap="none" normalizeH="0" baseline="0" dirty="0">
                          <a:ln>
                            <a:noFill/>
                          </a:ln>
                          <a:solidFill>
                            <a:schemeClr val="tx1"/>
                          </a:solidFill>
                          <a:effectLst/>
                          <a:latin typeface="Times New Roman" pitchFamily="18" charset="0"/>
                          <a:ea typeface="標楷體" pitchFamily="65" charset="-120"/>
                        </a:rPr>
                        <a:t>(humidification required)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Times New Roman" pitchFamily="18" charset="0"/>
                          <a:ea typeface="標楷體" pitchFamily="65" charset="-120"/>
                        </a:rPr>
                        <a:t>Proper RH</a:t>
                      </a:r>
                      <a:endParaRPr kumimoji="1" lang="en-AU" altLang="zh-TW" sz="28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Times New Roman" pitchFamily="18" charset="0"/>
                          <a:ea typeface="標楷體" pitchFamily="65" charset="-120"/>
                        </a:rPr>
                        <a:t>RH too high</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a:ln>
                            <a:noFill/>
                          </a:ln>
                          <a:solidFill>
                            <a:schemeClr val="tx1"/>
                          </a:solidFill>
                          <a:effectLst/>
                          <a:latin typeface="Times New Roman" pitchFamily="18" charset="0"/>
                          <a:ea typeface="標楷體" pitchFamily="65" charset="-120"/>
                        </a:rPr>
                        <a:t>(</a:t>
                      </a:r>
                      <a:r>
                        <a:rPr kumimoji="1" lang="en-US" altLang="zh-TW" sz="2400" b="0" i="0" u="none" strike="noStrike" cap="none" normalizeH="0" baseline="0" dirty="0">
                          <a:ln>
                            <a:noFill/>
                          </a:ln>
                          <a:solidFill>
                            <a:schemeClr val="tx1"/>
                          </a:solidFill>
                          <a:effectLst/>
                          <a:latin typeface="Times New Roman" pitchFamily="18" charset="0"/>
                          <a:ea typeface="標楷體" pitchFamily="65" charset="-120"/>
                        </a:rPr>
                        <a:t>dehumidification required</a:t>
                      </a:r>
                      <a:r>
                        <a:rPr kumimoji="1" lang="en-US" altLang="zh-TW" sz="2800" b="0" i="0" u="none" strike="noStrike" cap="none" normalizeH="0" baseline="0" dirty="0">
                          <a:ln>
                            <a:noFill/>
                          </a:ln>
                          <a:solidFill>
                            <a:schemeClr val="tx1"/>
                          </a:solidFill>
                          <a:effectLst/>
                          <a:latin typeface="Times New Roman" pitchFamily="18" charset="0"/>
                          <a:ea typeface="標楷體" pitchFamily="65" charset="-120"/>
                        </a:rPr>
                        <a:t>)</a:t>
                      </a:r>
                      <a:endParaRPr kumimoji="1" lang="en-AU" altLang="zh-TW" sz="24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85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15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50 %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dirty="0">
                          <a:ln>
                            <a:noFill/>
                          </a:ln>
                          <a:solidFill>
                            <a:schemeClr val="tx1"/>
                          </a:solidFill>
                          <a:effectLst/>
                          <a:latin typeface="Times New Roman" pitchFamily="18" charset="0"/>
                          <a:ea typeface="標楷體" pitchFamily="65" charset="-120"/>
                        </a:rPr>
                        <a:t>73 </a:t>
                      </a:r>
                      <a:endParaRPr kumimoji="1" lang="en-AU" altLang="zh-TW" sz="60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85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20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46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64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80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85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25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60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73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86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985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30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70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a:ln>
                            <a:noFill/>
                          </a:ln>
                          <a:solidFill>
                            <a:schemeClr val="tx1"/>
                          </a:solidFill>
                          <a:effectLst/>
                          <a:latin typeface="Times New Roman" pitchFamily="18" charset="0"/>
                          <a:ea typeface="標楷體" pitchFamily="65" charset="-120"/>
                        </a:rPr>
                        <a:t>80 </a:t>
                      </a:r>
                      <a:endParaRPr kumimoji="1" lang="en-AU" altLang="zh-TW" sz="6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4400" b="1" i="0" u="none" strike="noStrike" cap="none" normalizeH="0" baseline="0" dirty="0">
                          <a:ln>
                            <a:noFill/>
                          </a:ln>
                          <a:solidFill>
                            <a:schemeClr val="tx1"/>
                          </a:solidFill>
                          <a:effectLst/>
                          <a:latin typeface="Times New Roman" pitchFamily="18" charset="0"/>
                          <a:ea typeface="標楷體" pitchFamily="65" charset="-120"/>
                        </a:rPr>
                        <a:t>89 </a:t>
                      </a:r>
                      <a:endParaRPr kumimoji="1" lang="en-AU" altLang="zh-TW" sz="60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091563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圖片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44624"/>
            <a:ext cx="9331366" cy="6681718"/>
          </a:xfrm>
          <a:prstGeom prst="rect">
            <a:avLst/>
          </a:prstGeom>
        </p:spPr>
      </p:pic>
    </p:spTree>
    <p:extLst>
      <p:ext uri="{BB962C8B-B14F-4D97-AF65-F5344CB8AC3E}">
        <p14:creationId xmlns:p14="http://schemas.microsoft.com/office/powerpoint/2010/main" val="16409550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latin typeface="標楷體" panose="03000509000000000000" pitchFamily="65" charset="-120"/>
                <a:ea typeface="標楷體" panose="03000509000000000000" pitchFamily="65" charset="-120"/>
              </a:rPr>
              <a:t>unit conversion</a:t>
            </a:r>
            <a:br>
              <a:rPr lang="en-US" altLang="zh-TW" dirty="0">
                <a:latin typeface="標楷體" panose="03000509000000000000" pitchFamily="65" charset="-120"/>
                <a:ea typeface="標楷體" panose="03000509000000000000" pitchFamily="65" charset="-120"/>
              </a:rPr>
            </a:br>
            <a:r>
              <a:rPr lang="en-US" altLang="zh-TW" dirty="0"/>
              <a:t>millibar to others</a:t>
            </a:r>
            <a:endParaRPr lang="zh-TW" altLang="en-US"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02161" y="1628800"/>
            <a:ext cx="8136905" cy="4248472"/>
          </a:xfrm>
          <a:prstGeom prst="rect">
            <a:avLst/>
          </a:prstGeom>
        </p:spPr>
      </p:pic>
    </p:spTree>
    <p:extLst>
      <p:ext uri="{BB962C8B-B14F-4D97-AF65-F5344CB8AC3E}">
        <p14:creationId xmlns:p14="http://schemas.microsoft.com/office/powerpoint/2010/main" val="13265060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normAutofit fontScale="90000"/>
          </a:bodyPr>
          <a:lstStyle/>
          <a:p>
            <a:r>
              <a:rPr lang="en-US" altLang="zh-TW" dirty="0">
                <a:latin typeface="Times New Roman" pitchFamily="18" charset="0"/>
                <a:ea typeface="標楷體" pitchFamily="65" charset="-120"/>
              </a:rPr>
              <a:t>VPD</a:t>
            </a:r>
            <a:br>
              <a:rPr lang="en-US" altLang="zh-TW" dirty="0">
                <a:latin typeface="Times New Roman" pitchFamily="18" charset="0"/>
                <a:ea typeface="標楷體" pitchFamily="65" charset="-120"/>
              </a:rPr>
            </a:br>
            <a:r>
              <a:rPr lang="en-US" altLang="zh-TW" sz="3100" dirty="0">
                <a:latin typeface="Times New Roman" pitchFamily="18" charset="0"/>
                <a:ea typeface="標楷體" pitchFamily="65" charset="-120"/>
              </a:rPr>
              <a:t>1 millibar = 0.1 kPa</a:t>
            </a:r>
            <a:endParaRPr lang="en-US" altLang="zh-TW" dirty="0">
              <a:latin typeface="Times New Roman" pitchFamily="18" charset="0"/>
              <a:ea typeface="標楷體" pitchFamily="65" charset="-120"/>
            </a:endParaRPr>
          </a:p>
        </p:txBody>
      </p:sp>
      <p:graphicFrame>
        <p:nvGraphicFramePr>
          <p:cNvPr id="285740" name="Group 44"/>
          <p:cNvGraphicFramePr>
            <a:graphicFrameLocks noGrp="1"/>
          </p:cNvGraphicFramePr>
          <p:nvPr>
            <p:ph idx="1"/>
            <p:extLst/>
          </p:nvPr>
        </p:nvGraphicFramePr>
        <p:xfrm>
          <a:off x="1631505" y="2133600"/>
          <a:ext cx="8942631" cy="3627120"/>
        </p:xfrm>
        <a:graphic>
          <a:graphicData uri="http://schemas.openxmlformats.org/drawingml/2006/table">
            <a:tbl>
              <a:tblPr/>
              <a:tblGrid>
                <a:gridCol w="2971800">
                  <a:extLst>
                    <a:ext uri="{9D8B030D-6E8A-4147-A177-3AD203B41FA5}">
                      <a16:colId xmlns:a16="http://schemas.microsoft.com/office/drawing/2014/main" val="20000"/>
                    </a:ext>
                  </a:extLst>
                </a:gridCol>
                <a:gridCol w="2356792">
                  <a:extLst>
                    <a:ext uri="{9D8B030D-6E8A-4147-A177-3AD203B41FA5}">
                      <a16:colId xmlns:a16="http://schemas.microsoft.com/office/drawing/2014/main" val="20001"/>
                    </a:ext>
                  </a:extLst>
                </a:gridCol>
                <a:gridCol w="3614039">
                  <a:extLst>
                    <a:ext uri="{9D8B030D-6E8A-4147-A177-3AD203B41FA5}">
                      <a16:colId xmlns:a16="http://schemas.microsoft.com/office/drawing/2014/main" val="20002"/>
                    </a:ext>
                  </a:extLst>
                </a:gridCol>
              </a:tblGrid>
              <a:tr h="1828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AU" altLang="zh-TW" sz="3200" b="1" i="0" u="none" strike="noStrike" cap="none" normalizeH="0" baseline="0" dirty="0">
                          <a:ln>
                            <a:noFill/>
                          </a:ln>
                          <a:solidFill>
                            <a:schemeClr val="tx1"/>
                          </a:solidFill>
                          <a:effectLst/>
                          <a:latin typeface="Times New Roman" pitchFamily="18" charset="0"/>
                          <a:ea typeface="標楷體" pitchFamily="65" charset="-120"/>
                        </a:rPr>
                        <a:t>VPD too big</a:t>
                      </a:r>
                      <a:endParaRPr kumimoji="1" lang="zh-TW" altLang="en-AU" sz="3200" b="1" i="0" u="none" strike="noStrike" cap="none" normalizeH="0" baseline="0" dirty="0">
                        <a:ln>
                          <a:noFill/>
                        </a:ln>
                        <a:solidFill>
                          <a:schemeClr val="tx1"/>
                        </a:solidFill>
                        <a:effectLst/>
                        <a:latin typeface="Times New Roman" pitchFamily="18" charset="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AU" altLang="zh-TW" sz="2800" b="1" i="0" u="none" strike="noStrike" cap="none" normalizeH="0" baseline="0" dirty="0">
                          <a:ln>
                            <a:noFill/>
                          </a:ln>
                          <a:solidFill>
                            <a:schemeClr val="tx1"/>
                          </a:solidFill>
                          <a:effectLst/>
                          <a:latin typeface="Times New Roman" pitchFamily="18" charset="0"/>
                          <a:ea typeface="標楷體" pitchFamily="65" charset="-120"/>
                        </a:rPr>
                        <a:t>(humidification or cooling required</a:t>
                      </a:r>
                      <a:r>
                        <a:rPr kumimoji="1" lang="en-AU" altLang="zh-TW" sz="2400" b="1" i="0" u="none" strike="noStrike" cap="none" normalizeH="0" baseline="0" dirty="0">
                          <a:ln>
                            <a:noFill/>
                          </a:ln>
                          <a:solidFill>
                            <a:schemeClr val="tx1"/>
                          </a:solidFill>
                          <a:effectLst/>
                          <a:latin typeface="Times New Roman" pitchFamily="18" charset="0"/>
                          <a:ea typeface="標楷體" pitchFamily="65" charset="-12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dirty="0">
                          <a:ln>
                            <a:noFill/>
                          </a:ln>
                          <a:solidFill>
                            <a:schemeClr val="tx1"/>
                          </a:solidFill>
                          <a:effectLst/>
                          <a:latin typeface="Times New Roman" pitchFamily="18" charset="0"/>
                          <a:ea typeface="標楷體" pitchFamily="65" charset="-120"/>
                        </a:rPr>
                        <a:t>Proper</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AU" altLang="zh-TW" sz="3200" b="1" i="0" u="none" strike="noStrike" cap="none" normalizeH="0" baseline="0" dirty="0">
                          <a:ln>
                            <a:noFill/>
                          </a:ln>
                          <a:solidFill>
                            <a:schemeClr val="tx1"/>
                          </a:solidFill>
                          <a:effectLst/>
                          <a:latin typeface="Times New Roman" pitchFamily="18" charset="0"/>
                          <a:ea typeface="標楷體" pitchFamily="65" charset="-120"/>
                        </a:rPr>
                        <a:t>VPD</a:t>
                      </a:r>
                      <a:endParaRPr kumimoji="1" lang="zh-TW" altLang="en-AU" sz="3200" b="1"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dirty="0">
                          <a:ln>
                            <a:noFill/>
                          </a:ln>
                          <a:solidFill>
                            <a:schemeClr val="tx1"/>
                          </a:solidFill>
                          <a:effectLst/>
                          <a:latin typeface="Times New Roman" pitchFamily="18" charset="0"/>
                          <a:ea typeface="標楷體" pitchFamily="65" charset="-120"/>
                        </a:rPr>
                        <a:t>VPD</a:t>
                      </a:r>
                      <a:r>
                        <a:rPr kumimoji="1" lang="zh-TW" altLang="en-US" sz="3200" b="1" i="0" u="none" strike="noStrike" cap="none" normalizeH="0" baseline="0" dirty="0">
                          <a:ln>
                            <a:noFill/>
                          </a:ln>
                          <a:solidFill>
                            <a:schemeClr val="tx1"/>
                          </a:solidFill>
                          <a:effectLst/>
                          <a:latin typeface="Times New Roman" pitchFamily="18" charset="0"/>
                          <a:ea typeface="標楷體" pitchFamily="65" charset="-120"/>
                        </a:rPr>
                        <a:t> </a:t>
                      </a:r>
                      <a:r>
                        <a:rPr kumimoji="1" lang="en-US" altLang="zh-TW" sz="3200" b="1" i="0" u="none" strike="noStrike" cap="none" normalizeH="0" baseline="0" dirty="0">
                          <a:ln>
                            <a:noFill/>
                          </a:ln>
                          <a:solidFill>
                            <a:schemeClr val="tx1"/>
                          </a:solidFill>
                          <a:effectLst/>
                          <a:latin typeface="Times New Roman" pitchFamily="18" charset="0"/>
                          <a:ea typeface="標楷體" pitchFamily="65" charset="-120"/>
                        </a:rPr>
                        <a:t>too</a:t>
                      </a:r>
                      <a:r>
                        <a:rPr kumimoji="1" lang="zh-TW" altLang="en-US" sz="3200" b="1" i="0" u="none" strike="noStrike" cap="none" normalizeH="0" baseline="0" dirty="0">
                          <a:ln>
                            <a:noFill/>
                          </a:ln>
                          <a:solidFill>
                            <a:schemeClr val="tx1"/>
                          </a:solidFill>
                          <a:effectLst/>
                          <a:latin typeface="Times New Roman" pitchFamily="18" charset="0"/>
                          <a:ea typeface="標楷體" pitchFamily="65" charset="-120"/>
                        </a:rPr>
                        <a:t> </a:t>
                      </a:r>
                      <a:r>
                        <a:rPr kumimoji="1" lang="en-US" altLang="zh-TW" sz="3200" b="1" i="0" u="none" strike="noStrike" cap="none" normalizeH="0" baseline="0" dirty="0">
                          <a:ln>
                            <a:noFill/>
                          </a:ln>
                          <a:solidFill>
                            <a:schemeClr val="tx1"/>
                          </a:solidFill>
                          <a:effectLst/>
                          <a:latin typeface="Times New Roman" pitchFamily="18" charset="0"/>
                          <a:ea typeface="標楷體" pitchFamily="65" charset="-120"/>
                        </a:rPr>
                        <a:t>small</a:t>
                      </a:r>
                      <a:br>
                        <a:rPr kumimoji="1" lang="zh-TW" altLang="en-US" sz="3200" b="1" i="0" u="none" strike="noStrike" cap="none" normalizeH="0" baseline="0" dirty="0">
                          <a:ln>
                            <a:noFill/>
                          </a:ln>
                          <a:solidFill>
                            <a:schemeClr val="tx1"/>
                          </a:solidFill>
                          <a:effectLst/>
                          <a:latin typeface="Times New Roman" pitchFamily="18" charset="0"/>
                          <a:ea typeface="標楷體" pitchFamily="65" charset="-120"/>
                        </a:rPr>
                      </a:br>
                      <a:r>
                        <a:rPr kumimoji="1" lang="en-US" altLang="zh-TW" sz="2800" b="1" i="0" u="none" strike="noStrike" cap="none" normalizeH="0" baseline="0" dirty="0">
                          <a:ln>
                            <a:noFill/>
                          </a:ln>
                          <a:solidFill>
                            <a:schemeClr val="tx1"/>
                          </a:solidFill>
                          <a:effectLst/>
                          <a:latin typeface="Times New Roman" pitchFamily="18" charset="0"/>
                          <a:ea typeface="標楷體" pitchFamily="65" charset="-120"/>
                        </a:rPr>
                        <a:t>(dehumidification or heating required)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350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3200" b="1" i="0" u="none" strike="noStrike" cap="none" normalizeH="0" baseline="0">
                          <a:ln>
                            <a:noFill/>
                          </a:ln>
                          <a:solidFill>
                            <a:schemeClr val="tx1"/>
                          </a:solidFill>
                          <a:effectLst/>
                          <a:latin typeface="Times New Roman" pitchFamily="18" charset="0"/>
                          <a:ea typeface="標楷體" pitchFamily="65" charset="-120"/>
                        </a:rPr>
                        <a:t>1.25 kPa </a:t>
                      </a:r>
                      <a:endParaRPr kumimoji="1" lang="en-AU" altLang="zh-TW" sz="4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AU" altLang="zh-TW" sz="3200" b="1" i="0" u="none" strike="noStrike" cap="none" normalizeH="0" baseline="0">
                          <a:ln>
                            <a:noFill/>
                          </a:ln>
                          <a:solidFill>
                            <a:schemeClr val="tx1"/>
                          </a:solidFill>
                          <a:effectLst/>
                          <a:latin typeface="Times New Roman" pitchFamily="18" charset="0"/>
                          <a:ea typeface="標楷體" pitchFamily="65" charset="-120"/>
                        </a:rPr>
                        <a:t>0.85 kPa </a:t>
                      </a:r>
                      <a:endParaRPr kumimoji="1" lang="en-AU" altLang="zh-TW" sz="4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dirty="0">
                          <a:ln>
                            <a:noFill/>
                          </a:ln>
                          <a:solidFill>
                            <a:schemeClr val="tx1"/>
                          </a:solidFill>
                          <a:effectLst/>
                          <a:latin typeface="Times New Roman" pitchFamily="18" charset="0"/>
                          <a:ea typeface="標楷體" pitchFamily="65" charset="-120"/>
                        </a:rPr>
                        <a:t>&lt;</a:t>
                      </a:r>
                      <a:r>
                        <a:rPr kumimoji="1" lang="zh-TW" altLang="en-US" sz="3200" b="1" i="0" u="none" strike="noStrike" cap="none" normalizeH="0" baseline="0" dirty="0">
                          <a:ln>
                            <a:noFill/>
                          </a:ln>
                          <a:solidFill>
                            <a:schemeClr val="tx1"/>
                          </a:solidFill>
                          <a:effectLst/>
                          <a:latin typeface="Times New Roman" pitchFamily="18" charset="0"/>
                          <a:ea typeface="標楷體" pitchFamily="65" charset="-120"/>
                        </a:rPr>
                        <a:t> </a:t>
                      </a:r>
                      <a:r>
                        <a:rPr kumimoji="1" lang="en-AU" altLang="zh-TW" sz="3200" b="1" i="0" u="none" strike="noStrike" cap="none" normalizeH="0" baseline="0" dirty="0">
                          <a:ln>
                            <a:noFill/>
                          </a:ln>
                          <a:solidFill>
                            <a:schemeClr val="tx1"/>
                          </a:solidFill>
                          <a:effectLst/>
                          <a:latin typeface="Times New Roman" pitchFamily="18" charset="0"/>
                          <a:ea typeface="標楷體" pitchFamily="65" charset="-120"/>
                        </a:rPr>
                        <a:t>0.45 kPa </a:t>
                      </a:r>
                      <a:r>
                        <a:rPr kumimoji="1" lang="en-AU" altLang="zh-TW" sz="1600" b="1" i="0" u="none" strike="noStrike" cap="none" normalizeH="0" baseline="0" dirty="0">
                          <a:ln>
                            <a:noFill/>
                          </a:ln>
                          <a:solidFill>
                            <a:schemeClr val="tx1"/>
                          </a:solidFill>
                          <a:effectLst/>
                          <a:latin typeface="Times New Roman" pitchFamily="18" charset="0"/>
                          <a:ea typeface="標楷體" pitchFamily="65" charset="-120"/>
                        </a:rPr>
                        <a:t>(</a:t>
                      </a:r>
                      <a:r>
                        <a:rPr kumimoji="1" lang="en-US" altLang="zh-TW" sz="2400" b="1" i="0" u="none" strike="noStrike" cap="none" normalizeH="0" baseline="0" dirty="0">
                          <a:ln>
                            <a:noFill/>
                          </a:ln>
                          <a:solidFill>
                            <a:schemeClr val="tx1"/>
                          </a:solidFill>
                          <a:effectLst/>
                          <a:latin typeface="Times New Roman" pitchFamily="18" charset="0"/>
                          <a:ea typeface="標楷體" pitchFamily="65" charset="-120"/>
                        </a:rPr>
                        <a:t>Suitable for bacterial to survive)</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kern="1200" cap="none" normalizeH="0" baseline="0" dirty="0">
                          <a:ln>
                            <a:noFill/>
                          </a:ln>
                          <a:solidFill>
                            <a:schemeClr val="tx1"/>
                          </a:solidFill>
                          <a:effectLst/>
                          <a:latin typeface="Times New Roman" pitchFamily="18" charset="0"/>
                          <a:ea typeface="標楷體" pitchFamily="65" charset="-120"/>
                          <a:cs typeface="+mn-cs"/>
                        </a:rPr>
                        <a:t>&lt; 0.2 kPa </a:t>
                      </a:r>
                      <a:r>
                        <a:rPr kumimoji="1" lang="en-US" altLang="zh-TW" sz="2400" b="1" i="0" u="none" strike="noStrike" cap="none" normalizeH="0" baseline="0" dirty="0">
                          <a:ln>
                            <a:noFill/>
                          </a:ln>
                          <a:solidFill>
                            <a:schemeClr val="tx1"/>
                          </a:solidFill>
                          <a:effectLst/>
                          <a:latin typeface="Times New Roman" pitchFamily="18" charset="0"/>
                          <a:ea typeface="標楷體" pitchFamily="65" charset="-120"/>
                        </a:rPr>
                        <a:t>(suitable for bacterial invasion)</a:t>
                      </a:r>
                      <a:endParaRPr kumimoji="1" lang="en-AU" altLang="zh-TW" sz="24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923143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79576" y="1556792"/>
            <a:ext cx="785296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lstStyle/>
          <a:p>
            <a:r>
              <a:rPr lang="en-US" altLang="zh-TW" dirty="0"/>
              <a:t>VPD = f(</a:t>
            </a:r>
            <a:r>
              <a:rPr lang="en-US" altLang="zh-TW" dirty="0" err="1"/>
              <a:t>Tdb</a:t>
            </a:r>
            <a:r>
              <a:rPr lang="en-US" altLang="zh-TW" dirty="0"/>
              <a:t>, RH)</a:t>
            </a:r>
            <a:endParaRPr lang="zh-TW" altLang="en-US" dirty="0"/>
          </a:p>
        </p:txBody>
      </p:sp>
      <p:sp>
        <p:nvSpPr>
          <p:cNvPr id="4" name="橢圓 3"/>
          <p:cNvSpPr/>
          <p:nvPr/>
        </p:nvSpPr>
        <p:spPr>
          <a:xfrm rot="1146157">
            <a:off x="1930668" y="2013708"/>
            <a:ext cx="8465490" cy="28126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42622733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5"/>
          <p:cNvSpPr>
            <a:spLocks noGrp="1" noChangeArrowheads="1"/>
          </p:cNvSpPr>
          <p:nvPr>
            <p:ph type="sldNum" sz="quarter" idx="12"/>
          </p:nvPr>
        </p:nvSpPr>
        <p:spPr>
          <a:noFill/>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fld id="{1E624D7F-23D7-48BE-9E53-BC764080F248}" type="slidenum">
              <a:rPr kumimoji="0" lang="en-US" altLang="zh-TW">
                <a:solidFill>
                  <a:prstClr val="black"/>
                </a:solidFill>
              </a:rPr>
              <a:pPr eaLnBrk="1" fontAlgn="base" hangingPunct="1">
                <a:spcBef>
                  <a:spcPct val="0"/>
                </a:spcBef>
                <a:spcAft>
                  <a:spcPct val="0"/>
                </a:spcAft>
              </a:pPr>
              <a:t>56</a:t>
            </a:fld>
            <a:endParaRPr kumimoji="0" lang="en-US" altLang="zh-TW">
              <a:solidFill>
                <a:prstClr val="black"/>
              </a:solidFill>
            </a:endParaRPr>
          </a:p>
        </p:txBody>
      </p:sp>
      <p:sp>
        <p:nvSpPr>
          <p:cNvPr id="31747" name="Rectangle 2"/>
          <p:cNvSpPr>
            <a:spLocks noGrp="1" noChangeArrowheads="1"/>
          </p:cNvSpPr>
          <p:nvPr>
            <p:ph type="ctrTitle"/>
          </p:nvPr>
        </p:nvSpPr>
        <p:spPr>
          <a:xfrm>
            <a:off x="2212032" y="3723912"/>
            <a:ext cx="7772400" cy="1470025"/>
          </a:xfrm>
        </p:spPr>
        <p:txBody>
          <a:bodyPr>
            <a:normAutofit fontScale="90000"/>
          </a:bodyPr>
          <a:lstStyle/>
          <a:p>
            <a:pPr eaLnBrk="1" hangingPunct="1"/>
            <a:r>
              <a:rPr lang="en-US" altLang="zh-TW" sz="6000" dirty="0">
                <a:ea typeface="標楷體" pitchFamily="65" charset="-120"/>
              </a:rPr>
              <a:t>VPD is a better index for humidity control</a:t>
            </a:r>
            <a:endParaRPr lang="zh-TW" altLang="en-US" sz="6000" dirty="0">
              <a:ea typeface="標楷體" pitchFamily="65" charset="-120"/>
            </a:endParaRPr>
          </a:p>
        </p:txBody>
      </p:sp>
      <p:sp>
        <p:nvSpPr>
          <p:cNvPr id="31748" name="Rectangle 3"/>
          <p:cNvSpPr>
            <a:spLocks noGrp="1" noChangeArrowheads="1"/>
          </p:cNvSpPr>
          <p:nvPr>
            <p:ph type="subTitle" idx="1"/>
          </p:nvPr>
        </p:nvSpPr>
        <p:spPr>
          <a:xfrm>
            <a:off x="2895204" y="5290090"/>
            <a:ext cx="6400800" cy="625624"/>
          </a:xfrm>
        </p:spPr>
        <p:txBody>
          <a:bodyPr/>
          <a:lstStyle/>
          <a:p>
            <a:pPr eaLnBrk="1" hangingPunct="1"/>
            <a:r>
              <a:rPr lang="en-US" altLang="zh-TW" dirty="0">
                <a:latin typeface="Times New Roman" pitchFamily="18" charset="0"/>
                <a:ea typeface="標楷體" pitchFamily="65" charset="-120"/>
              </a:rPr>
              <a:t>Vapor Pressure Deficit</a:t>
            </a:r>
          </a:p>
        </p:txBody>
      </p:sp>
      <p:pic>
        <p:nvPicPr>
          <p:cNvPr id="2" name="圖片 1">
            <a:extLst>
              <a:ext uri="{FF2B5EF4-FFF2-40B4-BE49-F238E27FC236}">
                <a16:creationId xmlns:a16="http://schemas.microsoft.com/office/drawing/2014/main" id="{EFA29B7E-8B27-4D93-96C2-A4D1728FE0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604" y="63341"/>
            <a:ext cx="4572396" cy="3429297"/>
          </a:xfrm>
          <a:prstGeom prst="rect">
            <a:avLst/>
          </a:prstGeom>
        </p:spPr>
      </p:pic>
      <p:pic>
        <p:nvPicPr>
          <p:cNvPr id="3" name="圖片 2">
            <a:extLst>
              <a:ext uri="{FF2B5EF4-FFF2-40B4-BE49-F238E27FC236}">
                <a16:creationId xmlns:a16="http://schemas.microsoft.com/office/drawing/2014/main" id="{5342D61B-FF33-4115-AD1B-363CCAA998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208" y="63341"/>
            <a:ext cx="4572396" cy="3429297"/>
          </a:xfrm>
          <a:prstGeom prst="rect">
            <a:avLst/>
          </a:prstGeom>
        </p:spPr>
      </p:pic>
    </p:spTree>
    <p:extLst>
      <p:ext uri="{BB962C8B-B14F-4D97-AF65-F5344CB8AC3E}">
        <p14:creationId xmlns:p14="http://schemas.microsoft.com/office/powerpoint/2010/main" val="42473015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BC2B3E8-7B65-40F6-A6E2-6CCE42A8D2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78578" y="111748"/>
            <a:ext cx="5113422" cy="6634504"/>
          </a:xfrm>
          <a:prstGeom prst="rect">
            <a:avLst/>
          </a:prstGeom>
        </p:spPr>
      </p:pic>
      <p:sp>
        <p:nvSpPr>
          <p:cNvPr id="6" name="文字方塊 5">
            <a:extLst>
              <a:ext uri="{FF2B5EF4-FFF2-40B4-BE49-F238E27FC236}">
                <a16:creationId xmlns:a16="http://schemas.microsoft.com/office/drawing/2014/main" id="{1CACE6D0-97DC-4BA2-81FE-45224236A603}"/>
              </a:ext>
            </a:extLst>
          </p:cNvPr>
          <p:cNvSpPr txBox="1"/>
          <p:nvPr/>
        </p:nvSpPr>
        <p:spPr>
          <a:xfrm>
            <a:off x="553452" y="2021305"/>
            <a:ext cx="7182853" cy="646331"/>
          </a:xfrm>
          <a:prstGeom prst="rect">
            <a:avLst/>
          </a:prstGeom>
          <a:noFill/>
        </p:spPr>
        <p:txBody>
          <a:bodyPr wrap="square" rtlCol="0">
            <a:spAutoFit/>
          </a:bodyPr>
          <a:lstStyle/>
          <a:p>
            <a:r>
              <a:rPr lang="en-US" altLang="zh-TW" sz="3600" dirty="0">
                <a:solidFill>
                  <a:srgbClr val="FF0000"/>
                </a:solidFill>
                <a:hlinkClick r:id="rId3">
                  <a:extLst>
                    <a:ext uri="{A12FA001-AC4F-418D-AE19-62706E023703}">
                      <ahyp:hlinkClr xmlns:ahyp="http://schemas.microsoft.com/office/drawing/2018/hyperlinkcolor" val="tx"/>
                    </a:ext>
                  </a:extLst>
                </a:hlinkClick>
              </a:rPr>
              <a:t>https://cals.Arizona.edu/vpdcalc/</a:t>
            </a:r>
            <a:endParaRPr lang="zh-TW" altLang="en-US" sz="3600" dirty="0">
              <a:solidFill>
                <a:srgbClr val="FF0000"/>
              </a:solidFill>
            </a:endParaRPr>
          </a:p>
        </p:txBody>
      </p:sp>
      <p:sp>
        <p:nvSpPr>
          <p:cNvPr id="7" name="語音泡泡: 矩形 6">
            <a:extLst>
              <a:ext uri="{FF2B5EF4-FFF2-40B4-BE49-F238E27FC236}">
                <a16:creationId xmlns:a16="http://schemas.microsoft.com/office/drawing/2014/main" id="{A51E8377-24FB-4658-97C7-C97274852077}"/>
              </a:ext>
            </a:extLst>
          </p:cNvPr>
          <p:cNvSpPr/>
          <p:nvPr/>
        </p:nvSpPr>
        <p:spPr>
          <a:xfrm>
            <a:off x="2755232" y="4174958"/>
            <a:ext cx="3838073" cy="818147"/>
          </a:xfrm>
          <a:prstGeom prst="wedgeRectCallout">
            <a:avLst>
              <a:gd name="adj1" fmla="val 86691"/>
              <a:gd name="adj2" fmla="val 2720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TW" dirty="0"/>
              <a:t>Saturated Vapor Pressure</a:t>
            </a:r>
            <a:endParaRPr lang="zh-TW" altLang="en-US" dirty="0"/>
          </a:p>
        </p:txBody>
      </p:sp>
      <p:sp>
        <p:nvSpPr>
          <p:cNvPr id="8" name="語音泡泡: 矩形 7">
            <a:extLst>
              <a:ext uri="{FF2B5EF4-FFF2-40B4-BE49-F238E27FC236}">
                <a16:creationId xmlns:a16="http://schemas.microsoft.com/office/drawing/2014/main" id="{BA1CA862-36C7-4A69-9D63-E8F5676F8BE4}"/>
              </a:ext>
            </a:extLst>
          </p:cNvPr>
          <p:cNvSpPr/>
          <p:nvPr/>
        </p:nvSpPr>
        <p:spPr>
          <a:xfrm>
            <a:off x="2755231" y="5129463"/>
            <a:ext cx="3838073" cy="818147"/>
          </a:xfrm>
          <a:prstGeom prst="wedgeRectCallout">
            <a:avLst>
              <a:gd name="adj1" fmla="val 86377"/>
              <a:gd name="adj2" fmla="val -955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TW" dirty="0"/>
              <a:t>Vapor Pressure Deficit</a:t>
            </a:r>
            <a:endParaRPr lang="zh-TW" altLang="en-US" dirty="0"/>
          </a:p>
        </p:txBody>
      </p:sp>
      <p:sp>
        <p:nvSpPr>
          <p:cNvPr id="9" name="語音泡泡: 矩形 8">
            <a:extLst>
              <a:ext uri="{FF2B5EF4-FFF2-40B4-BE49-F238E27FC236}">
                <a16:creationId xmlns:a16="http://schemas.microsoft.com/office/drawing/2014/main" id="{6DD30E61-A077-4C8B-A8F6-3C7FFA1D048E}"/>
              </a:ext>
            </a:extLst>
          </p:cNvPr>
          <p:cNvSpPr/>
          <p:nvPr/>
        </p:nvSpPr>
        <p:spPr>
          <a:xfrm>
            <a:off x="2755230" y="6011779"/>
            <a:ext cx="3838073" cy="818147"/>
          </a:xfrm>
          <a:prstGeom prst="wedgeRectCallout">
            <a:avLst>
              <a:gd name="adj1" fmla="val 90139"/>
              <a:gd name="adj2" fmla="val -6838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TW" dirty="0"/>
              <a:t>Humidity Deficit</a:t>
            </a:r>
            <a:endParaRPr lang="zh-TW" altLang="en-US" dirty="0"/>
          </a:p>
        </p:txBody>
      </p:sp>
    </p:spTree>
    <p:extLst>
      <p:ext uri="{BB962C8B-B14F-4D97-AF65-F5344CB8AC3E}">
        <p14:creationId xmlns:p14="http://schemas.microsoft.com/office/powerpoint/2010/main" val="21150292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Screenshot 2014-06-23 1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803394" y="1557628"/>
            <a:ext cx="6585211" cy="517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2"/>
          <p:cNvSpPr>
            <a:spLocks noGrp="1"/>
          </p:cNvSpPr>
          <p:nvPr>
            <p:ph type="title"/>
          </p:nvPr>
        </p:nvSpPr>
        <p:spPr>
          <a:xfrm>
            <a:off x="0" y="-16692"/>
            <a:ext cx="12192000" cy="1219200"/>
          </a:xfrm>
        </p:spPr>
        <p:style>
          <a:lnRef idx="2">
            <a:schemeClr val="accent2"/>
          </a:lnRef>
          <a:fillRef idx="1">
            <a:schemeClr val="lt1"/>
          </a:fillRef>
          <a:effectRef idx="0">
            <a:schemeClr val="accent2"/>
          </a:effectRef>
          <a:fontRef idx="minor">
            <a:schemeClr val="dk1"/>
          </a:fontRef>
        </p:style>
        <p:txBody>
          <a:bodyPr>
            <a:noAutofit/>
          </a:bodyPr>
          <a:lstStyle/>
          <a:p>
            <a:pPr>
              <a:defRPr/>
            </a:pPr>
            <a:r>
              <a:rPr lang="en-US" altLang="zh-TW" sz="2000" dirty="0">
                <a:solidFill>
                  <a:schemeClr val="tx1"/>
                </a:solidFill>
                <a:latin typeface="Times New Roman" panose="02020603050405020304" pitchFamily="18" charset="0"/>
                <a:ea typeface="標楷體" pitchFamily="65" charset="-120"/>
                <a:cs typeface="Times New Roman" panose="02020603050405020304" pitchFamily="18" charset="0"/>
              </a:rPr>
              <a:t>VPD is the driving force for the transpiration to occur.</a:t>
            </a:r>
            <a:br>
              <a:rPr lang="en-US" altLang="zh-TW" sz="2000" dirty="0">
                <a:solidFill>
                  <a:schemeClr val="tx1"/>
                </a:solidFill>
                <a:latin typeface="Times New Roman" panose="02020603050405020304" pitchFamily="18" charset="0"/>
                <a:ea typeface="標楷體" pitchFamily="65" charset="-120"/>
                <a:cs typeface="Times New Roman" panose="02020603050405020304" pitchFamily="18" charset="0"/>
              </a:rPr>
            </a:br>
            <a:r>
              <a:rPr lang="en-US" altLang="zh-TW" sz="2000" dirty="0">
                <a:solidFill>
                  <a:schemeClr val="tx1"/>
                </a:solidFill>
                <a:latin typeface="Times New Roman" panose="02020603050405020304" pitchFamily="18" charset="0"/>
                <a:ea typeface="標楷體" pitchFamily="65" charset="-120"/>
                <a:cs typeface="Times New Roman" panose="02020603050405020304" pitchFamily="18" charset="0"/>
              </a:rPr>
              <a:t>Proper VPD leads to proper transpiration, proper water/nutrient uptake and proper growth.</a:t>
            </a:r>
            <a:br>
              <a:rPr lang="en-US" altLang="zh-TW" sz="2000" dirty="0">
                <a:solidFill>
                  <a:schemeClr val="tx1"/>
                </a:solidFill>
                <a:latin typeface="Times New Roman" panose="02020603050405020304" pitchFamily="18" charset="0"/>
                <a:ea typeface="標楷體" pitchFamily="65" charset="-120"/>
                <a:cs typeface="Times New Roman" panose="02020603050405020304" pitchFamily="18" charset="0"/>
              </a:rPr>
            </a:br>
            <a:r>
              <a:rPr lang="en-US" altLang="zh-TW" sz="2000" dirty="0">
                <a:solidFill>
                  <a:schemeClr val="tx1"/>
                </a:solidFill>
                <a:latin typeface="Times New Roman" panose="02020603050405020304" pitchFamily="18" charset="0"/>
                <a:ea typeface="標楷體" pitchFamily="65" charset="-120"/>
                <a:cs typeface="Times New Roman" panose="02020603050405020304" pitchFamily="18" charset="0"/>
              </a:rPr>
              <a:t>VPD too high, stomata tends to close, no CO</a:t>
            </a:r>
            <a:r>
              <a:rPr lang="en-US" altLang="zh-TW" sz="2000" baseline="-25000" dirty="0">
                <a:solidFill>
                  <a:schemeClr val="tx1"/>
                </a:solidFill>
                <a:latin typeface="Times New Roman" panose="02020603050405020304" pitchFamily="18" charset="0"/>
                <a:ea typeface="標楷體" pitchFamily="65" charset="-120"/>
                <a:cs typeface="Times New Roman" panose="02020603050405020304" pitchFamily="18" charset="0"/>
              </a:rPr>
              <a:t>2</a:t>
            </a:r>
            <a:r>
              <a:rPr lang="en-US" altLang="zh-TW" sz="2000" dirty="0">
                <a:solidFill>
                  <a:schemeClr val="tx1"/>
                </a:solidFill>
                <a:latin typeface="Times New Roman" panose="02020603050405020304" pitchFamily="18" charset="0"/>
                <a:ea typeface="標楷體" pitchFamily="65" charset="-120"/>
                <a:cs typeface="Times New Roman" panose="02020603050405020304" pitchFamily="18" charset="0"/>
              </a:rPr>
              <a:t> intake and no water/nutrient uptake.</a:t>
            </a:r>
            <a:br>
              <a:rPr lang="en-US" altLang="zh-TW" sz="2000" dirty="0">
                <a:solidFill>
                  <a:schemeClr val="tx1"/>
                </a:solidFill>
                <a:latin typeface="Times New Roman" panose="02020603050405020304" pitchFamily="18" charset="0"/>
                <a:ea typeface="標楷體" pitchFamily="65" charset="-120"/>
                <a:cs typeface="Times New Roman" panose="02020603050405020304" pitchFamily="18" charset="0"/>
              </a:rPr>
            </a:br>
            <a:r>
              <a:rPr lang="en-US" altLang="zh-TW" sz="2000" dirty="0">
                <a:solidFill>
                  <a:schemeClr val="tx1"/>
                </a:solidFill>
                <a:latin typeface="Times New Roman" panose="02020603050405020304" pitchFamily="18" charset="0"/>
                <a:ea typeface="標楷體" pitchFamily="65" charset="-120"/>
                <a:cs typeface="Times New Roman" panose="02020603050405020304" pitchFamily="18" charset="0"/>
              </a:rPr>
              <a:t>VPD too low, less transpiration occur, leads to less water/nutrients uptake, slow growth.  </a:t>
            </a:r>
            <a:endParaRPr lang="zh-TW" altLang="en-US" sz="2000"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14366675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編號版面配置區 4"/>
          <p:cNvSpPr>
            <a:spLocks noGrp="1"/>
          </p:cNvSpPr>
          <p:nvPr>
            <p:ph type="sldNum" sz="quarter" idx="12"/>
          </p:nvPr>
        </p:nvSpPr>
        <p:spPr>
          <a:noFill/>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fld id="{A10E6460-C97A-4610-BFBE-74B3F43EF2C9}" type="slidenum">
              <a:rPr kumimoji="0" lang="en-US" altLang="zh-TW">
                <a:solidFill>
                  <a:prstClr val="black"/>
                </a:solidFill>
              </a:rPr>
              <a:pPr eaLnBrk="1" fontAlgn="base" hangingPunct="1">
                <a:spcBef>
                  <a:spcPct val="0"/>
                </a:spcBef>
                <a:spcAft>
                  <a:spcPct val="0"/>
                </a:spcAft>
              </a:pPr>
              <a:t>59</a:t>
            </a:fld>
            <a:endParaRPr kumimoji="0" lang="en-US" altLang="zh-TW">
              <a:solidFill>
                <a:prstClr val="black"/>
              </a:solidFill>
            </a:endParaRPr>
          </a:p>
        </p:txBody>
      </p:sp>
      <p:sp>
        <p:nvSpPr>
          <p:cNvPr id="32771" name="Rectangle 2"/>
          <p:cNvSpPr>
            <a:spLocks noGrp="1" noChangeArrowheads="1"/>
          </p:cNvSpPr>
          <p:nvPr>
            <p:ph type="title"/>
          </p:nvPr>
        </p:nvSpPr>
        <p:spPr/>
        <p:txBody>
          <a:bodyPr/>
          <a:lstStyle/>
          <a:p>
            <a:pPr eaLnBrk="1" hangingPunct="1"/>
            <a:endParaRPr lang="zh-TW" altLang="zh-TW"/>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98438"/>
            <a:ext cx="9144000" cy="658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 Box 4"/>
          <p:cNvSpPr txBox="1">
            <a:spLocks noChangeArrowheads="1"/>
          </p:cNvSpPr>
          <p:nvPr/>
        </p:nvSpPr>
        <p:spPr bwMode="auto">
          <a:xfrm>
            <a:off x="1981200" y="5195888"/>
            <a:ext cx="3352800" cy="5191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fontAlgn="base" hangingPunct="1">
              <a:spcBef>
                <a:spcPct val="50000"/>
              </a:spcBef>
              <a:spcAft>
                <a:spcPct val="0"/>
              </a:spcAft>
            </a:pPr>
            <a:r>
              <a:rPr lang="en-US" altLang="zh-TW" sz="2800">
                <a:solidFill>
                  <a:prstClr val="black"/>
                </a:solidFill>
              </a:rPr>
              <a:t>Pws – Pw = VPD</a:t>
            </a:r>
          </a:p>
        </p:txBody>
      </p:sp>
      <p:sp>
        <p:nvSpPr>
          <p:cNvPr id="32774" name="Oval 5"/>
          <p:cNvSpPr>
            <a:spLocks noChangeArrowheads="1"/>
          </p:cNvSpPr>
          <p:nvPr/>
        </p:nvSpPr>
        <p:spPr bwMode="auto">
          <a:xfrm>
            <a:off x="7848600" y="2971800"/>
            <a:ext cx="2819400" cy="6096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endParaRPr lang="zh-TW" altLang="en-US">
              <a:solidFill>
                <a:prstClr val="black"/>
              </a:solidFill>
            </a:endParaRPr>
          </a:p>
        </p:txBody>
      </p:sp>
      <p:grpSp>
        <p:nvGrpSpPr>
          <p:cNvPr id="1111049" name="Group 9"/>
          <p:cNvGrpSpPr>
            <a:grpSpLocks/>
          </p:cNvGrpSpPr>
          <p:nvPr/>
        </p:nvGrpSpPr>
        <p:grpSpPr bwMode="auto">
          <a:xfrm>
            <a:off x="5664201" y="2565401"/>
            <a:ext cx="2232025" cy="1262063"/>
            <a:chOff x="2608" y="1616"/>
            <a:chExt cx="1406" cy="795"/>
          </a:xfrm>
        </p:grpSpPr>
        <p:sp>
          <p:nvSpPr>
            <p:cNvPr id="32777" name="AutoShape 7"/>
            <p:cNvSpPr>
              <a:spLocks noChangeArrowheads="1"/>
            </p:cNvSpPr>
            <p:nvPr/>
          </p:nvSpPr>
          <p:spPr bwMode="auto">
            <a:xfrm>
              <a:off x="2653" y="1616"/>
              <a:ext cx="1361" cy="90"/>
            </a:xfrm>
            <a:prstGeom prst="rightArrow">
              <a:avLst>
                <a:gd name="adj1" fmla="val 50000"/>
                <a:gd name="adj2" fmla="val 3780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endParaRPr lang="zh-TW" altLang="en-US">
                <a:solidFill>
                  <a:prstClr val="black"/>
                </a:solidFill>
              </a:endParaRPr>
            </a:p>
          </p:txBody>
        </p:sp>
        <p:sp>
          <p:nvSpPr>
            <p:cNvPr id="32778" name="AutoShape 8"/>
            <p:cNvSpPr>
              <a:spLocks noChangeArrowheads="1"/>
            </p:cNvSpPr>
            <p:nvPr/>
          </p:nvSpPr>
          <p:spPr bwMode="auto">
            <a:xfrm>
              <a:off x="2608" y="2321"/>
              <a:ext cx="1361" cy="90"/>
            </a:xfrm>
            <a:prstGeom prst="rightArrow">
              <a:avLst>
                <a:gd name="adj1" fmla="val 50000"/>
                <a:gd name="adj2" fmla="val 3780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endParaRPr lang="zh-TW" altLang="en-US">
                <a:solidFill>
                  <a:prstClr val="black"/>
                </a:solidFill>
              </a:endParaRPr>
            </a:p>
          </p:txBody>
        </p:sp>
      </p:grpSp>
      <p:sp>
        <p:nvSpPr>
          <p:cNvPr id="1111046" name="AutoShape 6"/>
          <p:cNvSpPr>
            <a:spLocks noChangeArrowheads="1"/>
          </p:cNvSpPr>
          <p:nvPr/>
        </p:nvSpPr>
        <p:spPr bwMode="auto">
          <a:xfrm>
            <a:off x="6240464" y="2628900"/>
            <a:ext cx="287337" cy="1150938"/>
          </a:xfrm>
          <a:prstGeom prst="upDownArrow">
            <a:avLst>
              <a:gd name="adj1" fmla="val 50000"/>
              <a:gd name="adj2" fmla="val 801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endParaRPr lang="zh-TW" altLang="en-US">
              <a:solidFill>
                <a:prstClr val="black"/>
              </a:solidFill>
            </a:endParaRPr>
          </a:p>
        </p:txBody>
      </p:sp>
      <p:sp>
        <p:nvSpPr>
          <p:cNvPr id="11" name="矩形 10"/>
          <p:cNvSpPr/>
          <p:nvPr/>
        </p:nvSpPr>
        <p:spPr>
          <a:xfrm>
            <a:off x="4992128" y="44624"/>
            <a:ext cx="2521844" cy="523220"/>
          </a:xfrm>
          <a:prstGeom prst="rect">
            <a:avLst/>
          </a:prstGeom>
        </p:spPr>
        <p:txBody>
          <a:bodyPr wrap="none">
            <a:spAutoFit/>
          </a:bodyPr>
          <a:lstStyle/>
          <a:p>
            <a:pPr fontAlgn="base">
              <a:spcBef>
                <a:spcPct val="0"/>
              </a:spcBef>
              <a:spcAft>
                <a:spcPct val="0"/>
              </a:spcAft>
            </a:pPr>
            <a:r>
              <a:rPr kumimoji="1" lang="en-US" altLang="zh-TW" sz="2800" b="1" dirty="0" err="1">
                <a:solidFill>
                  <a:srgbClr val="FFFF00"/>
                </a:solidFill>
                <a:latin typeface="Arial" charset="0"/>
                <a:ea typeface="標楷體" pitchFamily="65" charset="-120"/>
              </a:rPr>
              <a:t>Psychart</a:t>
            </a:r>
            <a:r>
              <a:rPr kumimoji="1" lang="en-US" altLang="zh-TW" sz="2800" b="1" dirty="0">
                <a:solidFill>
                  <a:srgbClr val="FFFF00"/>
                </a:solidFill>
                <a:latin typeface="Arial" charset="0"/>
                <a:ea typeface="標楷體" pitchFamily="65" charset="-120"/>
              </a:rPr>
              <a:t> </a:t>
            </a:r>
            <a:r>
              <a:rPr kumimoji="1" lang="zh-TW" altLang="en-US" sz="2800" b="1" dirty="0">
                <a:solidFill>
                  <a:srgbClr val="FFFF00"/>
                </a:solidFill>
                <a:latin typeface="標楷體" panose="03000509000000000000" pitchFamily="65" charset="-120"/>
                <a:ea typeface="標楷體" pitchFamily="65" charset="-120"/>
              </a:rPr>
              <a:t>軟體</a:t>
            </a:r>
            <a:endParaRPr kumimoji="1" lang="zh-TW" altLang="en-US" sz="2800" b="1" dirty="0">
              <a:solidFill>
                <a:srgbClr val="FFFF00"/>
              </a:solidFill>
              <a:latin typeface="Arial" charset="0"/>
              <a:ea typeface="標楷體" pitchFamily="65" charset="-120"/>
            </a:endParaRPr>
          </a:p>
        </p:txBody>
      </p:sp>
    </p:spTree>
    <p:extLst>
      <p:ext uri="{BB962C8B-B14F-4D97-AF65-F5344CB8AC3E}">
        <p14:creationId xmlns:p14="http://schemas.microsoft.com/office/powerpoint/2010/main" val="14181390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11049"/>
                                        </p:tgtEl>
                                        <p:attrNameLst>
                                          <p:attrName>style.visibility</p:attrName>
                                        </p:attrNameLst>
                                      </p:cBhvr>
                                      <p:to>
                                        <p:strVal val="visible"/>
                                      </p:to>
                                    </p:set>
                                    <p:anim calcmode="lin" valueType="num">
                                      <p:cBhvr additive="base">
                                        <p:cTn id="7" dur="500" fill="hold"/>
                                        <p:tgtEl>
                                          <p:spTgt spid="1111049"/>
                                        </p:tgtEl>
                                        <p:attrNameLst>
                                          <p:attrName>ppt_x</p:attrName>
                                        </p:attrNameLst>
                                      </p:cBhvr>
                                      <p:tavLst>
                                        <p:tav tm="0">
                                          <p:val>
                                            <p:strVal val="0-#ppt_w/2"/>
                                          </p:val>
                                        </p:tav>
                                        <p:tav tm="100000">
                                          <p:val>
                                            <p:strVal val="#ppt_x"/>
                                          </p:val>
                                        </p:tav>
                                      </p:tavLst>
                                    </p:anim>
                                    <p:anim calcmode="lin" valueType="num">
                                      <p:cBhvr additive="base">
                                        <p:cTn id="8" dur="500" fill="hold"/>
                                        <p:tgtEl>
                                          <p:spTgt spid="11110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1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10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609600" y="274638"/>
            <a:ext cx="10972800" cy="608405"/>
          </a:xfrm>
          <a:noFill/>
        </p:spPr>
        <p:txBody>
          <a:bodyPr>
            <a:normAutofit fontScale="90000"/>
          </a:bodyPr>
          <a:lstStyle/>
          <a:p>
            <a:pPr eaLnBrk="1" hangingPunct="1"/>
            <a:r>
              <a:rPr lang="en-US" altLang="zh-TW" dirty="0">
                <a:latin typeface="Times New Roman" panose="02020603050405020304" pitchFamily="18" charset="0"/>
                <a:ea typeface="標楷體" panose="03000509000000000000" pitchFamily="65" charset="-120"/>
                <a:cs typeface="Times New Roman" panose="02020603050405020304" pitchFamily="18" charset="0"/>
              </a:rPr>
              <a:t>Pad and Fan system</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1507" name="Picture 5" descr="負壓水牆風扇-廠商型錄"/>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3100" y="1561707"/>
            <a:ext cx="83058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Text Box 6"/>
          <p:cNvSpPr txBox="1">
            <a:spLocks noChangeArrowheads="1"/>
          </p:cNvSpPr>
          <p:nvPr/>
        </p:nvSpPr>
        <p:spPr bwMode="auto">
          <a:xfrm>
            <a:off x="0" y="944316"/>
            <a:ext cx="121385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fontAlgn="base" hangingPunct="1">
              <a:spcBef>
                <a:spcPct val="50000"/>
              </a:spcBef>
              <a:spcAft>
                <a:spcPct val="0"/>
              </a:spcAft>
            </a:pPr>
            <a:r>
              <a:rPr lang="en-US" altLang="zh-TW" sz="2400" dirty="0">
                <a:solidFill>
                  <a:prstClr val="black"/>
                </a:solidFill>
                <a:latin typeface="Times New Roman" panose="02020603050405020304" pitchFamily="18" charset="0"/>
                <a:cs typeface="Times New Roman" panose="02020603050405020304" pitchFamily="18" charset="0"/>
              </a:rPr>
              <a:t>Miss leading information in places other than extreme dry climate zone</a:t>
            </a:r>
          </a:p>
        </p:txBody>
      </p:sp>
      <p:sp>
        <p:nvSpPr>
          <p:cNvPr id="2" name="矩形 1">
            <a:extLst>
              <a:ext uri="{FF2B5EF4-FFF2-40B4-BE49-F238E27FC236}">
                <a16:creationId xmlns:a16="http://schemas.microsoft.com/office/drawing/2014/main" id="{A9222ABF-2DF2-45B1-B65F-6ECD95C3BE86}"/>
              </a:ext>
            </a:extLst>
          </p:cNvPr>
          <p:cNvSpPr/>
          <p:nvPr/>
        </p:nvSpPr>
        <p:spPr>
          <a:xfrm>
            <a:off x="4308050" y="1561707"/>
            <a:ext cx="1263192" cy="672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8DA60A92-8E50-440E-BF67-FAA919585AC4}"/>
              </a:ext>
            </a:extLst>
          </p:cNvPr>
          <p:cNvSpPr/>
          <p:nvPr/>
        </p:nvSpPr>
        <p:spPr>
          <a:xfrm>
            <a:off x="7484881" y="2790334"/>
            <a:ext cx="331511" cy="378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8836447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編號版面配置區 4"/>
          <p:cNvSpPr>
            <a:spLocks noGrp="1"/>
          </p:cNvSpPr>
          <p:nvPr>
            <p:ph type="sldNum" sz="quarter" idx="12"/>
          </p:nvPr>
        </p:nvSpPr>
        <p:spPr>
          <a:noFill/>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fld id="{5074B49A-5F61-46B2-968D-D4F760758172}" type="slidenum">
              <a:rPr lang="en-US" altLang="zh-TW">
                <a:solidFill>
                  <a:prstClr val="black"/>
                </a:solidFill>
              </a:rPr>
              <a:pPr eaLnBrk="1" fontAlgn="base" hangingPunct="1">
                <a:spcBef>
                  <a:spcPct val="0"/>
                </a:spcBef>
                <a:spcAft>
                  <a:spcPct val="0"/>
                </a:spcAft>
              </a:pPr>
              <a:t>60</a:t>
            </a:fld>
            <a:endParaRPr lang="en-US" altLang="zh-TW">
              <a:solidFill>
                <a:prstClr val="black"/>
              </a:solidFill>
            </a:endParaRPr>
          </a:p>
        </p:txBody>
      </p:sp>
      <p:pic>
        <p:nvPicPr>
          <p:cNvPr id="34819" name="Picture 2" descr="?attid=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52600" y="1295400"/>
            <a:ext cx="7696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Oval 3"/>
          <p:cNvSpPr>
            <a:spLocks noChangeArrowheads="1"/>
          </p:cNvSpPr>
          <p:nvPr/>
        </p:nvSpPr>
        <p:spPr bwMode="auto">
          <a:xfrm>
            <a:off x="3962400" y="3356992"/>
            <a:ext cx="5638800" cy="685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endParaRPr lang="zh-TW" altLang="en-US">
              <a:solidFill>
                <a:prstClr val="black"/>
              </a:solidFill>
            </a:endParaRPr>
          </a:p>
        </p:txBody>
      </p:sp>
      <p:sp>
        <p:nvSpPr>
          <p:cNvPr id="34821" name="Text Box 4"/>
          <p:cNvSpPr txBox="1">
            <a:spLocks noChangeArrowheads="1"/>
          </p:cNvSpPr>
          <p:nvPr/>
        </p:nvSpPr>
        <p:spPr bwMode="auto">
          <a:xfrm>
            <a:off x="5029200" y="2986088"/>
            <a:ext cx="3581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50000"/>
              </a:spcBef>
              <a:spcAft>
                <a:spcPct val="0"/>
              </a:spcAft>
            </a:pPr>
            <a:r>
              <a:rPr lang="en-US" altLang="zh-TW" sz="2800">
                <a:solidFill>
                  <a:prstClr val="black"/>
                </a:solidFill>
              </a:rPr>
              <a:t>VPD  too low at night.</a:t>
            </a:r>
          </a:p>
        </p:txBody>
      </p:sp>
      <p:sp>
        <p:nvSpPr>
          <p:cNvPr id="34822" name="Rectangle 5"/>
          <p:cNvSpPr>
            <a:spLocks noGrp="1" noChangeArrowheads="1"/>
          </p:cNvSpPr>
          <p:nvPr>
            <p:ph type="title"/>
          </p:nvPr>
        </p:nvSpPr>
        <p:spPr/>
        <p:txBody>
          <a:bodyPr/>
          <a:lstStyle/>
          <a:p>
            <a:pPr eaLnBrk="1" hangingPunct="1"/>
            <a:r>
              <a:rPr lang="en-US" altLang="zh-TW" dirty="0"/>
              <a:t>VPD of GH_A during the night time</a:t>
            </a:r>
          </a:p>
        </p:txBody>
      </p:sp>
    </p:spTree>
    <p:extLst>
      <p:ext uri="{BB962C8B-B14F-4D97-AF65-F5344CB8AC3E}">
        <p14:creationId xmlns:p14="http://schemas.microsoft.com/office/powerpoint/2010/main" val="28302893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編號版面配置區 4"/>
          <p:cNvSpPr>
            <a:spLocks noGrp="1"/>
          </p:cNvSpPr>
          <p:nvPr>
            <p:ph type="sldNum" sz="quarter" idx="12"/>
          </p:nvPr>
        </p:nvSpPr>
        <p:spPr>
          <a:noFill/>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fld id="{A9525451-E907-48BA-9C37-727698A82CB9}" type="slidenum">
              <a:rPr lang="en-US" altLang="zh-TW">
                <a:solidFill>
                  <a:prstClr val="black"/>
                </a:solidFill>
              </a:rPr>
              <a:pPr eaLnBrk="1" fontAlgn="base" hangingPunct="1">
                <a:spcBef>
                  <a:spcPct val="0"/>
                </a:spcBef>
                <a:spcAft>
                  <a:spcPct val="0"/>
                </a:spcAft>
              </a:pPr>
              <a:t>61</a:t>
            </a:fld>
            <a:endParaRPr lang="en-US" altLang="zh-TW">
              <a:solidFill>
                <a:prstClr val="black"/>
              </a:solidFill>
            </a:endParaRPr>
          </a:p>
        </p:txBody>
      </p:sp>
      <p:pic>
        <p:nvPicPr>
          <p:cNvPr id="35843" name="Picture 2" descr="?attid=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76400" y="144145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Oval 3"/>
          <p:cNvSpPr>
            <a:spLocks noChangeArrowheads="1"/>
          </p:cNvSpPr>
          <p:nvPr/>
        </p:nvSpPr>
        <p:spPr bwMode="auto">
          <a:xfrm>
            <a:off x="4114800" y="2286000"/>
            <a:ext cx="5638800" cy="1143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endParaRPr lang="zh-TW" altLang="en-US">
              <a:solidFill>
                <a:prstClr val="black"/>
              </a:solidFill>
            </a:endParaRPr>
          </a:p>
        </p:txBody>
      </p:sp>
      <p:sp>
        <p:nvSpPr>
          <p:cNvPr id="35845" name="Text Box 4"/>
          <p:cNvSpPr txBox="1">
            <a:spLocks noChangeArrowheads="1"/>
          </p:cNvSpPr>
          <p:nvPr/>
        </p:nvSpPr>
        <p:spPr bwMode="auto">
          <a:xfrm>
            <a:off x="5029200" y="2262188"/>
            <a:ext cx="3581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50000"/>
              </a:spcBef>
              <a:spcAft>
                <a:spcPct val="0"/>
              </a:spcAft>
            </a:pPr>
            <a:r>
              <a:rPr lang="en-US" altLang="zh-TW" sz="2800">
                <a:solidFill>
                  <a:prstClr val="black"/>
                </a:solidFill>
              </a:rPr>
              <a:t>VPD  too low at night.</a:t>
            </a:r>
          </a:p>
        </p:txBody>
      </p:sp>
      <p:sp>
        <p:nvSpPr>
          <p:cNvPr id="35846" name="Rectangle 5"/>
          <p:cNvSpPr>
            <a:spLocks noGrp="1" noChangeArrowheads="1"/>
          </p:cNvSpPr>
          <p:nvPr>
            <p:ph type="title"/>
          </p:nvPr>
        </p:nvSpPr>
        <p:spPr/>
        <p:txBody>
          <a:bodyPr/>
          <a:lstStyle/>
          <a:p>
            <a:pPr eaLnBrk="1" hangingPunct="1"/>
            <a:r>
              <a:rPr lang="en-US" altLang="zh-TW" dirty="0"/>
              <a:t>VPD of GH_B during the night time</a:t>
            </a:r>
          </a:p>
        </p:txBody>
      </p:sp>
    </p:spTree>
    <p:extLst>
      <p:ext uri="{BB962C8B-B14F-4D97-AF65-F5344CB8AC3E}">
        <p14:creationId xmlns:p14="http://schemas.microsoft.com/office/powerpoint/2010/main" val="19179220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編號版面配置區 4"/>
          <p:cNvSpPr>
            <a:spLocks noGrp="1"/>
          </p:cNvSpPr>
          <p:nvPr>
            <p:ph type="sldNum" sz="quarter" idx="12"/>
          </p:nvPr>
        </p:nvSpPr>
        <p:spPr>
          <a:noFill/>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fld id="{9E312971-FF3F-468A-B21D-65EB0791DDA9}" type="slidenum">
              <a:rPr lang="en-US" altLang="zh-TW">
                <a:solidFill>
                  <a:prstClr val="black"/>
                </a:solidFill>
              </a:rPr>
              <a:pPr eaLnBrk="1" fontAlgn="base" hangingPunct="1">
                <a:spcBef>
                  <a:spcPct val="0"/>
                </a:spcBef>
                <a:spcAft>
                  <a:spcPct val="0"/>
                </a:spcAft>
              </a:pPr>
              <a:t>62</a:t>
            </a:fld>
            <a:endParaRPr lang="en-US" altLang="zh-TW">
              <a:solidFill>
                <a:prstClr val="black"/>
              </a:solidFill>
            </a:endParaRPr>
          </a:p>
        </p:txBody>
      </p:sp>
      <p:graphicFrame>
        <p:nvGraphicFramePr>
          <p:cNvPr id="36867" name="Object 2"/>
          <p:cNvGraphicFramePr>
            <a:graphicFrameLocks noChangeAspect="1"/>
          </p:cNvGraphicFramePr>
          <p:nvPr/>
        </p:nvGraphicFramePr>
        <p:xfrm>
          <a:off x="1524000" y="1412875"/>
          <a:ext cx="9144000" cy="5105400"/>
        </p:xfrm>
        <a:graphic>
          <a:graphicData uri="http://schemas.openxmlformats.org/presentationml/2006/ole">
            <mc:AlternateContent xmlns:mc="http://schemas.openxmlformats.org/markup-compatibility/2006">
              <mc:Choice xmlns:v="urn:schemas-microsoft-com:vml" Requires="v">
                <p:oleObj spid="_x0000_s1062" name="圖表" r:id="rId4" imgW="6724650" imgH="3057525" progId="Excel.Chart.8">
                  <p:embed/>
                </p:oleObj>
              </mc:Choice>
              <mc:Fallback>
                <p:oleObj name="圖表" r:id="rId4" imgW="6724650" imgH="3057525" progId="Excel.Chart.8">
                  <p:embed/>
                  <p:pic>
                    <p:nvPicPr>
                      <p:cNvPr id="3686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412875"/>
                        <a:ext cx="9144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8" name="Rectangle 3"/>
          <p:cNvSpPr>
            <a:spLocks noGrp="1" noChangeArrowheads="1"/>
          </p:cNvSpPr>
          <p:nvPr>
            <p:ph type="title"/>
          </p:nvPr>
        </p:nvSpPr>
        <p:spPr/>
        <p:txBody>
          <a:bodyPr>
            <a:normAutofit/>
          </a:bodyPr>
          <a:lstStyle/>
          <a:p>
            <a:pPr eaLnBrk="1" hangingPunct="1"/>
            <a:r>
              <a:rPr lang="en-US" altLang="zh-TW" sz="4000" dirty="0">
                <a:ea typeface="標楷體" pitchFamily="65" charset="-120"/>
              </a:rPr>
              <a:t>Dehumidifier ON from 6 pm to 6 am</a:t>
            </a:r>
            <a:endParaRPr lang="zh-TW" altLang="en-US" sz="4000" dirty="0">
              <a:ea typeface="標楷體" pitchFamily="65" charset="-120"/>
            </a:endParaRPr>
          </a:p>
        </p:txBody>
      </p:sp>
      <p:sp>
        <p:nvSpPr>
          <p:cNvPr id="36869" name="Oval 4"/>
          <p:cNvSpPr>
            <a:spLocks noChangeArrowheads="1"/>
          </p:cNvSpPr>
          <p:nvPr/>
        </p:nvSpPr>
        <p:spPr bwMode="auto">
          <a:xfrm>
            <a:off x="3352800" y="2251075"/>
            <a:ext cx="4648200" cy="304800"/>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endParaRPr lang="zh-TW" altLang="en-US">
              <a:solidFill>
                <a:prstClr val="black"/>
              </a:solidFill>
            </a:endParaRPr>
          </a:p>
        </p:txBody>
      </p:sp>
      <p:sp>
        <p:nvSpPr>
          <p:cNvPr id="36870" name="AutoShape 5"/>
          <p:cNvSpPr>
            <a:spLocks noChangeArrowheads="1"/>
          </p:cNvSpPr>
          <p:nvPr/>
        </p:nvSpPr>
        <p:spPr bwMode="auto">
          <a:xfrm>
            <a:off x="5715001" y="1504951"/>
            <a:ext cx="1965325" cy="593725"/>
          </a:xfrm>
          <a:prstGeom prst="wedgeRectCallout">
            <a:avLst>
              <a:gd name="adj1" fmla="val -42486"/>
              <a:gd name="adj2" fmla="val 91713"/>
            </a:avLst>
          </a:prstGeom>
          <a:ln>
            <a:headEnd/>
            <a:tailEnd/>
          </a:ln>
        </p:spPr>
        <p:style>
          <a:lnRef idx="2">
            <a:schemeClr val="accent6"/>
          </a:lnRef>
          <a:fillRef idx="1">
            <a:schemeClr val="lt1"/>
          </a:fillRef>
          <a:effectRef idx="0">
            <a:schemeClr val="accent6"/>
          </a:effectRef>
          <a:fontRef idx="minor">
            <a:schemeClr val="dk1"/>
          </a:fontRef>
        </p:style>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fontAlgn="base" hangingPunct="1">
              <a:spcBef>
                <a:spcPct val="0"/>
              </a:spcBef>
              <a:spcAft>
                <a:spcPct val="0"/>
              </a:spcAft>
            </a:pPr>
            <a:r>
              <a:rPr lang="en-US" altLang="zh-TW" dirty="0">
                <a:solidFill>
                  <a:prstClr val="black"/>
                </a:solidFill>
                <a:latin typeface="Times New Roman" pitchFamily="18" charset="0"/>
                <a:ea typeface="標楷體" pitchFamily="65" charset="-120"/>
              </a:rPr>
              <a:t>RH &gt; 90% with dehumidifier OFF</a:t>
            </a:r>
            <a:endParaRPr lang="zh-TW" altLang="en-US" dirty="0">
              <a:solidFill>
                <a:prstClr val="black"/>
              </a:solidFill>
              <a:latin typeface="Times New Roman" pitchFamily="18" charset="0"/>
              <a:ea typeface="標楷體" pitchFamily="65" charset="-120"/>
            </a:endParaRPr>
          </a:p>
        </p:txBody>
      </p:sp>
      <p:sp>
        <p:nvSpPr>
          <p:cNvPr id="36871" name="Oval 6"/>
          <p:cNvSpPr>
            <a:spLocks noChangeArrowheads="1"/>
          </p:cNvSpPr>
          <p:nvPr/>
        </p:nvSpPr>
        <p:spPr bwMode="auto">
          <a:xfrm>
            <a:off x="3200400" y="3394075"/>
            <a:ext cx="3886200" cy="304800"/>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endParaRPr lang="zh-TW" altLang="en-US">
              <a:solidFill>
                <a:prstClr val="black"/>
              </a:solidFill>
            </a:endParaRPr>
          </a:p>
        </p:txBody>
      </p:sp>
      <p:sp>
        <p:nvSpPr>
          <p:cNvPr id="36872" name="AutoShape 7"/>
          <p:cNvSpPr>
            <a:spLocks noChangeArrowheads="1"/>
          </p:cNvSpPr>
          <p:nvPr/>
        </p:nvSpPr>
        <p:spPr bwMode="auto">
          <a:xfrm>
            <a:off x="2590800" y="4232275"/>
            <a:ext cx="3200400" cy="457200"/>
          </a:xfrm>
          <a:prstGeom prst="wedgeRectCallout">
            <a:avLst>
              <a:gd name="adj1" fmla="val 17412"/>
              <a:gd name="adj2" fmla="val -209028"/>
            </a:avLst>
          </a:prstGeom>
          <a:ln>
            <a:headEnd/>
            <a:tailEnd/>
          </a:ln>
        </p:spPr>
        <p:style>
          <a:lnRef idx="2">
            <a:schemeClr val="accent6"/>
          </a:lnRef>
          <a:fillRef idx="1">
            <a:schemeClr val="lt1"/>
          </a:fillRef>
          <a:effectRef idx="0">
            <a:schemeClr val="accent6"/>
          </a:effectRef>
          <a:fontRef idx="minor">
            <a:schemeClr val="dk1"/>
          </a:fontRef>
        </p:style>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fontAlgn="base" hangingPunct="1">
              <a:spcBef>
                <a:spcPct val="0"/>
              </a:spcBef>
              <a:spcAft>
                <a:spcPct val="0"/>
              </a:spcAft>
            </a:pPr>
            <a:r>
              <a:rPr lang="en-US" altLang="zh-TW" dirty="0">
                <a:solidFill>
                  <a:prstClr val="black"/>
                </a:solidFill>
                <a:latin typeface="Times New Roman" pitchFamily="18" charset="0"/>
                <a:ea typeface="標楷體" pitchFamily="65" charset="-120"/>
              </a:rPr>
              <a:t>Dehumidifier ON, RH at 80%</a:t>
            </a:r>
          </a:p>
        </p:txBody>
      </p:sp>
      <p:sp>
        <p:nvSpPr>
          <p:cNvPr id="36873" name="Oval 8"/>
          <p:cNvSpPr>
            <a:spLocks noChangeArrowheads="1"/>
          </p:cNvSpPr>
          <p:nvPr/>
        </p:nvSpPr>
        <p:spPr bwMode="auto">
          <a:xfrm>
            <a:off x="6888088" y="2555876"/>
            <a:ext cx="1189112" cy="752477"/>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endParaRPr lang="zh-TW" altLang="en-US">
              <a:solidFill>
                <a:prstClr val="black"/>
              </a:solidFill>
            </a:endParaRPr>
          </a:p>
        </p:txBody>
      </p:sp>
      <p:sp>
        <p:nvSpPr>
          <p:cNvPr id="36874" name="AutoShape 9"/>
          <p:cNvSpPr>
            <a:spLocks noChangeArrowheads="1"/>
          </p:cNvSpPr>
          <p:nvPr/>
        </p:nvSpPr>
        <p:spPr bwMode="auto">
          <a:xfrm>
            <a:off x="5867400" y="4232275"/>
            <a:ext cx="4648200" cy="914399"/>
          </a:xfrm>
          <a:prstGeom prst="wedgeRectCallout">
            <a:avLst>
              <a:gd name="adj1" fmla="val -12748"/>
              <a:gd name="adj2" fmla="val -146111"/>
            </a:avLst>
          </a:prstGeom>
          <a:ln>
            <a:headEnd/>
            <a:tailEnd/>
          </a:ln>
        </p:spPr>
        <p:style>
          <a:lnRef idx="2">
            <a:schemeClr val="accent6"/>
          </a:lnRef>
          <a:fillRef idx="1">
            <a:schemeClr val="lt1"/>
          </a:fillRef>
          <a:effectRef idx="0">
            <a:schemeClr val="accent6"/>
          </a:effectRef>
          <a:fontRef idx="minor">
            <a:schemeClr val="dk1"/>
          </a:fontRef>
        </p:style>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fontAlgn="base" hangingPunct="1">
              <a:spcBef>
                <a:spcPct val="0"/>
              </a:spcBef>
              <a:spcAft>
                <a:spcPct val="0"/>
              </a:spcAft>
            </a:pPr>
            <a:r>
              <a:rPr lang="en-US" altLang="zh-TW" dirty="0">
                <a:solidFill>
                  <a:prstClr val="black"/>
                </a:solidFill>
                <a:latin typeface="Times New Roman" pitchFamily="18" charset="0"/>
                <a:ea typeface="標楷體" pitchFamily="65" charset="-120"/>
              </a:rPr>
              <a:t>RH increase rapidly due to turn off of the dehumidifier, later decrease rapidly due to T increase inside the greenhouse after sunrise</a:t>
            </a:r>
            <a:endParaRPr lang="zh-TW" altLang="en-US" dirty="0">
              <a:solidFill>
                <a:prstClr val="black"/>
              </a:solidFill>
              <a:latin typeface="Times New Roman" pitchFamily="18" charset="0"/>
              <a:ea typeface="標楷體" pitchFamily="65" charset="-120"/>
            </a:endParaRPr>
          </a:p>
        </p:txBody>
      </p:sp>
    </p:spTree>
    <p:extLst>
      <p:ext uri="{BB962C8B-B14F-4D97-AF65-F5344CB8AC3E}">
        <p14:creationId xmlns:p14="http://schemas.microsoft.com/office/powerpoint/2010/main" val="18417607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4"/>
          <p:cNvSpPr>
            <a:spLocks noGrp="1"/>
          </p:cNvSpPr>
          <p:nvPr>
            <p:ph type="sldNum" sz="quarter" idx="12"/>
          </p:nvPr>
        </p:nvSpPr>
        <p:spPr>
          <a:noFill/>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fld id="{72A1D8E6-BB21-40B2-879D-075D37998369}" type="slidenum">
              <a:rPr lang="en-US" altLang="zh-TW">
                <a:solidFill>
                  <a:prstClr val="black"/>
                </a:solidFill>
              </a:rPr>
              <a:pPr eaLnBrk="1" fontAlgn="base" hangingPunct="1">
                <a:spcBef>
                  <a:spcPct val="0"/>
                </a:spcBef>
                <a:spcAft>
                  <a:spcPct val="0"/>
                </a:spcAft>
              </a:pPr>
              <a:t>63</a:t>
            </a:fld>
            <a:endParaRPr lang="en-US" altLang="zh-TW">
              <a:solidFill>
                <a:prstClr val="black"/>
              </a:solidFill>
            </a:endParaRPr>
          </a:p>
        </p:txBody>
      </p:sp>
      <p:graphicFrame>
        <p:nvGraphicFramePr>
          <p:cNvPr id="37891" name="Object 2"/>
          <p:cNvGraphicFramePr>
            <a:graphicFrameLocks noChangeAspect="1"/>
          </p:cNvGraphicFramePr>
          <p:nvPr/>
        </p:nvGraphicFramePr>
        <p:xfrm>
          <a:off x="1524000" y="1484313"/>
          <a:ext cx="9144000" cy="4933950"/>
        </p:xfrm>
        <a:graphic>
          <a:graphicData uri="http://schemas.openxmlformats.org/presentationml/2006/ole">
            <mc:AlternateContent xmlns:mc="http://schemas.openxmlformats.org/markup-compatibility/2006">
              <mc:Choice xmlns:v="urn:schemas-microsoft-com:vml" Requires="v">
                <p:oleObj spid="_x0000_s2086" name="圖表" r:id="rId4" imgW="6686550" imgH="3009900" progId="Excel.Chart.8">
                  <p:embed/>
                </p:oleObj>
              </mc:Choice>
              <mc:Fallback>
                <p:oleObj name="圖表" r:id="rId4" imgW="6686550" imgH="3009900" progId="Excel.Chart.8">
                  <p:embed/>
                  <p:pic>
                    <p:nvPicPr>
                      <p:cNvPr id="3789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484313"/>
                        <a:ext cx="91440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2" name="Rectangle 3"/>
          <p:cNvSpPr>
            <a:spLocks noGrp="1" noChangeArrowheads="1"/>
          </p:cNvSpPr>
          <p:nvPr>
            <p:ph type="title"/>
          </p:nvPr>
        </p:nvSpPr>
        <p:spPr/>
        <p:txBody>
          <a:bodyPr>
            <a:normAutofit/>
          </a:bodyPr>
          <a:lstStyle/>
          <a:p>
            <a:pPr eaLnBrk="1" hangingPunct="1"/>
            <a:r>
              <a:rPr lang="en-US" altLang="zh-TW" sz="4000" dirty="0">
                <a:ea typeface="標楷體" pitchFamily="65" charset="-120"/>
              </a:rPr>
              <a:t>VPD difference due to ON/OFF of the dehumidifier</a:t>
            </a:r>
            <a:endParaRPr lang="zh-TW" altLang="en-US" sz="4000" dirty="0">
              <a:ea typeface="標楷體" pitchFamily="65" charset="-120"/>
            </a:endParaRPr>
          </a:p>
        </p:txBody>
      </p:sp>
      <p:sp>
        <p:nvSpPr>
          <p:cNvPr id="37893" name="AutoShape 5"/>
          <p:cNvSpPr>
            <a:spLocks noChangeArrowheads="1"/>
          </p:cNvSpPr>
          <p:nvPr/>
        </p:nvSpPr>
        <p:spPr bwMode="auto">
          <a:xfrm>
            <a:off x="3719513" y="2052638"/>
            <a:ext cx="3816350" cy="977900"/>
          </a:xfrm>
          <a:prstGeom prst="wedgeRectCallout">
            <a:avLst>
              <a:gd name="adj1" fmla="val -17056"/>
              <a:gd name="adj2" fmla="val 96755"/>
            </a:avLst>
          </a:prstGeom>
          <a:ln>
            <a:headEnd/>
            <a:tailEnd/>
          </a:ln>
        </p:spPr>
        <p:style>
          <a:lnRef idx="2">
            <a:schemeClr val="accent6"/>
          </a:lnRef>
          <a:fillRef idx="1">
            <a:schemeClr val="lt1"/>
          </a:fillRef>
          <a:effectRef idx="0">
            <a:schemeClr val="accent6"/>
          </a:effectRef>
          <a:fontRef idx="minor">
            <a:schemeClr val="dk1"/>
          </a:fontRef>
        </p:style>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just" eaLnBrk="1" fontAlgn="base" hangingPunct="1">
              <a:spcBef>
                <a:spcPct val="0"/>
              </a:spcBef>
              <a:spcAft>
                <a:spcPct val="0"/>
              </a:spcAft>
            </a:pPr>
            <a:r>
              <a:rPr lang="en-US" altLang="zh-TW" sz="2400" dirty="0">
                <a:solidFill>
                  <a:prstClr val="black"/>
                </a:solidFill>
                <a:latin typeface="Times New Roman" pitchFamily="18" charset="0"/>
                <a:ea typeface="標楷體" pitchFamily="65" charset="-120"/>
              </a:rPr>
              <a:t>VPD &gt; 0.45 kPa is safer compare with VPD &lt; 0.2</a:t>
            </a:r>
            <a:endParaRPr lang="zh-TW" altLang="en-US" sz="2400" dirty="0">
              <a:solidFill>
                <a:prstClr val="black"/>
              </a:solidFill>
              <a:latin typeface="Times New Roman" pitchFamily="18" charset="0"/>
              <a:ea typeface="標楷體" pitchFamily="65" charset="-120"/>
            </a:endParaRPr>
          </a:p>
        </p:txBody>
      </p:sp>
    </p:spTree>
    <p:extLst>
      <p:ext uri="{BB962C8B-B14F-4D97-AF65-F5344CB8AC3E}">
        <p14:creationId xmlns:p14="http://schemas.microsoft.com/office/powerpoint/2010/main" val="41489058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圖片 3">
            <a:extLst>
              <a:ext uri="{FF2B5EF4-FFF2-40B4-BE49-F238E27FC236}">
                <a16:creationId xmlns:a16="http://schemas.microsoft.com/office/drawing/2014/main" id="{148556FE-7698-4F54-87E7-E422DCCEDD6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0825" y="980729"/>
            <a:ext cx="91440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圖片 4">
            <a:extLst>
              <a:ext uri="{FF2B5EF4-FFF2-40B4-BE49-F238E27FC236}">
                <a16:creationId xmlns:a16="http://schemas.microsoft.com/office/drawing/2014/main" id="{F6ECE1B9-F3E8-4EB6-A18B-3CD0BDB21F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7097" y="5616576"/>
            <a:ext cx="9144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語音泡泡: 橢圓形 6">
            <a:extLst>
              <a:ext uri="{FF2B5EF4-FFF2-40B4-BE49-F238E27FC236}">
                <a16:creationId xmlns:a16="http://schemas.microsoft.com/office/drawing/2014/main" id="{AC8D9D71-24FF-41C8-810E-E3CB19627BF0}"/>
              </a:ext>
            </a:extLst>
          </p:cNvPr>
          <p:cNvSpPr/>
          <p:nvPr/>
        </p:nvSpPr>
        <p:spPr>
          <a:xfrm>
            <a:off x="4367214" y="3609628"/>
            <a:ext cx="1152525" cy="539750"/>
          </a:xfrm>
          <a:prstGeom prst="wedgeEllipseCallout">
            <a:avLst>
              <a:gd name="adj1" fmla="val 24788"/>
              <a:gd name="adj2" fmla="val -8587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en-US" altLang="zh-TW" sz="1200" dirty="0" err="1">
                <a:solidFill>
                  <a:prstClr val="black"/>
                </a:solidFill>
                <a:latin typeface="Calibri"/>
                <a:ea typeface="新細明體" panose="02020500000000000000" pitchFamily="18" charset="-120"/>
              </a:rPr>
              <a:t>AH</a:t>
            </a:r>
            <a:r>
              <a:rPr kumimoji="1" lang="en-US" altLang="zh-TW" sz="1200" baseline="-25000" dirty="0" err="1">
                <a:solidFill>
                  <a:prstClr val="black"/>
                </a:solidFill>
                <a:latin typeface="Calibri"/>
                <a:ea typeface="新細明體" panose="02020500000000000000" pitchFamily="18" charset="-120"/>
              </a:rPr>
              <a:t>outdoor</a:t>
            </a:r>
            <a:endParaRPr kumimoji="1" lang="zh-TW" altLang="en-US" sz="1200" baseline="-25000" dirty="0">
              <a:solidFill>
                <a:prstClr val="black"/>
              </a:solidFill>
              <a:latin typeface="Calibri"/>
              <a:ea typeface="新細明體" panose="02020500000000000000" pitchFamily="18" charset="-120"/>
            </a:endParaRPr>
          </a:p>
        </p:txBody>
      </p:sp>
      <p:sp>
        <p:nvSpPr>
          <p:cNvPr id="8" name="語音泡泡: 橢圓形 7">
            <a:extLst>
              <a:ext uri="{FF2B5EF4-FFF2-40B4-BE49-F238E27FC236}">
                <a16:creationId xmlns:a16="http://schemas.microsoft.com/office/drawing/2014/main" id="{0928EBE0-0D5F-46C2-8996-0938E5A5486E}"/>
              </a:ext>
            </a:extLst>
          </p:cNvPr>
          <p:cNvSpPr/>
          <p:nvPr/>
        </p:nvSpPr>
        <p:spPr>
          <a:xfrm>
            <a:off x="6672263" y="3339753"/>
            <a:ext cx="863600" cy="539750"/>
          </a:xfrm>
          <a:prstGeom prst="wedgeEllipseCallout">
            <a:avLst>
              <a:gd name="adj1" fmla="val -65803"/>
              <a:gd name="adj2" fmla="val -14372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en-US" altLang="zh-TW" sz="1200" dirty="0">
                <a:solidFill>
                  <a:prstClr val="black"/>
                </a:solidFill>
                <a:latin typeface="Calibri"/>
                <a:ea typeface="新細明體" panose="02020500000000000000" pitchFamily="18" charset="-120"/>
              </a:rPr>
              <a:t>AH</a:t>
            </a:r>
            <a:r>
              <a:rPr kumimoji="1" lang="en-US" altLang="zh-TW" sz="1200" baseline="-25000" dirty="0">
                <a:solidFill>
                  <a:prstClr val="black"/>
                </a:solidFill>
                <a:latin typeface="Calibri"/>
                <a:ea typeface="新細明體" panose="02020500000000000000" pitchFamily="18" charset="-120"/>
              </a:rPr>
              <a:t>GH</a:t>
            </a:r>
            <a:endParaRPr kumimoji="1" lang="zh-TW" altLang="en-US" sz="1200" baseline="-25000" dirty="0">
              <a:solidFill>
                <a:prstClr val="black"/>
              </a:solidFill>
              <a:latin typeface="Calibri"/>
              <a:ea typeface="新細明體" panose="02020500000000000000" pitchFamily="18" charset="-120"/>
            </a:endParaRPr>
          </a:p>
        </p:txBody>
      </p:sp>
      <p:sp>
        <p:nvSpPr>
          <p:cNvPr id="9" name="語音泡泡: 橢圓形 8">
            <a:extLst>
              <a:ext uri="{FF2B5EF4-FFF2-40B4-BE49-F238E27FC236}">
                <a16:creationId xmlns:a16="http://schemas.microsoft.com/office/drawing/2014/main" id="{CE806EE3-1975-4721-A7C4-565124EEC2C5}"/>
              </a:ext>
            </a:extLst>
          </p:cNvPr>
          <p:cNvSpPr/>
          <p:nvPr/>
        </p:nvSpPr>
        <p:spPr>
          <a:xfrm>
            <a:off x="7104063" y="2123728"/>
            <a:ext cx="863600" cy="539750"/>
          </a:xfrm>
          <a:prstGeom prst="wedgeEllipseCallout">
            <a:avLst>
              <a:gd name="adj1" fmla="val -67586"/>
              <a:gd name="adj2" fmla="val -3648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en-US" altLang="zh-TW" sz="1200" dirty="0">
                <a:solidFill>
                  <a:prstClr val="black"/>
                </a:solidFill>
                <a:latin typeface="Calibri"/>
                <a:ea typeface="新細明體" panose="02020500000000000000" pitchFamily="18" charset="-120"/>
              </a:rPr>
              <a:t>RH</a:t>
            </a:r>
            <a:r>
              <a:rPr kumimoji="1" lang="en-US" altLang="zh-TW" sz="1200" baseline="-25000" dirty="0">
                <a:solidFill>
                  <a:prstClr val="black"/>
                </a:solidFill>
                <a:latin typeface="Calibri"/>
                <a:ea typeface="新細明體" panose="02020500000000000000" pitchFamily="18" charset="-120"/>
              </a:rPr>
              <a:t>GH</a:t>
            </a:r>
            <a:endParaRPr kumimoji="1" lang="zh-TW" altLang="en-US" sz="1200" baseline="-25000" dirty="0">
              <a:solidFill>
                <a:prstClr val="black"/>
              </a:solidFill>
              <a:latin typeface="Calibri"/>
              <a:ea typeface="新細明體" panose="02020500000000000000" pitchFamily="18" charset="-120"/>
            </a:endParaRPr>
          </a:p>
        </p:txBody>
      </p:sp>
      <p:sp>
        <p:nvSpPr>
          <p:cNvPr id="11" name="語音泡泡: 橢圓形 10">
            <a:extLst>
              <a:ext uri="{FF2B5EF4-FFF2-40B4-BE49-F238E27FC236}">
                <a16:creationId xmlns:a16="http://schemas.microsoft.com/office/drawing/2014/main" id="{55F37C7C-0E98-4EF9-A665-2679F7466D01}"/>
              </a:ext>
            </a:extLst>
          </p:cNvPr>
          <p:cNvSpPr/>
          <p:nvPr/>
        </p:nvSpPr>
        <p:spPr>
          <a:xfrm>
            <a:off x="7104064" y="1382366"/>
            <a:ext cx="1152525" cy="539750"/>
          </a:xfrm>
          <a:prstGeom prst="wedgeEllipseCallout">
            <a:avLst>
              <a:gd name="adj1" fmla="val -68689"/>
              <a:gd name="adj2" fmla="val 5287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en-US" altLang="zh-TW" sz="1200" dirty="0" err="1">
                <a:solidFill>
                  <a:prstClr val="black"/>
                </a:solidFill>
                <a:latin typeface="Calibri"/>
                <a:ea typeface="新細明體" panose="02020500000000000000" pitchFamily="18" charset="-120"/>
              </a:rPr>
              <a:t>RH</a:t>
            </a:r>
            <a:r>
              <a:rPr kumimoji="1" lang="en-US" altLang="zh-TW" sz="1200" baseline="-25000" dirty="0" err="1">
                <a:solidFill>
                  <a:prstClr val="black"/>
                </a:solidFill>
                <a:latin typeface="Calibri"/>
                <a:ea typeface="新細明體" panose="02020500000000000000" pitchFamily="18" charset="-120"/>
              </a:rPr>
              <a:t>outdoor</a:t>
            </a:r>
            <a:endParaRPr kumimoji="1" lang="zh-TW" altLang="en-US" sz="1200" baseline="-25000" dirty="0">
              <a:solidFill>
                <a:prstClr val="black"/>
              </a:solidFill>
              <a:latin typeface="Calibri"/>
              <a:ea typeface="新細明體" panose="02020500000000000000" pitchFamily="18" charset="-120"/>
            </a:endParaRPr>
          </a:p>
        </p:txBody>
      </p:sp>
      <p:sp>
        <p:nvSpPr>
          <p:cNvPr id="2" name="標題 1">
            <a:extLst>
              <a:ext uri="{FF2B5EF4-FFF2-40B4-BE49-F238E27FC236}">
                <a16:creationId xmlns:a16="http://schemas.microsoft.com/office/drawing/2014/main" id="{739C07AA-D812-4937-AF73-204955ECF26C}"/>
              </a:ext>
            </a:extLst>
          </p:cNvPr>
          <p:cNvSpPr>
            <a:spLocks noGrp="1"/>
          </p:cNvSpPr>
          <p:nvPr>
            <p:ph type="title"/>
          </p:nvPr>
        </p:nvSpPr>
        <p:spPr>
          <a:xfrm>
            <a:off x="1703512" y="34907"/>
            <a:ext cx="8986713" cy="655657"/>
          </a:xfrm>
        </p:spPr>
        <p:txBody>
          <a:bodyPr>
            <a:noAutofit/>
          </a:bodyPr>
          <a:lstStyle/>
          <a:p>
            <a:pPr>
              <a:defRPr/>
            </a:pPr>
            <a:r>
              <a:rPr lang="en-US" altLang="zh-TW" sz="2800" dirty="0"/>
              <a:t>When outdoor RH is higher than indoor, ventilation can still be used to reduce the water content inside the greenhouse. </a:t>
            </a:r>
            <a:endParaRPr lang="zh-TW" altLang="en-US" sz="2800"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DF55FC9-76B7-4C67-95B4-69B2BAAF3CF3}"/>
              </a:ext>
            </a:extLst>
          </p:cNvPr>
          <p:cNvSpPr>
            <a:spLocks noGrp="1"/>
          </p:cNvSpPr>
          <p:nvPr>
            <p:ph idx="1"/>
          </p:nvPr>
        </p:nvSpPr>
        <p:spPr>
          <a:xfrm>
            <a:off x="1703512" y="174347"/>
            <a:ext cx="8229600" cy="1143000"/>
          </a:xfrm>
        </p:spPr>
        <p:txBody>
          <a:bodyPr>
            <a:normAutofit/>
          </a:bodyPr>
          <a:lstStyle/>
          <a:p>
            <a:pPr marL="0" indent="0" algn="ctr">
              <a:spcBef>
                <a:spcPct val="0"/>
              </a:spcBef>
              <a:buClrTx/>
              <a:buNone/>
              <a:defRPr/>
            </a:pP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Natural ventilation can also remove indoor water vapor </a:t>
            </a:r>
            <a:b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when indoor AH is higher than outdoor AH</a:t>
            </a:r>
          </a:p>
          <a:p>
            <a:pPr>
              <a:spcBef>
                <a:spcPct val="0"/>
              </a:spcBef>
              <a:buClrTx/>
              <a:defRPr/>
            </a:pPr>
            <a:endPar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spcBef>
                <a:spcPct val="0"/>
              </a:spcBef>
              <a:buNone/>
              <a:defRPr/>
            </a:pPr>
            <a:endPar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zh-TW" altLang="en-US" sz="3600" dirty="0">
              <a:latin typeface="Times New Roman" panose="02020603050405020304" pitchFamily="18" charset="0"/>
              <a:cs typeface="Times New Roman" panose="02020603050405020304" pitchFamily="18" charset="0"/>
            </a:endParaRPr>
          </a:p>
        </p:txBody>
      </p:sp>
      <p:pic>
        <p:nvPicPr>
          <p:cNvPr id="32771" name="圖片 1">
            <a:extLst>
              <a:ext uri="{FF2B5EF4-FFF2-40B4-BE49-F238E27FC236}">
                <a16:creationId xmlns:a16="http://schemas.microsoft.com/office/drawing/2014/main" id="{298DA0FE-DF91-490A-B7D0-6AADB5BE61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5521" y="980728"/>
            <a:ext cx="877887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1426170"/>
          </a:xfrm>
        </p:spPr>
        <p:txBody>
          <a:bodyPr>
            <a:noAutofit/>
          </a:bodyPr>
          <a:lstStyle/>
          <a:p>
            <a:r>
              <a:rPr lang="en-US" altLang="zh-TW" sz="4800" dirty="0">
                <a:latin typeface="Times New Roman" panose="02020603050405020304" pitchFamily="18" charset="0"/>
                <a:ea typeface="標楷體" pitchFamily="65" charset="-120"/>
                <a:cs typeface="Times New Roman" panose="02020603050405020304" pitchFamily="18" charset="0"/>
              </a:rPr>
              <a:t>How many PSY. related terms </a:t>
            </a:r>
            <a:br>
              <a:rPr lang="en-US" altLang="zh-TW" sz="4800" dirty="0">
                <a:latin typeface="Times New Roman" panose="02020603050405020304" pitchFamily="18" charset="0"/>
                <a:ea typeface="標楷體" pitchFamily="65" charset="-120"/>
                <a:cs typeface="Times New Roman" panose="02020603050405020304" pitchFamily="18" charset="0"/>
              </a:rPr>
            </a:br>
            <a:r>
              <a:rPr lang="en-US" altLang="zh-TW" sz="4800" dirty="0">
                <a:latin typeface="Times New Roman" panose="02020603050405020304" pitchFamily="18" charset="0"/>
                <a:ea typeface="標楷體" pitchFamily="65" charset="-120"/>
                <a:cs typeface="Times New Roman" panose="02020603050405020304" pitchFamily="18" charset="0"/>
              </a:rPr>
              <a:t>you have learned so far?</a:t>
            </a:r>
            <a:endParaRPr lang="zh-TW" altLang="en-US" sz="4800" dirty="0">
              <a:latin typeface="Times New Roman" panose="02020603050405020304" pitchFamily="18" charset="0"/>
              <a:ea typeface="標楷體" pitchFamily="65" charset="-120"/>
              <a:cs typeface="Times New Roman" panose="02020603050405020304" pitchFamily="18" charset="0"/>
            </a:endParaRPr>
          </a:p>
        </p:txBody>
      </p:sp>
      <p:sp>
        <p:nvSpPr>
          <p:cNvPr id="3" name="內容版面配置區 2"/>
          <p:cNvSpPr>
            <a:spLocks noGrp="1"/>
          </p:cNvSpPr>
          <p:nvPr>
            <p:ph idx="1"/>
          </p:nvPr>
        </p:nvSpPr>
        <p:spPr>
          <a:xfrm>
            <a:off x="1666373" y="2295727"/>
            <a:ext cx="8859254" cy="3793989"/>
          </a:xfrm>
        </p:spPr>
        <p:txBody>
          <a:bodyPr>
            <a:normAutofit fontScale="92500" lnSpcReduction="10000"/>
          </a:bodyPr>
          <a:lstStyle/>
          <a:p>
            <a:r>
              <a:rPr lang="en-US" altLang="zh-TW" sz="4800" dirty="0">
                <a:latin typeface="Times New Roman" panose="02020603050405020304" pitchFamily="18" charset="0"/>
                <a:ea typeface="標楷體" pitchFamily="65" charset="-120"/>
                <a:cs typeface="Times New Roman" panose="02020603050405020304" pitchFamily="18" charset="0"/>
              </a:rPr>
              <a:t>4 T, 2 H, 2 P</a:t>
            </a:r>
          </a:p>
          <a:p>
            <a:r>
              <a:rPr lang="en-US" altLang="zh-TW" sz="4800" dirty="0">
                <a:latin typeface="Times New Roman" panose="02020603050405020304" pitchFamily="18" charset="0"/>
                <a:ea typeface="標楷體" pitchFamily="65" charset="-120"/>
                <a:cs typeface="Times New Roman" panose="02020603050405020304" pitchFamily="18" charset="0"/>
              </a:rPr>
              <a:t>DOS, WBD</a:t>
            </a:r>
          </a:p>
          <a:p>
            <a:r>
              <a:rPr lang="en-US" altLang="zh-TW" sz="4800" dirty="0">
                <a:latin typeface="Times New Roman" panose="02020603050405020304" pitchFamily="18" charset="0"/>
                <a:ea typeface="標楷體" pitchFamily="65" charset="-120"/>
                <a:cs typeface="Times New Roman" panose="02020603050405020304" pitchFamily="18" charset="0"/>
              </a:rPr>
              <a:t>SV, Density</a:t>
            </a:r>
          </a:p>
          <a:p>
            <a:r>
              <a:rPr lang="en-US" altLang="zh-TW" sz="4800" dirty="0" err="1">
                <a:latin typeface="Times New Roman" panose="02020603050405020304" pitchFamily="18" charset="0"/>
                <a:ea typeface="標楷體" pitchFamily="65" charset="-120"/>
                <a:cs typeface="Times New Roman" panose="02020603050405020304" pitchFamily="18" charset="0"/>
              </a:rPr>
              <a:t>VPD</a:t>
            </a:r>
            <a:r>
              <a:rPr lang="en-US" altLang="zh-TW" sz="4800" baseline="-25000" dirty="0" err="1">
                <a:latin typeface="Times New Roman" panose="02020603050405020304" pitchFamily="18" charset="0"/>
                <a:ea typeface="標楷體" pitchFamily="65" charset="-120"/>
                <a:cs typeface="Times New Roman" panose="02020603050405020304" pitchFamily="18" charset="0"/>
              </a:rPr>
              <a:t>air</a:t>
            </a:r>
            <a:r>
              <a:rPr lang="en-US" altLang="zh-TW" sz="4800" dirty="0">
                <a:latin typeface="Times New Roman" panose="02020603050405020304" pitchFamily="18" charset="0"/>
                <a:ea typeface="標楷體" pitchFamily="65" charset="-120"/>
                <a:cs typeface="Times New Roman" panose="02020603050405020304" pitchFamily="18" charset="0"/>
              </a:rPr>
              <a:t>, </a:t>
            </a:r>
            <a:r>
              <a:rPr lang="en-US" altLang="zh-TW" sz="4800" dirty="0" err="1">
                <a:latin typeface="Times New Roman" panose="02020603050405020304" pitchFamily="18" charset="0"/>
                <a:ea typeface="標楷體" pitchFamily="65" charset="-120"/>
                <a:cs typeface="Times New Roman" panose="02020603050405020304" pitchFamily="18" charset="0"/>
              </a:rPr>
              <a:t>VPD</a:t>
            </a:r>
            <a:r>
              <a:rPr lang="en-US" altLang="zh-TW" sz="4800" baseline="-25000" dirty="0" err="1">
                <a:latin typeface="Times New Roman" panose="02020603050405020304" pitchFamily="18" charset="0"/>
                <a:ea typeface="標楷體" pitchFamily="65" charset="-120"/>
                <a:cs typeface="Times New Roman" panose="02020603050405020304" pitchFamily="18" charset="0"/>
              </a:rPr>
              <a:t>airTdbwb</a:t>
            </a:r>
            <a:r>
              <a:rPr lang="en-US" altLang="zh-TW" sz="4800" dirty="0">
                <a:latin typeface="Times New Roman" panose="02020603050405020304" pitchFamily="18" charset="0"/>
                <a:ea typeface="標楷體" pitchFamily="65" charset="-120"/>
                <a:cs typeface="Times New Roman" panose="02020603050405020304" pitchFamily="18" charset="0"/>
              </a:rPr>
              <a:t>, </a:t>
            </a:r>
            <a:r>
              <a:rPr lang="en-US" altLang="zh-TW" sz="4800" dirty="0" err="1">
                <a:latin typeface="Times New Roman" panose="02020603050405020304" pitchFamily="18" charset="0"/>
                <a:ea typeface="標楷體" pitchFamily="65" charset="-120"/>
                <a:cs typeface="Times New Roman" panose="02020603050405020304" pitchFamily="18" charset="0"/>
              </a:rPr>
              <a:t>VPD</a:t>
            </a:r>
            <a:r>
              <a:rPr lang="en-US" altLang="zh-TW" sz="4800" baseline="-25000" dirty="0" err="1">
                <a:latin typeface="Times New Roman" panose="02020603050405020304" pitchFamily="18" charset="0"/>
                <a:ea typeface="標楷體" pitchFamily="65" charset="-120"/>
                <a:cs typeface="Times New Roman" panose="02020603050405020304" pitchFamily="18" charset="0"/>
              </a:rPr>
              <a:t>air_leaf</a:t>
            </a:r>
            <a:endParaRPr lang="en-US" altLang="zh-TW" sz="4800" baseline="-25000" dirty="0">
              <a:latin typeface="Times New Roman" panose="02020603050405020304" pitchFamily="18" charset="0"/>
              <a:ea typeface="標楷體" pitchFamily="65" charset="-120"/>
              <a:cs typeface="Times New Roman" panose="02020603050405020304" pitchFamily="18" charset="0"/>
            </a:endParaRPr>
          </a:p>
          <a:p>
            <a:r>
              <a:rPr lang="en-US" altLang="zh-TW" sz="4800" dirty="0" err="1">
                <a:latin typeface="Times New Roman" panose="02020603050405020304" pitchFamily="18" charset="0"/>
                <a:ea typeface="標楷體" pitchFamily="65" charset="-120"/>
                <a:cs typeface="Times New Roman" panose="02020603050405020304" pitchFamily="18" charset="0"/>
              </a:rPr>
              <a:t>HD</a:t>
            </a:r>
            <a:r>
              <a:rPr lang="en-US" altLang="zh-TW" sz="4800" baseline="-25000" dirty="0" err="1">
                <a:latin typeface="Times New Roman" panose="02020603050405020304" pitchFamily="18" charset="0"/>
                <a:ea typeface="標楷體" pitchFamily="65" charset="-120"/>
                <a:cs typeface="Times New Roman" panose="02020603050405020304" pitchFamily="18" charset="0"/>
              </a:rPr>
              <a:t>air</a:t>
            </a:r>
            <a:r>
              <a:rPr lang="en-US" altLang="zh-TW" sz="4800" dirty="0">
                <a:latin typeface="Times New Roman" panose="02020603050405020304" pitchFamily="18" charset="0"/>
                <a:ea typeface="標楷體" pitchFamily="65" charset="-120"/>
                <a:cs typeface="Times New Roman" panose="02020603050405020304" pitchFamily="18" charset="0"/>
              </a:rPr>
              <a:t>, </a:t>
            </a:r>
            <a:r>
              <a:rPr lang="en-US" altLang="zh-TW" sz="4800" dirty="0" err="1">
                <a:latin typeface="Times New Roman" panose="02020603050405020304" pitchFamily="18" charset="0"/>
                <a:ea typeface="標楷體" pitchFamily="65" charset="-120"/>
                <a:cs typeface="Times New Roman" panose="02020603050405020304" pitchFamily="18" charset="0"/>
              </a:rPr>
              <a:t>HD</a:t>
            </a:r>
            <a:r>
              <a:rPr lang="en-US" altLang="zh-TW" sz="4800" baseline="-25000" dirty="0" err="1">
                <a:latin typeface="Times New Roman" panose="02020603050405020304" pitchFamily="18" charset="0"/>
                <a:ea typeface="標楷體" pitchFamily="65" charset="-120"/>
                <a:cs typeface="Times New Roman" panose="02020603050405020304" pitchFamily="18" charset="0"/>
              </a:rPr>
              <a:t>airTdbwb</a:t>
            </a:r>
            <a:r>
              <a:rPr lang="en-US" altLang="zh-TW" sz="4800" dirty="0">
                <a:latin typeface="Times New Roman" panose="02020603050405020304" pitchFamily="18" charset="0"/>
                <a:ea typeface="標楷體" pitchFamily="65" charset="-120"/>
                <a:cs typeface="Times New Roman" panose="02020603050405020304" pitchFamily="18" charset="0"/>
              </a:rPr>
              <a:t>, </a:t>
            </a:r>
            <a:r>
              <a:rPr lang="en-US" altLang="zh-TW" sz="4800" dirty="0" err="1">
                <a:latin typeface="Times New Roman" panose="02020603050405020304" pitchFamily="18" charset="0"/>
                <a:ea typeface="標楷體" pitchFamily="65" charset="-120"/>
                <a:cs typeface="Times New Roman" panose="02020603050405020304" pitchFamily="18" charset="0"/>
              </a:rPr>
              <a:t>HD</a:t>
            </a:r>
            <a:r>
              <a:rPr lang="en-US" altLang="zh-TW" sz="4800" baseline="-25000" dirty="0" err="1">
                <a:latin typeface="Times New Roman" panose="02020603050405020304" pitchFamily="18" charset="0"/>
                <a:ea typeface="標楷體" pitchFamily="65" charset="-120"/>
                <a:cs typeface="Times New Roman" panose="02020603050405020304" pitchFamily="18" charset="0"/>
              </a:rPr>
              <a:t>indoor_outdoor</a:t>
            </a:r>
            <a:r>
              <a:rPr lang="en-US" altLang="zh-TW" sz="4800" dirty="0">
                <a:latin typeface="Times New Roman" panose="02020603050405020304" pitchFamily="18" charset="0"/>
                <a:ea typeface="標楷體" pitchFamily="65" charset="-120"/>
                <a:cs typeface="Times New Roman" panose="02020603050405020304" pitchFamily="18" charset="0"/>
              </a:rPr>
              <a:t> </a:t>
            </a:r>
            <a:endParaRPr lang="zh-TW" altLang="en-US" sz="4800"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35300248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ctrTitle"/>
          </p:nvPr>
        </p:nvSpPr>
        <p:spPr>
          <a:xfrm>
            <a:off x="2209800" y="1868489"/>
            <a:ext cx="7772400" cy="1055687"/>
          </a:xfrm>
        </p:spPr>
        <p:txBody>
          <a:bodyPr>
            <a:noAutofit/>
          </a:bodyPr>
          <a:lstStyle/>
          <a:p>
            <a:r>
              <a:rPr lang="en-US" altLang="zh-TW" sz="6600" dirty="0">
                <a:latin typeface="Times New Roman" panose="02020603050405020304" pitchFamily="18" charset="0"/>
                <a:cs typeface="Times New Roman" panose="02020603050405020304" pitchFamily="18" charset="0"/>
              </a:rPr>
              <a:t>Tutorial for Psyc0226</a:t>
            </a:r>
          </a:p>
        </p:txBody>
      </p:sp>
      <p:sp>
        <p:nvSpPr>
          <p:cNvPr id="99333" name="Rectangle 5"/>
          <p:cNvSpPr>
            <a:spLocks noGrp="1" noChangeArrowheads="1"/>
          </p:cNvSpPr>
          <p:nvPr>
            <p:ph type="subTitle" idx="1"/>
          </p:nvPr>
        </p:nvSpPr>
        <p:spPr>
          <a:xfrm>
            <a:off x="2711450" y="3500438"/>
            <a:ext cx="6840538" cy="2303462"/>
          </a:xfrm>
        </p:spPr>
        <p:txBody>
          <a:bodyPr/>
          <a:lstStyle/>
          <a:p>
            <a:pPr>
              <a:lnSpc>
                <a:spcPct val="80000"/>
              </a:lnSpc>
            </a:pPr>
            <a:r>
              <a:rPr lang="en-US" altLang="zh-TW" sz="2000" b="1" dirty="0">
                <a:latin typeface="Times New Roman" pitchFamily="18" charset="0"/>
              </a:rPr>
              <a:t>Wei Fang, Ph.D., Professor</a:t>
            </a:r>
          </a:p>
          <a:p>
            <a:pPr>
              <a:lnSpc>
                <a:spcPct val="80000"/>
              </a:lnSpc>
            </a:pPr>
            <a:r>
              <a:rPr lang="en-US" altLang="zh-TW" sz="2000" b="1" dirty="0">
                <a:latin typeface="Times New Roman" pitchFamily="18" charset="0"/>
              </a:rPr>
              <a:t>Dept. of Bio-Industrial Mechatronics Engineering</a:t>
            </a:r>
          </a:p>
          <a:p>
            <a:pPr>
              <a:lnSpc>
                <a:spcPct val="80000"/>
              </a:lnSpc>
            </a:pPr>
            <a:r>
              <a:rPr lang="en-US" altLang="zh-TW" sz="2000" b="1" dirty="0">
                <a:latin typeface="Times New Roman" pitchFamily="18" charset="0"/>
              </a:rPr>
              <a:t>National Taiwan University</a:t>
            </a:r>
          </a:p>
          <a:p>
            <a:pPr>
              <a:lnSpc>
                <a:spcPct val="80000"/>
              </a:lnSpc>
            </a:pPr>
            <a:endParaRPr lang="en-US" altLang="zh-TW" sz="2000" b="1" dirty="0">
              <a:latin typeface="Times New Roman" pitchFamily="18" charset="0"/>
            </a:endParaRPr>
          </a:p>
          <a:p>
            <a:pPr>
              <a:lnSpc>
                <a:spcPct val="80000"/>
              </a:lnSpc>
            </a:pPr>
            <a:r>
              <a:rPr lang="en-US" altLang="zh-TW" sz="2000" b="1" dirty="0">
                <a:latin typeface="Times New Roman" pitchFamily="18" charset="0"/>
              </a:rPr>
              <a:t>Software last updated: 2002/02/26</a:t>
            </a:r>
          </a:p>
        </p:txBody>
      </p:sp>
    </p:spTree>
    <p:extLst>
      <p:ext uri="{BB962C8B-B14F-4D97-AF65-F5344CB8AC3E}">
        <p14:creationId xmlns:p14="http://schemas.microsoft.com/office/powerpoint/2010/main" val="27801089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209800" y="620689"/>
            <a:ext cx="7772400" cy="644525"/>
          </a:xfrm>
        </p:spPr>
        <p:txBody>
          <a:bodyPr>
            <a:noAutofit/>
          </a:bodyPr>
          <a:lstStyle/>
          <a:p>
            <a:r>
              <a:rPr lang="en-US" altLang="zh-TW" sz="5400" dirty="0"/>
              <a:t>Psyc0226</a:t>
            </a:r>
          </a:p>
        </p:txBody>
      </p:sp>
      <p:sp>
        <p:nvSpPr>
          <p:cNvPr id="112643" name="Rectangle 3"/>
          <p:cNvSpPr>
            <a:spLocks noGrp="1" noChangeArrowheads="1"/>
          </p:cNvSpPr>
          <p:nvPr>
            <p:ph type="body" idx="1"/>
          </p:nvPr>
        </p:nvSpPr>
        <p:spPr>
          <a:xfrm>
            <a:off x="2279650" y="1773238"/>
            <a:ext cx="7772400" cy="4114800"/>
          </a:xfrm>
        </p:spPr>
        <p:txBody>
          <a:bodyPr/>
          <a:lstStyle/>
          <a:p>
            <a:pPr>
              <a:lnSpc>
                <a:spcPct val="80000"/>
              </a:lnSpc>
            </a:pPr>
            <a:r>
              <a:rPr lang="en-US" altLang="zh-TW" sz="2400"/>
              <a:t>Allow alteration on atmospheric pressure</a:t>
            </a:r>
          </a:p>
          <a:p>
            <a:pPr>
              <a:lnSpc>
                <a:spcPct val="80000"/>
              </a:lnSpc>
            </a:pPr>
            <a:endParaRPr lang="en-US" altLang="zh-TW" sz="2400"/>
          </a:p>
          <a:p>
            <a:pPr>
              <a:lnSpc>
                <a:spcPct val="80000"/>
              </a:lnSpc>
            </a:pPr>
            <a:r>
              <a:rPr lang="en-US" altLang="zh-TW" sz="2400"/>
              <a:t>Provide handy PsyTables</a:t>
            </a:r>
          </a:p>
          <a:p>
            <a:pPr lvl="1">
              <a:lnSpc>
                <a:spcPct val="80000"/>
              </a:lnSpc>
            </a:pPr>
            <a:r>
              <a:rPr lang="en-US" altLang="zh-TW" sz="2000"/>
              <a:t>Totally 11 tables are available</a:t>
            </a:r>
          </a:p>
          <a:p>
            <a:pPr lvl="1">
              <a:lnSpc>
                <a:spcPct val="80000"/>
              </a:lnSpc>
            </a:pPr>
            <a:endParaRPr lang="en-US" altLang="zh-TW" sz="2000"/>
          </a:p>
          <a:p>
            <a:pPr>
              <a:lnSpc>
                <a:spcPct val="80000"/>
              </a:lnSpc>
            </a:pPr>
            <a:r>
              <a:rPr lang="en-US" altLang="zh-TW" sz="2400"/>
              <a:t>Provide PsyCharts</a:t>
            </a:r>
          </a:p>
          <a:p>
            <a:pPr lvl="1">
              <a:lnSpc>
                <a:spcPct val="80000"/>
              </a:lnSpc>
            </a:pPr>
            <a:r>
              <a:rPr lang="en-US" altLang="zh-TW" sz="2000"/>
              <a:t>State calculation: besides AtmP, values of 2 independent states are required to calculate others</a:t>
            </a:r>
          </a:p>
          <a:p>
            <a:pPr lvl="1">
              <a:lnSpc>
                <a:spcPct val="80000"/>
              </a:lnSpc>
            </a:pPr>
            <a:r>
              <a:rPr lang="en-US" altLang="zh-TW" sz="2000"/>
              <a:t>Process calculation: find differences between 2 states</a:t>
            </a:r>
          </a:p>
          <a:p>
            <a:pPr lvl="1">
              <a:lnSpc>
                <a:spcPct val="80000"/>
              </a:lnSpc>
            </a:pPr>
            <a:r>
              <a:rPr lang="en-US" altLang="zh-TW" sz="2000"/>
              <a:t>More process calculation:</a:t>
            </a:r>
          </a:p>
          <a:p>
            <a:pPr lvl="2">
              <a:lnSpc>
                <a:spcPct val="80000"/>
              </a:lnSpc>
            </a:pPr>
            <a:r>
              <a:rPr lang="en-US" altLang="zh-TW" sz="1800"/>
              <a:t>Evaporative cooling </a:t>
            </a:r>
          </a:p>
          <a:p>
            <a:pPr lvl="2">
              <a:lnSpc>
                <a:spcPct val="80000"/>
              </a:lnSpc>
            </a:pPr>
            <a:r>
              <a:rPr lang="en-US" altLang="zh-TW" sz="1800"/>
              <a:t>Vapor pressure deficit on leaf </a:t>
            </a:r>
          </a:p>
          <a:p>
            <a:pPr>
              <a:lnSpc>
                <a:spcPct val="80000"/>
              </a:lnSpc>
            </a:pPr>
            <a:endParaRPr lang="en-US" altLang="zh-TW" sz="2400"/>
          </a:p>
        </p:txBody>
      </p:sp>
    </p:spTree>
    <p:extLst>
      <p:ext uri="{BB962C8B-B14F-4D97-AF65-F5344CB8AC3E}">
        <p14:creationId xmlns:p14="http://schemas.microsoft.com/office/powerpoint/2010/main" val="3306726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208213" y="404813"/>
            <a:ext cx="7772400" cy="647700"/>
          </a:xfrm>
        </p:spPr>
        <p:txBody>
          <a:bodyPr>
            <a:normAutofit fontScale="90000"/>
          </a:bodyPr>
          <a:lstStyle/>
          <a:p>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Psyc0226  software</a:t>
            </a:r>
          </a:p>
        </p:txBody>
      </p:sp>
      <p:sp>
        <p:nvSpPr>
          <p:cNvPr id="73731" name="Rectangle 3"/>
          <p:cNvSpPr>
            <a:spLocks noGrp="1" noChangeArrowheads="1"/>
          </p:cNvSpPr>
          <p:nvPr>
            <p:ph type="body" sz="half" idx="1"/>
          </p:nvPr>
        </p:nvSpPr>
        <p:spPr>
          <a:xfrm>
            <a:off x="5303838" y="1484313"/>
            <a:ext cx="5364162" cy="4114800"/>
          </a:xfrm>
        </p:spPr>
        <p:txBody>
          <a:bodyPr>
            <a:normAutofit lnSpcReduction="10000"/>
          </a:bodyPr>
          <a:lstStyle/>
          <a:p>
            <a:pPr marL="609600" indent="-609600">
              <a:lnSpc>
                <a:spcPct val="90000"/>
              </a:lnSpc>
              <a:buFontTx/>
              <a:buAutoNum type="arabicPeriod"/>
            </a:pP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Tdb</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dry bulb Temp. </a:t>
            </a:r>
          </a:p>
          <a:p>
            <a:pPr marL="609600" indent="-609600">
              <a:lnSpc>
                <a:spcPct val="90000"/>
              </a:lnSpc>
              <a:buFontTx/>
              <a:buAutoNum type="arabicPeriod"/>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RH : relative humidity</a:t>
            </a:r>
          </a:p>
          <a:p>
            <a:pPr marL="609600" indent="-609600">
              <a:lnSpc>
                <a:spcPct val="90000"/>
              </a:lnSpc>
              <a:buFontTx/>
              <a:buAutoNum type="arabicPeriod"/>
            </a:pP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Twb</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wet bulb Temp.</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609600" indent="-609600">
              <a:lnSpc>
                <a:spcPct val="90000"/>
              </a:lnSpc>
              <a:buFontTx/>
              <a:buAutoNum type="arabicPeriod"/>
            </a:pP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Tdp</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dew point Temp.</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609600" indent="-609600">
              <a:lnSpc>
                <a:spcPct val="90000"/>
              </a:lnSpc>
              <a:buFontTx/>
              <a:buAutoNum type="arabicPeriod"/>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AH : absolute humidity</a:t>
            </a:r>
          </a:p>
          <a:p>
            <a:pPr marL="609600" indent="-609600">
              <a:lnSpc>
                <a:spcPct val="90000"/>
              </a:lnSpc>
              <a:buFontTx/>
              <a:buAutoNum type="arabicPeriod"/>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H:</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enthalpy</a:t>
            </a:r>
          </a:p>
          <a:p>
            <a:pPr marL="609600" indent="-609600">
              <a:lnSpc>
                <a:spcPct val="90000"/>
              </a:lnSpc>
              <a:buFontTx/>
              <a:buAutoNum type="arabicPeriod"/>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SV : specific volume</a:t>
            </a:r>
          </a:p>
          <a:p>
            <a:pPr marL="609600" indent="-609600">
              <a:lnSpc>
                <a:spcPct val="90000"/>
              </a:lnSpc>
              <a:buFontTx/>
              <a:buAutoNum type="arabicPeriod"/>
            </a:pP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Hfg</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evaporated latent heat</a:t>
            </a:r>
          </a:p>
          <a:p>
            <a:pPr marL="609600" indent="-609600">
              <a:lnSpc>
                <a:spcPct val="90000"/>
              </a:lnSpc>
              <a:buFontTx/>
              <a:buAutoNum type="arabicPeriod"/>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DOS: degree of saturation</a:t>
            </a:r>
          </a:p>
          <a:p>
            <a:pPr marL="609600" indent="-609600">
              <a:lnSpc>
                <a:spcPct val="90000"/>
              </a:lnSpc>
              <a:buFontTx/>
              <a:buAutoNum type="arabicPeriod"/>
            </a:pP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Pws</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saturated water vapor pressure</a:t>
            </a:r>
          </a:p>
          <a:p>
            <a:pPr marL="609600" indent="-609600">
              <a:lnSpc>
                <a:spcPct val="90000"/>
              </a:lnSpc>
              <a:buFontTx/>
              <a:buAutoNum type="arabicPeriod"/>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Pw: water vapor pressure</a:t>
            </a:r>
          </a:p>
        </p:txBody>
      </p:sp>
      <p:pic>
        <p:nvPicPr>
          <p:cNvPr id="73734" name="Picture 6"/>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r="-631"/>
          <a:stretch>
            <a:fillRect/>
          </a:stretch>
        </p:blipFill>
        <p:spPr>
          <a:xfrm>
            <a:off x="1919289" y="1125539"/>
            <a:ext cx="3125787" cy="5011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6" name="Oval 8"/>
          <p:cNvSpPr>
            <a:spLocks noChangeArrowheads="1"/>
          </p:cNvSpPr>
          <p:nvPr/>
        </p:nvSpPr>
        <p:spPr bwMode="auto">
          <a:xfrm>
            <a:off x="1847851" y="4868864"/>
            <a:ext cx="3311525" cy="1368425"/>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
        <p:nvSpPr>
          <p:cNvPr id="73737" name="AutoShape 9"/>
          <p:cNvSpPr>
            <a:spLocks noChangeArrowheads="1"/>
          </p:cNvSpPr>
          <p:nvPr/>
        </p:nvSpPr>
        <p:spPr bwMode="auto">
          <a:xfrm>
            <a:off x="5232401" y="5876926"/>
            <a:ext cx="5040313" cy="574675"/>
          </a:xfrm>
          <a:prstGeom prst="wedgeRoundRectCallout">
            <a:avLst>
              <a:gd name="adj1" fmla="val -50380"/>
              <a:gd name="adj2" fmla="val -105250"/>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400" b="1" dirty="0">
                <a:solidFill>
                  <a:srgbClr val="FF0066"/>
                </a:solidFill>
                <a:latin typeface="Times New Roman" panose="02020603050405020304" pitchFamily="18" charset="0"/>
                <a:ea typeface="標楷體" pitchFamily="65" charset="-120"/>
                <a:cs typeface="Times New Roman" panose="02020603050405020304" pitchFamily="18" charset="0"/>
              </a:rPr>
              <a:t>Further illustration of the cell</a:t>
            </a:r>
          </a:p>
        </p:txBody>
      </p:sp>
    </p:spTree>
    <p:extLst>
      <p:ext uri="{BB962C8B-B14F-4D97-AF65-F5344CB8AC3E}">
        <p14:creationId xmlns:p14="http://schemas.microsoft.com/office/powerpoint/2010/main" val="19887699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228600"/>
            <a:ext cx="8229600" cy="838200"/>
          </a:xfrm>
        </p:spPr>
        <p:txBody>
          <a:bodyPr/>
          <a:lstStyle/>
          <a:p>
            <a:pPr eaLnBrk="1" hangingPunct="1"/>
            <a:r>
              <a:rPr lang="en-US" altLang="zh-TW" dirty="0">
                <a:latin typeface="Times New Roman" panose="02020603050405020304" pitchFamily="18" charset="0"/>
                <a:ea typeface="標楷體" panose="03000509000000000000" pitchFamily="65" charset="-120"/>
                <a:cs typeface="Times New Roman" panose="02020603050405020304" pitchFamily="18" charset="0"/>
              </a:rPr>
              <a:t>Fogging</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with fan</a:t>
            </a:r>
          </a:p>
        </p:txBody>
      </p:sp>
      <p:pic>
        <p:nvPicPr>
          <p:cNvPr id="20483" name="Picture 4" descr="fanfog-cow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1295401"/>
            <a:ext cx="7010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8989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7863" y="771525"/>
            <a:ext cx="8458200" cy="5894388"/>
          </a:xfrm>
          <a:prstGeom prst="rect">
            <a:avLst/>
          </a:prstGeom>
          <a:noFill/>
          <a:extLst>
            <a:ext uri="{909E8E84-426E-40DD-AFC4-6F175D3DCCD1}">
              <a14:hiddenFill xmlns:a14="http://schemas.microsoft.com/office/drawing/2010/main">
                <a:solidFill>
                  <a:srgbClr val="FFFFFF"/>
                </a:solidFill>
              </a14:hiddenFill>
            </a:ext>
          </a:extLst>
        </p:spPr>
      </p:pic>
      <p:sp>
        <p:nvSpPr>
          <p:cNvPr id="68610" name="Rectangle 2"/>
          <p:cNvSpPr>
            <a:spLocks noGrp="1" noChangeArrowheads="1"/>
          </p:cNvSpPr>
          <p:nvPr>
            <p:ph type="title"/>
          </p:nvPr>
        </p:nvSpPr>
        <p:spPr>
          <a:xfrm>
            <a:off x="2262188" y="266700"/>
            <a:ext cx="7772400" cy="495300"/>
          </a:xfrm>
        </p:spPr>
        <p:txBody>
          <a:bodyPr>
            <a:noAutofit/>
          </a:bodyPr>
          <a:lstStyle/>
          <a:p>
            <a:r>
              <a:rPr lang="en-US" altLang="zh-TW" sz="3600" dirty="0">
                <a:solidFill>
                  <a:srgbClr val="FF0066"/>
                </a:solidFill>
                <a:latin typeface="Times New Roman" panose="02020603050405020304" pitchFamily="18" charset="0"/>
                <a:ea typeface="標楷體" panose="03000509000000000000" pitchFamily="65" charset="-120"/>
                <a:cs typeface="Times New Roman" panose="02020603050405020304" pitchFamily="18" charset="0"/>
              </a:rPr>
              <a:t>Red zone is the chart</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8614" name="Rectangle 6"/>
          <p:cNvSpPr>
            <a:spLocks noChangeArrowheads="1"/>
          </p:cNvSpPr>
          <p:nvPr/>
        </p:nvSpPr>
        <p:spPr bwMode="auto">
          <a:xfrm>
            <a:off x="1992313" y="1196976"/>
            <a:ext cx="6119812" cy="540067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42053354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Rectangle 5"/>
          <p:cNvSpPr>
            <a:spLocks noGrp="1" noChangeArrowheads="1"/>
          </p:cNvSpPr>
          <p:nvPr>
            <p:ph type="title" idx="4294967295"/>
          </p:nvPr>
        </p:nvSpPr>
        <p:spPr>
          <a:xfrm>
            <a:off x="1992313" y="404813"/>
            <a:ext cx="8388350" cy="1223962"/>
          </a:xfrm>
        </p:spPr>
        <p:txBody>
          <a:bodyPr>
            <a:normAutofit fontScale="90000"/>
          </a:bodyPr>
          <a:lstStyle/>
          <a:p>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Two ways to set the atmospheric pressure</a:t>
            </a:r>
          </a:p>
        </p:txBody>
      </p:sp>
      <p:grpSp>
        <p:nvGrpSpPr>
          <p:cNvPr id="113676" name="Group 12"/>
          <p:cNvGrpSpPr>
            <a:grpSpLocks/>
          </p:cNvGrpSpPr>
          <p:nvPr/>
        </p:nvGrpSpPr>
        <p:grpSpPr bwMode="auto">
          <a:xfrm>
            <a:off x="2208213" y="1844675"/>
            <a:ext cx="7561262" cy="3671888"/>
            <a:chOff x="249" y="1162"/>
            <a:chExt cx="4763" cy="2313"/>
          </a:xfrm>
        </p:grpSpPr>
        <p:pic>
          <p:nvPicPr>
            <p:cNvPr id="113672"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 y="1207"/>
              <a:ext cx="2063" cy="2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74" name="Oval 10"/>
            <p:cNvSpPr>
              <a:spLocks noChangeArrowheads="1"/>
            </p:cNvSpPr>
            <p:nvPr/>
          </p:nvSpPr>
          <p:spPr bwMode="auto">
            <a:xfrm>
              <a:off x="249" y="1162"/>
              <a:ext cx="408" cy="726"/>
            </a:xfrm>
            <a:prstGeom prst="ellipse">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anose="02020603050405020304" pitchFamily="18" charset="0"/>
                <a:ea typeface="標楷體" pitchFamily="65" charset="-120"/>
                <a:cs typeface="Times New Roman" panose="02020603050405020304" pitchFamily="18" charset="0"/>
              </a:endParaRPr>
            </a:p>
          </p:txBody>
        </p:sp>
        <p:pic>
          <p:nvPicPr>
            <p:cNvPr id="113675"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0" y="2069"/>
              <a:ext cx="3402" cy="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511299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09800" y="304800"/>
            <a:ext cx="7772400" cy="533400"/>
          </a:xfrm>
        </p:spPr>
        <p:txBody>
          <a:bodyPr>
            <a:normAutofit fontScale="90000"/>
          </a:bodyPr>
          <a:lstStyle/>
          <a:p>
            <a:r>
              <a:rPr lang="en-US" altLang="zh-TW" dirty="0">
                <a:latin typeface="Times New Roman" panose="02020603050405020304" pitchFamily="18" charset="0"/>
                <a:ea typeface="細明體" panose="02020509000000000000" pitchFamily="49" charset="-120"/>
                <a:cs typeface="Times New Roman" panose="02020603050405020304" pitchFamily="18" charset="0"/>
              </a:rPr>
              <a:t>11 handy </a:t>
            </a:r>
            <a:r>
              <a:rPr lang="en-US" altLang="zh-TW" dirty="0" err="1">
                <a:latin typeface="Times New Roman" panose="02020603050405020304" pitchFamily="18" charset="0"/>
                <a:ea typeface="細明體" panose="02020509000000000000" pitchFamily="49" charset="-120"/>
                <a:cs typeface="Times New Roman" panose="02020603050405020304" pitchFamily="18" charset="0"/>
              </a:rPr>
              <a:t>PsyTables</a:t>
            </a:r>
            <a:endParaRPr lang="en-US" altLang="zh-TW" dirty="0">
              <a:latin typeface="Times New Roman" panose="02020603050405020304" pitchFamily="18" charset="0"/>
              <a:ea typeface="細明體" panose="02020509000000000000" pitchFamily="49" charset="-120"/>
              <a:cs typeface="Times New Roman" panose="02020603050405020304" pitchFamily="18" charset="0"/>
            </a:endParaRPr>
          </a:p>
        </p:txBody>
      </p:sp>
      <p:pic>
        <p:nvPicPr>
          <p:cNvPr id="809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858838"/>
            <a:ext cx="8229600" cy="599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1" name="Oval 5"/>
          <p:cNvSpPr>
            <a:spLocks noChangeArrowheads="1"/>
          </p:cNvSpPr>
          <p:nvPr/>
        </p:nvSpPr>
        <p:spPr bwMode="auto">
          <a:xfrm>
            <a:off x="1938338" y="642938"/>
            <a:ext cx="2133600" cy="3276600"/>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24097134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2133600" y="228600"/>
            <a:ext cx="7772400" cy="685800"/>
          </a:xfrm>
        </p:spPr>
        <p:txBody>
          <a:bodyPr/>
          <a:lstStyle/>
          <a:p>
            <a:r>
              <a:rPr lang="en-US" altLang="zh-TW" sz="3200"/>
              <a:t>User friendly 3-step design in PsyTable</a:t>
            </a:r>
          </a:p>
        </p:txBody>
      </p:sp>
      <p:pic>
        <p:nvPicPr>
          <p:cNvPr id="97284"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1" y="1219200"/>
            <a:ext cx="5781675"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7295" name="Group 1039"/>
          <p:cNvGrpSpPr>
            <a:grpSpLocks/>
          </p:cNvGrpSpPr>
          <p:nvPr/>
        </p:nvGrpSpPr>
        <p:grpSpPr bwMode="auto">
          <a:xfrm>
            <a:off x="2362200" y="1447801"/>
            <a:ext cx="2819400" cy="3140075"/>
            <a:chOff x="528" y="912"/>
            <a:chExt cx="1776" cy="1978"/>
          </a:xfrm>
        </p:grpSpPr>
        <p:sp>
          <p:nvSpPr>
            <p:cNvPr id="97285" name="Oval 1029"/>
            <p:cNvSpPr>
              <a:spLocks noChangeArrowheads="1"/>
            </p:cNvSpPr>
            <p:nvPr/>
          </p:nvSpPr>
          <p:spPr bwMode="auto">
            <a:xfrm>
              <a:off x="576" y="912"/>
              <a:ext cx="816" cy="624"/>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97286" name="Line 1030"/>
            <p:cNvSpPr>
              <a:spLocks noChangeShapeType="1"/>
            </p:cNvSpPr>
            <p:nvPr/>
          </p:nvSpPr>
          <p:spPr bwMode="auto">
            <a:xfrm flipH="1" flipV="1">
              <a:off x="1008" y="1536"/>
              <a:ext cx="192" cy="576"/>
            </a:xfrm>
            <a:prstGeom prst="line">
              <a:avLst/>
            </a:prstGeom>
            <a:noFill/>
            <a:ln w="762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97288" name="Rectangle 1032"/>
            <p:cNvSpPr>
              <a:spLocks noChangeArrowheads="1"/>
            </p:cNvSpPr>
            <p:nvPr/>
          </p:nvSpPr>
          <p:spPr bwMode="auto">
            <a:xfrm>
              <a:off x="528" y="2064"/>
              <a:ext cx="1776"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1" lang="en-US" altLang="zh-TW" sz="4000">
                  <a:solidFill>
                    <a:srgbClr val="660066"/>
                  </a:solidFill>
                  <a:latin typeface="Arial" charset="0"/>
                  <a:ea typeface="標楷體" pitchFamily="65" charset="-120"/>
                </a:rPr>
                <a:t>1. Define the ranges</a:t>
              </a:r>
            </a:p>
          </p:txBody>
        </p:sp>
      </p:grpSp>
      <p:grpSp>
        <p:nvGrpSpPr>
          <p:cNvPr id="97300" name="Group 1044"/>
          <p:cNvGrpSpPr>
            <a:grpSpLocks/>
          </p:cNvGrpSpPr>
          <p:nvPr/>
        </p:nvGrpSpPr>
        <p:grpSpPr bwMode="auto">
          <a:xfrm>
            <a:off x="4876800" y="2133600"/>
            <a:ext cx="5791200" cy="4516438"/>
            <a:chOff x="2112" y="1344"/>
            <a:chExt cx="3648" cy="2845"/>
          </a:xfrm>
        </p:grpSpPr>
        <p:pic>
          <p:nvPicPr>
            <p:cNvPr id="97287" name="Picture 103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2" y="1818"/>
              <a:ext cx="3462" cy="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7299" name="Group 1043"/>
            <p:cNvGrpSpPr>
              <a:grpSpLocks/>
            </p:cNvGrpSpPr>
            <p:nvPr/>
          </p:nvGrpSpPr>
          <p:grpSpPr bwMode="auto">
            <a:xfrm>
              <a:off x="2744" y="1344"/>
              <a:ext cx="3016" cy="442"/>
              <a:chOff x="2744" y="1344"/>
              <a:chExt cx="3016" cy="442"/>
            </a:xfrm>
          </p:grpSpPr>
          <p:sp>
            <p:nvSpPr>
              <p:cNvPr id="97289" name="Rectangle 1033"/>
              <p:cNvSpPr>
                <a:spLocks noChangeArrowheads="1"/>
              </p:cNvSpPr>
              <p:nvPr/>
            </p:nvSpPr>
            <p:spPr bwMode="auto">
              <a:xfrm>
                <a:off x="3016" y="1344"/>
                <a:ext cx="274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kumimoji="1" lang="en-US" altLang="zh-TW" sz="4000">
                    <a:solidFill>
                      <a:srgbClr val="660066"/>
                    </a:solidFill>
                    <a:latin typeface="Arial" charset="0"/>
                    <a:ea typeface="標楷體" pitchFamily="65" charset="-120"/>
                  </a:rPr>
                  <a:t>3. List the values</a:t>
                </a:r>
                <a:endParaRPr kumimoji="1" lang="zh-TW" altLang="en-US" sz="4000">
                  <a:solidFill>
                    <a:srgbClr val="660066"/>
                  </a:solidFill>
                  <a:latin typeface="Arial" charset="0"/>
                  <a:ea typeface="標楷體" pitchFamily="65" charset="-120"/>
                </a:endParaRPr>
              </a:p>
            </p:txBody>
          </p:sp>
          <p:sp>
            <p:nvSpPr>
              <p:cNvPr id="97290" name="Line 1034"/>
              <p:cNvSpPr>
                <a:spLocks noChangeShapeType="1"/>
              </p:cNvSpPr>
              <p:nvPr/>
            </p:nvSpPr>
            <p:spPr bwMode="auto">
              <a:xfrm flipH="1">
                <a:off x="2744" y="1488"/>
                <a:ext cx="502" cy="48"/>
              </a:xfrm>
              <a:prstGeom prst="line">
                <a:avLst/>
              </a:prstGeom>
              <a:noFill/>
              <a:ln w="762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grpSp>
      </p:grpSp>
      <p:grpSp>
        <p:nvGrpSpPr>
          <p:cNvPr id="97294" name="Group 1038"/>
          <p:cNvGrpSpPr>
            <a:grpSpLocks/>
          </p:cNvGrpSpPr>
          <p:nvPr/>
        </p:nvGrpSpPr>
        <p:grpSpPr bwMode="auto">
          <a:xfrm>
            <a:off x="3733800" y="1447800"/>
            <a:ext cx="6781800" cy="990600"/>
            <a:chOff x="1392" y="912"/>
            <a:chExt cx="4272" cy="624"/>
          </a:xfrm>
        </p:grpSpPr>
        <p:sp>
          <p:nvSpPr>
            <p:cNvPr id="97291" name="Line 1035"/>
            <p:cNvSpPr>
              <a:spLocks noChangeShapeType="1"/>
            </p:cNvSpPr>
            <p:nvPr/>
          </p:nvSpPr>
          <p:spPr bwMode="auto">
            <a:xfrm flipH="1">
              <a:off x="2016" y="1152"/>
              <a:ext cx="672" cy="96"/>
            </a:xfrm>
            <a:prstGeom prst="line">
              <a:avLst/>
            </a:prstGeom>
            <a:noFill/>
            <a:ln w="762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97292" name="Rectangle 1036"/>
            <p:cNvSpPr>
              <a:spLocks noChangeArrowheads="1"/>
            </p:cNvSpPr>
            <p:nvPr/>
          </p:nvSpPr>
          <p:spPr bwMode="auto">
            <a:xfrm>
              <a:off x="2667" y="978"/>
              <a:ext cx="299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1" lang="zh-TW" altLang="en-US" sz="4000">
                  <a:solidFill>
                    <a:srgbClr val="660066"/>
                  </a:solidFill>
                  <a:latin typeface="Arial" charset="0"/>
                  <a:ea typeface="標楷體" pitchFamily="65" charset="-120"/>
                </a:rPr>
                <a:t>2. </a:t>
              </a:r>
              <a:r>
                <a:rPr kumimoji="1" lang="en-US" altLang="zh-TW" sz="4000">
                  <a:solidFill>
                    <a:srgbClr val="660066"/>
                  </a:solidFill>
                  <a:latin typeface="Arial" charset="0"/>
                  <a:ea typeface="標楷體" pitchFamily="65" charset="-120"/>
                </a:rPr>
                <a:t>Set the intervals</a:t>
              </a:r>
            </a:p>
          </p:txBody>
        </p:sp>
        <p:sp>
          <p:nvSpPr>
            <p:cNvPr id="97293" name="Oval 1037"/>
            <p:cNvSpPr>
              <a:spLocks noChangeArrowheads="1"/>
            </p:cNvSpPr>
            <p:nvPr/>
          </p:nvSpPr>
          <p:spPr bwMode="auto">
            <a:xfrm>
              <a:off x="1392" y="912"/>
              <a:ext cx="672" cy="624"/>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grpSp>
    </p:spTree>
    <p:extLst>
      <p:ext uri="{BB962C8B-B14F-4D97-AF65-F5344CB8AC3E}">
        <p14:creationId xmlns:p14="http://schemas.microsoft.com/office/powerpoint/2010/main" val="35623233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anim calcmode="lin" valueType="num">
                                      <p:cBhvr additive="base">
                                        <p:cTn id="7" dur="500" fill="hold"/>
                                        <p:tgtEl>
                                          <p:spTgt spid="97295"/>
                                        </p:tgtEl>
                                        <p:attrNameLst>
                                          <p:attrName>ppt_x</p:attrName>
                                        </p:attrNameLst>
                                      </p:cBhvr>
                                      <p:tavLst>
                                        <p:tav tm="0">
                                          <p:val>
                                            <p:strVal val="0-#ppt_w/2"/>
                                          </p:val>
                                        </p:tav>
                                        <p:tav tm="100000">
                                          <p:val>
                                            <p:strVal val="#ppt_x"/>
                                          </p:val>
                                        </p:tav>
                                      </p:tavLst>
                                    </p:anim>
                                    <p:anim calcmode="lin" valueType="num">
                                      <p:cBhvr additive="base">
                                        <p:cTn id="8" dur="500" fill="hold"/>
                                        <p:tgtEl>
                                          <p:spTgt spid="972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97294"/>
                                        </p:tgtEl>
                                        <p:attrNameLst>
                                          <p:attrName>style.visibility</p:attrName>
                                        </p:attrNameLst>
                                      </p:cBhvr>
                                      <p:to>
                                        <p:strVal val="visible"/>
                                      </p:to>
                                    </p:set>
                                    <p:anim calcmode="lin" valueType="num">
                                      <p:cBhvr additive="base">
                                        <p:cTn id="13" dur="500" fill="hold"/>
                                        <p:tgtEl>
                                          <p:spTgt spid="97294"/>
                                        </p:tgtEl>
                                        <p:attrNameLst>
                                          <p:attrName>ppt_x</p:attrName>
                                        </p:attrNameLst>
                                      </p:cBhvr>
                                      <p:tavLst>
                                        <p:tav tm="0">
                                          <p:val>
                                            <p:strVal val="1+#ppt_w/2"/>
                                          </p:val>
                                        </p:tav>
                                        <p:tav tm="100000">
                                          <p:val>
                                            <p:strVal val="#ppt_x"/>
                                          </p:val>
                                        </p:tav>
                                      </p:tavLst>
                                    </p:anim>
                                    <p:anim calcmode="lin" valueType="num">
                                      <p:cBhvr additive="base">
                                        <p:cTn id="14" dur="500" fill="hold"/>
                                        <p:tgtEl>
                                          <p:spTgt spid="9729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7300"/>
                                        </p:tgtEl>
                                        <p:attrNameLst>
                                          <p:attrName>style.visibility</p:attrName>
                                        </p:attrNameLst>
                                      </p:cBhvr>
                                      <p:to>
                                        <p:strVal val="visible"/>
                                      </p:to>
                                    </p:set>
                                    <p:anim calcmode="lin" valueType="num">
                                      <p:cBhvr additive="base">
                                        <p:cTn id="19" dur="500" fill="hold"/>
                                        <p:tgtEl>
                                          <p:spTgt spid="97300"/>
                                        </p:tgtEl>
                                        <p:attrNameLst>
                                          <p:attrName>ppt_x</p:attrName>
                                        </p:attrNameLst>
                                      </p:cBhvr>
                                      <p:tavLst>
                                        <p:tav tm="0">
                                          <p:val>
                                            <p:strVal val="#ppt_x"/>
                                          </p:val>
                                        </p:tav>
                                        <p:tav tm="100000">
                                          <p:val>
                                            <p:strVal val="#ppt_x"/>
                                          </p:val>
                                        </p:tav>
                                      </p:tavLst>
                                    </p:anim>
                                    <p:anim calcmode="lin" valueType="num">
                                      <p:cBhvr additive="base">
                                        <p:cTn id="20" dur="500" fill="hold"/>
                                        <p:tgtEl>
                                          <p:spTgt spid="97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09800" y="381000"/>
            <a:ext cx="7772400" cy="609600"/>
          </a:xfrm>
        </p:spPr>
        <p:txBody>
          <a:bodyPr>
            <a:normAutofit fontScale="90000"/>
          </a:bodyPr>
          <a:lstStyle/>
          <a:p>
            <a:r>
              <a:rPr lang="en-US" altLang="zh-TW" sz="4000"/>
              <a:t>Table 1: Twb = f(Tdb, RH)</a:t>
            </a:r>
          </a:p>
        </p:txBody>
      </p:sp>
      <p:sp>
        <p:nvSpPr>
          <p:cNvPr id="69637" name="Rectangle 5"/>
          <p:cNvSpPr>
            <a:spLocks noChangeArrowheads="1"/>
          </p:cNvSpPr>
          <p:nvPr/>
        </p:nvSpPr>
        <p:spPr bwMode="auto">
          <a:xfrm>
            <a:off x="3348038" y="250507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7838" y="1323975"/>
            <a:ext cx="8615362" cy="3505200"/>
          </a:xfrm>
          <a:prstGeom prst="rect">
            <a:avLst/>
          </a:prstGeom>
          <a:noFill/>
          <a:extLst>
            <a:ext uri="{909E8E84-426E-40DD-AFC4-6F175D3DCCD1}">
              <a14:hiddenFill xmlns:a14="http://schemas.microsoft.com/office/drawing/2010/main">
                <a:solidFill>
                  <a:srgbClr val="FFFFFF"/>
                </a:solidFill>
              </a14:hiddenFill>
            </a:ext>
          </a:extLst>
        </p:spPr>
      </p:pic>
      <p:sp>
        <p:nvSpPr>
          <p:cNvPr id="69639" name="Rectangle 7"/>
          <p:cNvSpPr>
            <a:spLocks noChangeArrowheads="1"/>
          </p:cNvSpPr>
          <p:nvPr/>
        </p:nvSpPr>
        <p:spPr bwMode="auto">
          <a:xfrm>
            <a:off x="3505201" y="5286376"/>
            <a:ext cx="5649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1" lang="en-US" altLang="zh-TW" sz="2800">
                <a:solidFill>
                  <a:srgbClr val="545472"/>
                </a:solidFill>
                <a:latin typeface="Times New Roman" pitchFamily="18" charset="0"/>
                <a:ea typeface="標楷體" pitchFamily="65" charset="-120"/>
              </a:rPr>
              <a:t>RH (50 – 100%)and Tdb (20 – 44 </a:t>
            </a:r>
            <a:r>
              <a:rPr kumimoji="1" lang="en-US" altLang="zh-TW" sz="2800" baseline="30000">
                <a:solidFill>
                  <a:srgbClr val="545472"/>
                </a:solidFill>
                <a:latin typeface="Times New Roman" pitchFamily="18" charset="0"/>
                <a:ea typeface="標楷體" pitchFamily="65" charset="-120"/>
              </a:rPr>
              <a:t>o</a:t>
            </a:r>
            <a:r>
              <a:rPr kumimoji="1" lang="en-US" altLang="zh-TW" sz="2800">
                <a:solidFill>
                  <a:srgbClr val="545472"/>
                </a:solidFill>
                <a:latin typeface="Times New Roman" pitchFamily="18" charset="0"/>
                <a:ea typeface="標楷體" pitchFamily="65" charset="-120"/>
              </a:rPr>
              <a:t>C)</a:t>
            </a:r>
            <a:endParaRPr kumimoji="1" lang="zh-TW" altLang="en-US" sz="2800">
              <a:solidFill>
                <a:srgbClr val="545472"/>
              </a:solidFill>
              <a:latin typeface="Times New Roman" pitchFamily="18" charset="0"/>
              <a:ea typeface="標楷體" pitchFamily="65" charset="-120"/>
            </a:endParaRPr>
          </a:p>
        </p:txBody>
      </p:sp>
      <p:sp>
        <p:nvSpPr>
          <p:cNvPr id="69640" name="Rectangle 8"/>
          <p:cNvSpPr>
            <a:spLocks noChangeArrowheads="1"/>
          </p:cNvSpPr>
          <p:nvPr/>
        </p:nvSpPr>
        <p:spPr bwMode="auto">
          <a:xfrm>
            <a:off x="5232401" y="2573339"/>
            <a:ext cx="18065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TW" sz="6000" b="1">
                <a:solidFill>
                  <a:srgbClr val="FF0066"/>
                </a:solidFill>
                <a:latin typeface="Times New Roman" pitchFamily="18" charset="0"/>
                <a:ea typeface="標楷體" pitchFamily="65" charset="-120"/>
              </a:rPr>
              <a:t>Twb</a:t>
            </a:r>
            <a:r>
              <a:rPr kumimoji="1" lang="en-US" altLang="zh-TW" sz="4400" b="1">
                <a:solidFill>
                  <a:srgbClr val="545472"/>
                </a:solidFill>
                <a:latin typeface="Times New Roman" pitchFamily="18" charset="0"/>
                <a:ea typeface="標楷體" pitchFamily="65" charset="-120"/>
              </a:rPr>
              <a:t> </a:t>
            </a:r>
            <a:endParaRPr kumimoji="1" lang="zh-TW" altLang="en-US" sz="4400" b="1">
              <a:solidFill>
                <a:srgbClr val="545472"/>
              </a:solidFill>
              <a:latin typeface="Times New Roman" pitchFamily="18" charset="0"/>
              <a:ea typeface="標楷體" pitchFamily="65" charset="-120"/>
            </a:endParaRPr>
          </a:p>
        </p:txBody>
      </p:sp>
      <p:grpSp>
        <p:nvGrpSpPr>
          <p:cNvPr id="69646" name="Group 14"/>
          <p:cNvGrpSpPr>
            <a:grpSpLocks/>
          </p:cNvGrpSpPr>
          <p:nvPr/>
        </p:nvGrpSpPr>
        <p:grpSpPr bwMode="auto">
          <a:xfrm>
            <a:off x="2133600" y="1247775"/>
            <a:ext cx="8153400" cy="4191000"/>
            <a:chOff x="384" y="624"/>
            <a:chExt cx="5136" cy="2640"/>
          </a:xfrm>
        </p:grpSpPr>
        <p:sp>
          <p:nvSpPr>
            <p:cNvPr id="69641" name="Oval 9"/>
            <p:cNvSpPr>
              <a:spLocks noChangeArrowheads="1"/>
            </p:cNvSpPr>
            <p:nvPr/>
          </p:nvSpPr>
          <p:spPr bwMode="auto">
            <a:xfrm>
              <a:off x="384" y="624"/>
              <a:ext cx="5136" cy="384"/>
            </a:xfrm>
            <a:prstGeom prst="ellipse">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69642" name="Line 10"/>
            <p:cNvSpPr>
              <a:spLocks noChangeShapeType="1"/>
            </p:cNvSpPr>
            <p:nvPr/>
          </p:nvSpPr>
          <p:spPr bwMode="auto">
            <a:xfrm flipV="1">
              <a:off x="3312" y="1056"/>
              <a:ext cx="816" cy="2208"/>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grpSp>
      <p:grpSp>
        <p:nvGrpSpPr>
          <p:cNvPr id="69647" name="Group 15"/>
          <p:cNvGrpSpPr>
            <a:grpSpLocks/>
          </p:cNvGrpSpPr>
          <p:nvPr/>
        </p:nvGrpSpPr>
        <p:grpSpPr bwMode="auto">
          <a:xfrm>
            <a:off x="1600200" y="1476375"/>
            <a:ext cx="2286000" cy="4038600"/>
            <a:chOff x="48" y="768"/>
            <a:chExt cx="1440" cy="2544"/>
          </a:xfrm>
        </p:grpSpPr>
        <p:sp>
          <p:nvSpPr>
            <p:cNvPr id="69644" name="Line 12"/>
            <p:cNvSpPr>
              <a:spLocks noChangeShapeType="1"/>
            </p:cNvSpPr>
            <p:nvPr/>
          </p:nvSpPr>
          <p:spPr bwMode="auto">
            <a:xfrm flipH="1" flipV="1">
              <a:off x="624" y="1728"/>
              <a:ext cx="864" cy="1584"/>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69645" name="Oval 13"/>
            <p:cNvSpPr>
              <a:spLocks noChangeArrowheads="1"/>
            </p:cNvSpPr>
            <p:nvPr/>
          </p:nvSpPr>
          <p:spPr bwMode="auto">
            <a:xfrm>
              <a:off x="48" y="768"/>
              <a:ext cx="576" cy="2208"/>
            </a:xfrm>
            <a:prstGeom prst="ellipse">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grpSp>
    </p:spTree>
    <p:extLst>
      <p:ext uri="{BB962C8B-B14F-4D97-AF65-F5344CB8AC3E}">
        <p14:creationId xmlns:p14="http://schemas.microsoft.com/office/powerpoint/2010/main" val="30746298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647"/>
                                        </p:tgtEl>
                                        <p:attrNameLst>
                                          <p:attrName>style.visibility</p:attrName>
                                        </p:attrNameLst>
                                      </p:cBhvr>
                                      <p:to>
                                        <p:strVal val="visible"/>
                                      </p:to>
                                    </p:set>
                                    <p:anim calcmode="lin" valueType="num">
                                      <p:cBhvr additive="base">
                                        <p:cTn id="7" dur="500" fill="hold"/>
                                        <p:tgtEl>
                                          <p:spTgt spid="69647"/>
                                        </p:tgtEl>
                                        <p:attrNameLst>
                                          <p:attrName>ppt_x</p:attrName>
                                        </p:attrNameLst>
                                      </p:cBhvr>
                                      <p:tavLst>
                                        <p:tav tm="0">
                                          <p:val>
                                            <p:strVal val="0-#ppt_w/2"/>
                                          </p:val>
                                        </p:tav>
                                        <p:tav tm="100000">
                                          <p:val>
                                            <p:strVal val="#ppt_x"/>
                                          </p:val>
                                        </p:tav>
                                      </p:tavLst>
                                    </p:anim>
                                    <p:anim calcmode="lin" valueType="num">
                                      <p:cBhvr additive="base">
                                        <p:cTn id="8" dur="500" fill="hold"/>
                                        <p:tgtEl>
                                          <p:spTgt spid="696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9646"/>
                                        </p:tgtEl>
                                        <p:attrNameLst>
                                          <p:attrName>style.visibility</p:attrName>
                                        </p:attrNameLst>
                                      </p:cBhvr>
                                      <p:to>
                                        <p:strVal val="visible"/>
                                      </p:to>
                                    </p:set>
                                    <p:anim calcmode="lin" valueType="num">
                                      <p:cBhvr additive="base">
                                        <p:cTn id="13" dur="500" fill="hold"/>
                                        <p:tgtEl>
                                          <p:spTgt spid="69646"/>
                                        </p:tgtEl>
                                        <p:attrNameLst>
                                          <p:attrName>ppt_x</p:attrName>
                                        </p:attrNameLst>
                                      </p:cBhvr>
                                      <p:tavLst>
                                        <p:tav tm="0">
                                          <p:val>
                                            <p:strVal val="0-#ppt_w/2"/>
                                          </p:val>
                                        </p:tav>
                                        <p:tav tm="100000">
                                          <p:val>
                                            <p:strVal val="#ppt_x"/>
                                          </p:val>
                                        </p:tav>
                                      </p:tavLst>
                                    </p:anim>
                                    <p:anim calcmode="lin" valueType="num">
                                      <p:cBhvr additive="base">
                                        <p:cTn id="14" dur="500" fill="hold"/>
                                        <p:tgtEl>
                                          <p:spTgt spid="696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09800" y="300038"/>
            <a:ext cx="7772400" cy="755650"/>
          </a:xfrm>
        </p:spPr>
        <p:txBody>
          <a:bodyPr/>
          <a:lstStyle/>
          <a:p>
            <a:r>
              <a:rPr lang="en-US" altLang="zh-TW" sz="4000"/>
              <a:t>Table 2: WBD = f(Tdb,RH)</a:t>
            </a:r>
            <a:endParaRPr lang="zh-TW" altLang="en-US" sz="4000"/>
          </a:p>
        </p:txBody>
      </p:sp>
      <p:sp>
        <p:nvSpPr>
          <p:cNvPr id="71685" name="Rectangle 5"/>
          <p:cNvSpPr>
            <a:spLocks noChangeArrowheads="1"/>
          </p:cNvSpPr>
          <p:nvPr/>
        </p:nvSpPr>
        <p:spPr bwMode="auto">
          <a:xfrm>
            <a:off x="3348038" y="24955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pic>
        <p:nvPicPr>
          <p:cNvPr id="716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1" y="1447801"/>
            <a:ext cx="8539163" cy="2900363"/>
          </a:xfrm>
          <a:prstGeom prst="rect">
            <a:avLst/>
          </a:prstGeom>
          <a:noFill/>
          <a:extLst>
            <a:ext uri="{909E8E84-426E-40DD-AFC4-6F175D3DCCD1}">
              <a14:hiddenFill xmlns:a14="http://schemas.microsoft.com/office/drawing/2010/main">
                <a:solidFill>
                  <a:srgbClr val="FFFFFF"/>
                </a:solidFill>
              </a14:hiddenFill>
            </a:ext>
          </a:extLst>
        </p:spPr>
      </p:pic>
      <p:sp>
        <p:nvSpPr>
          <p:cNvPr id="71686" name="Rectangle 6"/>
          <p:cNvSpPr>
            <a:spLocks noChangeArrowheads="1"/>
          </p:cNvSpPr>
          <p:nvPr/>
        </p:nvSpPr>
        <p:spPr bwMode="auto">
          <a:xfrm>
            <a:off x="4070351" y="2614613"/>
            <a:ext cx="180049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TW" sz="5400">
                <a:solidFill>
                  <a:srgbClr val="FF0066"/>
                </a:solidFill>
                <a:latin typeface="Arial" charset="0"/>
                <a:ea typeface="標楷體" pitchFamily="65" charset="-120"/>
              </a:rPr>
              <a:t>WBD</a:t>
            </a:r>
            <a:endParaRPr kumimoji="1" lang="zh-TW" altLang="en-US" sz="5400">
              <a:solidFill>
                <a:srgbClr val="FF0066"/>
              </a:solidFill>
              <a:latin typeface="Arial" charset="0"/>
              <a:ea typeface="標楷體" pitchFamily="65" charset="-120"/>
            </a:endParaRPr>
          </a:p>
        </p:txBody>
      </p:sp>
      <p:sp>
        <p:nvSpPr>
          <p:cNvPr id="71687" name="Rectangle 7"/>
          <p:cNvSpPr>
            <a:spLocks noChangeArrowheads="1"/>
          </p:cNvSpPr>
          <p:nvPr/>
        </p:nvSpPr>
        <p:spPr bwMode="auto">
          <a:xfrm>
            <a:off x="3124200" y="4819651"/>
            <a:ext cx="62484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TW" sz="3200" b="1" u="sng">
                <a:solidFill>
                  <a:srgbClr val="545472"/>
                </a:solidFill>
                <a:latin typeface="Times New Roman" pitchFamily="18" charset="0"/>
                <a:ea typeface="標楷體" pitchFamily="65" charset="-120"/>
              </a:rPr>
              <a:t>W</a:t>
            </a:r>
            <a:r>
              <a:rPr kumimoji="1" lang="en-US" altLang="zh-TW" sz="3200">
                <a:solidFill>
                  <a:srgbClr val="545472"/>
                </a:solidFill>
                <a:latin typeface="Times New Roman" pitchFamily="18" charset="0"/>
                <a:ea typeface="標楷體" pitchFamily="65" charset="-120"/>
              </a:rPr>
              <a:t>et </a:t>
            </a:r>
            <a:r>
              <a:rPr kumimoji="1" lang="en-US" altLang="zh-TW" sz="3200" b="1" u="sng">
                <a:solidFill>
                  <a:srgbClr val="545472"/>
                </a:solidFill>
                <a:latin typeface="Times New Roman" pitchFamily="18" charset="0"/>
                <a:ea typeface="標楷體" pitchFamily="65" charset="-120"/>
              </a:rPr>
              <a:t>B</a:t>
            </a:r>
            <a:r>
              <a:rPr kumimoji="1" lang="en-US" altLang="zh-TW" sz="3200">
                <a:solidFill>
                  <a:srgbClr val="545472"/>
                </a:solidFill>
                <a:latin typeface="Times New Roman" pitchFamily="18" charset="0"/>
                <a:ea typeface="標楷體" pitchFamily="65" charset="-120"/>
              </a:rPr>
              <a:t>ulb </a:t>
            </a:r>
            <a:r>
              <a:rPr kumimoji="1" lang="en-US" altLang="zh-TW" sz="3200" b="1" u="sng">
                <a:solidFill>
                  <a:srgbClr val="545472"/>
                </a:solidFill>
                <a:latin typeface="Times New Roman" pitchFamily="18" charset="0"/>
                <a:ea typeface="標楷體" pitchFamily="65" charset="-120"/>
              </a:rPr>
              <a:t>D</a:t>
            </a:r>
            <a:r>
              <a:rPr kumimoji="1" lang="en-US" altLang="zh-TW" sz="3200">
                <a:solidFill>
                  <a:srgbClr val="545472"/>
                </a:solidFill>
                <a:latin typeface="Times New Roman" pitchFamily="18" charset="0"/>
                <a:ea typeface="標楷體" pitchFamily="65" charset="-120"/>
              </a:rPr>
              <a:t>epression is the limit of evaporative cooling methods.</a:t>
            </a:r>
            <a:r>
              <a:rPr kumimoji="1" lang="en-US" altLang="zh-TW" sz="3600">
                <a:solidFill>
                  <a:srgbClr val="545472"/>
                </a:solidFill>
                <a:latin typeface="Times New Roman" pitchFamily="18" charset="0"/>
                <a:ea typeface="標楷體" pitchFamily="65" charset="-120"/>
              </a:rPr>
              <a:t> </a:t>
            </a:r>
          </a:p>
        </p:txBody>
      </p:sp>
    </p:spTree>
    <p:extLst>
      <p:ext uri="{BB962C8B-B14F-4D97-AF65-F5344CB8AC3E}">
        <p14:creationId xmlns:p14="http://schemas.microsoft.com/office/powerpoint/2010/main" val="40592710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09800" y="228600"/>
            <a:ext cx="7772400" cy="908050"/>
          </a:xfrm>
        </p:spPr>
        <p:txBody>
          <a:bodyPr/>
          <a:lstStyle/>
          <a:p>
            <a:r>
              <a:rPr lang="en-US" altLang="zh-TW" sz="4000"/>
              <a:t>Table 3: RH = f(Tdb,Twb)</a:t>
            </a:r>
            <a:endParaRPr lang="zh-TW" altLang="en-US" sz="4000"/>
          </a:p>
        </p:txBody>
      </p:sp>
      <p:sp>
        <p:nvSpPr>
          <p:cNvPr id="70661" name="Rectangle 5"/>
          <p:cNvSpPr>
            <a:spLocks noChangeArrowheads="1"/>
          </p:cNvSpPr>
          <p:nvPr/>
        </p:nvSpPr>
        <p:spPr bwMode="auto">
          <a:xfrm>
            <a:off x="3348038" y="231933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pic>
        <p:nvPicPr>
          <p:cNvPr id="7066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5925" y="1327150"/>
            <a:ext cx="8839200" cy="3568700"/>
          </a:xfrm>
          <a:prstGeom prst="rect">
            <a:avLst/>
          </a:prstGeom>
          <a:noFill/>
          <a:extLst>
            <a:ext uri="{909E8E84-426E-40DD-AFC4-6F175D3DCCD1}">
              <a14:hiddenFill xmlns:a14="http://schemas.microsoft.com/office/drawing/2010/main">
                <a:solidFill>
                  <a:srgbClr val="FFFFFF"/>
                </a:solidFill>
              </a14:hiddenFill>
            </a:ext>
          </a:extLst>
        </p:spPr>
      </p:pic>
      <p:sp>
        <p:nvSpPr>
          <p:cNvPr id="70662" name="Rectangle 6"/>
          <p:cNvSpPr>
            <a:spLocks noChangeArrowheads="1"/>
          </p:cNvSpPr>
          <p:nvPr/>
        </p:nvSpPr>
        <p:spPr bwMode="auto">
          <a:xfrm>
            <a:off x="3124200" y="5308600"/>
            <a:ext cx="670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1" lang="en-US" altLang="zh-TW" sz="3200">
                <a:solidFill>
                  <a:srgbClr val="545472"/>
                </a:solidFill>
                <a:latin typeface="Times New Roman" pitchFamily="18" charset="0"/>
                <a:ea typeface="標楷體" pitchFamily="65" charset="-120"/>
              </a:rPr>
              <a:t>Twb  (20 – 44 </a:t>
            </a:r>
            <a:r>
              <a:rPr kumimoji="1" lang="en-US" altLang="zh-TW" sz="3200" baseline="30000">
                <a:solidFill>
                  <a:srgbClr val="545472"/>
                </a:solidFill>
                <a:latin typeface="Times New Roman" pitchFamily="18" charset="0"/>
                <a:ea typeface="標楷體" pitchFamily="65" charset="-120"/>
              </a:rPr>
              <a:t>o</a:t>
            </a:r>
            <a:r>
              <a:rPr kumimoji="1" lang="en-US" altLang="zh-TW" sz="3200">
                <a:solidFill>
                  <a:srgbClr val="545472"/>
                </a:solidFill>
                <a:latin typeface="Times New Roman" pitchFamily="18" charset="0"/>
                <a:ea typeface="標楷體" pitchFamily="65" charset="-120"/>
              </a:rPr>
              <a:t>C)</a:t>
            </a:r>
            <a:r>
              <a:rPr kumimoji="1" lang="en-US" altLang="zh-TW" sz="3600">
                <a:solidFill>
                  <a:srgbClr val="545472"/>
                </a:solidFill>
                <a:latin typeface="Times New Roman" pitchFamily="18" charset="0"/>
                <a:ea typeface="標楷體" pitchFamily="65" charset="-120"/>
              </a:rPr>
              <a:t> </a:t>
            </a:r>
            <a:r>
              <a:rPr kumimoji="1" lang="en-US" altLang="zh-TW" sz="3200">
                <a:solidFill>
                  <a:srgbClr val="545472"/>
                </a:solidFill>
                <a:latin typeface="Times New Roman" pitchFamily="18" charset="0"/>
                <a:ea typeface="標楷體" pitchFamily="65" charset="-120"/>
              </a:rPr>
              <a:t>and Tdb (20 – 44 </a:t>
            </a:r>
            <a:r>
              <a:rPr kumimoji="1" lang="en-US" altLang="zh-TW" sz="3200" baseline="30000">
                <a:solidFill>
                  <a:srgbClr val="545472"/>
                </a:solidFill>
                <a:latin typeface="Times New Roman" pitchFamily="18" charset="0"/>
                <a:ea typeface="標楷體" pitchFamily="65" charset="-120"/>
              </a:rPr>
              <a:t>o</a:t>
            </a:r>
            <a:r>
              <a:rPr kumimoji="1" lang="en-US" altLang="zh-TW" sz="3200">
                <a:solidFill>
                  <a:srgbClr val="545472"/>
                </a:solidFill>
                <a:latin typeface="Times New Roman" pitchFamily="18" charset="0"/>
                <a:ea typeface="標楷體" pitchFamily="65" charset="-120"/>
              </a:rPr>
              <a:t>C)</a:t>
            </a:r>
            <a:r>
              <a:rPr kumimoji="1" lang="en-US" altLang="zh-TW" sz="3600">
                <a:solidFill>
                  <a:srgbClr val="545472"/>
                </a:solidFill>
                <a:latin typeface="Times New Roman" pitchFamily="18" charset="0"/>
                <a:ea typeface="標楷體" pitchFamily="65" charset="-120"/>
              </a:rPr>
              <a:t> </a:t>
            </a:r>
          </a:p>
        </p:txBody>
      </p:sp>
      <p:sp>
        <p:nvSpPr>
          <p:cNvPr id="70663" name="Text Box 7"/>
          <p:cNvSpPr txBox="1">
            <a:spLocks noChangeArrowheads="1"/>
          </p:cNvSpPr>
          <p:nvPr/>
        </p:nvSpPr>
        <p:spPr bwMode="auto">
          <a:xfrm>
            <a:off x="3462338" y="2946401"/>
            <a:ext cx="1828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8000">
                <a:solidFill>
                  <a:srgbClr val="FF0066"/>
                </a:solidFill>
                <a:latin typeface="Times New Roman" pitchFamily="18" charset="0"/>
                <a:ea typeface="標楷體" pitchFamily="65" charset="-120"/>
              </a:rPr>
              <a:t>RH</a:t>
            </a:r>
          </a:p>
        </p:txBody>
      </p:sp>
      <p:grpSp>
        <p:nvGrpSpPr>
          <p:cNvPr id="70664" name="Group 8"/>
          <p:cNvGrpSpPr>
            <a:grpSpLocks/>
          </p:cNvGrpSpPr>
          <p:nvPr/>
        </p:nvGrpSpPr>
        <p:grpSpPr bwMode="auto">
          <a:xfrm>
            <a:off x="2133600" y="1193800"/>
            <a:ext cx="8229600" cy="4191000"/>
            <a:chOff x="384" y="624"/>
            <a:chExt cx="5136" cy="2640"/>
          </a:xfrm>
        </p:grpSpPr>
        <p:sp>
          <p:nvSpPr>
            <p:cNvPr id="70665" name="Oval 9"/>
            <p:cNvSpPr>
              <a:spLocks noChangeArrowheads="1"/>
            </p:cNvSpPr>
            <p:nvPr/>
          </p:nvSpPr>
          <p:spPr bwMode="auto">
            <a:xfrm>
              <a:off x="384" y="624"/>
              <a:ext cx="5136" cy="384"/>
            </a:xfrm>
            <a:prstGeom prst="ellipse">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70666" name="Line 10"/>
            <p:cNvSpPr>
              <a:spLocks noChangeShapeType="1"/>
            </p:cNvSpPr>
            <p:nvPr/>
          </p:nvSpPr>
          <p:spPr bwMode="auto">
            <a:xfrm flipV="1">
              <a:off x="3312" y="1056"/>
              <a:ext cx="816" cy="2208"/>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grpSp>
      <p:grpSp>
        <p:nvGrpSpPr>
          <p:cNvPr id="70667" name="Group 11"/>
          <p:cNvGrpSpPr>
            <a:grpSpLocks/>
          </p:cNvGrpSpPr>
          <p:nvPr/>
        </p:nvGrpSpPr>
        <p:grpSpPr bwMode="auto">
          <a:xfrm>
            <a:off x="1600200" y="1422400"/>
            <a:ext cx="2286000" cy="4038600"/>
            <a:chOff x="48" y="768"/>
            <a:chExt cx="1440" cy="2544"/>
          </a:xfrm>
        </p:grpSpPr>
        <p:sp>
          <p:nvSpPr>
            <p:cNvPr id="70668" name="Line 12"/>
            <p:cNvSpPr>
              <a:spLocks noChangeShapeType="1"/>
            </p:cNvSpPr>
            <p:nvPr/>
          </p:nvSpPr>
          <p:spPr bwMode="auto">
            <a:xfrm flipH="1" flipV="1">
              <a:off x="624" y="1728"/>
              <a:ext cx="864" cy="1584"/>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70669" name="Oval 13"/>
            <p:cNvSpPr>
              <a:spLocks noChangeArrowheads="1"/>
            </p:cNvSpPr>
            <p:nvPr/>
          </p:nvSpPr>
          <p:spPr bwMode="auto">
            <a:xfrm>
              <a:off x="48" y="768"/>
              <a:ext cx="576" cy="2208"/>
            </a:xfrm>
            <a:prstGeom prst="ellipse">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grpSp>
    </p:spTree>
    <p:extLst>
      <p:ext uri="{BB962C8B-B14F-4D97-AF65-F5344CB8AC3E}">
        <p14:creationId xmlns:p14="http://schemas.microsoft.com/office/powerpoint/2010/main" val="40463127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667"/>
                                        </p:tgtEl>
                                        <p:attrNameLst>
                                          <p:attrName>style.visibility</p:attrName>
                                        </p:attrNameLst>
                                      </p:cBhvr>
                                      <p:to>
                                        <p:strVal val="visible"/>
                                      </p:to>
                                    </p:set>
                                    <p:anim calcmode="lin" valueType="num">
                                      <p:cBhvr additive="base">
                                        <p:cTn id="7" dur="500" fill="hold"/>
                                        <p:tgtEl>
                                          <p:spTgt spid="70667"/>
                                        </p:tgtEl>
                                        <p:attrNameLst>
                                          <p:attrName>ppt_x</p:attrName>
                                        </p:attrNameLst>
                                      </p:cBhvr>
                                      <p:tavLst>
                                        <p:tav tm="0">
                                          <p:val>
                                            <p:strVal val="0-#ppt_w/2"/>
                                          </p:val>
                                        </p:tav>
                                        <p:tav tm="100000">
                                          <p:val>
                                            <p:strVal val="#ppt_x"/>
                                          </p:val>
                                        </p:tav>
                                      </p:tavLst>
                                    </p:anim>
                                    <p:anim calcmode="lin" valueType="num">
                                      <p:cBhvr additive="base">
                                        <p:cTn id="8" dur="500" fill="hold"/>
                                        <p:tgtEl>
                                          <p:spTgt spid="7066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0664"/>
                                        </p:tgtEl>
                                        <p:attrNameLst>
                                          <p:attrName>style.visibility</p:attrName>
                                        </p:attrNameLst>
                                      </p:cBhvr>
                                      <p:to>
                                        <p:strVal val="visible"/>
                                      </p:to>
                                    </p:set>
                                    <p:anim calcmode="lin" valueType="num">
                                      <p:cBhvr additive="base">
                                        <p:cTn id="13" dur="500" fill="hold"/>
                                        <p:tgtEl>
                                          <p:spTgt spid="70664"/>
                                        </p:tgtEl>
                                        <p:attrNameLst>
                                          <p:attrName>ppt_x</p:attrName>
                                        </p:attrNameLst>
                                      </p:cBhvr>
                                      <p:tavLst>
                                        <p:tav tm="0">
                                          <p:val>
                                            <p:strVal val="0-#ppt_w/2"/>
                                          </p:val>
                                        </p:tav>
                                        <p:tav tm="100000">
                                          <p:val>
                                            <p:strVal val="#ppt_x"/>
                                          </p:val>
                                        </p:tav>
                                      </p:tavLst>
                                    </p:anim>
                                    <p:anim calcmode="lin" valueType="num">
                                      <p:cBhvr additive="base">
                                        <p:cTn id="14" dur="500" fill="hold"/>
                                        <p:tgtEl>
                                          <p:spTgt spid="706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524000" y="333375"/>
            <a:ext cx="9144000" cy="719138"/>
          </a:xfrm>
        </p:spPr>
        <p:txBody>
          <a:bodyPr/>
          <a:lstStyle/>
          <a:p>
            <a:r>
              <a:rPr lang="en-US" altLang="zh-TW" sz="4000" dirty="0"/>
              <a:t>Table 4: VPD of air, Table 10: AHD</a:t>
            </a:r>
          </a:p>
        </p:txBody>
      </p:sp>
      <p:grpSp>
        <p:nvGrpSpPr>
          <p:cNvPr id="132102" name="Group 6"/>
          <p:cNvGrpSpPr>
            <a:grpSpLocks/>
          </p:cNvGrpSpPr>
          <p:nvPr/>
        </p:nvGrpSpPr>
        <p:grpSpPr bwMode="auto">
          <a:xfrm>
            <a:off x="2078038" y="1268414"/>
            <a:ext cx="8050212" cy="5456237"/>
            <a:chOff x="349" y="799"/>
            <a:chExt cx="5071" cy="3437"/>
          </a:xfrm>
        </p:grpSpPr>
        <p:pic>
          <p:nvPicPr>
            <p:cNvPr id="13210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 y="799"/>
              <a:ext cx="5035" cy="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1" name="Oval 5"/>
            <p:cNvSpPr>
              <a:spLocks noChangeArrowheads="1"/>
            </p:cNvSpPr>
            <p:nvPr/>
          </p:nvSpPr>
          <p:spPr bwMode="auto">
            <a:xfrm>
              <a:off x="349" y="1014"/>
              <a:ext cx="2086" cy="181"/>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grpSp>
    </p:spTree>
    <p:extLst>
      <p:ext uri="{BB962C8B-B14F-4D97-AF65-F5344CB8AC3E}">
        <p14:creationId xmlns:p14="http://schemas.microsoft.com/office/powerpoint/2010/main" val="2042153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8213" y="1412876"/>
            <a:ext cx="7740650"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Line 5"/>
          <p:cNvSpPr>
            <a:spLocks noChangeShapeType="1"/>
          </p:cNvSpPr>
          <p:nvPr/>
        </p:nvSpPr>
        <p:spPr bwMode="auto">
          <a:xfrm>
            <a:off x="5591176" y="2276475"/>
            <a:ext cx="3889375" cy="0"/>
          </a:xfrm>
          <a:prstGeom prst="line">
            <a:avLst/>
          </a:prstGeom>
          <a:noFill/>
          <a:ln w="762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35174" name="Line 6"/>
          <p:cNvSpPr>
            <a:spLocks noChangeShapeType="1"/>
          </p:cNvSpPr>
          <p:nvPr/>
        </p:nvSpPr>
        <p:spPr bwMode="auto">
          <a:xfrm>
            <a:off x="5581651" y="4168775"/>
            <a:ext cx="3889375" cy="0"/>
          </a:xfrm>
          <a:prstGeom prst="line">
            <a:avLst/>
          </a:prstGeom>
          <a:noFill/>
          <a:ln w="762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35175" name="Line 7"/>
          <p:cNvSpPr>
            <a:spLocks noChangeShapeType="1"/>
          </p:cNvSpPr>
          <p:nvPr/>
        </p:nvSpPr>
        <p:spPr bwMode="auto">
          <a:xfrm>
            <a:off x="7391400" y="2349501"/>
            <a:ext cx="0" cy="1800225"/>
          </a:xfrm>
          <a:prstGeom prst="line">
            <a:avLst/>
          </a:prstGeom>
          <a:noFill/>
          <a:ln w="76200">
            <a:solidFill>
              <a:srgbClr val="FF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35176" name="Rectangle 8"/>
          <p:cNvSpPr>
            <a:spLocks noChangeArrowheads="1"/>
          </p:cNvSpPr>
          <p:nvPr/>
        </p:nvSpPr>
        <p:spPr bwMode="auto">
          <a:xfrm>
            <a:off x="6743700" y="2924176"/>
            <a:ext cx="2713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TW" sz="2800" b="1">
                <a:solidFill>
                  <a:srgbClr val="F8FB85"/>
                </a:solidFill>
                <a:latin typeface="Times New Roman" pitchFamily="18" charset="0"/>
                <a:ea typeface="標楷體" pitchFamily="65" charset="-120"/>
              </a:rPr>
              <a:t>VPD/AHD of air</a:t>
            </a:r>
          </a:p>
        </p:txBody>
      </p:sp>
      <p:sp>
        <p:nvSpPr>
          <p:cNvPr id="135177" name="Rectangle 9"/>
          <p:cNvSpPr>
            <a:spLocks noGrp="1" noChangeArrowheads="1"/>
          </p:cNvSpPr>
          <p:nvPr>
            <p:ph type="title" idx="4294967295"/>
          </p:nvPr>
        </p:nvSpPr>
        <p:spPr>
          <a:xfrm>
            <a:off x="2209800" y="476251"/>
            <a:ext cx="7772400" cy="720725"/>
          </a:xfrm>
        </p:spPr>
        <p:txBody>
          <a:bodyPr>
            <a:normAutofit fontScale="90000"/>
          </a:bodyPr>
          <a:lstStyle/>
          <a:p>
            <a:r>
              <a:rPr lang="en-US" altLang="zh-TW" sz="3200"/>
              <a:t>VPD=Pws@Tdb </a:t>
            </a:r>
            <a:r>
              <a:rPr lang="en-US" altLang="zh-TW" sz="3200">
                <a:latin typeface="Times New Roman"/>
              </a:rPr>
              <a:t>–</a:t>
            </a:r>
            <a:r>
              <a:rPr lang="en-US" altLang="zh-TW" sz="3200"/>
              <a:t> Pw@Tdb</a:t>
            </a:r>
            <a:br>
              <a:rPr lang="en-US" altLang="zh-TW" sz="3200"/>
            </a:br>
            <a:r>
              <a:rPr lang="en-US" altLang="zh-TW" sz="3200"/>
              <a:t>AHD=Sat.AH@Tdb </a:t>
            </a:r>
            <a:r>
              <a:rPr lang="en-US" altLang="zh-TW" sz="3200">
                <a:latin typeface="Times New Roman"/>
              </a:rPr>
              <a:t>–</a:t>
            </a:r>
            <a:r>
              <a:rPr lang="en-US" altLang="zh-TW" sz="3200"/>
              <a:t> Sat.AH@Tdp</a:t>
            </a:r>
            <a:endParaRPr lang="zh-TW" altLang="en-US" sz="3200"/>
          </a:p>
        </p:txBody>
      </p:sp>
    </p:spTree>
    <p:extLst>
      <p:ext uri="{BB962C8B-B14F-4D97-AF65-F5344CB8AC3E}">
        <p14:creationId xmlns:p14="http://schemas.microsoft.com/office/powerpoint/2010/main" val="1843534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209800" y="476251"/>
            <a:ext cx="7772400" cy="576263"/>
          </a:xfrm>
        </p:spPr>
        <p:txBody>
          <a:bodyPr>
            <a:normAutofit fontScale="90000"/>
          </a:bodyPr>
          <a:lstStyle/>
          <a:p>
            <a:r>
              <a:rPr lang="en-US" altLang="zh-TW" sz="4000" dirty="0"/>
              <a:t>Table 5: VPD</a:t>
            </a:r>
            <a:r>
              <a:rPr lang="en-US" altLang="zh-TW" sz="4000" dirty="0">
                <a:latin typeface="Times New Roman"/>
              </a:rPr>
              <a:t>’</a:t>
            </a:r>
            <a:r>
              <a:rPr lang="en-US" altLang="zh-TW" sz="4000" dirty="0"/>
              <a:t> of air, Table 11: AHD’</a:t>
            </a:r>
          </a:p>
        </p:txBody>
      </p:sp>
      <p:pic>
        <p:nvPicPr>
          <p:cNvPr id="133124" name="Picture 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279650" y="1268413"/>
            <a:ext cx="7704138" cy="5268912"/>
          </a:xfrm>
          <a:noFill/>
          <a:ln/>
          <a:extLst>
            <a:ext uri="{91240B29-F687-4F45-9708-019B960494DF}">
              <a14:hiddenLine xmlns:a14="http://schemas.microsoft.com/office/drawing/2010/main" w="38100" cap="flat" cmpd="sng">
                <a:solidFill>
                  <a:srgbClr val="00FFFF"/>
                </a:solidFill>
                <a:prstDash val="solid"/>
                <a:miter lim="800000"/>
                <a:headEnd type="none" w="med" len="med"/>
                <a:tailEnd type="none" w="med" len="med"/>
              </a14:hiddenLine>
            </a:ext>
          </a:extLst>
        </p:spPr>
      </p:pic>
      <p:sp>
        <p:nvSpPr>
          <p:cNvPr id="133126" name="Oval 6"/>
          <p:cNvSpPr>
            <a:spLocks noChangeArrowheads="1"/>
          </p:cNvSpPr>
          <p:nvPr/>
        </p:nvSpPr>
        <p:spPr bwMode="auto">
          <a:xfrm>
            <a:off x="2279650" y="1557339"/>
            <a:ext cx="2952750" cy="287337"/>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Tree>
    <p:extLst>
      <p:ext uri="{BB962C8B-B14F-4D97-AF65-F5344CB8AC3E}">
        <p14:creationId xmlns:p14="http://schemas.microsoft.com/office/powerpoint/2010/main" val="17174620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11084" y="3456528"/>
            <a:ext cx="3240360" cy="2166465"/>
          </a:xfrm>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Fogging</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Misting</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Spraying</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99857" y="0"/>
            <a:ext cx="5971393" cy="3189930"/>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4228" y="3300172"/>
            <a:ext cx="4743772" cy="3557829"/>
          </a:xfrm>
          <a:prstGeom prst="rect">
            <a:avLst/>
          </a:prstGeom>
        </p:spPr>
      </p:pic>
      <p:sp>
        <p:nvSpPr>
          <p:cNvPr id="7" name="矩形 6"/>
          <p:cNvSpPr/>
          <p:nvPr/>
        </p:nvSpPr>
        <p:spPr>
          <a:xfrm>
            <a:off x="175341" y="871690"/>
            <a:ext cx="4176464" cy="1446550"/>
          </a:xfrm>
          <a:prstGeom prst="rect">
            <a:avLst/>
          </a:prstGeom>
        </p:spPr>
        <p:txBody>
          <a:bodyPr wrap="square">
            <a:spAutoFit/>
          </a:bodyPr>
          <a:lstStyle/>
          <a:p>
            <a:pPr algn="ctr" fontAlgn="base">
              <a:spcBef>
                <a:spcPct val="0"/>
              </a:spcBef>
              <a:spcAft>
                <a:spcPct val="0"/>
              </a:spcAft>
            </a:pPr>
            <a:r>
              <a:rPr kumimoji="1" lang="en-US" altLang="zh-TW" sz="4400" dirty="0">
                <a:solidFill>
                  <a:prstClr val="black"/>
                </a:solidFill>
                <a:latin typeface="Times New Roman" panose="02020603050405020304" pitchFamily="18" charset="0"/>
                <a:ea typeface="標楷體" pitchFamily="65" charset="-120"/>
                <a:cs typeface="Times New Roman" panose="02020603050405020304" pitchFamily="18" charset="0"/>
              </a:rPr>
              <a:t>Evaporative</a:t>
            </a:r>
            <a:r>
              <a:rPr kumimoji="1" lang="zh-TW" altLang="en-US" sz="4400" dirty="0">
                <a:solidFill>
                  <a:prstClr val="black"/>
                </a:solidFill>
                <a:latin typeface="Times New Roman" panose="02020603050405020304" pitchFamily="18" charset="0"/>
                <a:ea typeface="標楷體" pitchFamily="65" charset="-120"/>
                <a:cs typeface="Times New Roman" panose="02020603050405020304" pitchFamily="18" charset="0"/>
              </a:rPr>
              <a:t> </a:t>
            </a:r>
            <a:r>
              <a:rPr kumimoji="1" lang="en-US" altLang="zh-TW" sz="4400" dirty="0">
                <a:solidFill>
                  <a:prstClr val="black"/>
                </a:solidFill>
                <a:latin typeface="Times New Roman" panose="02020603050405020304" pitchFamily="18" charset="0"/>
                <a:ea typeface="標楷體" pitchFamily="65" charset="-120"/>
                <a:cs typeface="Times New Roman" panose="02020603050405020304" pitchFamily="18" charset="0"/>
              </a:rPr>
              <a:t>cooling</a:t>
            </a:r>
            <a:endParaRPr kumimoji="1" lang="zh-TW" altLang="en-US" sz="44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24769072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8213" y="1412876"/>
            <a:ext cx="7740650"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5" name="Line 3"/>
          <p:cNvSpPr>
            <a:spLocks noChangeShapeType="1"/>
          </p:cNvSpPr>
          <p:nvPr/>
        </p:nvSpPr>
        <p:spPr bwMode="auto">
          <a:xfrm>
            <a:off x="3071814" y="3573463"/>
            <a:ext cx="6480175" cy="0"/>
          </a:xfrm>
          <a:prstGeom prst="line">
            <a:avLst/>
          </a:prstGeom>
          <a:noFill/>
          <a:ln w="762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36196" name="Line 4"/>
          <p:cNvSpPr>
            <a:spLocks noChangeShapeType="1"/>
          </p:cNvSpPr>
          <p:nvPr/>
        </p:nvSpPr>
        <p:spPr bwMode="auto">
          <a:xfrm>
            <a:off x="5581651" y="4168775"/>
            <a:ext cx="3889375" cy="0"/>
          </a:xfrm>
          <a:prstGeom prst="line">
            <a:avLst/>
          </a:prstGeom>
          <a:noFill/>
          <a:ln w="762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36197" name="Line 5"/>
          <p:cNvSpPr>
            <a:spLocks noChangeShapeType="1"/>
          </p:cNvSpPr>
          <p:nvPr/>
        </p:nvSpPr>
        <p:spPr bwMode="auto">
          <a:xfrm>
            <a:off x="7391400" y="3573463"/>
            <a:ext cx="0" cy="576262"/>
          </a:xfrm>
          <a:prstGeom prst="line">
            <a:avLst/>
          </a:prstGeom>
          <a:noFill/>
          <a:ln w="76200">
            <a:solidFill>
              <a:srgbClr val="FF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36198" name="Rectangle 6"/>
          <p:cNvSpPr>
            <a:spLocks noChangeArrowheads="1"/>
          </p:cNvSpPr>
          <p:nvPr/>
        </p:nvSpPr>
        <p:spPr bwMode="auto">
          <a:xfrm>
            <a:off x="4367213" y="3644901"/>
            <a:ext cx="29511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TW" sz="2800" b="1">
                <a:solidFill>
                  <a:srgbClr val="F8FB85"/>
                </a:solidFill>
                <a:latin typeface="Times New Roman" pitchFamily="18" charset="0"/>
                <a:ea typeface="標楷體" pitchFamily="65" charset="-120"/>
              </a:rPr>
              <a:t>VPD’/AHD’ of air</a:t>
            </a:r>
            <a:endParaRPr kumimoji="1" lang="zh-TW" altLang="en-US" sz="2800" b="1">
              <a:solidFill>
                <a:srgbClr val="F8FB85"/>
              </a:solidFill>
              <a:latin typeface="Times New Roman" pitchFamily="18" charset="0"/>
              <a:ea typeface="標楷體" pitchFamily="65" charset="-120"/>
            </a:endParaRPr>
          </a:p>
        </p:txBody>
      </p:sp>
      <p:sp>
        <p:nvSpPr>
          <p:cNvPr id="136199" name="Rectangle 7"/>
          <p:cNvSpPr>
            <a:spLocks noGrp="1" noChangeArrowheads="1"/>
          </p:cNvSpPr>
          <p:nvPr>
            <p:ph type="title" idx="4294967295"/>
          </p:nvPr>
        </p:nvSpPr>
        <p:spPr>
          <a:xfrm>
            <a:off x="2208213" y="476250"/>
            <a:ext cx="7772400" cy="788988"/>
          </a:xfrm>
        </p:spPr>
        <p:txBody>
          <a:bodyPr>
            <a:normAutofit fontScale="90000"/>
          </a:bodyPr>
          <a:lstStyle/>
          <a:p>
            <a:r>
              <a:rPr lang="en-US" altLang="zh-TW" sz="3200"/>
              <a:t>VPD</a:t>
            </a:r>
            <a:r>
              <a:rPr lang="en-US" altLang="zh-TW" sz="3200">
                <a:latin typeface="Times New Roman"/>
              </a:rPr>
              <a:t>’</a:t>
            </a:r>
            <a:r>
              <a:rPr lang="en-US" altLang="zh-TW" sz="3200"/>
              <a:t>=Pw@Twb </a:t>
            </a:r>
            <a:r>
              <a:rPr lang="en-US" altLang="zh-TW" sz="3200">
                <a:latin typeface="Times New Roman"/>
              </a:rPr>
              <a:t>–</a:t>
            </a:r>
            <a:r>
              <a:rPr lang="en-US" altLang="zh-TW" sz="3200"/>
              <a:t> Pw@Tdb</a:t>
            </a:r>
            <a:br>
              <a:rPr lang="en-US" altLang="zh-TW" sz="3200"/>
            </a:br>
            <a:r>
              <a:rPr lang="en-US" altLang="zh-TW" sz="3200"/>
              <a:t>AHD</a:t>
            </a:r>
            <a:r>
              <a:rPr lang="en-US" altLang="zh-TW" sz="3200">
                <a:latin typeface="Times New Roman"/>
              </a:rPr>
              <a:t>’</a:t>
            </a:r>
            <a:r>
              <a:rPr lang="en-US" altLang="zh-TW" sz="3200"/>
              <a:t>=Sat.AH@Twb </a:t>
            </a:r>
            <a:r>
              <a:rPr lang="en-US" altLang="zh-TW" sz="3200">
                <a:latin typeface="Times New Roman"/>
              </a:rPr>
              <a:t>–</a:t>
            </a:r>
            <a:r>
              <a:rPr lang="en-US" altLang="zh-TW" sz="3200"/>
              <a:t> Sat.AH@Tdp</a:t>
            </a:r>
          </a:p>
        </p:txBody>
      </p:sp>
    </p:spTree>
    <p:extLst>
      <p:ext uri="{BB962C8B-B14F-4D97-AF65-F5344CB8AC3E}">
        <p14:creationId xmlns:p14="http://schemas.microsoft.com/office/powerpoint/2010/main" val="29383080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966FED7-605E-4088-9B21-F11DF9DD506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93508" y="792601"/>
            <a:ext cx="3421931" cy="604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a:extLst>
              <a:ext uri="{FF2B5EF4-FFF2-40B4-BE49-F238E27FC236}">
                <a16:creationId xmlns:a16="http://schemas.microsoft.com/office/drawing/2014/main" id="{EB5B5AFD-932E-4755-8D2A-AF6720A83D9F}"/>
              </a:ext>
            </a:extLst>
          </p:cNvPr>
          <p:cNvSpPr txBox="1"/>
          <p:nvPr/>
        </p:nvSpPr>
        <p:spPr>
          <a:xfrm>
            <a:off x="923825" y="3863380"/>
            <a:ext cx="1586847" cy="1384995"/>
          </a:xfrm>
          <a:prstGeom prst="rect">
            <a:avLst/>
          </a:prstGeom>
          <a:noFill/>
        </p:spPr>
        <p:txBody>
          <a:bodyPr wrap="square" rtlCol="0">
            <a:spAutoFit/>
          </a:bodyPr>
          <a:lstStyle/>
          <a:p>
            <a:r>
              <a:rPr lang="en-US" altLang="zh-TW" sz="2800" dirty="0"/>
              <a:t>6</a:t>
            </a:r>
          </a:p>
          <a:p>
            <a:r>
              <a:rPr lang="en-US" altLang="zh-TW" sz="2800" dirty="0"/>
              <a:t>7</a:t>
            </a:r>
          </a:p>
          <a:p>
            <a:endParaRPr lang="zh-TW" altLang="en-US" sz="2800" dirty="0"/>
          </a:p>
        </p:txBody>
      </p:sp>
      <p:pic>
        <p:nvPicPr>
          <p:cNvPr id="4" name="圖片 3">
            <a:extLst>
              <a:ext uri="{FF2B5EF4-FFF2-40B4-BE49-F238E27FC236}">
                <a16:creationId xmlns:a16="http://schemas.microsoft.com/office/drawing/2014/main" id="{7B0DC448-ABD1-4758-A558-0367C2480A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976" b="11671"/>
          <a:stretch/>
        </p:blipFill>
        <p:spPr>
          <a:xfrm>
            <a:off x="-73544" y="18644"/>
            <a:ext cx="5356967" cy="3844736"/>
          </a:xfrm>
          <a:prstGeom prst="rect">
            <a:avLst/>
          </a:prstGeom>
        </p:spPr>
      </p:pic>
      <p:pic>
        <p:nvPicPr>
          <p:cNvPr id="5" name="圖片 4">
            <a:extLst>
              <a:ext uri="{FF2B5EF4-FFF2-40B4-BE49-F238E27FC236}">
                <a16:creationId xmlns:a16="http://schemas.microsoft.com/office/drawing/2014/main" id="{542B2C34-0204-47F1-901D-223162AC70C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4864" b="10686"/>
          <a:stretch/>
        </p:blipFill>
        <p:spPr>
          <a:xfrm>
            <a:off x="5501189" y="1310116"/>
            <a:ext cx="6659863" cy="4826733"/>
          </a:xfrm>
          <a:prstGeom prst="rect">
            <a:avLst/>
          </a:prstGeom>
        </p:spPr>
      </p:pic>
      <p:sp>
        <p:nvSpPr>
          <p:cNvPr id="6" name="標題 1">
            <a:extLst>
              <a:ext uri="{FF2B5EF4-FFF2-40B4-BE49-F238E27FC236}">
                <a16:creationId xmlns:a16="http://schemas.microsoft.com/office/drawing/2014/main" id="{B84EFA0D-F01C-4A8B-AADF-41B4A5761769}"/>
              </a:ext>
            </a:extLst>
          </p:cNvPr>
          <p:cNvSpPr txBox="1">
            <a:spLocks/>
          </p:cNvSpPr>
          <p:nvPr/>
        </p:nvSpPr>
        <p:spPr>
          <a:xfrm>
            <a:off x="5382704" y="86100"/>
            <a:ext cx="6199695" cy="8094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dirty="0">
                <a:latin typeface="Times New Roman" panose="02020603050405020304" pitchFamily="18" charset="0"/>
                <a:ea typeface="標楷體" panose="03000509000000000000" pitchFamily="65" charset="-120"/>
                <a:cs typeface="Times New Roman" panose="02020603050405020304" pitchFamily="18" charset="0"/>
              </a:rPr>
              <a:t>Table 6: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Tdp</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817CE507-96A8-449A-9A25-4A79F651E9DB}"/>
              </a:ext>
            </a:extLst>
          </p:cNvPr>
          <p:cNvSpPr/>
          <p:nvPr/>
        </p:nvSpPr>
        <p:spPr>
          <a:xfrm>
            <a:off x="9142639" y="895544"/>
            <a:ext cx="3049361" cy="769441"/>
          </a:xfrm>
          <a:prstGeom prst="rect">
            <a:avLst/>
          </a:prstGeom>
        </p:spPr>
        <p:txBody>
          <a:bodyPr wrap="none">
            <a:spAutoFit/>
          </a:bodyPr>
          <a:lstStyle/>
          <a:p>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Table 7: </a:t>
            </a:r>
            <a:r>
              <a:rPr lang="en-US" altLang="zh-TW" sz="4400" dirty="0" err="1">
                <a:latin typeface="Times New Roman" panose="02020603050405020304" pitchFamily="18" charset="0"/>
                <a:ea typeface="標楷體" panose="03000509000000000000" pitchFamily="65" charset="-120"/>
                <a:cs typeface="Times New Roman" panose="02020603050405020304" pitchFamily="18" charset="0"/>
              </a:rPr>
              <a:t>Tdp</a:t>
            </a:r>
            <a:endParaRPr lang="zh-TW"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267014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A24308-572C-40BB-A95D-2A343EAD110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33251" y="961532"/>
            <a:ext cx="2997725" cy="567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609600" y="86100"/>
            <a:ext cx="10972800" cy="809444"/>
          </a:xfrm>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Table 8, 9: THI, Temperature Humidity Index</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1532"/>
            <a:ext cx="5659319" cy="3883846"/>
          </a:xfrm>
          <a:prstGeom prst="rect">
            <a:avLst/>
          </a:prstGeom>
        </p:spPr>
      </p:pic>
      <p:pic>
        <p:nvPicPr>
          <p:cNvPr id="3" name="圖片 2">
            <a:extLst>
              <a:ext uri="{FF2B5EF4-FFF2-40B4-BE49-F238E27FC236}">
                <a16:creationId xmlns:a16="http://schemas.microsoft.com/office/drawing/2014/main" id="{A99DC6D4-53A9-4A8E-959C-3A4F39756B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5612" b="11428"/>
          <a:stretch/>
        </p:blipFill>
        <p:spPr>
          <a:xfrm>
            <a:off x="5640465" y="961532"/>
            <a:ext cx="6467875" cy="4689836"/>
          </a:xfrm>
          <a:prstGeom prst="rect">
            <a:avLst/>
          </a:prstGeom>
        </p:spPr>
      </p:pic>
      <p:sp>
        <p:nvSpPr>
          <p:cNvPr id="7" name="文字方塊 6">
            <a:extLst>
              <a:ext uri="{FF2B5EF4-FFF2-40B4-BE49-F238E27FC236}">
                <a16:creationId xmlns:a16="http://schemas.microsoft.com/office/drawing/2014/main" id="{41927B73-1F67-45F4-B835-8EFEB2E0D7DD}"/>
              </a:ext>
            </a:extLst>
          </p:cNvPr>
          <p:cNvSpPr txBox="1"/>
          <p:nvPr/>
        </p:nvSpPr>
        <p:spPr>
          <a:xfrm>
            <a:off x="892405" y="4834341"/>
            <a:ext cx="977247" cy="954107"/>
          </a:xfrm>
          <a:prstGeom prst="rect">
            <a:avLst/>
          </a:prstGeom>
          <a:noFill/>
        </p:spPr>
        <p:txBody>
          <a:bodyPr wrap="square" rtlCol="0">
            <a:spAutoFit/>
          </a:bodyPr>
          <a:lstStyle/>
          <a:p>
            <a:r>
              <a:rPr lang="en-US" altLang="zh-TW" sz="2800" dirty="0"/>
              <a:t>8</a:t>
            </a:r>
          </a:p>
          <a:p>
            <a:r>
              <a:rPr lang="en-US" altLang="zh-TW" sz="2800" dirty="0"/>
              <a:t>9</a:t>
            </a:r>
          </a:p>
        </p:txBody>
      </p:sp>
    </p:spTree>
    <p:extLst>
      <p:ext uri="{BB962C8B-B14F-4D97-AF65-F5344CB8AC3E}">
        <p14:creationId xmlns:p14="http://schemas.microsoft.com/office/powerpoint/2010/main" val="33084113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altLang="zh-TW" sz="4000">
                <a:ea typeface="標楷體" panose="03000509000000000000" pitchFamily="65" charset="-120"/>
              </a:rPr>
              <a:t>Impact of T and RH on milk production of cows</a:t>
            </a:r>
            <a:endParaRPr lang="en-US" altLang="zh-TW" sz="4000"/>
          </a:p>
        </p:txBody>
      </p:sp>
      <p:pic>
        <p:nvPicPr>
          <p:cNvPr id="32771" name="Picture 7" descr="17o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0"/>
            <a:ext cx="9144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8"/>
          <p:cNvSpPr>
            <a:spLocks noChangeArrowheads="1"/>
          </p:cNvSpPr>
          <p:nvPr/>
        </p:nvSpPr>
        <p:spPr bwMode="auto">
          <a:xfrm>
            <a:off x="2362200" y="4724400"/>
            <a:ext cx="6248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fontAlgn="base" hangingPunct="1">
              <a:spcBef>
                <a:spcPct val="0"/>
              </a:spcBef>
              <a:spcAft>
                <a:spcPct val="0"/>
              </a:spcAft>
            </a:pPr>
            <a:r>
              <a:rPr lang="en-US" altLang="zh-TW" sz="4000" dirty="0">
                <a:solidFill>
                  <a:srgbClr val="FF0066"/>
                </a:solidFill>
                <a:latin typeface="Times New Roman" panose="02020603050405020304" pitchFamily="18" charset="0"/>
              </a:rPr>
              <a:t>THI &gt;85, no recovery</a:t>
            </a:r>
          </a:p>
        </p:txBody>
      </p:sp>
      <p:sp>
        <p:nvSpPr>
          <p:cNvPr id="32773" name="Text Box 9"/>
          <p:cNvSpPr txBox="1">
            <a:spLocks noChangeArrowheads="1"/>
          </p:cNvSpPr>
          <p:nvPr/>
        </p:nvSpPr>
        <p:spPr bwMode="auto">
          <a:xfrm>
            <a:off x="8458200" y="6248400"/>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fontAlgn="base" hangingPunct="1">
              <a:spcBef>
                <a:spcPct val="50000"/>
              </a:spcBef>
              <a:spcAft>
                <a:spcPct val="0"/>
              </a:spcAft>
            </a:pPr>
            <a:r>
              <a:rPr lang="en-US" altLang="zh-TW" sz="1400">
                <a:solidFill>
                  <a:prstClr val="black"/>
                </a:solidFill>
                <a:latin typeface="Times New Roman" panose="02020603050405020304" pitchFamily="18" charset="0"/>
              </a:rPr>
              <a:t>Adapted from ASHRAE Fundamentals, 1999</a:t>
            </a:r>
          </a:p>
        </p:txBody>
      </p:sp>
      <p:sp>
        <p:nvSpPr>
          <p:cNvPr id="32774" name="Text Box 10"/>
          <p:cNvSpPr txBox="1">
            <a:spLocks noChangeArrowheads="1"/>
          </p:cNvSpPr>
          <p:nvPr/>
        </p:nvSpPr>
        <p:spPr bwMode="auto">
          <a:xfrm>
            <a:off x="4953000" y="14478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75.73</a:t>
            </a:r>
          </a:p>
        </p:txBody>
      </p:sp>
      <p:sp>
        <p:nvSpPr>
          <p:cNvPr id="32775" name="Text Box 11"/>
          <p:cNvSpPr txBox="1">
            <a:spLocks noChangeArrowheads="1"/>
          </p:cNvSpPr>
          <p:nvPr/>
        </p:nvSpPr>
        <p:spPr bwMode="auto">
          <a:xfrm>
            <a:off x="5686425" y="14478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79.96</a:t>
            </a:r>
          </a:p>
        </p:txBody>
      </p:sp>
      <p:sp>
        <p:nvSpPr>
          <p:cNvPr id="32776" name="Text Box 12"/>
          <p:cNvSpPr txBox="1">
            <a:spLocks noChangeArrowheads="1"/>
          </p:cNvSpPr>
          <p:nvPr/>
        </p:nvSpPr>
        <p:spPr bwMode="auto">
          <a:xfrm>
            <a:off x="6400800" y="14478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63.7</a:t>
            </a:r>
          </a:p>
        </p:txBody>
      </p:sp>
      <p:sp>
        <p:nvSpPr>
          <p:cNvPr id="32777" name="Text Box 13"/>
          <p:cNvSpPr txBox="1">
            <a:spLocks noChangeArrowheads="1"/>
          </p:cNvSpPr>
          <p:nvPr/>
        </p:nvSpPr>
        <p:spPr bwMode="auto">
          <a:xfrm>
            <a:off x="4343400" y="14478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65.05</a:t>
            </a:r>
          </a:p>
        </p:txBody>
      </p:sp>
      <p:sp>
        <p:nvSpPr>
          <p:cNvPr id="32778" name="Text Box 14"/>
          <p:cNvSpPr txBox="1">
            <a:spLocks noChangeArrowheads="1"/>
          </p:cNvSpPr>
          <p:nvPr/>
        </p:nvSpPr>
        <p:spPr bwMode="auto">
          <a:xfrm>
            <a:off x="3757613" y="1209676"/>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72.32</a:t>
            </a:r>
          </a:p>
        </p:txBody>
      </p:sp>
      <p:sp>
        <p:nvSpPr>
          <p:cNvPr id="32779" name="Text Box 15"/>
          <p:cNvSpPr txBox="1">
            <a:spLocks noChangeArrowheads="1"/>
          </p:cNvSpPr>
          <p:nvPr/>
        </p:nvSpPr>
        <p:spPr bwMode="auto">
          <a:xfrm>
            <a:off x="3124200" y="12192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68.47</a:t>
            </a:r>
          </a:p>
        </p:txBody>
      </p:sp>
      <p:sp>
        <p:nvSpPr>
          <p:cNvPr id="32780" name="Text Box 16"/>
          <p:cNvSpPr txBox="1">
            <a:spLocks noChangeArrowheads="1"/>
          </p:cNvSpPr>
          <p:nvPr/>
        </p:nvSpPr>
        <p:spPr bwMode="auto">
          <a:xfrm>
            <a:off x="2438400" y="12192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63.39</a:t>
            </a:r>
          </a:p>
        </p:txBody>
      </p:sp>
      <p:sp>
        <p:nvSpPr>
          <p:cNvPr id="32781" name="Text Box 17"/>
          <p:cNvSpPr txBox="1">
            <a:spLocks noChangeArrowheads="1"/>
          </p:cNvSpPr>
          <p:nvPr/>
        </p:nvSpPr>
        <p:spPr bwMode="auto">
          <a:xfrm>
            <a:off x="7767638" y="12192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sz="1600" b="1">
                <a:solidFill>
                  <a:srgbClr val="FF0066"/>
                </a:solidFill>
                <a:latin typeface="Times New Roman" panose="02020603050405020304" pitchFamily="18" charset="0"/>
              </a:rPr>
              <a:t>76.68</a:t>
            </a:r>
          </a:p>
        </p:txBody>
      </p:sp>
      <p:sp>
        <p:nvSpPr>
          <p:cNvPr id="32782" name="Text Box 18"/>
          <p:cNvSpPr txBox="1">
            <a:spLocks noChangeArrowheads="1"/>
          </p:cNvSpPr>
          <p:nvPr/>
        </p:nvSpPr>
        <p:spPr bwMode="auto">
          <a:xfrm>
            <a:off x="7772400" y="16764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sz="1600" b="1">
                <a:solidFill>
                  <a:srgbClr val="FF0066"/>
                </a:solidFill>
                <a:latin typeface="Times New Roman" panose="02020603050405020304" pitchFamily="18" charset="0"/>
              </a:rPr>
              <a:t>90.09</a:t>
            </a:r>
          </a:p>
        </p:txBody>
      </p:sp>
      <p:sp>
        <p:nvSpPr>
          <p:cNvPr id="32783" name="Text Box 19"/>
          <p:cNvSpPr txBox="1">
            <a:spLocks noChangeArrowheads="1"/>
          </p:cNvSpPr>
          <p:nvPr/>
        </p:nvSpPr>
        <p:spPr bwMode="auto">
          <a:xfrm>
            <a:off x="7772400" y="14478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sz="1600" b="1">
                <a:solidFill>
                  <a:srgbClr val="FF0066"/>
                </a:solidFill>
                <a:latin typeface="Times New Roman" panose="02020603050405020304" pitchFamily="18" charset="0"/>
              </a:rPr>
              <a:t>87.09</a:t>
            </a:r>
          </a:p>
        </p:txBody>
      </p:sp>
      <p:sp>
        <p:nvSpPr>
          <p:cNvPr id="32784" name="Text Box 20"/>
          <p:cNvSpPr txBox="1">
            <a:spLocks noChangeArrowheads="1"/>
          </p:cNvSpPr>
          <p:nvPr/>
        </p:nvSpPr>
        <p:spPr bwMode="auto">
          <a:xfrm>
            <a:off x="7772400" y="19812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sz="1600" b="1">
                <a:solidFill>
                  <a:srgbClr val="FF0066"/>
                </a:solidFill>
                <a:latin typeface="Times New Roman" panose="02020603050405020304" pitchFamily="18" charset="0"/>
              </a:rPr>
              <a:t>88.06</a:t>
            </a:r>
          </a:p>
        </p:txBody>
      </p:sp>
      <p:sp>
        <p:nvSpPr>
          <p:cNvPr id="32785" name="Text Box 21"/>
          <p:cNvSpPr txBox="1">
            <a:spLocks noChangeArrowheads="1"/>
          </p:cNvSpPr>
          <p:nvPr/>
        </p:nvSpPr>
        <p:spPr bwMode="auto">
          <a:xfrm>
            <a:off x="9372600" y="12192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64.31</a:t>
            </a:r>
          </a:p>
        </p:txBody>
      </p:sp>
      <p:sp>
        <p:nvSpPr>
          <p:cNvPr id="32786" name="Text Box 22"/>
          <p:cNvSpPr txBox="1">
            <a:spLocks noChangeArrowheads="1"/>
          </p:cNvSpPr>
          <p:nvPr/>
        </p:nvSpPr>
        <p:spPr bwMode="auto">
          <a:xfrm>
            <a:off x="8077200" y="6096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64.65</a:t>
            </a:r>
          </a:p>
        </p:txBody>
      </p:sp>
      <p:sp>
        <p:nvSpPr>
          <p:cNvPr id="32787" name="Oval 23"/>
          <p:cNvSpPr>
            <a:spLocks noChangeArrowheads="1"/>
          </p:cNvSpPr>
          <p:nvPr/>
        </p:nvSpPr>
        <p:spPr bwMode="auto">
          <a:xfrm>
            <a:off x="9296400" y="2971800"/>
            <a:ext cx="1371600" cy="1828800"/>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pPr>
            <a:endParaRPr lang="zh-TW" altLang="en-US">
              <a:solidFill>
                <a:prstClr val="black"/>
              </a:solidFill>
            </a:endParaRPr>
          </a:p>
        </p:txBody>
      </p:sp>
      <p:sp>
        <p:nvSpPr>
          <p:cNvPr id="32788" name="Text Box 24"/>
          <p:cNvSpPr txBox="1">
            <a:spLocks noChangeArrowheads="1"/>
          </p:cNvSpPr>
          <p:nvPr/>
        </p:nvSpPr>
        <p:spPr bwMode="auto">
          <a:xfrm>
            <a:off x="6934200" y="6096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b="1">
                <a:solidFill>
                  <a:srgbClr val="FF0066"/>
                </a:solidFill>
                <a:latin typeface="Times New Roman" panose="02020603050405020304" pitchFamily="18" charset="0"/>
              </a:rPr>
              <a:t>82.49</a:t>
            </a:r>
          </a:p>
        </p:txBody>
      </p:sp>
      <p:sp>
        <p:nvSpPr>
          <p:cNvPr id="32789" name="Text Box 25"/>
          <p:cNvSpPr txBox="1">
            <a:spLocks noChangeArrowheads="1"/>
          </p:cNvSpPr>
          <p:nvPr/>
        </p:nvSpPr>
        <p:spPr bwMode="auto">
          <a:xfrm>
            <a:off x="7005638" y="2219325"/>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sz="1600" b="1">
                <a:solidFill>
                  <a:srgbClr val="FF0066"/>
                </a:solidFill>
                <a:latin typeface="Times New Roman" panose="02020603050405020304" pitchFamily="18" charset="0"/>
              </a:rPr>
              <a:t>86.01</a:t>
            </a:r>
          </a:p>
        </p:txBody>
      </p:sp>
      <p:sp>
        <p:nvSpPr>
          <p:cNvPr id="32790" name="Text Box 26"/>
          <p:cNvSpPr txBox="1">
            <a:spLocks noChangeArrowheads="1"/>
          </p:cNvSpPr>
          <p:nvPr/>
        </p:nvSpPr>
        <p:spPr bwMode="auto">
          <a:xfrm>
            <a:off x="7024688" y="2452688"/>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sz="1600" b="1">
                <a:solidFill>
                  <a:srgbClr val="FF0066"/>
                </a:solidFill>
                <a:latin typeface="Times New Roman" panose="02020603050405020304" pitchFamily="18" charset="0"/>
              </a:rPr>
              <a:t>82.09</a:t>
            </a:r>
          </a:p>
        </p:txBody>
      </p:sp>
      <p:sp>
        <p:nvSpPr>
          <p:cNvPr id="32791" name="Rectangle 27"/>
          <p:cNvSpPr>
            <a:spLocks noChangeArrowheads="1"/>
          </p:cNvSpPr>
          <p:nvPr/>
        </p:nvSpPr>
        <p:spPr bwMode="auto">
          <a:xfrm>
            <a:off x="7010400" y="2895600"/>
            <a:ext cx="641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sz="1600" b="1">
                <a:solidFill>
                  <a:srgbClr val="FF0066"/>
                </a:solidFill>
                <a:latin typeface="Times New Roman" panose="02020603050405020304" pitchFamily="18" charset="0"/>
              </a:rPr>
              <a:t>82.36</a:t>
            </a:r>
          </a:p>
        </p:txBody>
      </p:sp>
      <p:sp>
        <p:nvSpPr>
          <p:cNvPr id="32792" name="Rectangle 28"/>
          <p:cNvSpPr>
            <a:spLocks noChangeArrowheads="1"/>
          </p:cNvSpPr>
          <p:nvPr/>
        </p:nvSpPr>
        <p:spPr bwMode="auto">
          <a:xfrm>
            <a:off x="7010400" y="2657475"/>
            <a:ext cx="641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50000"/>
              </a:spcBef>
              <a:spcAft>
                <a:spcPct val="0"/>
              </a:spcAft>
            </a:pPr>
            <a:r>
              <a:rPr lang="en-US" altLang="zh-TW" sz="1600" b="1">
                <a:solidFill>
                  <a:srgbClr val="FF0066"/>
                </a:solidFill>
                <a:latin typeface="Times New Roman" panose="02020603050405020304" pitchFamily="18" charset="0"/>
              </a:rPr>
              <a:t>84.21</a:t>
            </a:r>
          </a:p>
        </p:txBody>
      </p:sp>
    </p:spTree>
    <p:extLst>
      <p:ext uri="{BB962C8B-B14F-4D97-AF65-F5344CB8AC3E}">
        <p14:creationId xmlns:p14="http://schemas.microsoft.com/office/powerpoint/2010/main" val="25020149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descr="18o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Grp="1" noChangeArrowheads="1"/>
          </p:cNvSpPr>
          <p:nvPr>
            <p:ph type="title"/>
          </p:nvPr>
        </p:nvSpPr>
        <p:spPr>
          <a:xfrm>
            <a:off x="3505200" y="5029200"/>
            <a:ext cx="6172200" cy="838200"/>
          </a:xfrm>
          <a:solidFill>
            <a:srgbClr val="FFFF99"/>
          </a:solidFill>
        </p:spPr>
        <p:txBody>
          <a:bodyPr>
            <a:normAutofit/>
          </a:bodyPr>
          <a:lstStyle/>
          <a:p>
            <a:pPr eaLnBrk="1" hangingPunct="1"/>
            <a:r>
              <a:rPr lang="en-US" altLang="zh-TW" sz="2400" dirty="0">
                <a:ea typeface="標楷體" panose="03000509000000000000" pitchFamily="65" charset="-120"/>
              </a:rPr>
              <a:t>Milk production decline vs. </a:t>
            </a:r>
            <a:br>
              <a:rPr lang="en-US" altLang="zh-TW" sz="2400" dirty="0">
                <a:ea typeface="標楷體" panose="03000509000000000000" pitchFamily="65" charset="-120"/>
              </a:rPr>
            </a:br>
            <a:r>
              <a:rPr lang="en-US" altLang="zh-TW" sz="2400" dirty="0">
                <a:ea typeface="標楷體" panose="03000509000000000000" pitchFamily="65" charset="-120"/>
              </a:rPr>
              <a:t>Temperature-Humidity Index (THI)</a:t>
            </a:r>
          </a:p>
        </p:txBody>
      </p:sp>
      <p:sp>
        <p:nvSpPr>
          <p:cNvPr id="33796" name="Text Box 9"/>
          <p:cNvSpPr txBox="1">
            <a:spLocks noChangeArrowheads="1"/>
          </p:cNvSpPr>
          <p:nvPr/>
        </p:nvSpPr>
        <p:spPr bwMode="auto">
          <a:xfrm>
            <a:off x="8458200" y="6248400"/>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fontAlgn="base" hangingPunct="1">
              <a:spcBef>
                <a:spcPct val="50000"/>
              </a:spcBef>
              <a:spcAft>
                <a:spcPct val="0"/>
              </a:spcAft>
            </a:pPr>
            <a:r>
              <a:rPr lang="en-US" altLang="zh-TW" sz="1400">
                <a:solidFill>
                  <a:prstClr val="black"/>
                </a:solidFill>
                <a:latin typeface="Times New Roman" panose="02020603050405020304" pitchFamily="18" charset="0"/>
              </a:rPr>
              <a:t>Adapted from ASHRAE Fundamentals, 1999</a:t>
            </a:r>
          </a:p>
        </p:txBody>
      </p:sp>
    </p:spTree>
    <p:extLst>
      <p:ext uri="{BB962C8B-B14F-4D97-AF65-F5344CB8AC3E}">
        <p14:creationId xmlns:p14="http://schemas.microsoft.com/office/powerpoint/2010/main" val="41976175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2209800" y="6096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fontAlgn="base" hangingPunct="1">
              <a:spcBef>
                <a:spcPct val="0"/>
              </a:spcBef>
              <a:spcAft>
                <a:spcPct val="0"/>
              </a:spcAft>
            </a:pPr>
            <a:r>
              <a:rPr lang="en-US" altLang="zh-TW" sz="4000" dirty="0">
                <a:solidFill>
                  <a:srgbClr val="1F497D"/>
                </a:solidFill>
                <a:latin typeface="Times New Roman" panose="02020603050405020304" pitchFamily="18" charset="0"/>
                <a:ea typeface="標楷體" panose="03000509000000000000" pitchFamily="65" charset="-120"/>
                <a:cs typeface="Times New Roman" panose="02020603050405020304" pitchFamily="18" charset="0"/>
              </a:rPr>
              <a:t>MP</a:t>
            </a:r>
            <a:r>
              <a:rPr lang="zh-TW" altLang="en-US" sz="4000" dirty="0">
                <a:solidFill>
                  <a:srgbClr val="1F497D"/>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dirty="0">
                <a:solidFill>
                  <a:srgbClr val="1F497D"/>
                </a:solidFill>
                <a:latin typeface="Times New Roman" panose="02020603050405020304" pitchFamily="18" charset="0"/>
                <a:cs typeface="Times New Roman" panose="02020603050405020304" pitchFamily="18" charset="0"/>
              </a:rPr>
              <a:t>=</a:t>
            </a:r>
            <a:r>
              <a:rPr lang="zh-TW" altLang="en-US" sz="4000" dirty="0">
                <a:solidFill>
                  <a:srgbClr val="1F497D"/>
                </a:solidFill>
                <a:latin typeface="Times New Roman" panose="02020603050405020304" pitchFamily="18" charset="0"/>
                <a:cs typeface="Times New Roman" panose="02020603050405020304" pitchFamily="18" charset="0"/>
              </a:rPr>
              <a:t> </a:t>
            </a:r>
            <a:r>
              <a:rPr lang="en-US" altLang="zh-TW" sz="4000" dirty="0">
                <a:solidFill>
                  <a:srgbClr val="1F497D"/>
                </a:solidFill>
                <a:latin typeface="Times New Roman" panose="02020603050405020304" pitchFamily="18" charset="0"/>
                <a:cs typeface="Times New Roman" panose="02020603050405020304" pitchFamily="18" charset="0"/>
              </a:rPr>
              <a:t>f(HD74, HA80S)</a:t>
            </a:r>
          </a:p>
        </p:txBody>
      </p:sp>
      <p:sp>
        <p:nvSpPr>
          <p:cNvPr id="34819" name="Rectangle 5"/>
          <p:cNvSpPr>
            <a:spLocks noChangeArrowheads="1"/>
          </p:cNvSpPr>
          <p:nvPr/>
        </p:nvSpPr>
        <p:spPr bwMode="auto">
          <a:xfrm>
            <a:off x="2209800" y="1752600"/>
            <a:ext cx="827868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eaLnBrk="0" hangingPunct="0">
              <a:defRPr kumimoji="1">
                <a:solidFill>
                  <a:schemeClr val="tx1"/>
                </a:solidFill>
                <a:latin typeface="Arial" panose="020B0604020202020204" pitchFamily="34" charset="0"/>
                <a:ea typeface="新細明體" panose="02020500000000000000" pitchFamily="18" charset="-120"/>
              </a:defRPr>
            </a:lvl1pPr>
            <a:lvl2pPr marL="914400" indent="-45720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eaLnBrk="1" fontAlgn="base" hangingPunct="1">
              <a:lnSpc>
                <a:spcPct val="90000"/>
              </a:lnSpc>
              <a:spcBef>
                <a:spcPct val="20000"/>
              </a:spcBef>
              <a:spcAft>
                <a:spcPct val="0"/>
              </a:spcAft>
            </a:pPr>
            <a:r>
              <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MP =</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21.48 – 0.051 * HD74 – 0.0099 * HA80S</a:t>
            </a:r>
            <a:endParaRPr lang="en-US" altLang="zh-TW" sz="2800" dirty="0">
              <a:solidFill>
                <a:prstClr val="black"/>
              </a:solidFill>
              <a:latin typeface="Times New Roman" panose="02020603050405020304" pitchFamily="18" charset="0"/>
              <a:cs typeface="Times New Roman" panose="02020603050405020304" pitchFamily="18" charset="0"/>
            </a:endParaRPr>
          </a:p>
          <a:p>
            <a:pPr algn="just" eaLnBrk="1" fontAlgn="base" hangingPunct="1">
              <a:lnSpc>
                <a:spcPct val="90000"/>
              </a:lnSpc>
              <a:spcBef>
                <a:spcPct val="20000"/>
              </a:spcBef>
              <a:spcAft>
                <a:spcPct val="0"/>
              </a:spcAft>
              <a:buFontTx/>
              <a:buChar char="•"/>
            </a:pPr>
            <a:endParaRPr lang="en-US" altLang="zh-TW"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fontAlgn="base" hangingPunct="1">
              <a:lnSpc>
                <a:spcPct val="90000"/>
              </a:lnSpc>
              <a:spcBef>
                <a:spcPct val="20000"/>
              </a:spcBef>
              <a:spcAft>
                <a:spcPct val="0"/>
              </a:spcAft>
            </a:pPr>
            <a:r>
              <a:rPr lang="en-US" altLang="zh-TW"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where,</a:t>
            </a:r>
            <a:r>
              <a:rPr lang="zh-TW" altLang="en-US"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fontAlgn="base" hangingPunct="1">
              <a:lnSpc>
                <a:spcPct val="90000"/>
              </a:lnSpc>
              <a:spcBef>
                <a:spcPct val="20000"/>
              </a:spcBef>
              <a:spcAft>
                <a:spcPct val="0"/>
              </a:spcAft>
            </a:pPr>
            <a:r>
              <a:rPr lang="en-US" altLang="zh-TW"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MP: milk production per cow per day </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(in </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kg/day/cow</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p>
          <a:p>
            <a:pPr algn="just" eaLnBrk="1" fontAlgn="base" hangingPunct="1">
              <a:lnSpc>
                <a:spcPct val="90000"/>
              </a:lnSpc>
              <a:spcBef>
                <a:spcPct val="20000"/>
              </a:spcBef>
              <a:spcAft>
                <a:spcPct val="0"/>
              </a:spcAft>
            </a:pP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21.48: regular MP amount (in kg)</a:t>
            </a:r>
          </a:p>
          <a:p>
            <a:pPr algn="just" eaLnBrk="1" fontAlgn="base" hangingPunct="1">
              <a:lnSpc>
                <a:spcPct val="90000"/>
              </a:lnSpc>
              <a:spcBef>
                <a:spcPct val="20000"/>
              </a:spcBef>
              <a:spcAft>
                <a:spcPct val="0"/>
              </a:spcAft>
            </a:pP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HD74: total hours of THI &gt; 74</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for previous 4 days</a:t>
            </a:r>
          </a:p>
          <a:p>
            <a:pPr algn="just" eaLnBrk="1" fontAlgn="base" hangingPunct="1">
              <a:lnSpc>
                <a:spcPct val="90000"/>
              </a:lnSpc>
              <a:spcBef>
                <a:spcPct val="20000"/>
              </a:spcBef>
              <a:spcAft>
                <a:spcPct val="0"/>
              </a:spcAft>
            </a:pP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HA80S: square of total hours of THI &gt; 80 for previous day</a:t>
            </a:r>
          </a:p>
          <a:p>
            <a:pPr lvl="1" algn="just" eaLnBrk="1" fontAlgn="base" hangingPunct="1">
              <a:lnSpc>
                <a:spcPct val="90000"/>
              </a:lnSpc>
              <a:spcBef>
                <a:spcPct val="20000"/>
              </a:spcBef>
              <a:spcAft>
                <a:spcPct val="0"/>
              </a:spcAft>
              <a:buFontTx/>
              <a:buChar char="–"/>
            </a:pPr>
            <a:endPar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1" algn="r" eaLnBrk="1" fontAlgn="base" hangingPunct="1">
              <a:lnSpc>
                <a:spcPct val="90000"/>
              </a:lnSpc>
              <a:spcBef>
                <a:spcPct val="20000"/>
              </a:spcBef>
              <a:spcAft>
                <a:spcPct val="0"/>
              </a:spcAft>
            </a:pPr>
            <a:r>
              <a:rPr lang="en-US" altLang="zh-TW" sz="2400" dirty="0" err="1">
                <a:solidFill>
                  <a:prstClr val="black"/>
                </a:solidFill>
                <a:latin typeface="Times New Roman" panose="02020603050405020304" pitchFamily="18" charset="0"/>
                <a:cs typeface="Times New Roman" panose="02020603050405020304" pitchFamily="18" charset="0"/>
              </a:rPr>
              <a:t>Linvill</a:t>
            </a:r>
            <a:r>
              <a:rPr lang="en-US" altLang="zh-TW" sz="2400" dirty="0">
                <a:solidFill>
                  <a:prstClr val="black"/>
                </a:solidFill>
                <a:latin typeface="Times New Roman" panose="02020603050405020304" pitchFamily="18" charset="0"/>
                <a:cs typeface="Times New Roman" panose="02020603050405020304" pitchFamily="18" charset="0"/>
              </a:rPr>
              <a:t> and </a:t>
            </a:r>
            <a:r>
              <a:rPr lang="en-US" altLang="zh-TW" sz="2400" dirty="0" err="1">
                <a:solidFill>
                  <a:prstClr val="black"/>
                </a:solidFill>
                <a:latin typeface="Times New Roman" panose="02020603050405020304" pitchFamily="18" charset="0"/>
                <a:cs typeface="Times New Roman" panose="02020603050405020304" pitchFamily="18" charset="0"/>
              </a:rPr>
              <a:t>Pardue</a:t>
            </a:r>
            <a:r>
              <a:rPr lang="en-US" altLang="zh-TW" sz="2400" dirty="0">
                <a:solidFill>
                  <a:prstClr val="black"/>
                </a:solidFill>
                <a:latin typeface="Times New Roman" panose="02020603050405020304" pitchFamily="18" charset="0"/>
                <a:cs typeface="Times New Roman" panose="02020603050405020304" pitchFamily="18" charset="0"/>
              </a:rPr>
              <a:t> (1992)</a:t>
            </a:r>
          </a:p>
        </p:txBody>
      </p:sp>
    </p:spTree>
    <p:extLst>
      <p:ext uri="{BB962C8B-B14F-4D97-AF65-F5344CB8AC3E}">
        <p14:creationId xmlns:p14="http://schemas.microsoft.com/office/powerpoint/2010/main" val="36001062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274638"/>
            <a:ext cx="8229600" cy="563562"/>
          </a:xfrm>
        </p:spPr>
        <p:txBody>
          <a:bodyPr>
            <a:normAutofit fontScale="90000"/>
          </a:bodyPr>
          <a:lstStyle/>
          <a:p>
            <a:pPr eaLnBrk="1" hangingPunct="1"/>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Iso-THI lines</a:t>
            </a:r>
          </a:p>
        </p:txBody>
      </p:sp>
      <p:pic>
        <p:nvPicPr>
          <p:cNvPr id="358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980728"/>
            <a:ext cx="6553200"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4342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31530" y="274638"/>
            <a:ext cx="7550869" cy="1143000"/>
          </a:xfrm>
        </p:spPr>
        <p:txBody>
          <a:bodyPr/>
          <a:lstStyle/>
          <a:p>
            <a:r>
              <a:rPr lang="en-US" altLang="zh-TW" dirty="0"/>
              <a:t>Table 10: AHD or HD</a:t>
            </a:r>
            <a:endParaRPr lang="zh-TW" altLang="en-US" dirty="0"/>
          </a:p>
        </p:txBody>
      </p:sp>
      <p:pic>
        <p:nvPicPr>
          <p:cNvPr id="4" name="圖片 3"/>
          <p:cNvPicPr>
            <a:picLocks noChangeAspect="1"/>
          </p:cNvPicPr>
          <p:nvPr/>
        </p:nvPicPr>
        <p:blipFill>
          <a:blip r:embed="rId2"/>
          <a:stretch>
            <a:fillRect/>
          </a:stretch>
        </p:blipFill>
        <p:spPr>
          <a:xfrm>
            <a:off x="4031531" y="1417638"/>
            <a:ext cx="7189162" cy="4933738"/>
          </a:xfrm>
          <a:prstGeom prst="rect">
            <a:avLst/>
          </a:prstGeom>
        </p:spPr>
      </p:pic>
      <p:pic>
        <p:nvPicPr>
          <p:cNvPr id="5" name="Picture 4">
            <a:extLst>
              <a:ext uri="{FF2B5EF4-FFF2-40B4-BE49-F238E27FC236}">
                <a16:creationId xmlns:a16="http://schemas.microsoft.com/office/drawing/2014/main" id="{0C381140-84CB-476B-AEBE-8117E9B8834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9681" y="536607"/>
            <a:ext cx="3421931" cy="604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a:extLst>
              <a:ext uri="{FF2B5EF4-FFF2-40B4-BE49-F238E27FC236}">
                <a16:creationId xmlns:a16="http://schemas.microsoft.com/office/drawing/2014/main" id="{07008158-62FE-4706-9FF3-0628BF4483B5}"/>
              </a:ext>
            </a:extLst>
          </p:cNvPr>
          <p:cNvSpPr txBox="1"/>
          <p:nvPr/>
        </p:nvSpPr>
        <p:spPr>
          <a:xfrm>
            <a:off x="0" y="5249121"/>
            <a:ext cx="1586847" cy="523220"/>
          </a:xfrm>
          <a:prstGeom prst="rect">
            <a:avLst/>
          </a:prstGeom>
          <a:noFill/>
        </p:spPr>
        <p:txBody>
          <a:bodyPr wrap="square" rtlCol="0">
            <a:spAutoFit/>
          </a:bodyPr>
          <a:lstStyle/>
          <a:p>
            <a:r>
              <a:rPr lang="en-US" altLang="zh-TW" sz="2800" dirty="0"/>
              <a:t>10</a:t>
            </a:r>
          </a:p>
        </p:txBody>
      </p:sp>
    </p:spTree>
    <p:extLst>
      <p:ext uri="{BB962C8B-B14F-4D97-AF65-F5344CB8AC3E}">
        <p14:creationId xmlns:p14="http://schemas.microsoft.com/office/powerpoint/2010/main" val="39869308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12244" y="274638"/>
            <a:ext cx="7070155" cy="1143000"/>
          </a:xfrm>
        </p:spPr>
        <p:txBody>
          <a:bodyPr/>
          <a:lstStyle/>
          <a:p>
            <a:r>
              <a:rPr lang="en-US" altLang="zh-TW" dirty="0"/>
              <a:t>Table 11: AHD’ or HD’</a:t>
            </a:r>
            <a:endParaRPr lang="zh-TW" altLang="en-US" dirty="0"/>
          </a:p>
        </p:txBody>
      </p:sp>
      <p:pic>
        <p:nvPicPr>
          <p:cNvPr id="4" name="圖片 3"/>
          <p:cNvPicPr>
            <a:picLocks noChangeAspect="1"/>
          </p:cNvPicPr>
          <p:nvPr/>
        </p:nvPicPr>
        <p:blipFill>
          <a:blip r:embed="rId2"/>
          <a:stretch>
            <a:fillRect/>
          </a:stretch>
        </p:blipFill>
        <p:spPr>
          <a:xfrm>
            <a:off x="4512245" y="1313943"/>
            <a:ext cx="7239890" cy="4968552"/>
          </a:xfrm>
          <a:prstGeom prst="rect">
            <a:avLst/>
          </a:prstGeom>
        </p:spPr>
      </p:pic>
      <p:pic>
        <p:nvPicPr>
          <p:cNvPr id="5" name="Picture 4">
            <a:extLst>
              <a:ext uri="{FF2B5EF4-FFF2-40B4-BE49-F238E27FC236}">
                <a16:creationId xmlns:a16="http://schemas.microsoft.com/office/drawing/2014/main" id="{1A7221D5-0892-41BB-9643-1A76E1984BB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9681" y="536607"/>
            <a:ext cx="3421931" cy="604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a:extLst>
              <a:ext uri="{FF2B5EF4-FFF2-40B4-BE49-F238E27FC236}">
                <a16:creationId xmlns:a16="http://schemas.microsoft.com/office/drawing/2014/main" id="{0BB92FB7-8306-4805-B5EA-7150DDB09FC3}"/>
              </a:ext>
            </a:extLst>
          </p:cNvPr>
          <p:cNvSpPr txBox="1"/>
          <p:nvPr/>
        </p:nvSpPr>
        <p:spPr>
          <a:xfrm>
            <a:off x="75414" y="5692181"/>
            <a:ext cx="1586847" cy="523220"/>
          </a:xfrm>
          <a:prstGeom prst="rect">
            <a:avLst/>
          </a:prstGeom>
          <a:noFill/>
        </p:spPr>
        <p:txBody>
          <a:bodyPr wrap="square" rtlCol="0">
            <a:spAutoFit/>
          </a:bodyPr>
          <a:lstStyle/>
          <a:p>
            <a:r>
              <a:rPr lang="en-US" altLang="zh-TW" sz="2800" dirty="0"/>
              <a:t>11</a:t>
            </a:r>
            <a:endParaRPr lang="zh-TW" altLang="en-US" sz="2800" dirty="0"/>
          </a:p>
        </p:txBody>
      </p:sp>
    </p:spTree>
    <p:extLst>
      <p:ext uri="{BB962C8B-B14F-4D97-AF65-F5344CB8AC3E}">
        <p14:creationId xmlns:p14="http://schemas.microsoft.com/office/powerpoint/2010/main" val="28088573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19536" y="764704"/>
            <a:ext cx="8207263" cy="4968552"/>
          </a:xfrm>
          <a:prstGeom prst="rect">
            <a:avLst/>
          </a:prstGeom>
        </p:spPr>
      </p:pic>
      <p:cxnSp>
        <p:nvCxnSpPr>
          <p:cNvPr id="7" name="直線接點 6"/>
          <p:cNvCxnSpPr/>
          <p:nvPr/>
        </p:nvCxnSpPr>
        <p:spPr>
          <a:xfrm>
            <a:off x="3503712" y="2924944"/>
            <a:ext cx="73083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2063552" y="3553966"/>
            <a:ext cx="87484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5879976" y="1700808"/>
            <a:ext cx="4932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10200456" y="2924944"/>
            <a:ext cx="0" cy="62902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10560496" y="1700808"/>
            <a:ext cx="0" cy="187220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10505267" y="2004924"/>
            <a:ext cx="1649027" cy="646331"/>
          </a:xfrm>
          <a:prstGeom prst="rect">
            <a:avLst/>
          </a:prstGeom>
          <a:noFill/>
        </p:spPr>
        <p:txBody>
          <a:bodyPr wrap="square" rtlCol="0">
            <a:spAutoFit/>
          </a:bodyPr>
          <a:lstStyle/>
          <a:p>
            <a:pPr fontAlgn="base">
              <a:spcBef>
                <a:spcPct val="0"/>
              </a:spcBef>
              <a:spcAft>
                <a:spcPct val="0"/>
              </a:spcAft>
            </a:pPr>
            <a:r>
              <a:rPr kumimoji="1" lang="en-US" altLang="zh-TW" b="1" dirty="0">
                <a:solidFill>
                  <a:srgbClr val="0070C0"/>
                </a:solidFill>
                <a:latin typeface="Arial" charset="0"/>
                <a:ea typeface="標楷體" pitchFamily="65" charset="-120"/>
              </a:rPr>
              <a:t>VPD</a:t>
            </a:r>
          </a:p>
          <a:p>
            <a:pPr fontAlgn="base">
              <a:spcBef>
                <a:spcPct val="0"/>
              </a:spcBef>
              <a:spcAft>
                <a:spcPct val="0"/>
              </a:spcAft>
            </a:pPr>
            <a:r>
              <a:rPr kumimoji="1" lang="en-US" altLang="zh-TW" b="1" dirty="0">
                <a:solidFill>
                  <a:srgbClr val="0070C0"/>
                </a:solidFill>
                <a:latin typeface="Arial" charset="0"/>
                <a:ea typeface="標楷體" pitchFamily="65" charset="-120"/>
              </a:rPr>
              <a:t>AHD or HD</a:t>
            </a:r>
            <a:endParaRPr kumimoji="1" lang="zh-TW" altLang="en-US" b="1" dirty="0">
              <a:solidFill>
                <a:srgbClr val="0070C0"/>
              </a:solidFill>
              <a:latin typeface="Arial" charset="0"/>
              <a:ea typeface="標楷體" pitchFamily="65" charset="-120"/>
            </a:endParaRPr>
          </a:p>
        </p:txBody>
      </p:sp>
      <p:sp>
        <p:nvSpPr>
          <p:cNvPr id="19" name="文字方塊 18"/>
          <p:cNvSpPr txBox="1"/>
          <p:nvPr/>
        </p:nvSpPr>
        <p:spPr>
          <a:xfrm>
            <a:off x="10233107" y="2917515"/>
            <a:ext cx="1649022" cy="646331"/>
          </a:xfrm>
          <a:prstGeom prst="rect">
            <a:avLst/>
          </a:prstGeom>
          <a:noFill/>
        </p:spPr>
        <p:txBody>
          <a:bodyPr wrap="square" rtlCol="0">
            <a:spAutoFit/>
          </a:bodyPr>
          <a:lstStyle/>
          <a:p>
            <a:pPr fontAlgn="base">
              <a:spcBef>
                <a:spcPct val="0"/>
              </a:spcBef>
              <a:spcAft>
                <a:spcPct val="0"/>
              </a:spcAft>
            </a:pPr>
            <a:r>
              <a:rPr kumimoji="1" lang="en-US" altLang="zh-TW" b="1" dirty="0">
                <a:solidFill>
                  <a:srgbClr val="FF0000"/>
                </a:solidFill>
                <a:latin typeface="Arial" charset="0"/>
                <a:ea typeface="標楷體" pitchFamily="65" charset="-120"/>
              </a:rPr>
              <a:t>VPD’</a:t>
            </a:r>
          </a:p>
          <a:p>
            <a:pPr fontAlgn="base">
              <a:spcBef>
                <a:spcPct val="0"/>
              </a:spcBef>
              <a:spcAft>
                <a:spcPct val="0"/>
              </a:spcAft>
            </a:pPr>
            <a:r>
              <a:rPr kumimoji="1" lang="en-US" altLang="zh-TW" b="1" dirty="0">
                <a:solidFill>
                  <a:srgbClr val="FF0000"/>
                </a:solidFill>
                <a:latin typeface="Arial" charset="0"/>
                <a:ea typeface="標楷體" pitchFamily="65" charset="-120"/>
              </a:rPr>
              <a:t>AHD’ or HD’</a:t>
            </a:r>
            <a:endParaRPr kumimoji="1" lang="zh-TW" altLang="en-US" b="1" dirty="0">
              <a:solidFill>
                <a:srgbClr val="FF0000"/>
              </a:solidFill>
              <a:latin typeface="Arial" charset="0"/>
              <a:ea typeface="標楷體" pitchFamily="65" charset="-120"/>
            </a:endParaRPr>
          </a:p>
        </p:txBody>
      </p:sp>
      <p:sp>
        <p:nvSpPr>
          <p:cNvPr id="20" name="文字方塊 19"/>
          <p:cNvSpPr txBox="1"/>
          <p:nvPr/>
        </p:nvSpPr>
        <p:spPr>
          <a:xfrm>
            <a:off x="1919537" y="3140968"/>
            <a:ext cx="648071" cy="369332"/>
          </a:xfrm>
          <a:prstGeom prst="rect">
            <a:avLst/>
          </a:prstGeom>
          <a:noFill/>
        </p:spPr>
        <p:txBody>
          <a:bodyPr wrap="square" rtlCol="0">
            <a:spAutoFit/>
          </a:bodyPr>
          <a:lstStyle/>
          <a:p>
            <a:pPr fontAlgn="base">
              <a:spcBef>
                <a:spcPct val="0"/>
              </a:spcBef>
              <a:spcAft>
                <a:spcPct val="0"/>
              </a:spcAft>
            </a:pPr>
            <a:r>
              <a:rPr kumimoji="1" lang="en-US" altLang="zh-TW" dirty="0" err="1">
                <a:solidFill>
                  <a:srgbClr val="00B0F0"/>
                </a:solidFill>
                <a:latin typeface="Arial" charset="0"/>
                <a:ea typeface="標楷體" pitchFamily="65" charset="-120"/>
              </a:rPr>
              <a:t>T</a:t>
            </a:r>
            <a:r>
              <a:rPr kumimoji="1" lang="en-US" altLang="zh-TW" baseline="-25000" dirty="0" err="1">
                <a:solidFill>
                  <a:srgbClr val="00B0F0"/>
                </a:solidFill>
                <a:latin typeface="Arial" charset="0"/>
                <a:ea typeface="標楷體" pitchFamily="65" charset="-120"/>
              </a:rPr>
              <a:t>dp</a:t>
            </a:r>
            <a:endParaRPr kumimoji="1" lang="zh-TW" altLang="en-US" baseline="-25000" dirty="0">
              <a:solidFill>
                <a:srgbClr val="00B0F0"/>
              </a:solidFill>
              <a:latin typeface="Arial" charset="0"/>
              <a:ea typeface="標楷體" pitchFamily="65" charset="-120"/>
            </a:endParaRPr>
          </a:p>
        </p:txBody>
      </p:sp>
    </p:spTree>
    <p:extLst>
      <p:ext uri="{BB962C8B-B14F-4D97-AF65-F5344CB8AC3E}">
        <p14:creationId xmlns:p14="http://schemas.microsoft.com/office/powerpoint/2010/main" val="18139077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fogging for comfort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7488" y="1550690"/>
            <a:ext cx="5184576" cy="4041520"/>
          </a:xfrm>
          <a:prstGeom prst="rect">
            <a:avLst/>
          </a:prstGeom>
        </p:spPr>
      </p:pic>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75302" y="1556792"/>
            <a:ext cx="5029211" cy="4035418"/>
          </a:xfrm>
          <a:prstGeom prst="rect">
            <a:avLst/>
          </a:prstGeom>
        </p:spPr>
      </p:pic>
    </p:spTree>
    <p:extLst>
      <p:ext uri="{BB962C8B-B14F-4D97-AF65-F5344CB8AC3E}">
        <p14:creationId xmlns:p14="http://schemas.microsoft.com/office/powerpoint/2010/main" val="28626790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p:cNvSpPr>
            <a:spLocks noGrp="1" noChangeArrowheads="1"/>
          </p:cNvSpPr>
          <p:nvPr>
            <p:ph type="ctrTitle"/>
          </p:nvPr>
        </p:nvSpPr>
        <p:spPr>
          <a:xfrm>
            <a:off x="2351088" y="476251"/>
            <a:ext cx="7772400" cy="576263"/>
          </a:xfrm>
        </p:spPr>
        <p:txBody>
          <a:bodyPr>
            <a:normAutofit fontScale="90000"/>
          </a:bodyPr>
          <a:lstStyle/>
          <a:p>
            <a:r>
              <a:rPr lang="en-US" altLang="zh-TW" sz="5400"/>
              <a:t>Psycharts</a:t>
            </a:r>
          </a:p>
        </p:txBody>
      </p:sp>
      <p:sp>
        <p:nvSpPr>
          <p:cNvPr id="137223" name="Rectangle 7"/>
          <p:cNvSpPr>
            <a:spLocks noChangeArrowheads="1"/>
          </p:cNvSpPr>
          <p:nvPr/>
        </p:nvSpPr>
        <p:spPr bwMode="auto">
          <a:xfrm>
            <a:off x="1992313" y="476251"/>
            <a:ext cx="79930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itchFamily="18" charset="0"/>
                <a:ea typeface="新細明體" pitchFamily="18" charset="-120"/>
              </a:defRPr>
            </a:lvl1pPr>
            <a:lvl2pPr marL="914400" indent="-457200">
              <a:defRPr kumimoji="1" sz="2400">
                <a:solidFill>
                  <a:schemeClr val="tx1"/>
                </a:solidFill>
                <a:latin typeface="Times New Roman" pitchFamily="18" charset="0"/>
                <a:ea typeface="新細明體" pitchFamily="18" charset="-120"/>
              </a:defRPr>
            </a:lvl2pPr>
            <a:lvl3pPr marL="1371600" indent="-457200">
              <a:defRPr kumimoji="1" sz="2400">
                <a:solidFill>
                  <a:schemeClr val="tx1"/>
                </a:solidFill>
                <a:latin typeface="Times New Roman" pitchFamily="18" charset="0"/>
                <a:ea typeface="新細明體" pitchFamily="18" charset="-120"/>
              </a:defRPr>
            </a:lvl3pPr>
            <a:lvl4pPr marL="1828800" indent="-457200">
              <a:defRPr kumimoji="1" sz="2400">
                <a:solidFill>
                  <a:schemeClr val="tx1"/>
                </a:solidFill>
                <a:latin typeface="Times New Roman" pitchFamily="18" charset="0"/>
                <a:ea typeface="新細明體" pitchFamily="18" charset="-120"/>
              </a:defRPr>
            </a:lvl4pPr>
            <a:lvl5pPr marL="2286000" indent="-457200">
              <a:defRPr kumimoji="1" sz="2400">
                <a:solidFill>
                  <a:schemeClr val="tx1"/>
                </a:solidFill>
                <a:latin typeface="Times New Roman" pitchFamily="18" charset="0"/>
                <a:ea typeface="新細明體" pitchFamily="18" charset="-120"/>
              </a:defRPr>
            </a:lvl5pPr>
            <a:lvl6pPr marL="2743200" indent="-457200" fontAlgn="base">
              <a:spcBef>
                <a:spcPct val="0"/>
              </a:spcBef>
              <a:spcAft>
                <a:spcPct val="0"/>
              </a:spcAft>
              <a:defRPr kumimoji="1" sz="2400">
                <a:solidFill>
                  <a:schemeClr val="tx1"/>
                </a:solidFill>
                <a:latin typeface="Times New Roman" pitchFamily="18" charset="0"/>
                <a:ea typeface="新細明體" pitchFamily="18" charset="-120"/>
              </a:defRPr>
            </a:lvl6pPr>
            <a:lvl7pPr marL="3200400" indent="-457200" fontAlgn="base">
              <a:spcBef>
                <a:spcPct val="0"/>
              </a:spcBef>
              <a:spcAft>
                <a:spcPct val="0"/>
              </a:spcAft>
              <a:defRPr kumimoji="1" sz="2400">
                <a:solidFill>
                  <a:schemeClr val="tx1"/>
                </a:solidFill>
                <a:latin typeface="Times New Roman" pitchFamily="18" charset="0"/>
                <a:ea typeface="新細明體" pitchFamily="18" charset="-120"/>
              </a:defRPr>
            </a:lvl7pPr>
            <a:lvl8pPr marL="3657600" indent="-457200" fontAlgn="base">
              <a:spcBef>
                <a:spcPct val="0"/>
              </a:spcBef>
              <a:spcAft>
                <a:spcPct val="0"/>
              </a:spcAft>
              <a:defRPr kumimoji="1" sz="2400">
                <a:solidFill>
                  <a:schemeClr val="tx1"/>
                </a:solidFill>
                <a:latin typeface="Times New Roman" pitchFamily="18" charset="0"/>
                <a:ea typeface="新細明體" pitchFamily="18" charset="-120"/>
              </a:defRPr>
            </a:lvl8pPr>
            <a:lvl9pPr marL="4114800" indent="-457200" fontAlgn="base">
              <a:spcBef>
                <a:spcPct val="0"/>
              </a:spcBef>
              <a:spcAft>
                <a:spcPct val="0"/>
              </a:spcAft>
              <a:defRPr kumimoji="1" sz="2400">
                <a:solidFill>
                  <a:schemeClr val="tx1"/>
                </a:solidFill>
                <a:latin typeface="Times New Roman" pitchFamily="18" charset="0"/>
                <a:ea typeface="新細明體" pitchFamily="18" charset="-120"/>
              </a:defRPr>
            </a:lvl9pPr>
          </a:lstStyle>
          <a:p>
            <a:pPr lvl="2" fontAlgn="base">
              <a:spcBef>
                <a:spcPct val="0"/>
              </a:spcBef>
              <a:spcAft>
                <a:spcPct val="0"/>
              </a:spcAft>
              <a:buFont typeface="Wingdings" pitchFamily="2" charset="2"/>
              <a:buChar char="n"/>
            </a:pPr>
            <a:endParaRPr lang="en-US" altLang="zh-TW">
              <a:solidFill>
                <a:srgbClr val="545472"/>
              </a:solidFill>
            </a:endParaRPr>
          </a:p>
          <a:p>
            <a:pPr lvl="1" fontAlgn="base">
              <a:spcBef>
                <a:spcPct val="0"/>
              </a:spcBef>
              <a:spcAft>
                <a:spcPct val="0"/>
              </a:spcAft>
              <a:buFont typeface="Wingdings" pitchFamily="2" charset="2"/>
              <a:buChar char="n"/>
            </a:pPr>
            <a:endParaRPr lang="en-US" altLang="zh-TW">
              <a:solidFill>
                <a:srgbClr val="545472"/>
              </a:solidFill>
            </a:endParaRPr>
          </a:p>
          <a:p>
            <a:pPr lvl="4" fontAlgn="base">
              <a:spcBef>
                <a:spcPct val="0"/>
              </a:spcBef>
              <a:spcAft>
                <a:spcPct val="0"/>
              </a:spcAft>
              <a:buFont typeface="Wingdings" pitchFamily="2" charset="2"/>
              <a:buChar char="n"/>
            </a:pPr>
            <a:endParaRPr lang="en-US" altLang="zh-TW">
              <a:solidFill>
                <a:srgbClr val="545472"/>
              </a:solidFill>
            </a:endParaRPr>
          </a:p>
        </p:txBody>
      </p:sp>
      <p:grpSp>
        <p:nvGrpSpPr>
          <p:cNvPr id="137228" name="Group 12"/>
          <p:cNvGrpSpPr>
            <a:grpSpLocks/>
          </p:cNvGrpSpPr>
          <p:nvPr/>
        </p:nvGrpSpPr>
        <p:grpSpPr bwMode="auto">
          <a:xfrm>
            <a:off x="1919288" y="1339851"/>
            <a:ext cx="8208962" cy="4752975"/>
            <a:chOff x="249" y="663"/>
            <a:chExt cx="5171" cy="2994"/>
          </a:xfrm>
        </p:grpSpPr>
        <p:pic>
          <p:nvPicPr>
            <p:cNvPr id="137222"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 y="2069"/>
              <a:ext cx="4354" cy="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4" name="AutoShape 8"/>
            <p:cNvSpPr>
              <a:spLocks noChangeArrowheads="1"/>
            </p:cNvSpPr>
            <p:nvPr/>
          </p:nvSpPr>
          <p:spPr bwMode="auto">
            <a:xfrm>
              <a:off x="249" y="663"/>
              <a:ext cx="2132" cy="1270"/>
            </a:xfrm>
            <a:prstGeom prst="wedgeRoundRectCallout">
              <a:avLst>
                <a:gd name="adj1" fmla="val 11634"/>
                <a:gd name="adj2" fmla="val 62440"/>
                <a:gd name="adj3" fmla="val 16667"/>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400" b="1">
                  <a:solidFill>
                    <a:srgbClr val="545472"/>
                  </a:solidFill>
                  <a:latin typeface="Times New Roman" pitchFamily="18" charset="0"/>
                  <a:ea typeface="標楷體" pitchFamily="65" charset="-120"/>
                </a:rPr>
                <a:t>Besides atmospheric pressure, values of 2 independent states are required to derive others</a:t>
              </a:r>
              <a:endParaRPr kumimoji="1" lang="zh-TW" altLang="en-US" sz="2400" b="1">
                <a:solidFill>
                  <a:srgbClr val="545472"/>
                </a:solidFill>
                <a:latin typeface="Times New Roman" pitchFamily="18" charset="0"/>
                <a:ea typeface="標楷體" pitchFamily="65" charset="-120"/>
              </a:endParaRPr>
            </a:p>
          </p:txBody>
        </p:sp>
        <p:sp>
          <p:nvSpPr>
            <p:cNvPr id="137225" name="AutoShape 9"/>
            <p:cNvSpPr>
              <a:spLocks noChangeArrowheads="1"/>
            </p:cNvSpPr>
            <p:nvPr/>
          </p:nvSpPr>
          <p:spPr bwMode="auto">
            <a:xfrm>
              <a:off x="295" y="2931"/>
              <a:ext cx="2132" cy="726"/>
            </a:xfrm>
            <a:prstGeom prst="wedgeRoundRectCallout">
              <a:avLst>
                <a:gd name="adj1" fmla="val 50468"/>
                <a:gd name="adj2" fmla="val -94764"/>
                <a:gd name="adj3" fmla="val 16667"/>
              </a:avLst>
            </a:prstGeom>
            <a:noFill/>
            <a:ln w="38100">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a:solidFill>
                    <a:srgbClr val="545472"/>
                  </a:solidFill>
                  <a:latin typeface="Times New Roman" pitchFamily="18" charset="0"/>
                  <a:ea typeface="標楷體" pitchFamily="65" charset="-120"/>
                </a:rPr>
                <a:t>find differences between 2 states</a:t>
              </a:r>
              <a:endParaRPr kumimoji="1" lang="zh-TW" altLang="en-US" sz="2800">
                <a:solidFill>
                  <a:srgbClr val="545472"/>
                </a:solidFill>
                <a:latin typeface="Times New Roman" pitchFamily="18" charset="0"/>
                <a:ea typeface="標楷體" pitchFamily="65" charset="-120"/>
              </a:endParaRPr>
            </a:p>
          </p:txBody>
        </p:sp>
        <p:sp>
          <p:nvSpPr>
            <p:cNvPr id="137226" name="AutoShape 10"/>
            <p:cNvSpPr>
              <a:spLocks noChangeArrowheads="1"/>
            </p:cNvSpPr>
            <p:nvPr/>
          </p:nvSpPr>
          <p:spPr bwMode="auto">
            <a:xfrm>
              <a:off x="3198" y="890"/>
              <a:ext cx="2132" cy="726"/>
            </a:xfrm>
            <a:prstGeom prst="wedgeRoundRectCallout">
              <a:avLst>
                <a:gd name="adj1" fmla="val -32315"/>
                <a:gd name="adj2" fmla="val 111708"/>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a:solidFill>
                    <a:srgbClr val="545472"/>
                  </a:solidFill>
                  <a:latin typeface="Times New Roman" pitchFamily="18" charset="0"/>
                  <a:ea typeface="標楷體" pitchFamily="65" charset="-120"/>
                </a:rPr>
                <a:t>Evaporative cooling process calculation</a:t>
              </a:r>
              <a:endParaRPr kumimoji="1" lang="zh-TW" altLang="en-US" sz="2800">
                <a:solidFill>
                  <a:srgbClr val="545472"/>
                </a:solidFill>
                <a:latin typeface="Times New Roman" pitchFamily="18" charset="0"/>
                <a:ea typeface="標楷體" pitchFamily="65" charset="-120"/>
              </a:endParaRPr>
            </a:p>
          </p:txBody>
        </p:sp>
        <p:sp>
          <p:nvSpPr>
            <p:cNvPr id="137227" name="AutoShape 11"/>
            <p:cNvSpPr>
              <a:spLocks noChangeArrowheads="1"/>
            </p:cNvSpPr>
            <p:nvPr/>
          </p:nvSpPr>
          <p:spPr bwMode="auto">
            <a:xfrm>
              <a:off x="3288" y="2886"/>
              <a:ext cx="2132" cy="726"/>
            </a:xfrm>
            <a:prstGeom prst="wedgeRoundRectCallout">
              <a:avLst>
                <a:gd name="adj1" fmla="val 14167"/>
                <a:gd name="adj2" fmla="val -97796"/>
                <a:gd name="adj3" fmla="val 16667"/>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dirty="0">
                  <a:solidFill>
                    <a:srgbClr val="545472"/>
                  </a:solidFill>
                  <a:latin typeface="Times New Roman" pitchFamily="18" charset="0"/>
                  <a:ea typeface="標楷體" pitchFamily="65" charset="-120"/>
                </a:rPr>
                <a:t>Vapor pressure deficit on </a:t>
              </a:r>
              <a:r>
                <a:rPr kumimoji="1" lang="en-US" altLang="zh-TW" sz="4000" dirty="0">
                  <a:solidFill>
                    <a:srgbClr val="FF0000"/>
                  </a:solidFill>
                  <a:latin typeface="Times New Roman" pitchFamily="18" charset="0"/>
                  <a:ea typeface="標楷體" pitchFamily="65" charset="-120"/>
                </a:rPr>
                <a:t>leaf</a:t>
              </a:r>
              <a:endParaRPr kumimoji="1" lang="zh-TW" altLang="en-US" sz="2800" dirty="0">
                <a:solidFill>
                  <a:srgbClr val="FF0000"/>
                </a:solidFill>
                <a:latin typeface="Times New Roman" pitchFamily="18" charset="0"/>
                <a:ea typeface="標楷體" pitchFamily="65" charset="-120"/>
              </a:endParaRPr>
            </a:p>
          </p:txBody>
        </p:sp>
      </p:grpSp>
    </p:spTree>
    <p:extLst>
      <p:ext uri="{BB962C8B-B14F-4D97-AF65-F5344CB8AC3E}">
        <p14:creationId xmlns:p14="http://schemas.microsoft.com/office/powerpoint/2010/main" val="13986238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7" name="Rectangle 5"/>
          <p:cNvSpPr>
            <a:spLocks noGrp="1" noChangeArrowheads="1"/>
          </p:cNvSpPr>
          <p:nvPr>
            <p:ph type="title" idx="4294967295"/>
          </p:nvPr>
        </p:nvSpPr>
        <p:spPr>
          <a:xfrm>
            <a:off x="1524001" y="620714"/>
            <a:ext cx="8893175" cy="720725"/>
          </a:xfrm>
        </p:spPr>
        <p:txBody>
          <a:bodyPr>
            <a:normAutofit fontScale="90000"/>
          </a:bodyPr>
          <a:lstStyle/>
          <a:p>
            <a:r>
              <a:rPr lang="en-US" altLang="zh-TW"/>
              <a:t>State Calculation</a:t>
            </a:r>
          </a:p>
        </p:txBody>
      </p:sp>
      <p:pic>
        <p:nvPicPr>
          <p:cNvPr id="115716" name="Picture 4"/>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1847851" y="1557339"/>
            <a:ext cx="4932363" cy="3436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5721"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r="-631"/>
          <a:stretch>
            <a:fillRect/>
          </a:stretch>
        </p:blipFill>
        <p:spPr bwMode="auto">
          <a:xfrm>
            <a:off x="7104063" y="2492375"/>
            <a:ext cx="3263900" cy="368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5722" name="Oval 10"/>
          <p:cNvSpPr>
            <a:spLocks noChangeArrowheads="1"/>
          </p:cNvSpPr>
          <p:nvPr/>
        </p:nvSpPr>
        <p:spPr bwMode="auto">
          <a:xfrm>
            <a:off x="5303839" y="1484314"/>
            <a:ext cx="1512887" cy="1944687"/>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15723" name="AutoShape 11"/>
          <p:cNvSpPr>
            <a:spLocks noChangeArrowheads="1"/>
          </p:cNvSpPr>
          <p:nvPr/>
        </p:nvSpPr>
        <p:spPr bwMode="auto">
          <a:xfrm>
            <a:off x="6959601" y="2420938"/>
            <a:ext cx="3457575" cy="3816350"/>
          </a:xfrm>
          <a:prstGeom prst="wedgeRoundRectCallout">
            <a:avLst>
              <a:gd name="adj1" fmla="val -56519"/>
              <a:gd name="adj2" fmla="val -60315"/>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15724" name="Oval 12"/>
          <p:cNvSpPr>
            <a:spLocks noChangeArrowheads="1"/>
          </p:cNvSpPr>
          <p:nvPr/>
        </p:nvSpPr>
        <p:spPr bwMode="auto">
          <a:xfrm>
            <a:off x="7046913" y="2492376"/>
            <a:ext cx="863600" cy="417513"/>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Tree>
    <p:extLst>
      <p:ext uri="{BB962C8B-B14F-4D97-AF65-F5344CB8AC3E}">
        <p14:creationId xmlns:p14="http://schemas.microsoft.com/office/powerpoint/2010/main" val="2910038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919289" y="333375"/>
            <a:ext cx="8353425" cy="719138"/>
          </a:xfrm>
        </p:spPr>
        <p:txBody>
          <a:bodyPr/>
          <a:lstStyle/>
          <a:p>
            <a:r>
              <a:rPr lang="en-US" altLang="zh-TW" sz="4000"/>
              <a:t>Independent Properties (IP)</a:t>
            </a:r>
          </a:p>
        </p:txBody>
      </p:sp>
      <p:graphicFrame>
        <p:nvGraphicFramePr>
          <p:cNvPr id="78202" name="Group 378"/>
          <p:cNvGraphicFramePr>
            <a:graphicFrameLocks noGrp="1"/>
          </p:cNvGraphicFramePr>
          <p:nvPr/>
        </p:nvGraphicFramePr>
        <p:xfrm>
          <a:off x="1919288" y="1196975"/>
          <a:ext cx="8424862" cy="1455738"/>
        </p:xfrm>
        <a:graphic>
          <a:graphicData uri="http://schemas.openxmlformats.org/drawingml/2006/table">
            <a:tbl>
              <a:tblPr/>
              <a:tblGrid>
                <a:gridCol w="765175">
                  <a:extLst>
                    <a:ext uri="{9D8B030D-6E8A-4147-A177-3AD203B41FA5}">
                      <a16:colId xmlns:a16="http://schemas.microsoft.com/office/drawing/2014/main" val="20000"/>
                    </a:ext>
                  </a:extLst>
                </a:gridCol>
                <a:gridCol w="766762">
                  <a:extLst>
                    <a:ext uri="{9D8B030D-6E8A-4147-A177-3AD203B41FA5}">
                      <a16:colId xmlns:a16="http://schemas.microsoft.com/office/drawing/2014/main" val="20001"/>
                    </a:ext>
                  </a:extLst>
                </a:gridCol>
                <a:gridCol w="765175">
                  <a:extLst>
                    <a:ext uri="{9D8B030D-6E8A-4147-A177-3AD203B41FA5}">
                      <a16:colId xmlns:a16="http://schemas.microsoft.com/office/drawing/2014/main" val="20002"/>
                    </a:ext>
                  </a:extLst>
                </a:gridCol>
                <a:gridCol w="765175">
                  <a:extLst>
                    <a:ext uri="{9D8B030D-6E8A-4147-A177-3AD203B41FA5}">
                      <a16:colId xmlns:a16="http://schemas.microsoft.com/office/drawing/2014/main" val="20003"/>
                    </a:ext>
                  </a:extLst>
                </a:gridCol>
                <a:gridCol w="766763">
                  <a:extLst>
                    <a:ext uri="{9D8B030D-6E8A-4147-A177-3AD203B41FA5}">
                      <a16:colId xmlns:a16="http://schemas.microsoft.com/office/drawing/2014/main" val="20004"/>
                    </a:ext>
                  </a:extLst>
                </a:gridCol>
                <a:gridCol w="766762">
                  <a:extLst>
                    <a:ext uri="{9D8B030D-6E8A-4147-A177-3AD203B41FA5}">
                      <a16:colId xmlns:a16="http://schemas.microsoft.com/office/drawing/2014/main" val="20005"/>
                    </a:ext>
                  </a:extLst>
                </a:gridCol>
                <a:gridCol w="766763">
                  <a:extLst>
                    <a:ext uri="{9D8B030D-6E8A-4147-A177-3AD203B41FA5}">
                      <a16:colId xmlns:a16="http://schemas.microsoft.com/office/drawing/2014/main" val="20006"/>
                    </a:ext>
                  </a:extLst>
                </a:gridCol>
                <a:gridCol w="765175">
                  <a:extLst>
                    <a:ext uri="{9D8B030D-6E8A-4147-A177-3AD203B41FA5}">
                      <a16:colId xmlns:a16="http://schemas.microsoft.com/office/drawing/2014/main" val="20007"/>
                    </a:ext>
                  </a:extLst>
                </a:gridCol>
                <a:gridCol w="765175">
                  <a:extLst>
                    <a:ext uri="{9D8B030D-6E8A-4147-A177-3AD203B41FA5}">
                      <a16:colId xmlns:a16="http://schemas.microsoft.com/office/drawing/2014/main" val="20008"/>
                    </a:ext>
                  </a:extLst>
                </a:gridCol>
                <a:gridCol w="766762">
                  <a:extLst>
                    <a:ext uri="{9D8B030D-6E8A-4147-A177-3AD203B41FA5}">
                      <a16:colId xmlns:a16="http://schemas.microsoft.com/office/drawing/2014/main" val="20009"/>
                    </a:ext>
                  </a:extLst>
                </a:gridCol>
                <a:gridCol w="765175">
                  <a:extLst>
                    <a:ext uri="{9D8B030D-6E8A-4147-A177-3AD203B41FA5}">
                      <a16:colId xmlns:a16="http://schemas.microsoft.com/office/drawing/2014/main" val="20010"/>
                    </a:ext>
                  </a:extLst>
                </a:gridCol>
              </a:tblGrid>
              <a:tr h="728663">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1" lang="zh-TW" altLang="en-US" sz="2400" b="0" i="0" u="none" strike="noStrike" cap="none" normalizeH="0" baseline="0">
                        <a:ln>
                          <a:noFill/>
                        </a:ln>
                        <a:solidFill>
                          <a:schemeClr val="tx1"/>
                        </a:solidFill>
                        <a:effectLst/>
                        <a:latin typeface="Tahoma" pitchFamily="34" charset="0"/>
                        <a:ea typeface="新細明體" pitchFamily="18" charset="-12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Twb</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RH</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Tdp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AH</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SV</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H</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hfg</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000" b="1" i="0" u="none" strike="noStrike" cap="none" normalizeH="0" baseline="0">
                          <a:ln>
                            <a:noFill/>
                          </a:ln>
                          <a:solidFill>
                            <a:schemeClr val="tx1"/>
                          </a:solidFill>
                          <a:effectLst/>
                          <a:latin typeface="Tahoma" pitchFamily="34" charset="0"/>
                          <a:ea typeface="新細明體" pitchFamily="18" charset="-120"/>
                        </a:rPr>
                        <a:t>DOS</a:t>
                      </a:r>
                      <a:endParaRPr kumimoji="1" lang="en-US" altLang="zh-TW" sz="2400" b="1" i="0" u="none" strike="noStrike" cap="none" normalizeH="0" baseline="0">
                        <a:ln>
                          <a:noFill/>
                        </a:ln>
                        <a:solidFill>
                          <a:schemeClr val="tx1"/>
                        </a:solidFill>
                        <a:effectLst/>
                        <a:latin typeface="Tahoma" pitchFamily="34" charset="0"/>
                        <a:ea typeface="新細明體" pitchFamily="18" charset="-12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Pws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Pw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075">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Tdb</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IP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IP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IP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IP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IP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IP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w="12700" cap="flat" cmpd="sng" algn="ctr">
                      <a:solidFill>
                        <a:schemeClr val="tx1"/>
                      </a:solidFill>
                      <a:prstDash val="solid"/>
                      <a:miter lim="800000"/>
                      <a:headEnd type="none" w="med" len="med"/>
                      <a:tailEnd type="none" w="med" len="med"/>
                    </a:lnTlToBr>
                    <a:lnBlToTr>
                      <a:noFill/>
                    </a:lnBlToTr>
                    <a:solidFill>
                      <a:srgbClr val="F8FB85"/>
                    </a:solid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IP</a:t>
                      </a:r>
                      <a:endParaRPr kumimoji="1" lang="zh-TW" altLang="en-US" sz="2400" b="0" i="0" u="none" strike="noStrike" cap="none" normalizeH="0" baseline="0">
                        <a:ln>
                          <a:noFill/>
                        </a:ln>
                        <a:solidFill>
                          <a:schemeClr val="tx1"/>
                        </a:solidFill>
                        <a:effectLst/>
                        <a:latin typeface="Tahoma" pitchFamily="34" charset="0"/>
                        <a:ea typeface="新細明體" pitchFamily="18" charset="-12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w="12700" cap="flat" cmpd="sng" algn="ctr">
                      <a:solidFill>
                        <a:schemeClr val="tx1"/>
                      </a:solidFill>
                      <a:prstDash val="solid"/>
                      <a:miter lim="800000"/>
                      <a:headEnd type="none" w="med" len="med"/>
                      <a:tailEnd type="none" w="med" len="med"/>
                    </a:lnTlToBr>
                    <a:lnBlToTr>
                      <a:noFill/>
                    </a:lnBlToTr>
                    <a:solidFill>
                      <a:srgbClr val="F8FB85"/>
                    </a:solidFill>
                  </a:tcPr>
                </a:tc>
                <a:tc>
                  <a:txBody>
                    <a:bodyPr/>
                    <a:lstStyle>
                      <a:lvl1pPr>
                        <a:spcBef>
                          <a:spcPct val="20000"/>
                        </a:spcBef>
                        <a:buSzPct val="90000"/>
                        <a:defRPr kumimoji="1" sz="2800">
                          <a:solidFill>
                            <a:schemeClr val="tx1"/>
                          </a:solidFill>
                          <a:latin typeface="Tahoma" pitchFamily="34" charset="0"/>
                          <a:ea typeface="新細明體" pitchFamily="18" charset="-120"/>
                        </a:defRPr>
                      </a:lvl1pPr>
                      <a:lvl2pPr>
                        <a:spcBef>
                          <a:spcPct val="20000"/>
                        </a:spcBef>
                        <a:buSzPct val="80000"/>
                        <a:defRPr kumimoji="1" sz="2400">
                          <a:solidFill>
                            <a:schemeClr val="tx1"/>
                          </a:solidFill>
                          <a:latin typeface="Tahoma" pitchFamily="34" charset="0"/>
                          <a:ea typeface="新細明體" pitchFamily="18" charset="-120"/>
                        </a:defRPr>
                      </a:lvl2pPr>
                      <a:lvl3pPr>
                        <a:spcBef>
                          <a:spcPct val="20000"/>
                        </a:spcBef>
                        <a:buSzPct val="70000"/>
                        <a:defRPr kumimoji="1" sz="2000">
                          <a:solidFill>
                            <a:schemeClr val="tx1"/>
                          </a:solidFill>
                          <a:latin typeface="Tahoma" pitchFamily="34" charset="0"/>
                          <a:ea typeface="新細明體" pitchFamily="18" charset="-120"/>
                        </a:defRPr>
                      </a:lvl3pPr>
                      <a:lvl4pPr>
                        <a:spcBef>
                          <a:spcPct val="20000"/>
                        </a:spcBef>
                        <a:buSzPct val="70000"/>
                        <a:defRPr kumimoji="1">
                          <a:solidFill>
                            <a:schemeClr val="tx1"/>
                          </a:solidFill>
                          <a:latin typeface="Tahoma" pitchFamily="34" charset="0"/>
                          <a:ea typeface="新細明體" pitchFamily="18" charset="-120"/>
                        </a:defRPr>
                      </a:lvl4pPr>
                      <a:lvl5pPr>
                        <a:spcBef>
                          <a:spcPct val="20000"/>
                        </a:spcBef>
                        <a:buSzPct val="70000"/>
                        <a:defRPr kumimoji="1">
                          <a:solidFill>
                            <a:schemeClr val="tx1"/>
                          </a:solidFill>
                          <a:latin typeface="Tahoma" pitchFamily="34" charset="0"/>
                          <a:ea typeface="新細明體" pitchFamily="18" charset="-120"/>
                        </a:defRPr>
                      </a:lvl5pPr>
                      <a:lvl6pPr fontAlgn="base">
                        <a:spcBef>
                          <a:spcPct val="20000"/>
                        </a:spcBef>
                        <a:spcAft>
                          <a:spcPct val="0"/>
                        </a:spcAft>
                        <a:buSzPct val="70000"/>
                        <a:defRPr kumimoji="1">
                          <a:solidFill>
                            <a:schemeClr val="tx1"/>
                          </a:solidFill>
                          <a:latin typeface="Tahoma" pitchFamily="34" charset="0"/>
                          <a:ea typeface="新細明體" pitchFamily="18" charset="-120"/>
                        </a:defRPr>
                      </a:lvl6pPr>
                      <a:lvl7pPr fontAlgn="base">
                        <a:spcBef>
                          <a:spcPct val="20000"/>
                        </a:spcBef>
                        <a:spcAft>
                          <a:spcPct val="0"/>
                        </a:spcAft>
                        <a:buSzPct val="70000"/>
                        <a:defRPr kumimoji="1">
                          <a:solidFill>
                            <a:schemeClr val="tx1"/>
                          </a:solidFill>
                          <a:latin typeface="Tahoma" pitchFamily="34" charset="0"/>
                          <a:ea typeface="新細明體" pitchFamily="18" charset="-120"/>
                        </a:defRPr>
                      </a:lvl7pPr>
                      <a:lvl8pPr fontAlgn="base">
                        <a:spcBef>
                          <a:spcPct val="20000"/>
                        </a:spcBef>
                        <a:spcAft>
                          <a:spcPct val="0"/>
                        </a:spcAft>
                        <a:buSzPct val="70000"/>
                        <a:defRPr kumimoji="1">
                          <a:solidFill>
                            <a:schemeClr val="tx1"/>
                          </a:solidFill>
                          <a:latin typeface="Tahoma" pitchFamily="34" charset="0"/>
                          <a:ea typeface="新細明體" pitchFamily="18" charset="-120"/>
                        </a:defRPr>
                      </a:lvl8pPr>
                      <a:lvl9pPr fontAlgn="base">
                        <a:spcBef>
                          <a:spcPct val="20000"/>
                        </a:spcBef>
                        <a:spcAft>
                          <a:spcPct val="0"/>
                        </a:spcAft>
                        <a:buSzPct val="70000"/>
                        <a:defRPr kumimoji="1">
                          <a:solidFill>
                            <a:schemeClr val="tx1"/>
                          </a:solidFill>
                          <a:latin typeface="Tahoma"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1" lang="en-US" altLang="zh-TW" sz="2400" b="0" i="0" u="none" strike="noStrike" cap="none" normalizeH="0" baseline="0">
                          <a:ln>
                            <a:noFill/>
                          </a:ln>
                          <a:solidFill>
                            <a:schemeClr val="tx1"/>
                          </a:solidFill>
                          <a:effectLst/>
                          <a:latin typeface="Tahoma" pitchFamily="34" charset="0"/>
                          <a:ea typeface="新細明體" pitchFamily="18" charset="-120"/>
                        </a:rPr>
                        <a:t>IP</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78188" name="Picture 364"/>
          <p:cNvPicPr>
            <a:picLocks noChangeAspect="1" noChangeArrowheads="1"/>
          </p:cNvPicPr>
          <p:nvPr/>
        </p:nvPicPr>
        <p:blipFill>
          <a:blip r:embed="rId2" cstate="email">
            <a:extLst>
              <a:ext uri="{28A0092B-C50C-407E-A947-70E740481C1C}">
                <a14:useLocalDpi xmlns:a14="http://schemas.microsoft.com/office/drawing/2010/main"/>
              </a:ext>
            </a:extLst>
          </a:blip>
          <a:srcRect r="-631"/>
          <a:stretch>
            <a:fillRect/>
          </a:stretch>
        </p:blipFill>
        <p:spPr bwMode="auto">
          <a:xfrm>
            <a:off x="1992313" y="2781300"/>
            <a:ext cx="3479800" cy="368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203" name="Text Box 379"/>
          <p:cNvSpPr txBox="1">
            <a:spLocks noChangeArrowheads="1"/>
          </p:cNvSpPr>
          <p:nvPr/>
        </p:nvSpPr>
        <p:spPr bwMode="auto">
          <a:xfrm>
            <a:off x="5880100" y="3357564"/>
            <a:ext cx="431958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sz="4000">
                <a:solidFill>
                  <a:srgbClr val="545472"/>
                </a:solidFill>
                <a:latin typeface="Times New Roman" pitchFamily="18" charset="0"/>
                <a:ea typeface="標楷體" pitchFamily="65" charset="-120"/>
              </a:rPr>
              <a:t>Any pair of IP can be the given values to derive others.</a:t>
            </a:r>
          </a:p>
        </p:txBody>
      </p:sp>
    </p:spTree>
    <p:extLst>
      <p:ext uri="{BB962C8B-B14F-4D97-AF65-F5344CB8AC3E}">
        <p14:creationId xmlns:p14="http://schemas.microsoft.com/office/powerpoint/2010/main" val="18660648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5"/>
          <p:cNvSpPr>
            <a:spLocks noGrp="1" noChangeArrowheads="1"/>
          </p:cNvSpPr>
          <p:nvPr>
            <p:ph type="title"/>
          </p:nvPr>
        </p:nvSpPr>
        <p:spPr>
          <a:xfrm>
            <a:off x="2279650" y="260350"/>
            <a:ext cx="7772400" cy="1081088"/>
          </a:xfrm>
        </p:spPr>
        <p:txBody>
          <a:bodyPr/>
          <a:lstStyle/>
          <a:p>
            <a:r>
              <a:rPr lang="en-US" altLang="zh-TW" sz="3200"/>
              <a:t>One click in Psychart window using left button of the mouse can define a state</a:t>
            </a:r>
          </a:p>
        </p:txBody>
      </p:sp>
      <p:grpSp>
        <p:nvGrpSpPr>
          <p:cNvPr id="124937" name="Group 9"/>
          <p:cNvGrpSpPr>
            <a:grpSpLocks/>
          </p:cNvGrpSpPr>
          <p:nvPr/>
        </p:nvGrpSpPr>
        <p:grpSpPr bwMode="auto">
          <a:xfrm>
            <a:off x="2566988" y="1341439"/>
            <a:ext cx="7129462" cy="4968875"/>
            <a:chOff x="657" y="845"/>
            <a:chExt cx="4491" cy="3130"/>
          </a:xfrm>
        </p:grpSpPr>
        <p:pic>
          <p:nvPicPr>
            <p:cNvPr id="12493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 y="845"/>
              <a:ext cx="4491" cy="3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5" name="Line 7"/>
            <p:cNvSpPr>
              <a:spLocks noChangeShapeType="1"/>
            </p:cNvSpPr>
            <p:nvPr/>
          </p:nvSpPr>
          <p:spPr bwMode="auto">
            <a:xfrm>
              <a:off x="2608" y="2568"/>
              <a:ext cx="227" cy="0"/>
            </a:xfrm>
            <a:prstGeom prst="line">
              <a:avLst/>
            </a:prstGeom>
            <a:noFill/>
            <a:ln w="3810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24936" name="Line 8"/>
            <p:cNvSpPr>
              <a:spLocks noChangeShapeType="1"/>
            </p:cNvSpPr>
            <p:nvPr/>
          </p:nvSpPr>
          <p:spPr bwMode="auto">
            <a:xfrm>
              <a:off x="2711" y="2454"/>
              <a:ext cx="0" cy="226"/>
            </a:xfrm>
            <a:prstGeom prst="line">
              <a:avLst/>
            </a:prstGeom>
            <a:noFill/>
            <a:ln w="3810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grpSp>
    </p:spTree>
    <p:extLst>
      <p:ext uri="{BB962C8B-B14F-4D97-AF65-F5344CB8AC3E}">
        <p14:creationId xmlns:p14="http://schemas.microsoft.com/office/powerpoint/2010/main" val="29594220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2495550" y="476250"/>
            <a:ext cx="7772400" cy="649288"/>
          </a:xfrm>
        </p:spPr>
        <p:txBody>
          <a:bodyPr>
            <a:normAutofit fontScale="90000"/>
          </a:bodyPr>
          <a:lstStyle/>
          <a:p>
            <a:r>
              <a:rPr lang="en-US" altLang="zh-TW" sz="4000"/>
              <a:t>Process Calculation</a:t>
            </a:r>
          </a:p>
        </p:txBody>
      </p:sp>
      <p:pic>
        <p:nvPicPr>
          <p:cNvPr id="11878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19288" y="1412875"/>
            <a:ext cx="5148262" cy="3689350"/>
          </a:xfrm>
          <a:prstGeom prst="rect">
            <a:avLst/>
          </a:prstGeom>
          <a:noFill/>
          <a:extLst>
            <a:ext uri="{909E8E84-426E-40DD-AFC4-6F175D3DCCD1}">
              <a14:hiddenFill xmlns:a14="http://schemas.microsoft.com/office/drawing/2010/main">
                <a:solidFill>
                  <a:srgbClr val="FFFFFF"/>
                </a:solidFill>
              </a14:hiddenFill>
            </a:ext>
          </a:extLst>
        </p:spPr>
      </p:pic>
      <p:pic>
        <p:nvPicPr>
          <p:cNvPr id="11878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8889" y="1412875"/>
            <a:ext cx="2797175" cy="4751388"/>
          </a:xfrm>
          <a:prstGeom prst="rect">
            <a:avLst/>
          </a:prstGeom>
          <a:noFill/>
          <a:extLst>
            <a:ext uri="{909E8E84-426E-40DD-AFC4-6F175D3DCCD1}">
              <a14:hiddenFill xmlns:a14="http://schemas.microsoft.com/office/drawing/2010/main">
                <a:solidFill>
                  <a:srgbClr val="FFFFFF"/>
                </a:solidFill>
              </a14:hiddenFill>
            </a:ext>
          </a:extLst>
        </p:spPr>
      </p:pic>
      <p:sp>
        <p:nvSpPr>
          <p:cNvPr id="118790" name="Oval 6"/>
          <p:cNvSpPr>
            <a:spLocks noChangeArrowheads="1"/>
          </p:cNvSpPr>
          <p:nvPr/>
        </p:nvSpPr>
        <p:spPr bwMode="auto">
          <a:xfrm>
            <a:off x="5664200" y="1484314"/>
            <a:ext cx="1512888" cy="1944687"/>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18791" name="AutoShape 7"/>
          <p:cNvSpPr>
            <a:spLocks noChangeArrowheads="1"/>
          </p:cNvSpPr>
          <p:nvPr/>
        </p:nvSpPr>
        <p:spPr bwMode="auto">
          <a:xfrm>
            <a:off x="7608889" y="1412876"/>
            <a:ext cx="2663825" cy="4824413"/>
          </a:xfrm>
          <a:prstGeom prst="wedgeRoundRectCallout">
            <a:avLst>
              <a:gd name="adj1" fmla="val -82838"/>
              <a:gd name="adj2" fmla="val -37264"/>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
        <p:nvSpPr>
          <p:cNvPr id="118792" name="Oval 8"/>
          <p:cNvSpPr>
            <a:spLocks noChangeArrowheads="1"/>
          </p:cNvSpPr>
          <p:nvPr/>
        </p:nvSpPr>
        <p:spPr bwMode="auto">
          <a:xfrm>
            <a:off x="8183563" y="1700213"/>
            <a:ext cx="863600" cy="360362"/>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Tree>
    <p:extLst>
      <p:ext uri="{BB962C8B-B14F-4D97-AF65-F5344CB8AC3E}">
        <p14:creationId xmlns:p14="http://schemas.microsoft.com/office/powerpoint/2010/main" val="11553596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2208213" y="333375"/>
            <a:ext cx="7772400" cy="788988"/>
          </a:xfrm>
        </p:spPr>
        <p:txBody>
          <a:bodyPr/>
          <a:lstStyle/>
          <a:p>
            <a:r>
              <a:rPr lang="en-US" altLang="zh-TW"/>
              <a:t>Use mouse to define 2 states</a:t>
            </a:r>
          </a:p>
        </p:txBody>
      </p:sp>
      <p:sp>
        <p:nvSpPr>
          <p:cNvPr id="126983" name="Text Box 7"/>
          <p:cNvSpPr txBox="1">
            <a:spLocks noChangeArrowheads="1"/>
          </p:cNvSpPr>
          <p:nvPr/>
        </p:nvSpPr>
        <p:spPr bwMode="auto">
          <a:xfrm>
            <a:off x="6240464" y="1700214"/>
            <a:ext cx="388778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itchFamily="18" charset="0"/>
                <a:ea typeface="新細明體" pitchFamily="18" charset="-120"/>
              </a:defRPr>
            </a:lvl1pPr>
            <a:lvl2pPr marL="914400" indent="-457200">
              <a:defRPr kumimoji="1" sz="2400">
                <a:solidFill>
                  <a:schemeClr val="tx1"/>
                </a:solidFill>
                <a:latin typeface="Times New Roman" pitchFamily="18" charset="0"/>
                <a:ea typeface="新細明體" pitchFamily="18" charset="-120"/>
              </a:defRPr>
            </a:lvl2pPr>
            <a:lvl3pPr marL="1371600" indent="-457200">
              <a:defRPr kumimoji="1" sz="2400">
                <a:solidFill>
                  <a:schemeClr val="tx1"/>
                </a:solidFill>
                <a:latin typeface="Times New Roman" pitchFamily="18" charset="0"/>
                <a:ea typeface="新細明體" pitchFamily="18" charset="-120"/>
              </a:defRPr>
            </a:lvl3pPr>
            <a:lvl4pPr marL="1828800" indent="-457200">
              <a:defRPr kumimoji="1" sz="2400">
                <a:solidFill>
                  <a:schemeClr val="tx1"/>
                </a:solidFill>
                <a:latin typeface="Times New Roman" pitchFamily="18" charset="0"/>
                <a:ea typeface="新細明體" pitchFamily="18" charset="-120"/>
              </a:defRPr>
            </a:lvl4pPr>
            <a:lvl5pPr marL="2286000" indent="-457200">
              <a:defRPr kumimoji="1" sz="2400">
                <a:solidFill>
                  <a:schemeClr val="tx1"/>
                </a:solidFill>
                <a:latin typeface="Times New Roman" pitchFamily="18" charset="0"/>
                <a:ea typeface="新細明體" pitchFamily="18" charset="-120"/>
              </a:defRPr>
            </a:lvl5pPr>
            <a:lvl6pPr marL="2743200" indent="-457200" fontAlgn="base">
              <a:spcBef>
                <a:spcPct val="0"/>
              </a:spcBef>
              <a:spcAft>
                <a:spcPct val="0"/>
              </a:spcAft>
              <a:defRPr kumimoji="1" sz="2400">
                <a:solidFill>
                  <a:schemeClr val="tx1"/>
                </a:solidFill>
                <a:latin typeface="Times New Roman" pitchFamily="18" charset="0"/>
                <a:ea typeface="新細明體" pitchFamily="18" charset="-120"/>
              </a:defRPr>
            </a:lvl6pPr>
            <a:lvl7pPr marL="3200400" indent="-457200" fontAlgn="base">
              <a:spcBef>
                <a:spcPct val="0"/>
              </a:spcBef>
              <a:spcAft>
                <a:spcPct val="0"/>
              </a:spcAft>
              <a:defRPr kumimoji="1" sz="2400">
                <a:solidFill>
                  <a:schemeClr val="tx1"/>
                </a:solidFill>
                <a:latin typeface="Times New Roman" pitchFamily="18" charset="0"/>
                <a:ea typeface="新細明體" pitchFamily="18" charset="-120"/>
              </a:defRPr>
            </a:lvl7pPr>
            <a:lvl8pPr marL="3657600" indent="-457200" fontAlgn="base">
              <a:spcBef>
                <a:spcPct val="0"/>
              </a:spcBef>
              <a:spcAft>
                <a:spcPct val="0"/>
              </a:spcAft>
              <a:defRPr kumimoji="1" sz="2400">
                <a:solidFill>
                  <a:schemeClr val="tx1"/>
                </a:solidFill>
                <a:latin typeface="Times New Roman" pitchFamily="18" charset="0"/>
                <a:ea typeface="新細明體" pitchFamily="18" charset="-120"/>
              </a:defRPr>
            </a:lvl8pPr>
            <a:lvl9pPr marL="4114800" indent="-457200" fontAlgn="base">
              <a:spcBef>
                <a:spcPct val="0"/>
              </a:spcBef>
              <a:spcAft>
                <a:spcPct val="0"/>
              </a:spcAft>
              <a:defRPr kumimoji="1" sz="2400">
                <a:solidFill>
                  <a:schemeClr val="tx1"/>
                </a:solidFill>
                <a:latin typeface="Times New Roman" pitchFamily="18" charset="0"/>
                <a:ea typeface="新細明體" pitchFamily="18" charset="-120"/>
              </a:defRPr>
            </a:lvl9pPr>
          </a:lstStyle>
          <a:p>
            <a:pPr fontAlgn="base">
              <a:spcBef>
                <a:spcPct val="50000"/>
              </a:spcBef>
              <a:spcAft>
                <a:spcPct val="0"/>
              </a:spcAft>
              <a:buFontTx/>
              <a:buAutoNum type="arabicPeriod"/>
            </a:pPr>
            <a:r>
              <a:rPr lang="en-US" altLang="zh-TW" sz="2000" b="1">
                <a:solidFill>
                  <a:srgbClr val="545472"/>
                </a:solidFill>
              </a:rPr>
              <a:t>To define 2nd state, change from ‘Inactive’ to ‘Active’ first.</a:t>
            </a:r>
          </a:p>
          <a:p>
            <a:pPr fontAlgn="base">
              <a:spcBef>
                <a:spcPct val="50000"/>
              </a:spcBef>
              <a:spcAft>
                <a:spcPct val="0"/>
              </a:spcAft>
              <a:buFontTx/>
              <a:buAutoNum type="arabicPeriod"/>
            </a:pPr>
            <a:r>
              <a:rPr lang="en-US" altLang="zh-TW" sz="2000" b="1">
                <a:solidFill>
                  <a:srgbClr val="545472"/>
                </a:solidFill>
              </a:rPr>
              <a:t>Click in the Psychart window at the selected state or click on the crosshair region to move along constant lines or curves.</a:t>
            </a:r>
          </a:p>
          <a:p>
            <a:pPr fontAlgn="base">
              <a:spcBef>
                <a:spcPct val="50000"/>
              </a:spcBef>
              <a:spcAft>
                <a:spcPct val="0"/>
              </a:spcAft>
              <a:buFontTx/>
              <a:buAutoNum type="arabicPeriod"/>
            </a:pPr>
            <a:r>
              <a:rPr lang="en-US" altLang="zh-TW" sz="2000" b="1">
                <a:solidFill>
                  <a:srgbClr val="545472"/>
                </a:solidFill>
              </a:rPr>
              <a:t>Click on ‘Cal.’ to calculate the difference.</a:t>
            </a:r>
          </a:p>
        </p:txBody>
      </p:sp>
      <p:grpSp>
        <p:nvGrpSpPr>
          <p:cNvPr id="126986" name="Group 10"/>
          <p:cNvGrpSpPr>
            <a:grpSpLocks/>
          </p:cNvGrpSpPr>
          <p:nvPr/>
        </p:nvGrpSpPr>
        <p:grpSpPr bwMode="auto">
          <a:xfrm>
            <a:off x="2351088" y="1628775"/>
            <a:ext cx="7561262" cy="4679950"/>
            <a:chOff x="521" y="1026"/>
            <a:chExt cx="4763" cy="2948"/>
          </a:xfrm>
        </p:grpSpPr>
        <p:pic>
          <p:nvPicPr>
            <p:cNvPr id="12698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1" y="1026"/>
              <a:ext cx="2275" cy="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solidFill>
                    <a:srgbClr val="00FFFF"/>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82" name="Oval 6"/>
            <p:cNvSpPr>
              <a:spLocks noChangeArrowheads="1"/>
            </p:cNvSpPr>
            <p:nvPr/>
          </p:nvSpPr>
          <p:spPr bwMode="auto">
            <a:xfrm>
              <a:off x="612" y="3566"/>
              <a:ext cx="2177" cy="408"/>
            </a:xfrm>
            <a:prstGeom prst="ellipse">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pic>
          <p:nvPicPr>
            <p:cNvPr id="126984"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t="-9782"/>
            <a:stretch>
              <a:fillRect/>
            </a:stretch>
          </p:blipFill>
          <p:spPr bwMode="auto">
            <a:xfrm>
              <a:off x="3379" y="3478"/>
              <a:ext cx="1905" cy="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6985" name="Oval 9"/>
          <p:cNvSpPr>
            <a:spLocks noChangeArrowheads="1"/>
          </p:cNvSpPr>
          <p:nvPr/>
        </p:nvSpPr>
        <p:spPr bwMode="auto">
          <a:xfrm>
            <a:off x="6672264" y="5589588"/>
            <a:ext cx="3455987" cy="647700"/>
          </a:xfrm>
          <a:prstGeom prst="ellipse">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800">
              <a:solidFill>
                <a:srgbClr val="545472"/>
              </a:solidFill>
              <a:latin typeface="Times New Roman" pitchFamily="18" charset="0"/>
              <a:ea typeface="標楷體" pitchFamily="65" charset="-120"/>
            </a:endParaRPr>
          </a:p>
        </p:txBody>
      </p:sp>
    </p:spTree>
    <p:extLst>
      <p:ext uri="{BB962C8B-B14F-4D97-AF65-F5344CB8AC3E}">
        <p14:creationId xmlns:p14="http://schemas.microsoft.com/office/powerpoint/2010/main" val="15569515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690688" y="304800"/>
            <a:ext cx="8839200" cy="685800"/>
          </a:xfrm>
        </p:spPr>
        <p:txBody>
          <a:bodyPr>
            <a:normAutofit fontScale="90000"/>
          </a:bodyPr>
          <a:lstStyle/>
          <a:p>
            <a:r>
              <a:rPr lang="en-US" altLang="zh-TW"/>
              <a:t>Move along prefix lines or Curves</a:t>
            </a:r>
          </a:p>
        </p:txBody>
      </p:sp>
      <p:pic>
        <p:nvPicPr>
          <p:cNvPr id="8397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0" y="2590801"/>
            <a:ext cx="3124200" cy="2752725"/>
          </a:xfrm>
          <a:prstGeom prst="rect">
            <a:avLst/>
          </a:prstGeom>
          <a:noFill/>
          <a:extLst>
            <a:ext uri="{909E8E84-426E-40DD-AFC4-6F175D3DCCD1}">
              <a14:hiddenFill xmlns:a14="http://schemas.microsoft.com/office/drawing/2010/main">
                <a:solidFill>
                  <a:srgbClr val="FFFFFF"/>
                </a:solidFill>
              </a14:hiddenFill>
            </a:ext>
          </a:extLst>
        </p:spPr>
      </p:pic>
      <p:sp>
        <p:nvSpPr>
          <p:cNvPr id="83975" name="AutoShape 7"/>
          <p:cNvSpPr>
            <a:spLocks noChangeArrowheads="1"/>
          </p:cNvSpPr>
          <p:nvPr/>
        </p:nvSpPr>
        <p:spPr bwMode="auto">
          <a:xfrm>
            <a:off x="7620000" y="2895600"/>
            <a:ext cx="1981200" cy="1447800"/>
          </a:xfrm>
          <a:prstGeom prst="wedgeRoundRectCallout">
            <a:avLst>
              <a:gd name="adj1" fmla="val -106569"/>
              <a:gd name="adj2" fmla="val -13375"/>
              <a:gd name="adj3" fmla="val 16667"/>
            </a:avLst>
          </a:prstGeom>
          <a:noFill/>
          <a:ln w="38100">
            <a:solidFill>
              <a:srgbClr val="8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b="1">
                <a:solidFill>
                  <a:srgbClr val="545472"/>
                </a:solidFill>
                <a:latin typeface="Times New Roman" pitchFamily="18" charset="0"/>
                <a:ea typeface="標楷體" pitchFamily="65" charset="-120"/>
              </a:rPr>
              <a:t>Constant Tdp, Pw, AH</a:t>
            </a:r>
          </a:p>
        </p:txBody>
      </p:sp>
      <p:sp>
        <p:nvSpPr>
          <p:cNvPr id="83976" name="AutoShape 8"/>
          <p:cNvSpPr>
            <a:spLocks noChangeArrowheads="1"/>
          </p:cNvSpPr>
          <p:nvPr/>
        </p:nvSpPr>
        <p:spPr bwMode="auto">
          <a:xfrm>
            <a:off x="7239000" y="4800600"/>
            <a:ext cx="1905000" cy="1143000"/>
          </a:xfrm>
          <a:prstGeom prst="wedgeRoundRectCallout">
            <a:avLst>
              <a:gd name="adj1" fmla="val -94250"/>
              <a:gd name="adj2" fmla="val -136250"/>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b="1">
                <a:solidFill>
                  <a:srgbClr val="545472"/>
                </a:solidFill>
                <a:latin typeface="Times New Roman" pitchFamily="18" charset="0"/>
                <a:ea typeface="標楷體" pitchFamily="65" charset="-120"/>
              </a:rPr>
              <a:t>Constant Twb</a:t>
            </a:r>
          </a:p>
        </p:txBody>
      </p:sp>
      <p:sp>
        <p:nvSpPr>
          <p:cNvPr id="83977" name="AutoShape 9"/>
          <p:cNvSpPr>
            <a:spLocks noChangeArrowheads="1"/>
          </p:cNvSpPr>
          <p:nvPr/>
        </p:nvSpPr>
        <p:spPr bwMode="auto">
          <a:xfrm>
            <a:off x="7239000" y="1447800"/>
            <a:ext cx="1905000" cy="1143000"/>
          </a:xfrm>
          <a:prstGeom prst="wedgeRoundRectCallout">
            <a:avLst>
              <a:gd name="adj1" fmla="val -92250"/>
              <a:gd name="adj2" fmla="val 72361"/>
              <a:gd name="adj3" fmla="val 16667"/>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b="1">
                <a:solidFill>
                  <a:srgbClr val="545472"/>
                </a:solidFill>
                <a:latin typeface="Times New Roman" pitchFamily="18" charset="0"/>
                <a:ea typeface="標楷體" pitchFamily="65" charset="-120"/>
              </a:rPr>
              <a:t>Constant RH</a:t>
            </a:r>
          </a:p>
        </p:txBody>
      </p:sp>
      <p:sp>
        <p:nvSpPr>
          <p:cNvPr id="83978" name="AutoShape 10"/>
          <p:cNvSpPr>
            <a:spLocks noChangeArrowheads="1"/>
          </p:cNvSpPr>
          <p:nvPr/>
        </p:nvSpPr>
        <p:spPr bwMode="auto">
          <a:xfrm>
            <a:off x="3048000" y="1371600"/>
            <a:ext cx="1905000" cy="1143000"/>
          </a:xfrm>
          <a:prstGeom prst="wedgeRoundRectCallout">
            <a:avLst>
              <a:gd name="adj1" fmla="val 73667"/>
              <a:gd name="adj2" fmla="val 91250"/>
              <a:gd name="adj3" fmla="val 16667"/>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b="1">
                <a:solidFill>
                  <a:srgbClr val="545472"/>
                </a:solidFill>
                <a:latin typeface="Times New Roman" pitchFamily="18" charset="0"/>
                <a:ea typeface="標楷體" pitchFamily="65" charset="-120"/>
              </a:rPr>
              <a:t>Constant Twb</a:t>
            </a:r>
          </a:p>
        </p:txBody>
      </p:sp>
      <p:sp>
        <p:nvSpPr>
          <p:cNvPr id="83980" name="AutoShape 12"/>
          <p:cNvSpPr>
            <a:spLocks noChangeArrowheads="1"/>
          </p:cNvSpPr>
          <p:nvPr/>
        </p:nvSpPr>
        <p:spPr bwMode="auto">
          <a:xfrm>
            <a:off x="2362200" y="2895600"/>
            <a:ext cx="1981200" cy="1447800"/>
          </a:xfrm>
          <a:prstGeom prst="wedgeRoundRectCallout">
            <a:avLst>
              <a:gd name="adj1" fmla="val 93588"/>
              <a:gd name="adj2" fmla="val -11731"/>
              <a:gd name="adj3" fmla="val 16667"/>
            </a:avLst>
          </a:prstGeom>
          <a:noFill/>
          <a:ln w="38100">
            <a:solidFill>
              <a:srgbClr val="8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b="1">
                <a:solidFill>
                  <a:srgbClr val="545472"/>
                </a:solidFill>
                <a:latin typeface="Times New Roman" pitchFamily="18" charset="0"/>
                <a:ea typeface="標楷體" pitchFamily="65" charset="-120"/>
              </a:rPr>
              <a:t>Constant Tdp, Pw, AH</a:t>
            </a:r>
          </a:p>
        </p:txBody>
      </p:sp>
      <p:sp>
        <p:nvSpPr>
          <p:cNvPr id="83981" name="AutoShape 13"/>
          <p:cNvSpPr>
            <a:spLocks noChangeArrowheads="1"/>
          </p:cNvSpPr>
          <p:nvPr/>
        </p:nvSpPr>
        <p:spPr bwMode="auto">
          <a:xfrm>
            <a:off x="2895600" y="4800600"/>
            <a:ext cx="1905000" cy="1143000"/>
          </a:xfrm>
          <a:prstGeom prst="wedgeRoundRectCallout">
            <a:avLst>
              <a:gd name="adj1" fmla="val 78417"/>
              <a:gd name="adj2" fmla="val -123333"/>
              <a:gd name="adj3" fmla="val 16667"/>
            </a:avLst>
          </a:prstGeom>
          <a:noFill/>
          <a:ln w="38100">
            <a:solidFill>
              <a:srgbClr val="2107B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b="1">
                <a:solidFill>
                  <a:srgbClr val="545472"/>
                </a:solidFill>
                <a:latin typeface="Times New Roman" pitchFamily="18" charset="0"/>
                <a:ea typeface="標楷體" pitchFamily="65" charset="-120"/>
              </a:rPr>
              <a:t>Constant RH</a:t>
            </a:r>
          </a:p>
        </p:txBody>
      </p:sp>
      <p:sp>
        <p:nvSpPr>
          <p:cNvPr id="83982" name="AutoShape 14"/>
          <p:cNvSpPr>
            <a:spLocks noChangeArrowheads="1"/>
          </p:cNvSpPr>
          <p:nvPr/>
        </p:nvSpPr>
        <p:spPr bwMode="auto">
          <a:xfrm>
            <a:off x="5303838" y="1341438"/>
            <a:ext cx="1905000" cy="1143000"/>
          </a:xfrm>
          <a:prstGeom prst="wedgeRoundRectCallout">
            <a:avLst>
              <a:gd name="adj1" fmla="val -15667"/>
              <a:gd name="adj2" fmla="val 81667"/>
              <a:gd name="adj3" fmla="val 16667"/>
            </a:avLst>
          </a:prstGeom>
          <a:noFill/>
          <a:ln w="38100">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b="1">
                <a:solidFill>
                  <a:srgbClr val="545472"/>
                </a:solidFill>
                <a:latin typeface="Times New Roman" pitchFamily="18" charset="0"/>
                <a:ea typeface="標楷體" pitchFamily="65" charset="-120"/>
              </a:rPr>
              <a:t>Constant Tdb</a:t>
            </a:r>
          </a:p>
        </p:txBody>
      </p:sp>
      <p:sp>
        <p:nvSpPr>
          <p:cNvPr id="83983" name="AutoShape 15"/>
          <p:cNvSpPr>
            <a:spLocks noChangeArrowheads="1"/>
          </p:cNvSpPr>
          <p:nvPr/>
        </p:nvSpPr>
        <p:spPr bwMode="auto">
          <a:xfrm>
            <a:off x="5016500" y="4797425"/>
            <a:ext cx="1905000" cy="1143000"/>
          </a:xfrm>
          <a:prstGeom prst="wedgeRoundRectCallout">
            <a:avLst>
              <a:gd name="adj1" fmla="val -333"/>
              <a:gd name="adj2" fmla="val -126389"/>
              <a:gd name="adj3" fmla="val 16667"/>
            </a:avLst>
          </a:prstGeom>
          <a:noFill/>
          <a:ln w="38100">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kumimoji="1" lang="en-US" altLang="zh-TW" sz="2800" b="1">
                <a:solidFill>
                  <a:srgbClr val="545472"/>
                </a:solidFill>
                <a:latin typeface="Times New Roman" pitchFamily="18" charset="0"/>
                <a:ea typeface="標楷體" pitchFamily="65" charset="-120"/>
              </a:rPr>
              <a:t>Constant Tdb</a:t>
            </a:r>
          </a:p>
        </p:txBody>
      </p:sp>
    </p:spTree>
    <p:extLst>
      <p:ext uri="{BB962C8B-B14F-4D97-AF65-F5344CB8AC3E}">
        <p14:creationId xmlns:p14="http://schemas.microsoft.com/office/powerpoint/2010/main" val="14556699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24000" y="0"/>
            <a:ext cx="9118600" cy="914400"/>
          </a:xfrm>
        </p:spPr>
        <p:txBody>
          <a:bodyPr>
            <a:noAutofit/>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Process: Move from 1 state to another</a:t>
            </a:r>
          </a:p>
        </p:txBody>
      </p:sp>
      <p:sp>
        <p:nvSpPr>
          <p:cNvPr id="81923" name="Rectangle 3"/>
          <p:cNvSpPr>
            <a:spLocks noGrp="1" noChangeArrowheads="1"/>
          </p:cNvSpPr>
          <p:nvPr>
            <p:ph type="body" idx="1"/>
          </p:nvPr>
        </p:nvSpPr>
        <p:spPr>
          <a:xfrm>
            <a:off x="861120" y="1400161"/>
            <a:ext cx="7772400" cy="4419600"/>
          </a:xfrm>
        </p:spPr>
        <p:txBody>
          <a:bodyPr/>
          <a:lstStyle/>
          <a:p>
            <a:pPr>
              <a:lnSpc>
                <a:spcPct val="90000"/>
              </a:lnSpc>
            </a:pPr>
            <a:r>
              <a:rPr lang="en-US" altLang="zh-TW" sz="2800" dirty="0">
                <a:latin typeface="Times New Roman" panose="02020603050405020304" pitchFamily="18" charset="0"/>
                <a:cs typeface="Times New Roman" panose="02020603050405020304" pitchFamily="18" charset="0"/>
              </a:rPr>
              <a:t>Sensible Heating  (3-&gt;4)</a:t>
            </a:r>
          </a:p>
          <a:p>
            <a:pPr>
              <a:lnSpc>
                <a:spcPct val="90000"/>
              </a:lnSpc>
            </a:pPr>
            <a:r>
              <a:rPr lang="en-US" altLang="zh-TW" sz="2800" dirty="0">
                <a:latin typeface="Times New Roman" panose="02020603050405020304" pitchFamily="18" charset="0"/>
                <a:cs typeface="Times New Roman" panose="02020603050405020304" pitchFamily="18" charset="0"/>
              </a:rPr>
              <a:t>Sensible Cooling  (4-&gt;3)</a:t>
            </a:r>
          </a:p>
          <a:p>
            <a:pPr>
              <a:lnSpc>
                <a:spcPct val="90000"/>
              </a:lnSpc>
            </a:pPr>
            <a:r>
              <a:rPr lang="en-US" altLang="zh-TW" sz="2800" dirty="0">
                <a:latin typeface="Times New Roman" panose="02020603050405020304" pitchFamily="18" charset="0"/>
                <a:cs typeface="Times New Roman" panose="02020603050405020304" pitchFamily="18" charset="0"/>
              </a:rPr>
              <a:t>Humidification  (4-&gt;5)</a:t>
            </a:r>
          </a:p>
          <a:p>
            <a:pPr>
              <a:lnSpc>
                <a:spcPct val="90000"/>
              </a:lnSpc>
            </a:pPr>
            <a:r>
              <a:rPr lang="en-US" altLang="zh-TW" sz="2800" dirty="0">
                <a:latin typeface="Times New Roman" panose="02020603050405020304" pitchFamily="18" charset="0"/>
                <a:cs typeface="Times New Roman" panose="02020603050405020304" pitchFamily="18" charset="0"/>
              </a:rPr>
              <a:t>Dehumidification (5-&gt;4)</a:t>
            </a:r>
          </a:p>
          <a:p>
            <a:pPr>
              <a:lnSpc>
                <a:spcPct val="90000"/>
              </a:lnSpc>
            </a:pPr>
            <a:r>
              <a:rPr lang="en-US" altLang="zh-TW" sz="2800" dirty="0">
                <a:latin typeface="Times New Roman" panose="02020603050405020304" pitchFamily="18" charset="0"/>
                <a:cs typeface="Times New Roman" panose="02020603050405020304" pitchFamily="18" charset="0"/>
              </a:rPr>
              <a:t>Heating (3-&gt;5, 3-&gt;1)</a:t>
            </a:r>
          </a:p>
          <a:p>
            <a:pPr>
              <a:lnSpc>
                <a:spcPct val="90000"/>
              </a:lnSpc>
            </a:pPr>
            <a:r>
              <a:rPr lang="en-US" altLang="zh-TW" sz="2800" dirty="0">
                <a:latin typeface="Times New Roman" panose="02020603050405020304" pitchFamily="18" charset="0"/>
                <a:cs typeface="Times New Roman" panose="02020603050405020304" pitchFamily="18" charset="0"/>
              </a:rPr>
              <a:t>Cooling  (5-&gt;3, 1-&gt;3)</a:t>
            </a:r>
          </a:p>
          <a:p>
            <a:pPr>
              <a:lnSpc>
                <a:spcPct val="90000"/>
              </a:lnSpc>
            </a:pPr>
            <a:r>
              <a:rPr lang="en-US" altLang="zh-TW" sz="2800" dirty="0">
                <a:latin typeface="Times New Roman" panose="02020603050405020304" pitchFamily="18" charset="0"/>
                <a:cs typeface="Times New Roman" panose="02020603050405020304" pitchFamily="18" charset="0"/>
              </a:rPr>
              <a:t>Air Mixing (1, 2-&gt;3)</a:t>
            </a:r>
          </a:p>
          <a:p>
            <a:pPr>
              <a:lnSpc>
                <a:spcPct val="90000"/>
              </a:lnSpc>
            </a:pPr>
            <a:r>
              <a:rPr lang="en-US" altLang="zh-TW" sz="2800" dirty="0">
                <a:latin typeface="Times New Roman" panose="02020603050405020304" pitchFamily="18" charset="0"/>
                <a:cs typeface="Times New Roman" panose="02020603050405020304" pitchFamily="18" charset="0"/>
              </a:rPr>
              <a:t>Evaporative Cooling, Drying  (1-&gt;2, 1-&gt;3)</a:t>
            </a:r>
          </a:p>
          <a:p>
            <a:pPr>
              <a:lnSpc>
                <a:spcPct val="90000"/>
              </a:lnSpc>
            </a:pPr>
            <a:r>
              <a:rPr lang="en-US" altLang="zh-TW" sz="2800" dirty="0">
                <a:latin typeface="Times New Roman" panose="02020603050405020304" pitchFamily="18" charset="0"/>
                <a:cs typeface="Times New Roman" panose="02020603050405020304" pitchFamily="18" charset="0"/>
              </a:rPr>
              <a:t>Combination of above (1-&gt;2-&gt;3-&gt;4-&gt;5)</a:t>
            </a:r>
          </a:p>
          <a:p>
            <a:pPr>
              <a:lnSpc>
                <a:spcPct val="90000"/>
              </a:lnSpc>
            </a:pPr>
            <a:endParaRPr lang="zh-TW" altLang="en-US" sz="2800" dirty="0">
              <a:latin typeface="Times New Roman" panose="02020603050405020304" pitchFamily="18" charset="0"/>
              <a:cs typeface="Times New Roman" panose="02020603050405020304" pitchFamily="18" charset="0"/>
            </a:endParaRPr>
          </a:p>
        </p:txBody>
      </p:sp>
      <p:pic>
        <p:nvPicPr>
          <p:cNvPr id="5" name="Picture 4" descr="http://ecaaser3.ecaa.ntu.edu.tw/weifang/psy/IMG00004.GIF">
            <a:extLst>
              <a:ext uri="{FF2B5EF4-FFF2-40B4-BE49-F238E27FC236}">
                <a16:creationId xmlns:a16="http://schemas.microsoft.com/office/drawing/2014/main" id="{8A28091D-4DBD-4FCB-999C-FD0856EC2589}"/>
              </a:ext>
            </a:extLst>
          </p:cNvPr>
          <p:cNvPicPr>
            <a:picLocks noChangeAspect="1" noChangeArrowheads="1"/>
          </p:cNvPicPr>
          <p:nvPr/>
        </p:nvPicPr>
        <p:blipFill rotWithShape="1">
          <a:blip r:embed="rId3" r:link="rId4" cstate="email">
            <a:extLst>
              <a:ext uri="{28A0092B-C50C-407E-A947-70E740481C1C}">
                <a14:useLocalDpi xmlns:a14="http://schemas.microsoft.com/office/drawing/2010/main"/>
              </a:ext>
            </a:extLst>
          </a:blip>
          <a:srcRect r="59340" b="33654"/>
          <a:stretch>
            <a:fillRect/>
          </a:stretch>
        </p:blipFill>
        <p:spPr bwMode="auto">
          <a:xfrm>
            <a:off x="7459443" y="1185981"/>
            <a:ext cx="4361770" cy="463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9079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2209800" y="0"/>
            <a:ext cx="7772400" cy="838200"/>
          </a:xfrm>
        </p:spPr>
        <p:txBody>
          <a:bodyPr/>
          <a:lstStyle/>
          <a:p>
            <a:r>
              <a:rPr lang="en-US" altLang="zh-TW" sz="4000" dirty="0"/>
              <a:t>Sensible heat gain</a:t>
            </a:r>
          </a:p>
        </p:txBody>
      </p:sp>
      <p:sp>
        <p:nvSpPr>
          <p:cNvPr id="96261" name="Rectangle 1029"/>
          <p:cNvSpPr>
            <a:spLocks noChangeArrowheads="1"/>
          </p:cNvSpPr>
          <p:nvPr/>
        </p:nvSpPr>
        <p:spPr bwMode="auto">
          <a:xfrm>
            <a:off x="3457575" y="15382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pic>
        <p:nvPicPr>
          <p:cNvPr id="96260"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7863" y="820739"/>
            <a:ext cx="8458200" cy="6061075"/>
          </a:xfrm>
          <a:prstGeom prst="rect">
            <a:avLst/>
          </a:prstGeom>
          <a:noFill/>
          <a:extLst>
            <a:ext uri="{909E8E84-426E-40DD-AFC4-6F175D3DCCD1}">
              <a14:hiddenFill xmlns:a14="http://schemas.microsoft.com/office/drawing/2010/main">
                <a:solidFill>
                  <a:srgbClr val="FFFFFF"/>
                </a:solidFill>
              </a14:hiddenFill>
            </a:ext>
          </a:extLst>
        </p:spPr>
      </p:pic>
      <p:sp>
        <p:nvSpPr>
          <p:cNvPr id="96262" name="Oval 1030"/>
          <p:cNvSpPr>
            <a:spLocks noChangeArrowheads="1"/>
          </p:cNvSpPr>
          <p:nvPr/>
        </p:nvSpPr>
        <p:spPr bwMode="auto">
          <a:xfrm>
            <a:off x="8686800" y="1114425"/>
            <a:ext cx="609600" cy="381000"/>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96264" name="Oval 1032"/>
          <p:cNvSpPr>
            <a:spLocks noChangeArrowheads="1"/>
          </p:cNvSpPr>
          <p:nvPr/>
        </p:nvSpPr>
        <p:spPr bwMode="auto">
          <a:xfrm>
            <a:off x="4191000" y="4495800"/>
            <a:ext cx="2438400" cy="1143000"/>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Tree>
    <p:extLst>
      <p:ext uri="{BB962C8B-B14F-4D97-AF65-F5344CB8AC3E}">
        <p14:creationId xmlns:p14="http://schemas.microsoft.com/office/powerpoint/2010/main" val="26438843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286000" y="381000"/>
            <a:ext cx="7772400" cy="1143000"/>
          </a:xfrm>
        </p:spPr>
        <p:txBody>
          <a:bodyPr>
            <a:normAutofit/>
          </a:bodyPr>
          <a:lstStyle/>
          <a:p>
            <a:r>
              <a:rPr lang="en-US" altLang="zh-TW" sz="3100" dirty="0">
                <a:latin typeface="Times New Roman" panose="02020603050405020304" pitchFamily="18" charset="0"/>
                <a:ea typeface="標楷體" pitchFamily="65" charset="-120"/>
                <a:cs typeface="Times New Roman" panose="02020603050405020304" pitchFamily="18" charset="0"/>
              </a:rPr>
              <a:t>Evaporative cooling</a:t>
            </a:r>
            <a:endParaRPr lang="en-US" altLang="zh-TW" dirty="0">
              <a:latin typeface="Times New Roman" panose="02020603050405020304" pitchFamily="18" charset="0"/>
              <a:ea typeface="標楷體" pitchFamily="65" charset="-120"/>
              <a:cs typeface="Times New Roman" panose="02020603050405020304" pitchFamily="18" charset="0"/>
            </a:endParaRPr>
          </a:p>
        </p:txBody>
      </p:sp>
      <p:sp>
        <p:nvSpPr>
          <p:cNvPr id="98307" name="Rectangle 3"/>
          <p:cNvSpPr>
            <a:spLocks noGrp="1" noChangeArrowheads="1"/>
          </p:cNvSpPr>
          <p:nvPr>
            <p:ph type="body" idx="1"/>
          </p:nvPr>
        </p:nvSpPr>
        <p:spPr>
          <a:xfrm>
            <a:off x="1981200" y="1855366"/>
            <a:ext cx="8435280" cy="4525963"/>
          </a:xfrm>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Limit: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Outdoor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WB Temperature</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Pad and Fan system</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Misting/Fogging with nozzle at one side of the wall</a:t>
            </a:r>
          </a:p>
          <a:p>
            <a:pPr lvl="1"/>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Limit: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INDOOR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WB Temperature</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Indoor Spraying/Misting/Fogging</a:t>
            </a:r>
          </a:p>
        </p:txBody>
      </p:sp>
    </p:spTree>
    <p:extLst>
      <p:ext uri="{BB962C8B-B14F-4D97-AF65-F5344CB8AC3E}">
        <p14:creationId xmlns:p14="http://schemas.microsoft.com/office/powerpoint/2010/main" val="19618021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5029</Words>
  <Application>Microsoft Office PowerPoint</Application>
  <PresentationFormat>寬螢幕</PresentationFormat>
  <Paragraphs>770</Paragraphs>
  <Slides>167</Slides>
  <Notes>43</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2</vt:i4>
      </vt:variant>
      <vt:variant>
        <vt:lpstr>投影片標題</vt:lpstr>
      </vt:variant>
      <vt:variant>
        <vt:i4>167</vt:i4>
      </vt:variant>
    </vt:vector>
  </HeadingPairs>
  <TitlesOfParts>
    <vt:vector size="182" baseType="lpstr">
      <vt:lpstr>等线</vt:lpstr>
      <vt:lpstr>宋体</vt:lpstr>
      <vt:lpstr>細明體</vt:lpstr>
      <vt:lpstr>新細明體</vt:lpstr>
      <vt:lpstr>標楷體</vt:lpstr>
      <vt:lpstr>Arial</vt:lpstr>
      <vt:lpstr>Calibri</vt:lpstr>
      <vt:lpstr>Symbol</vt:lpstr>
      <vt:lpstr>Tahoma</vt:lpstr>
      <vt:lpstr>Times New Roman</vt:lpstr>
      <vt:lpstr>Wingdings</vt:lpstr>
      <vt:lpstr>Wingdings 2</vt:lpstr>
      <vt:lpstr>4_Office 佈景主題</vt:lpstr>
      <vt:lpstr>圖表</vt:lpstr>
      <vt:lpstr>方程式</vt:lpstr>
      <vt:lpstr>Psychrometrics</vt:lpstr>
      <vt:lpstr>Moist air</vt:lpstr>
      <vt:lpstr>Functions of moist air</vt:lpstr>
      <vt:lpstr>Applications of moist air</vt:lpstr>
      <vt:lpstr>Natural Ventilation</vt:lpstr>
      <vt:lpstr>Pad and Fan system</vt:lpstr>
      <vt:lpstr>Fogging with fan</vt:lpstr>
      <vt:lpstr>Fogging Misting Spraying</vt:lpstr>
      <vt:lpstr>fogging for comfort</vt:lpstr>
      <vt:lpstr>Temperature affects humidity</vt:lpstr>
      <vt:lpstr>Thermodynamic Properties of moist air</vt:lpstr>
      <vt:lpstr>Daily variation of T and RH</vt:lpstr>
      <vt:lpstr>High T Low RH occurs at the same time</vt:lpstr>
      <vt:lpstr>Which one is wrong</vt:lpstr>
      <vt:lpstr>PowerPoint 簡報</vt:lpstr>
      <vt:lpstr>Relative Humidity, RH</vt:lpstr>
      <vt:lpstr>Wet Bulb Temperature, Twb</vt:lpstr>
      <vt:lpstr>Dry and Wet Bulb Temperature</vt:lpstr>
      <vt:lpstr>PowerPoint 簡報</vt:lpstr>
      <vt:lpstr>Tdb and Twb</vt:lpstr>
      <vt:lpstr>PowerPoint 簡報</vt:lpstr>
      <vt:lpstr>PowerPoint 簡報</vt:lpstr>
      <vt:lpstr>RH = f(Tdb and Twb)</vt:lpstr>
      <vt:lpstr>RH = f(Tdb and Twb)</vt:lpstr>
      <vt:lpstr>Twb = f(Tdb, RH)</vt:lpstr>
      <vt:lpstr>Wet bulb depression, WBD</vt:lpstr>
      <vt:lpstr>WBD= Tdb – Twb = f(Tdb, RH)  Web Bulb Depression</vt:lpstr>
      <vt:lpstr>Psychrometric properties</vt:lpstr>
      <vt:lpstr>Psychrometric properties</vt:lpstr>
      <vt:lpstr>3+1 T</vt:lpstr>
      <vt:lpstr>Portable digital T, RH measuring device</vt:lpstr>
      <vt:lpstr>PowerPoint 簡報</vt:lpstr>
      <vt:lpstr>Emissivity</vt:lpstr>
      <vt:lpstr>Thermal Imager</vt:lpstr>
      <vt:lpstr>2 H</vt:lpstr>
      <vt:lpstr>AH</vt:lpstr>
      <vt:lpstr>How many PSY. related terms  you have learned so far?</vt:lpstr>
      <vt:lpstr>Psychrometric Chart</vt:lpstr>
      <vt:lpstr>Psychrometric Chart</vt:lpstr>
      <vt:lpstr>PowerPoint 簡報</vt:lpstr>
      <vt:lpstr>PowerPoint 簡報</vt:lpstr>
      <vt:lpstr>PowerPoint 簡報</vt:lpstr>
      <vt:lpstr>Process: from one state to another</vt:lpstr>
      <vt:lpstr>PowerPoint 簡報</vt:lpstr>
      <vt:lpstr>PowerPoint 簡報</vt:lpstr>
      <vt:lpstr>人體的溫溼度舒適帶</vt:lpstr>
      <vt:lpstr>Comfort zone of 3 animals</vt:lpstr>
      <vt:lpstr>PowerPoint 簡報</vt:lpstr>
      <vt:lpstr>RH = f(Tdb, Twb)</vt:lpstr>
      <vt:lpstr>WBD= Tdb – Twb = f(Tdb, RH)</vt:lpstr>
      <vt:lpstr>RH range for plant growth</vt:lpstr>
      <vt:lpstr>PowerPoint 簡報</vt:lpstr>
      <vt:lpstr>unit conversion millibar to others</vt:lpstr>
      <vt:lpstr>VPD 1 millibar = 0.1 kPa</vt:lpstr>
      <vt:lpstr>VPD = f(Tdb, RH)</vt:lpstr>
      <vt:lpstr>VPD is a better index for humidity control</vt:lpstr>
      <vt:lpstr>PowerPoint 簡報</vt:lpstr>
      <vt:lpstr>VPD is the driving force for the transpiration to occur. Proper VPD leads to proper transpiration, proper water/nutrient uptake and proper growth. VPD too high, stomata tends to close, no CO2 intake and no water/nutrient uptake. VPD too low, less transpiration occur, leads to less water/nutrients uptake, slow growth.  </vt:lpstr>
      <vt:lpstr>PowerPoint 簡報</vt:lpstr>
      <vt:lpstr>VPD of GH_A during the night time</vt:lpstr>
      <vt:lpstr>VPD of GH_B during the night time</vt:lpstr>
      <vt:lpstr>Dehumidifier ON from 6 pm to 6 am</vt:lpstr>
      <vt:lpstr>VPD difference due to ON/OFF of the dehumidifier</vt:lpstr>
      <vt:lpstr>When outdoor RH is higher than indoor, ventilation can still be used to reduce the water content inside the greenhouse. </vt:lpstr>
      <vt:lpstr>PowerPoint 簡報</vt:lpstr>
      <vt:lpstr>How many PSY. related terms  you have learned so far?</vt:lpstr>
      <vt:lpstr>Tutorial for Psyc0226</vt:lpstr>
      <vt:lpstr>Psyc0226</vt:lpstr>
      <vt:lpstr>Psyc0226  software</vt:lpstr>
      <vt:lpstr>Red zone is the chart</vt:lpstr>
      <vt:lpstr>Two ways to set the atmospheric pressure</vt:lpstr>
      <vt:lpstr>11 handy PsyTables</vt:lpstr>
      <vt:lpstr>User friendly 3-step design in PsyTable</vt:lpstr>
      <vt:lpstr>Table 1: Twb = f(Tdb, RH)</vt:lpstr>
      <vt:lpstr>Table 2: WBD = f(Tdb,RH)</vt:lpstr>
      <vt:lpstr>Table 3: RH = f(Tdb,Twb)</vt:lpstr>
      <vt:lpstr>Table 4: VPD of air, Table 10: AHD</vt:lpstr>
      <vt:lpstr>VPD=Pws@Tdb – Pw@Tdb AHD=Sat.AH@Tdb – Sat.AH@Tdp</vt:lpstr>
      <vt:lpstr>Table 5: VPD’ of air, Table 11: AHD’</vt:lpstr>
      <vt:lpstr>VPD’=Pw@Twb – Pw@Tdb AHD’=Sat.AH@Twb – Sat.AH@Tdp</vt:lpstr>
      <vt:lpstr>PowerPoint 簡報</vt:lpstr>
      <vt:lpstr>Table 8, 9: THI, Temperature Humidity Index</vt:lpstr>
      <vt:lpstr>Impact of T and RH on milk production of cows</vt:lpstr>
      <vt:lpstr>Milk production decline vs.  Temperature-Humidity Index (THI)</vt:lpstr>
      <vt:lpstr>PowerPoint 簡報</vt:lpstr>
      <vt:lpstr>Iso-THI lines</vt:lpstr>
      <vt:lpstr>Table 10: AHD or HD</vt:lpstr>
      <vt:lpstr>Table 11: AHD’ or HD’</vt:lpstr>
      <vt:lpstr>PowerPoint 簡報</vt:lpstr>
      <vt:lpstr>Psycharts</vt:lpstr>
      <vt:lpstr>State Calculation</vt:lpstr>
      <vt:lpstr>Independent Properties (IP)</vt:lpstr>
      <vt:lpstr>One click in Psychart window using left button of the mouse can define a state</vt:lpstr>
      <vt:lpstr>Process Calculation</vt:lpstr>
      <vt:lpstr>Use mouse to define 2 states</vt:lpstr>
      <vt:lpstr>Move along prefix lines or Curves</vt:lpstr>
      <vt:lpstr>Process: Move from 1 state to another</vt:lpstr>
      <vt:lpstr>Sensible heat gain</vt:lpstr>
      <vt:lpstr>Evaporative cooling</vt:lpstr>
      <vt:lpstr>How to derive ΔT</vt:lpstr>
      <vt:lpstr>Evaporative cooling of a pad</vt:lpstr>
      <vt:lpstr>Click on “Draw” icon to visually see the outcome</vt:lpstr>
      <vt:lpstr>Pad Efficiency vs. Air velocity  (2 thickness of pad)</vt:lpstr>
      <vt:lpstr>∆P vs. Air velocity (2 thickness of pad)</vt:lpstr>
      <vt:lpstr>PowerPoint 簡報</vt:lpstr>
      <vt:lpstr>Fan curves</vt:lpstr>
      <vt:lpstr>Vapor pressure deficit (VPD) of leaf</vt:lpstr>
      <vt:lpstr>Shows the line/curves of the selected properties</vt:lpstr>
      <vt:lpstr>PowerPoint 簡報</vt:lpstr>
      <vt:lpstr>Zoom in  Zoom out</vt:lpstr>
      <vt:lpstr>Unit label: to hide or not to hide the labels</vt:lpstr>
      <vt:lpstr>Centralize: allow the state that user chose to appear at the center of the chart</vt:lpstr>
      <vt:lpstr>Introducing LetsGrow</vt:lpstr>
      <vt:lpstr>PowerPoint 簡報</vt:lpstr>
      <vt:lpstr>PowerPoint 簡報</vt:lpstr>
      <vt:lpstr>PowerPoint 簡報</vt:lpstr>
      <vt:lpstr>PowerPoint 簡報</vt:lpstr>
      <vt:lpstr>PowerPoint 簡報</vt:lpstr>
      <vt:lpstr>更多分析</vt:lpstr>
      <vt:lpstr>PowerPoint 簡報</vt:lpstr>
      <vt:lpstr>PowerPoint 簡報</vt:lpstr>
      <vt:lpstr>PowerPoint 簡報</vt:lpstr>
      <vt:lpstr>Examples of using Psychart</vt:lpstr>
      <vt:lpstr>Properties</vt:lpstr>
      <vt:lpstr>Set the atmospheric pressure Patm</vt:lpstr>
      <vt:lpstr>PowerPoint 簡報</vt:lpstr>
      <vt:lpstr>PowerPoint 簡報</vt:lpstr>
      <vt:lpstr>Properties</vt:lpstr>
      <vt:lpstr>PowerPoint 簡報</vt:lpstr>
      <vt:lpstr>PowerPoint 簡報</vt:lpstr>
      <vt:lpstr>Properties</vt:lpstr>
      <vt:lpstr>PowerPoint 簡報</vt:lpstr>
      <vt:lpstr>PowerPoint 簡報</vt:lpstr>
      <vt:lpstr>From one state to another state is called process</vt:lpstr>
      <vt:lpstr>Process</vt:lpstr>
      <vt:lpstr>Answer to Q4</vt:lpstr>
      <vt:lpstr>PowerPoint 簡報</vt:lpstr>
      <vt:lpstr>PowerPoint 簡報</vt:lpstr>
      <vt:lpstr>Process</vt:lpstr>
      <vt:lpstr>Answer to Q5</vt:lpstr>
      <vt:lpstr>PowerPoint 簡報</vt:lpstr>
      <vt:lpstr>Process</vt:lpstr>
      <vt:lpstr>PowerPoint 簡報</vt:lpstr>
      <vt:lpstr>Answer to Q6</vt:lpstr>
      <vt:lpstr>Process</vt:lpstr>
      <vt:lpstr>PowerPoint 簡報</vt:lpstr>
      <vt:lpstr>PowerPoint 簡報</vt:lpstr>
      <vt:lpstr>PowerPoint 簡報</vt:lpstr>
      <vt:lpstr>PowerPoint 簡報</vt:lpstr>
      <vt:lpstr>Process</vt:lpstr>
      <vt:lpstr>Answer to 8a</vt:lpstr>
      <vt:lpstr>PowerPoint 簡報</vt:lpstr>
      <vt:lpstr>Answer to 8c</vt:lpstr>
      <vt:lpstr>PowerPoint 簡報</vt:lpstr>
      <vt:lpstr>Answer to 8b</vt:lpstr>
      <vt:lpstr>PowerPoint 簡報</vt:lpstr>
      <vt:lpstr>Process</vt:lpstr>
      <vt:lpstr>PowerPoint 簡報</vt:lpstr>
      <vt:lpstr>PowerPoint 簡報</vt:lpstr>
      <vt:lpstr>PowerPoint 簡報</vt:lpstr>
      <vt:lpstr>Process</vt:lpstr>
      <vt:lpstr>PowerPoint 簡報</vt:lpstr>
      <vt:lpstr>PowerPoint 簡報</vt:lpstr>
      <vt:lpstr>PowerPoint 簡報</vt:lpstr>
      <vt:lpstr>The volumetric flow rate and properties of states 3 and 4</vt:lpstr>
      <vt:lpstr>the rate (L/s) at which water must be supplied to the cooling pad = 3 * (0.0146 – 0.0092) * 75 / 0.9003 = 1.3495 kg /s</vt:lpstr>
      <vt:lpstr>Reference on Psy.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Psychrometrics</dc:title>
  <dc:creator>FangWei</dc:creator>
  <cp:lastModifiedBy>FangWei</cp:lastModifiedBy>
  <cp:revision>34</cp:revision>
  <dcterms:created xsi:type="dcterms:W3CDTF">2022-02-19T08:54:23Z</dcterms:created>
  <dcterms:modified xsi:type="dcterms:W3CDTF">2022-03-15T08:15:02Z</dcterms:modified>
</cp:coreProperties>
</file>