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5"/>
  </p:notesMasterIdLst>
  <p:sldIdLst>
    <p:sldId id="417" r:id="rId2"/>
    <p:sldId id="418" r:id="rId3"/>
    <p:sldId id="413" r:id="rId4"/>
    <p:sldId id="414" r:id="rId5"/>
    <p:sldId id="415" r:id="rId6"/>
    <p:sldId id="416" r:id="rId7"/>
    <p:sldId id="424" r:id="rId8"/>
    <p:sldId id="305" r:id="rId9"/>
    <p:sldId id="434" r:id="rId10"/>
    <p:sldId id="423" r:id="rId11"/>
    <p:sldId id="422" r:id="rId12"/>
    <p:sldId id="342" r:id="rId13"/>
    <p:sldId id="427" r:id="rId14"/>
    <p:sldId id="430" r:id="rId15"/>
    <p:sldId id="431" r:id="rId16"/>
    <p:sldId id="433" r:id="rId17"/>
    <p:sldId id="432" r:id="rId18"/>
    <p:sldId id="319" r:id="rId19"/>
    <p:sldId id="343" r:id="rId20"/>
    <p:sldId id="412" r:id="rId21"/>
    <p:sldId id="419" r:id="rId22"/>
    <p:sldId id="321" r:id="rId23"/>
    <p:sldId id="323" r:id="rId24"/>
    <p:sldId id="344" r:id="rId25"/>
    <p:sldId id="329" r:id="rId26"/>
    <p:sldId id="425" r:id="rId27"/>
    <p:sldId id="331" r:id="rId28"/>
    <p:sldId id="330" r:id="rId29"/>
    <p:sldId id="332" r:id="rId30"/>
    <p:sldId id="334" r:id="rId31"/>
    <p:sldId id="345" r:id="rId32"/>
    <p:sldId id="409" r:id="rId33"/>
    <p:sldId id="382" r:id="rId34"/>
    <p:sldId id="383" r:id="rId35"/>
    <p:sldId id="272" r:id="rId36"/>
    <p:sldId id="410" r:id="rId37"/>
    <p:sldId id="405" r:id="rId38"/>
    <p:sldId id="406" r:id="rId39"/>
    <p:sldId id="384" r:id="rId40"/>
    <p:sldId id="420" r:id="rId41"/>
    <p:sldId id="411" r:id="rId42"/>
    <p:sldId id="426" r:id="rId43"/>
    <p:sldId id="388" r:id="rId4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DCA"/>
    <a:srgbClr val="FFB2CC"/>
    <a:srgbClr val="BEAE7E"/>
    <a:srgbClr val="FF6699"/>
    <a:srgbClr val="FECBCB"/>
    <a:srgbClr val="FF7C80"/>
    <a:srgbClr val="3D7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727" autoAdjust="0"/>
  </p:normalViewPr>
  <p:slideViewPr>
    <p:cSldViewPr snapToGrid="0">
      <p:cViewPr varScale="1">
        <p:scale>
          <a:sx n="72" d="100"/>
          <a:sy n="72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7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1F2C0-1256-48AB-A75E-6B0BEC6663F2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D691E-F0F6-49DA-8AE0-2B173D95A3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9795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328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2727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2890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7586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1596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642B7-71B7-4C3E-9855-0D0DE388A056}" type="slidenum">
              <a:rPr lang="zh-CN" altLang="en-US" smtClean="0"/>
              <a:t>35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2737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056657-23C7-4E13-A395-3286406EB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FC18315-FBF7-4DAA-9526-E1CD49781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CDD675B-CFCD-4FD4-B5BB-CB13DC9FD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401B-1C68-4580-9619-DB311C2A3161}" type="datetime1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E9A2AA1-C0D9-480B-A609-38685068A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00BDE3E-C6A5-44A3-A27E-5CAA3319A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156-4357-4A31-8D5B-B84D36130F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8618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4A8ABF-166A-4EFA-9338-E3B1F1B63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C2D6256-C8C3-4808-8AC5-92A09AD3B6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70FB93B-4C52-42EB-8C1F-7F11FCAE7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A25A-5A4D-4AC7-BE02-ADC13C0678BB}" type="datetime1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E5966D2-B508-430E-8304-1B5EE3CAF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A7F9C35-56E9-49D0-9F5C-E0116FE78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156-4357-4A31-8D5B-B84D36130F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2395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65673B4-E99E-496B-AC7A-B9F42FECF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10F6A13-19DA-455E-A9C9-E7E809263C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036613C-2404-4978-9BCE-6E07DE921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217-4656-4C67-B8AE-A05EFBE255BF}" type="datetime1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C24D37C-2FB7-4044-9486-1CB18F1AC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5440DD4-573F-4DF7-BA66-7C1A3CF25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156-4357-4A31-8D5B-B84D36130F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1329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466544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3791744" y="502830"/>
            <a:ext cx="4608512" cy="4620329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72131" y="5106393"/>
            <a:ext cx="4608512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71933" y="5925277"/>
            <a:ext cx="4608512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9967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01B6C3-6346-450F-BE3D-9E76B243F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E091C3C-97AC-4C59-85D4-BC7F11C03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6C336BB-EF22-410A-B13D-D57B8B908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E76A-86F6-4BAE-942A-A50EBBD7AF4D}" type="datetime1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5DD4C8E-0F51-42C6-BE93-093B6FFB3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F9429AE-C0BF-46C4-A3C3-8ABB1CEC6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928" y="6409436"/>
            <a:ext cx="2743200" cy="365125"/>
          </a:xfrm>
        </p:spPr>
        <p:txBody>
          <a:bodyPr/>
          <a:lstStyle/>
          <a:p>
            <a:fld id="{D9790156-4357-4A31-8D5B-B84D36130F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4449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3B0F30-66C8-47B9-A691-64C37C54F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87AC624-24D4-4A2F-804D-02A9A59D2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BD05FCF-6006-4DDE-90A6-F882B96BD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55A1-FEE2-4F8A-844A-E4CA0EA8A057}" type="datetime1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840E60F-C6A5-4878-AED4-BBCCF6BF4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8E64939-DE03-4E6C-AA5E-256E2C52C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156-4357-4A31-8D5B-B84D36130F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14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D08C13-CD45-4EAA-A5B3-5CC782820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590686-4122-4CDC-9B46-B02426F690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6B0619D-3E42-438C-9505-9D790ABCF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6371817-E4F1-4C1F-9DED-8E3202169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959-6F10-4CE7-BBBD-CE20E374A176}" type="datetime1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A81FD86-BB7C-4DEC-A25E-80A652BB3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A4C35DF-A71B-4ADB-9DFC-F70C03744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156-4357-4A31-8D5B-B84D36130F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629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27AF72-AC52-461C-ADCB-DBEF82AB7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3538CA4-DAD6-4AC6-A4F4-D438208F1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9E33430-0305-42A2-AD29-319538E4A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C772B0D-C9FE-43E9-B3EE-CB101177F4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2F871D8-D13F-4700-8FD6-857F1BBF42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2C53F06-0E04-46A2-B829-8831DD2D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ECFB-0E82-45FE-99CE-EBE97E6C5266}" type="datetime1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8A3CA3B-4DCF-4FB2-A2A9-44B524600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F932B2B-4E1C-4814-BB33-C4F44DCF6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156-4357-4A31-8D5B-B84D36130F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0533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C4D20E-F9E1-4DF4-8B98-B0EA59734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2E8C0A7-132A-4E83-B748-C22CBE7F3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8BAC-E641-4C8C-8C4D-972FDC392FE5}" type="datetime1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81867DA-91D0-4873-AE41-C3B4D28FC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D5907A1-200D-4648-A32A-5802FDF4E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156-4357-4A31-8D5B-B84D36130F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6414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C6DBAED-70ED-49F7-9901-A7C6C956F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A35E-92FE-4F47-A8D5-ABEF058767ED}" type="datetime1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0C2A017-9B05-4519-956E-D292E0BC3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F5ADF1D-BA8C-465C-9954-2523D37F3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156-4357-4A31-8D5B-B84D36130F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2473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17B915-4609-48F4-A308-A850E11AC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3386B1-713C-4952-9632-64B5A2E92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0866879-AE84-4792-AE27-CAA8AA68B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B1D3A24-7979-4B7D-BFAF-EDC6BE94C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7224-64D7-4880-AD19-1170537C4C6D}" type="datetime1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28DEC38-F434-425E-9AB8-4C6DCE8EA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D9BDBCE-D475-4C0B-9B90-16D09421F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156-4357-4A31-8D5B-B84D36130F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1750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A7F980-E524-43DE-A471-597560BD3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0B0A911-1A3D-4B90-A8DB-48789FD65C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BEFA527-D191-424F-8928-8D86EE1A3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99824FE-F4F1-41E5-B78E-BA502B6B5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4800-06A7-4CEB-AF76-331F63DC7CE4}" type="datetime1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83393E4-36A5-44CF-B918-DC3135D29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0A685D4-C23F-4120-92BC-3DDD0EC88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156-4357-4A31-8D5B-B84D36130F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875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061C7ED-787C-4077-AD5F-3ADA3A905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776DE3D-CB58-4E32-B04F-EC22CCADB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7662542-05EF-4E2A-99E3-20B8EA25E9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BFA2E-E07D-4E38-9900-7E0C302D5816}" type="datetime1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AFAB3E4-BA34-4388-85F5-9A41B7738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9651C98-835F-4867-83FC-546E429A0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9928" y="63795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fld id="{D9790156-4357-4A31-8D5B-B84D36130FE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995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31.png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1.png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0.png"/><Relationship Id="rId4" Type="http://schemas.openxmlformats.org/officeDocument/2006/relationships/image" Target="../media/image4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10.png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6BB6F6-8A4B-4EE5-BEB2-1E712FB3F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118" y="437284"/>
            <a:ext cx="10785764" cy="3828618"/>
          </a:xfrm>
          <a:solidFill>
            <a:srgbClr val="E3DDCA"/>
          </a:solidFill>
        </p:spPr>
        <p:txBody>
          <a:bodyPr>
            <a:noAutofit/>
          </a:bodyPr>
          <a:lstStyle/>
          <a:p>
            <a:r>
              <a:rPr lang="en-US" altLang="zh-TW" sz="4400" dirty="0"/>
              <a:t>Development of modified photostationary state model to relate phytochrome conversion and flowering of spinach</a:t>
            </a:r>
            <a:br>
              <a:rPr lang="en-US" altLang="zh-TW" sz="4400" dirty="0"/>
            </a:br>
            <a:br>
              <a:rPr lang="en-US" altLang="zh-TW" sz="4400" dirty="0"/>
            </a:br>
            <a:r>
              <a:rPr lang="zh-TW" altLang="en-US" sz="4400" dirty="0"/>
              <a:t>光敏素調節開花機制的數學模式</a:t>
            </a:r>
            <a:br>
              <a:rPr lang="en-US" altLang="zh-TW" sz="4400" dirty="0"/>
            </a:br>
            <a:r>
              <a:rPr lang="en-US" altLang="zh-TW" sz="4400" dirty="0"/>
              <a:t>—</a:t>
            </a:r>
            <a:r>
              <a:rPr lang="zh-TW" altLang="en-US" sz="4400" dirty="0"/>
              <a:t>以菠菜開花為例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388C704-A0F5-4695-AA56-7A70995E0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118" y="4494502"/>
            <a:ext cx="10785764" cy="2036091"/>
          </a:xfrm>
        </p:spPr>
        <p:txBody>
          <a:bodyPr anchor="ctr"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Wei FANG 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方 炜  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Zong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Han YANG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杨宗翰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Dept. of Biomechatronics Engineering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生物机电工程系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National Taiwan University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台湾大学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1679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E7DA4A7-91FC-4851-8920-ACAD888CB49C}"/>
              </a:ext>
            </a:extLst>
          </p:cNvPr>
          <p:cNvSpPr/>
          <p:nvPr/>
        </p:nvSpPr>
        <p:spPr>
          <a:xfrm>
            <a:off x="8943115" y="6409436"/>
            <a:ext cx="2802198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(Morgan and Smith., 1976)</a:t>
            </a:r>
            <a:endParaRPr lang="zh-TW" altLang="zh-TW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文本框 3">
            <a:extLst>
              <a:ext uri="{FF2B5EF4-FFF2-40B4-BE49-F238E27FC236}">
                <a16:creationId xmlns:a16="http://schemas.microsoft.com/office/drawing/2014/main" id="{F91B4AC1-A249-482F-A431-C67CCA9E6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08" y="72335"/>
            <a:ext cx="119630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TW" sz="3600" dirty="0">
                <a:solidFill>
                  <a:srgbClr val="3D7294"/>
                </a:solidFill>
                <a:latin typeface="+mj-lt"/>
                <a:ea typeface="+mj-ea"/>
              </a:rPr>
              <a:t>PSS</a:t>
            </a:r>
            <a:r>
              <a:rPr lang="zh-TW" altLang="en-US" sz="3600" dirty="0">
                <a:solidFill>
                  <a:srgbClr val="3D7294"/>
                </a:solidFill>
                <a:latin typeface="+mj-lt"/>
                <a:ea typeface="+mj-ea"/>
              </a:rPr>
              <a:t> </a:t>
            </a:r>
            <a:r>
              <a:rPr lang="en-US" altLang="zh-TW" sz="3600" dirty="0">
                <a:solidFill>
                  <a:srgbClr val="3D7294"/>
                </a:solidFill>
                <a:latin typeface="+mj-lt"/>
                <a:ea typeface="+mj-ea"/>
              </a:rPr>
              <a:t>vs. Photomorphogenesis</a:t>
            </a:r>
            <a:endParaRPr lang="zh-TW" altLang="en-US" sz="3600" dirty="0">
              <a:solidFill>
                <a:srgbClr val="3D7294"/>
              </a:solidFill>
              <a:latin typeface="+mj-lt"/>
              <a:ea typeface="+mj-ea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87DAD65-6F65-49E6-BDE4-E7A6319E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156-4357-4A31-8D5B-B84D36130FED}" type="slidenum">
              <a:rPr lang="zh-TW" altLang="en-US" smtClean="0"/>
              <a:t>10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E1705EA-DBB7-420E-B480-DF24D3D4A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73" y="1026442"/>
            <a:ext cx="5262424" cy="5655142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5667B873-CF04-43D4-B095-FD36D3E7E1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/>
          <a:stretch/>
        </p:blipFill>
        <p:spPr>
          <a:xfrm>
            <a:off x="7183027" y="679396"/>
            <a:ext cx="4099325" cy="5730040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75534AFC-6FE8-4A82-AC3C-DCABB9A5C4D6}"/>
              </a:ext>
            </a:extLst>
          </p:cNvPr>
          <p:cNvSpPr txBox="1"/>
          <p:nvPr/>
        </p:nvSpPr>
        <p:spPr>
          <a:xfrm>
            <a:off x="7183027" y="795609"/>
            <a:ext cx="156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</a:rPr>
              <a:t>藜 </a:t>
            </a:r>
            <a:r>
              <a:rPr lang="en-US" altLang="zh-TW" sz="2400" dirty="0">
                <a:solidFill>
                  <a:srgbClr val="FF0000"/>
                </a:solidFill>
              </a:rPr>
              <a:t>Fat hen 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94CB910-3AC7-48F2-B2EC-6D55D6EE3087}"/>
              </a:ext>
            </a:extLst>
          </p:cNvPr>
          <p:cNvSpPr txBox="1"/>
          <p:nvPr/>
        </p:nvSpPr>
        <p:spPr>
          <a:xfrm>
            <a:off x="3983065" y="640522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PSS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652752" y="1026442"/>
            <a:ext cx="546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</a:rPr>
              <a:t>Higher PSS, lower extension rate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896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E7DA4A7-91FC-4851-8920-ACAD888CB49C}"/>
              </a:ext>
            </a:extLst>
          </p:cNvPr>
          <p:cNvSpPr/>
          <p:nvPr/>
        </p:nvSpPr>
        <p:spPr>
          <a:xfrm>
            <a:off x="8997508" y="6316487"/>
            <a:ext cx="2564237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(Child and Smith., 1987)</a:t>
            </a:r>
            <a:endParaRPr lang="zh-TW" altLang="zh-TW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文本框 3">
            <a:extLst>
              <a:ext uri="{FF2B5EF4-FFF2-40B4-BE49-F238E27FC236}">
                <a16:creationId xmlns:a16="http://schemas.microsoft.com/office/drawing/2014/main" id="{F91B4AC1-A249-482F-A431-C67CCA9E6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08" y="72335"/>
            <a:ext cx="119630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TW" sz="3600" dirty="0">
                <a:solidFill>
                  <a:srgbClr val="3D7294"/>
                </a:solidFill>
                <a:latin typeface="+mj-lt"/>
                <a:ea typeface="+mj-ea"/>
              </a:rPr>
              <a:t>PSS</a:t>
            </a:r>
            <a:r>
              <a:rPr lang="zh-TW" altLang="en-US" sz="3600" dirty="0">
                <a:solidFill>
                  <a:srgbClr val="3D7294"/>
                </a:solidFill>
                <a:latin typeface="+mj-lt"/>
                <a:ea typeface="+mj-ea"/>
              </a:rPr>
              <a:t> </a:t>
            </a:r>
            <a:r>
              <a:rPr lang="en-US" altLang="zh-TW" sz="3600" dirty="0">
                <a:solidFill>
                  <a:srgbClr val="3D7294"/>
                </a:solidFill>
                <a:latin typeface="+mj-lt"/>
                <a:ea typeface="+mj-ea"/>
              </a:rPr>
              <a:t>vs. Photomorphogenesis</a:t>
            </a:r>
            <a:endParaRPr lang="zh-TW" altLang="en-US" sz="3600" dirty="0">
              <a:solidFill>
                <a:srgbClr val="3D7294"/>
              </a:solidFill>
              <a:latin typeface="+mj-lt"/>
              <a:ea typeface="+mj-ea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87DAD65-6F65-49E6-BDE4-E7A6319E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156-4357-4A31-8D5B-B84D36130FED}" type="slidenum">
              <a:rPr lang="zh-TW" altLang="en-US" smtClean="0"/>
              <a:t>11</a:t>
            </a:fld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837E397-C524-4B6A-BCE0-767D408221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49"/>
          <a:stretch/>
        </p:blipFill>
        <p:spPr>
          <a:xfrm>
            <a:off x="6926364" y="733714"/>
            <a:ext cx="4635381" cy="567572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2E2E688-14CA-45E9-A512-23745761D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08" y="1463557"/>
            <a:ext cx="5867092" cy="392995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B741D139-2C36-44BE-853A-AEF428B1CCCF}"/>
              </a:ext>
            </a:extLst>
          </p:cNvPr>
          <p:cNvSpPr/>
          <p:nvPr/>
        </p:nvSpPr>
        <p:spPr>
          <a:xfrm>
            <a:off x="3080597" y="5393507"/>
            <a:ext cx="3015403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(Morrow and Tibbitts., 1988)</a:t>
            </a:r>
            <a:endParaRPr lang="zh-TW" altLang="zh-TW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AF34A58-9DE1-4BD2-B32A-7C68DE3AD0D0}"/>
              </a:ext>
            </a:extLst>
          </p:cNvPr>
          <p:cNvSpPr txBox="1"/>
          <p:nvPr/>
        </p:nvSpPr>
        <p:spPr>
          <a:xfrm>
            <a:off x="4726523" y="1614665"/>
            <a:ext cx="1118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Tomato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1938DBD-F077-49E3-887E-06FE4977F37A}"/>
              </a:ext>
            </a:extLst>
          </p:cNvPr>
          <p:cNvSpPr txBox="1"/>
          <p:nvPr/>
        </p:nvSpPr>
        <p:spPr>
          <a:xfrm>
            <a:off x="792106" y="5950148"/>
            <a:ext cx="5126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dirty="0"/>
              <a:t>   </a:t>
            </a:r>
            <a:r>
              <a:rPr lang="en-US" altLang="zh-TW" sz="2400" dirty="0">
                <a:solidFill>
                  <a:srgbClr val="FF0000"/>
                </a:solidFill>
              </a:rPr>
              <a:t>P</a:t>
            </a:r>
            <a:r>
              <a:rPr lang="en-US" altLang="zh-TW" sz="2400" dirty="0"/>
              <a:t>hytochrome </a:t>
            </a:r>
            <a:r>
              <a:rPr lang="en-US" altLang="zh-TW" sz="2400" dirty="0" err="1">
                <a:solidFill>
                  <a:srgbClr val="FF0000"/>
                </a:solidFill>
              </a:rPr>
              <a:t>P</a:t>
            </a:r>
            <a:r>
              <a:rPr lang="en-US" altLang="zh-TW" sz="2400" dirty="0" err="1"/>
              <a:t>hoto</a:t>
            </a:r>
            <a:r>
              <a:rPr lang="en-US" altLang="zh-TW" sz="2400" dirty="0" err="1">
                <a:solidFill>
                  <a:srgbClr val="FF0000"/>
                </a:solidFill>
              </a:rPr>
              <a:t>E</a:t>
            </a:r>
            <a:r>
              <a:rPr lang="en-US" altLang="zh-TW" sz="2400" dirty="0" err="1"/>
              <a:t>quilibrium</a:t>
            </a:r>
            <a:r>
              <a:rPr lang="en-US" altLang="zh-TW" sz="2400" dirty="0"/>
              <a:t>, PPE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301211" y="1163006"/>
            <a:ext cx="546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</a:rPr>
              <a:t>Higher PSS, lower extension rate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28908" y="1011381"/>
            <a:ext cx="4844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</a:rPr>
              <a:t>Higher PSS, more tumors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EE4E644-5125-43CA-8345-4FCE280E12DC}"/>
              </a:ext>
            </a:extLst>
          </p:cNvPr>
          <p:cNvSpPr txBox="1"/>
          <p:nvPr/>
        </p:nvSpPr>
        <p:spPr>
          <a:xfrm>
            <a:off x="8539764" y="842835"/>
            <a:ext cx="302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Mustard (</a:t>
            </a:r>
            <a:r>
              <a:rPr lang="en-US" altLang="zh-TW" sz="2400" i="1" dirty="0" err="1">
                <a:solidFill>
                  <a:srgbClr val="FF0000"/>
                </a:solidFill>
              </a:rPr>
              <a:t>Sinapis</a:t>
            </a:r>
            <a:r>
              <a:rPr lang="en-US" altLang="zh-TW" sz="2400" i="1" dirty="0">
                <a:solidFill>
                  <a:srgbClr val="FF0000"/>
                </a:solidFill>
              </a:rPr>
              <a:t> alba</a:t>
            </a:r>
            <a:r>
              <a:rPr lang="en-US" altLang="zh-TW" sz="24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72970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E7DA4A7-91FC-4851-8920-ACAD888CB49C}"/>
              </a:ext>
            </a:extLst>
          </p:cNvPr>
          <p:cNvSpPr/>
          <p:nvPr/>
        </p:nvSpPr>
        <p:spPr>
          <a:xfrm>
            <a:off x="8188211" y="6271979"/>
            <a:ext cx="2825169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n-US" altLang="zh-TW" kern="1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Kalaitzoglou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i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et al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., 2019</a:t>
            </a:r>
            <a:endParaRPr lang="zh-TW" altLang="zh-TW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BC0162D-9DF6-4021-A66A-553AFD9146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" t="14572" r="2649"/>
          <a:stretch/>
        </p:blipFill>
        <p:spPr>
          <a:xfrm>
            <a:off x="1432388" y="1428916"/>
            <a:ext cx="9580992" cy="4765678"/>
          </a:xfrm>
          <a:prstGeom prst="rect">
            <a:avLst/>
          </a:prstGeom>
        </p:spPr>
      </p:pic>
      <p:sp>
        <p:nvSpPr>
          <p:cNvPr id="6" name="文本框 3">
            <a:extLst>
              <a:ext uri="{FF2B5EF4-FFF2-40B4-BE49-F238E27FC236}">
                <a16:creationId xmlns:a16="http://schemas.microsoft.com/office/drawing/2014/main" id="{F91B4AC1-A249-482F-A431-C67CCA9E6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2807"/>
            <a:ext cx="1219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TW" sz="3600" dirty="0">
                <a:solidFill>
                  <a:srgbClr val="3D7294"/>
                </a:solidFill>
                <a:latin typeface="+mj-lt"/>
                <a:ea typeface="+mj-ea"/>
              </a:rPr>
              <a:t>PSS</a:t>
            </a:r>
            <a:r>
              <a:rPr lang="zh-TW" altLang="en-US" sz="3600" dirty="0">
                <a:solidFill>
                  <a:srgbClr val="3D7294"/>
                </a:solidFill>
                <a:latin typeface="+mj-lt"/>
                <a:ea typeface="+mj-ea"/>
              </a:rPr>
              <a:t> </a:t>
            </a:r>
            <a:r>
              <a:rPr lang="en-US" altLang="zh-TW" sz="3600" dirty="0">
                <a:solidFill>
                  <a:srgbClr val="3D7294"/>
                </a:solidFill>
                <a:latin typeface="+mj-lt"/>
                <a:ea typeface="+mj-ea"/>
              </a:rPr>
              <a:t>vs. stem elongation</a:t>
            </a:r>
            <a:endParaRPr lang="zh-TW" altLang="en-US" sz="3600" dirty="0">
              <a:solidFill>
                <a:srgbClr val="3D7294"/>
              </a:solidFill>
              <a:latin typeface="+mj-lt"/>
              <a:ea typeface="+mj-ea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87DAD65-6F65-49E6-BDE4-E7A6319E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928" y="6409436"/>
            <a:ext cx="2743200" cy="365125"/>
          </a:xfrm>
        </p:spPr>
        <p:txBody>
          <a:bodyPr/>
          <a:lstStyle/>
          <a:p>
            <a:fld id="{D9790156-4357-4A31-8D5B-B84D36130FED}" type="slidenum">
              <a:rPr lang="zh-TW" altLang="en-US" smtClean="0"/>
              <a:t>12</a:t>
            </a:fld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D5DAD53-1451-4D30-B5A0-3F64CDE4D524}"/>
              </a:ext>
            </a:extLst>
          </p:cNvPr>
          <p:cNvSpPr txBox="1"/>
          <p:nvPr/>
        </p:nvSpPr>
        <p:spPr>
          <a:xfrm>
            <a:off x="1619263" y="1828042"/>
            <a:ext cx="111857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Tomato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394151" y="744330"/>
            <a:ext cx="7576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b="1" dirty="0">
                <a:solidFill>
                  <a:srgbClr val="FF0000"/>
                </a:solidFill>
              </a:rPr>
              <a:t>Higher PSS, lower plant 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79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3">
                <a:extLst>
                  <a:ext uri="{FF2B5EF4-FFF2-40B4-BE49-F238E27FC236}">
                    <a16:creationId xmlns:a16="http://schemas.microsoft.com/office/drawing/2014/main" id="{06B31C59-A082-447A-B496-F8CF3AB73E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38890" y="2664115"/>
                <a:ext cx="5181600" cy="20650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altLang="zh-TW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i="1" smtClean="0">
                          <a:latin typeface="Cambria Math" panose="02040503050406030204" pitchFamily="18" charset="0"/>
                        </a:rPr>
                        <m:t>𝑃𝑃𝐸</m:t>
                      </m:r>
                      <m:r>
                        <a:rPr lang="en-US" altLang="zh-TW" sz="320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TW" sz="3200" i="1" baseline="-25000" smtClean="0">
                              <a:latin typeface="Cambria Math" panose="02040503050406030204" pitchFamily="18" charset="0"/>
                            </a:rPr>
                            <m:t>𝑓𝑟</m:t>
                          </m:r>
                        </m:num>
                        <m:den>
                          <m: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TW" sz="3200" i="1" baseline="-2500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  <m:t>𝑃𝑓𝑟</m:t>
                          </m:r>
                        </m:den>
                      </m:f>
                    </m:oMath>
                  </m:oMathPara>
                </a14:m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6B31C59-A082-447A-B496-F8CF3AB73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890" y="2664115"/>
                <a:ext cx="5181600" cy="206504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>
            <a:extLst>
              <a:ext uri="{FF2B5EF4-FFF2-40B4-BE49-F238E27FC236}">
                <a16:creationId xmlns:a16="http://schemas.microsoft.com/office/drawing/2014/main" id="{E1C88B72-8B89-4C9D-BEC4-8CA0A40325EE}"/>
              </a:ext>
            </a:extLst>
          </p:cNvPr>
          <p:cNvSpPr txBox="1"/>
          <p:nvPr/>
        </p:nvSpPr>
        <p:spPr>
          <a:xfrm>
            <a:off x="7387400" y="4005880"/>
            <a:ext cx="33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 PSS or PPS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內容版面配置區 4">
                <a:extLst>
                  <a:ext uri="{FF2B5EF4-FFF2-40B4-BE49-F238E27FC236}">
                    <a16:creationId xmlns:a16="http://schemas.microsoft.com/office/drawing/2014/main" id="{861C56BD-1C0D-49B4-BC03-EBDCE95C03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7290" y="2664115"/>
                <a:ext cx="5181600" cy="273656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altLang="zh-TW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𝐹𝑅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𝐹𝑎𝑟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𝑟𝑒𝑑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𝑃h𝑜𝑡𝑜𝑛𝑠</m:t>
                          </m:r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𝑃h𝑜𝑡𝑜𝑛𝑠</m:t>
                          </m:r>
                        </m:den>
                      </m:f>
                    </m:oMath>
                  </m:oMathPara>
                </a14:m>
                <a:endParaRPr lang="en-US" altLang="zh-TW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altLang="zh-TW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700~760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𝑛𝑚</m:t>
                          </m:r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400~760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𝑛𝑚</m:t>
                          </m:r>
                        </m:den>
                      </m:f>
                    </m:oMath>
                  </m:oMathPara>
                </a14:m>
                <a:endParaRPr lang="en-US" altLang="zh-TW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altLang="zh-TW" sz="1100" dirty="0"/>
              </a:p>
            </p:txBody>
          </p:sp>
        </mc:Choice>
        <mc:Fallback xmlns="">
          <p:sp>
            <p:nvSpPr>
              <p:cNvPr id="5" name="內容版面配置區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61C56BD-1C0D-49B4-BC03-EBDCE95C0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290" y="2664115"/>
                <a:ext cx="5181600" cy="27365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/>
          <a:srcRect l="5507" t="16859" r="2969" b="65216"/>
          <a:stretch/>
        </p:blipFill>
        <p:spPr>
          <a:xfrm>
            <a:off x="361952" y="511787"/>
            <a:ext cx="11158538" cy="122872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885360" y="5720130"/>
            <a:ext cx="3132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3200" dirty="0">
                <a:solidFill>
                  <a:srgbClr val="FF0000"/>
                </a:solidFill>
              </a:rPr>
              <a:t>Sun to shade: 0~1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71035" y="5720130"/>
            <a:ext cx="3132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3200" dirty="0">
                <a:solidFill>
                  <a:srgbClr val="FF0000"/>
                </a:solidFill>
              </a:rPr>
              <a:t>Sun to shade: 1~0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05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3C95285-463B-4F71-A987-EE7CA7AE7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318"/>
            <a:ext cx="12200107" cy="6061364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C853CD2C-31DC-4F00-9364-C2E0EF18968F}"/>
              </a:ext>
            </a:extLst>
          </p:cNvPr>
          <p:cNvSpPr txBox="1"/>
          <p:nvPr/>
        </p:nvSpPr>
        <p:spPr>
          <a:xfrm>
            <a:off x="1149928" y="1343890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TW" sz="2400" dirty="0">
                <a:solidFill>
                  <a:srgbClr val="FF0000"/>
                </a:solidFill>
              </a:rPr>
              <a:t>CW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AF889CD-0742-41C4-B6B3-3DC21835F485}"/>
              </a:ext>
            </a:extLst>
          </p:cNvPr>
          <p:cNvSpPr txBox="1"/>
          <p:nvPr/>
        </p:nvSpPr>
        <p:spPr>
          <a:xfrm>
            <a:off x="4765964" y="1343890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TW" sz="2400" dirty="0">
                <a:solidFill>
                  <a:srgbClr val="FF0000"/>
                </a:solidFill>
              </a:rPr>
              <a:t>HPS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93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7364081-8728-4F38-9510-ABAD45A97F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6"/>
          <a:stretch/>
        </p:blipFill>
        <p:spPr>
          <a:xfrm>
            <a:off x="812223" y="390056"/>
            <a:ext cx="5283777" cy="607818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40AA052-1337-4737-B800-2DBE7D2A3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28" y="389907"/>
            <a:ext cx="5029196" cy="6078334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950F41C8-EEA5-4BAB-81E6-789D6927BB7F}"/>
              </a:ext>
            </a:extLst>
          </p:cNvPr>
          <p:cNvSpPr txBox="1"/>
          <p:nvPr/>
        </p:nvSpPr>
        <p:spPr>
          <a:xfrm rot="10800000">
            <a:off x="135115" y="2043524"/>
            <a:ext cx="677108" cy="27709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en-US" altLang="zh-TW" sz="3200" dirty="0">
                <a:solidFill>
                  <a:srgbClr val="FF0000"/>
                </a:solidFill>
              </a:rPr>
              <a:t>Stem elongation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5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156-4357-4A31-8D5B-B84D36130FED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38906" t="24230" r="39297" b="23737"/>
          <a:stretch/>
        </p:blipFill>
        <p:spPr>
          <a:xfrm>
            <a:off x="671511" y="92342"/>
            <a:ext cx="4926277" cy="661171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61914" t="20263" r="8945" b="11439"/>
          <a:stretch/>
        </p:blipFill>
        <p:spPr>
          <a:xfrm>
            <a:off x="6191439" y="92342"/>
            <a:ext cx="5018379" cy="661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7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D66F82-A5E4-45FF-8051-9C2FD2FF7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387" y="849603"/>
            <a:ext cx="10344150" cy="1543048"/>
          </a:xfrm>
        </p:spPr>
        <p:txBody>
          <a:bodyPr>
            <a:normAutofit fontScale="90000"/>
          </a:bodyPr>
          <a:lstStyle/>
          <a:p>
            <a:r>
              <a:rPr lang="en-US" altLang="zh-TW" sz="4000" dirty="0"/>
              <a:t>Predicting Stem Elongation </a:t>
            </a:r>
            <a:br>
              <a:rPr lang="en-US" altLang="zh-TW" sz="4000" dirty="0"/>
            </a:br>
            <a:r>
              <a:rPr lang="en-US" altLang="zh-TW" sz="4000" dirty="0"/>
              <a:t>and Leaf Expansion: </a:t>
            </a:r>
            <a:br>
              <a:rPr lang="en-US" altLang="zh-TW" sz="4000" dirty="0"/>
            </a:br>
            <a:r>
              <a:rPr lang="en-US" altLang="zh-TW" sz="4000" dirty="0">
                <a:solidFill>
                  <a:srgbClr val="FF0000"/>
                </a:solidFill>
              </a:rPr>
              <a:t>Percent far-red </a:t>
            </a:r>
            <a:r>
              <a:rPr lang="en-US" altLang="zh-TW" sz="4000" dirty="0"/>
              <a:t>is a better predictor than </a:t>
            </a:r>
            <a:r>
              <a:rPr lang="en-US" altLang="zh-TW" sz="4000" dirty="0">
                <a:solidFill>
                  <a:srgbClr val="FF0000"/>
                </a:solidFill>
              </a:rPr>
              <a:t>PPE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800225" y="2814637"/>
            <a:ext cx="8572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dirty="0">
                <a:solidFill>
                  <a:srgbClr val="FF0000"/>
                </a:solidFill>
              </a:rPr>
              <a:t>I   disagree</a:t>
            </a:r>
          </a:p>
          <a:p>
            <a:pPr algn="ctr"/>
            <a:endParaRPr lang="en-US" altLang="zh-TW" sz="4000" dirty="0"/>
          </a:p>
          <a:p>
            <a:pPr algn="ctr"/>
            <a:r>
              <a:rPr lang="en-US" altLang="zh-TW" sz="4000" dirty="0"/>
              <a:t>% far-red and PPE/PSS/PPS are </a:t>
            </a:r>
            <a:br>
              <a:rPr lang="en-US" altLang="zh-TW" sz="4000" dirty="0"/>
            </a:br>
            <a:r>
              <a:rPr lang="en-US" altLang="zh-TW" sz="4000" dirty="0">
                <a:solidFill>
                  <a:srgbClr val="FF0000"/>
                </a:solidFill>
              </a:rPr>
              <a:t>similar predictors 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065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表格 14">
                <a:extLst>
                  <a:ext uri="{FF2B5EF4-FFF2-40B4-BE49-F238E27FC236}">
                    <a16:creationId xmlns:a16="http://schemas.microsoft.com/office/drawing/2014/main" id="{971CC0E9-A565-4584-8915-66BD183DD6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0956160"/>
                  </p:ext>
                </p:extLst>
              </p:nvPr>
            </p:nvGraphicFramePr>
            <p:xfrm>
              <a:off x="1106329" y="3210078"/>
              <a:ext cx="3373228" cy="1709449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3373228">
                      <a:extLst>
                        <a:ext uri="{9D8B030D-6E8A-4147-A177-3AD203B41FA5}">
                          <a16:colId xmlns:a16="http://schemas.microsoft.com/office/drawing/2014/main" val="3746759829"/>
                        </a:ext>
                      </a:extLst>
                    </a:gridCol>
                  </a:tblGrid>
                  <a:tr h="514011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zh-TW" sz="2400" i="0" kern="100" baseline="0" dirty="0">
                            <a:effectLst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093128"/>
                      </a:ext>
                    </a:extLst>
                  </a:tr>
                  <a:tr h="1195438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TW" sz="24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24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0" kern="100" baseline="-25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zh-TW" sz="2400" i="1" kern="1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400" i="0" kern="1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300</m:t>
                                    </m:r>
                                  </m:sub>
                                  <m:sup>
                                    <m:r>
                                      <a:rPr lang="en-US" sz="2400" i="0" kern="1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800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zh-TW" sz="2400" i="1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i="0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i="0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λ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sz="2400" i="0" kern="1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× </m:t>
                                </m:r>
                                <m:sSub>
                                  <m:sSubPr>
                                    <m:ctrlPr>
                                      <a:rPr lang="zh-TW" sz="2400" i="1" kern="1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i="0" kern="1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 i="0" kern="1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frλ</m:t>
                                    </m:r>
                                  </m:sub>
                                </m:sSub>
                                <m:r>
                                  <a:rPr lang="en-US" sz="2400" i="0" kern="100" baseline="-25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TW" sz="2400" i="0" kern="100" dirty="0">
                            <a:effectLst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178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表格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71CC0E9-A565-4584-8915-66BD183DD6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0956160"/>
                  </p:ext>
                </p:extLst>
              </p:nvPr>
            </p:nvGraphicFramePr>
            <p:xfrm>
              <a:off x="1106329" y="3210078"/>
              <a:ext cx="3373228" cy="1744078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337322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746759829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zh-TW" sz="2400" i="0" kern="100" baseline="0" dirty="0">
                            <a:effectLst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579093128"/>
                      </a:ext>
                    </a:extLst>
                  </a:tr>
                  <a:tr h="1195438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t="-456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8941783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表格 21">
                <a:extLst>
                  <a:ext uri="{FF2B5EF4-FFF2-40B4-BE49-F238E27FC236}">
                    <a16:creationId xmlns:a16="http://schemas.microsoft.com/office/drawing/2014/main" id="{971CC0E9-A565-4584-8915-66BD183DD6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9928335"/>
                  </p:ext>
                </p:extLst>
              </p:nvPr>
            </p:nvGraphicFramePr>
            <p:xfrm>
              <a:off x="1048523" y="1010712"/>
              <a:ext cx="3373228" cy="1606043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3373228">
                      <a:extLst>
                        <a:ext uri="{9D8B030D-6E8A-4147-A177-3AD203B41FA5}">
                          <a16:colId xmlns:a16="http://schemas.microsoft.com/office/drawing/2014/main" val="3746759829"/>
                        </a:ext>
                      </a:extLst>
                    </a:gridCol>
                  </a:tblGrid>
                  <a:tr h="770901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TW" sz="24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24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0" kern="1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zh-TW" sz="2400" i="1" kern="1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400" i="0" kern="1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300</m:t>
                                    </m:r>
                                  </m:sub>
                                  <m:sup>
                                    <m:r>
                                      <a:rPr lang="en-US" sz="2400" i="0" kern="1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800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zh-TW" sz="2400" i="1" kern="100" baseline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i="0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i="0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λ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sz="2400" i="1" kern="100" baseline="0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zh-TW" altLang="zh-TW" sz="2400" i="1" kern="1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sz="24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TW" sz="2400" i="0" kern="100" baseline="-25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rλ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sz="2400" i="0" kern="100" baseline="0" dirty="0">
                            <a:effectLst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093128"/>
                      </a:ext>
                    </a:extLst>
                  </a:tr>
                  <a:tr h="469913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zh-TW" sz="2400" i="0" kern="100" dirty="0">
                            <a:effectLst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178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表格 2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71CC0E9-A565-4584-8915-66BD183DD6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9928335"/>
                  </p:ext>
                </p:extLst>
              </p:nvPr>
            </p:nvGraphicFramePr>
            <p:xfrm>
              <a:off x="1048523" y="1010712"/>
              <a:ext cx="3373228" cy="1671765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337322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746759829"/>
                        </a:ext>
                      </a:extLst>
                    </a:gridCol>
                  </a:tblGrid>
                  <a:tr h="1123125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b="-491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579093128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zh-TW" sz="2400" i="0" kern="100" dirty="0">
                            <a:effectLst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894178318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3" name="群組 12"/>
          <p:cNvGrpSpPr/>
          <p:nvPr/>
        </p:nvGrpSpPr>
        <p:grpSpPr>
          <a:xfrm>
            <a:off x="5320989" y="772086"/>
            <a:ext cx="6606595" cy="5619062"/>
            <a:chOff x="6197875" y="2538000"/>
            <a:chExt cx="5040000" cy="4320000"/>
          </a:xfrm>
        </p:grpSpPr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99D80AEB-5139-4492-A452-2A64D573D53A}"/>
                </a:ext>
              </a:extLst>
            </p:cNvPr>
            <p:cNvGrpSpPr/>
            <p:nvPr/>
          </p:nvGrpSpPr>
          <p:grpSpPr>
            <a:xfrm>
              <a:off x="6197875" y="2538000"/>
              <a:ext cx="5040000" cy="4320000"/>
              <a:chOff x="6502432" y="2358309"/>
              <a:chExt cx="4668982" cy="4522377"/>
            </a:xfrm>
          </p:grpSpPr>
          <p:pic>
            <p:nvPicPr>
              <p:cNvPr id="20" name="圖片 19">
                <a:extLst>
                  <a:ext uri="{FF2B5EF4-FFF2-40B4-BE49-F238E27FC236}">
                    <a16:creationId xmlns:a16="http://schemas.microsoft.com/office/drawing/2014/main" id="{CC105FC7-51B3-4958-BBB5-B9E33E4E0498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94" t="4063" r="4044" b="11480"/>
              <a:stretch/>
            </p:blipFill>
            <p:spPr>
              <a:xfrm>
                <a:off x="6502432" y="2358309"/>
                <a:ext cx="4668982" cy="4522377"/>
              </a:xfrm>
              <a:prstGeom prst="rect">
                <a:avLst/>
              </a:prstGeom>
            </p:spPr>
          </p:pic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638953F-D1F8-412B-9713-7ED3C8CE72EF}"/>
                  </a:ext>
                </a:extLst>
              </p:cNvPr>
              <p:cNvSpPr txBox="1"/>
              <p:nvPr/>
            </p:nvSpPr>
            <p:spPr>
              <a:xfrm>
                <a:off x="6999608" y="2476768"/>
                <a:ext cx="3828184" cy="520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3600" dirty="0">
                    <a:solidFill>
                      <a:srgbClr val="FF0000"/>
                    </a:solidFill>
                  </a:rPr>
                  <a:t>Photochemical </a:t>
                </a:r>
                <a:r>
                  <a:rPr lang="en-US" altLang="zh-TW" sz="3600" dirty="0" err="1">
                    <a:solidFill>
                      <a:srgbClr val="FF0000"/>
                    </a:solidFill>
                  </a:rPr>
                  <a:t>crosssection</a:t>
                </a:r>
                <a:endParaRPr lang="en-US" altLang="zh-TW" sz="36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C1E0764-F55F-4273-BEA7-A74110021CF1}"/>
                </a:ext>
              </a:extLst>
            </p:cNvPr>
            <p:cNvSpPr/>
            <p:nvPr/>
          </p:nvSpPr>
          <p:spPr>
            <a:xfrm>
              <a:off x="9220155" y="3167390"/>
              <a:ext cx="543208" cy="7098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TW" sz="54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σ</a:t>
              </a:r>
              <a:r>
                <a:rPr lang="en-US" altLang="zh-TW" sz="5400" baseline="-250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r</a:t>
              </a:r>
              <a:endParaRPr lang="zh-TW" altLang="en-US" sz="5400" baseline="-25000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5A67CA2-A7C1-45E4-808B-28A3ED045ACD}"/>
                </a:ext>
              </a:extLst>
            </p:cNvPr>
            <p:cNvSpPr/>
            <p:nvPr/>
          </p:nvSpPr>
          <p:spPr>
            <a:xfrm>
              <a:off x="10234686" y="4884044"/>
              <a:ext cx="660605" cy="7098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TW" sz="54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σ</a:t>
              </a:r>
              <a:r>
                <a:rPr lang="en-US" altLang="zh-TW" sz="5400" baseline="-250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fr</a:t>
              </a:r>
              <a:endParaRPr lang="zh-TW" altLang="en-US" sz="5400" baseline="-25000" dirty="0"/>
            </a:p>
          </p:txBody>
        </p:sp>
      </p:grpSp>
      <p:sp>
        <p:nvSpPr>
          <p:cNvPr id="14" name="文本框 3">
            <a:extLst>
              <a:ext uri="{FF2B5EF4-FFF2-40B4-BE49-F238E27FC236}">
                <a16:creationId xmlns:a16="http://schemas.microsoft.com/office/drawing/2014/main" id="{B161F906-E19F-4BE3-B843-01B229C2C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8" y="35453"/>
            <a:ext cx="121281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TW" sz="4000" dirty="0" err="1">
                <a:solidFill>
                  <a:srgbClr val="3D7294"/>
                </a:solidFill>
                <a:latin typeface="+mj-lt"/>
                <a:ea typeface="+mj-ea"/>
              </a:rPr>
              <a:t>PhotoStationary</a:t>
            </a:r>
            <a:r>
              <a:rPr lang="en-US" altLang="zh-TW" sz="4000" dirty="0">
                <a:solidFill>
                  <a:srgbClr val="3D7294"/>
                </a:solidFill>
                <a:latin typeface="+mj-lt"/>
                <a:ea typeface="+mj-ea"/>
              </a:rPr>
              <a:t> State, PSS</a:t>
            </a:r>
            <a:endParaRPr lang="zh-TW" altLang="en-US" sz="4000" dirty="0">
              <a:solidFill>
                <a:srgbClr val="3D7294"/>
              </a:solidFill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4A8046F8-73ED-4D46-8D28-281EE7677ED9}"/>
                  </a:ext>
                </a:extLst>
              </p:cNvPr>
              <p:cNvSpPr/>
              <p:nvPr/>
            </p:nvSpPr>
            <p:spPr>
              <a:xfrm>
                <a:off x="472470" y="5267980"/>
                <a:ext cx="4818050" cy="9616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3200" dirty="0">
                    <a:latin typeface="+mj-lt"/>
                  </a:rPr>
                  <a:t>PSS</a:t>
                </a:r>
                <a:r>
                  <a:rPr lang="zh-TW" altLang="en-US" sz="3200" dirty="0">
                    <a:latin typeface="+mj-lt"/>
                  </a:rPr>
                  <a:t> 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dirty="0">
                            <a:latin typeface="+mj-lt"/>
                          </a:rPr>
                          <m:t>Pfr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dirty="0">
                            <a:latin typeface="+mj-lt"/>
                          </a:rPr>
                          <m:t>Pr</m:t>
                        </m:r>
                        <m:r>
                          <m:rPr>
                            <m:nor/>
                          </m:rPr>
                          <a:rPr lang="en-US" altLang="zh-TW" sz="3200" dirty="0">
                            <a:latin typeface="+mj-lt"/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en-US" altLang="zh-TW" sz="3200" dirty="0">
                            <a:latin typeface="+mj-lt"/>
                          </a:rPr>
                          <m:t>Pfr</m:t>
                        </m:r>
                        <m:r>
                          <m:rPr>
                            <m:nor/>
                          </m:rPr>
                          <a:rPr lang="en-US" altLang="zh-TW" sz="3200" dirty="0">
                            <a:latin typeface="+mj-lt"/>
                          </a:rPr>
                          <m:t> </m:t>
                        </m:r>
                      </m:den>
                    </m:f>
                  </m:oMath>
                </a14:m>
                <a:r>
                  <a:rPr lang="zh-TW" altLang="en-US" sz="32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3600" kern="1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TW" altLang="zh-TW" sz="3600" i="1" kern="1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3600" i="1" kern="10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3600" kern="10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a:rPr lang="en-US" altLang="zh-TW" sz="3600" kern="1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sz="3600" i="1" kern="10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600" kern="1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altLang="zh-TW" sz="3600" kern="10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a:rPr lang="en-US" altLang="zh-TW" sz="3600" kern="1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3600" kern="10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3600" i="1" kern="10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3600" kern="10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a:rPr lang="en-US" altLang="zh-TW" sz="3600" kern="1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3600" kern="10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zh-TW" altLang="en-US" sz="36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A8046F8-73ED-4D46-8D28-281EE7677E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70" y="5267980"/>
                <a:ext cx="4818050" cy="961674"/>
              </a:xfrm>
              <a:prstGeom prst="rect">
                <a:avLst/>
              </a:prstGeom>
              <a:blipFill rotWithShape="0">
                <a:blip r:embed="rId5"/>
                <a:stretch>
                  <a:fillRect l="-32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4C1AB13-A837-48A7-9DEE-922F8379D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156-4357-4A31-8D5B-B84D36130FED}" type="slidenum">
              <a:rPr lang="zh-TW" altLang="en-US" smtClean="0"/>
              <a:t>18</a:t>
            </a:fld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4076ED0-771E-43E2-9C5B-5D5359FFA82C}"/>
              </a:ext>
            </a:extLst>
          </p:cNvPr>
          <p:cNvSpPr/>
          <p:nvPr/>
        </p:nvSpPr>
        <p:spPr>
          <a:xfrm>
            <a:off x="9865788" y="6337091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Sager </a:t>
            </a:r>
            <a:r>
              <a:rPr lang="en-US" altLang="zh-TW" i="1" dirty="0"/>
              <a:t>et al,</a:t>
            </a:r>
            <a:r>
              <a:rPr lang="en-US" altLang="zh-TW" dirty="0"/>
              <a:t>1988</a:t>
            </a:r>
            <a:r>
              <a:rPr lang="zh-TW" altLang="en-US" dirty="0"/>
              <a:t> </a:t>
            </a: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1B4FFEB3-7B4F-44CD-BD25-367024191E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204" t="8485" r="23750" b="29479"/>
          <a:stretch/>
        </p:blipFill>
        <p:spPr>
          <a:xfrm>
            <a:off x="713539" y="2036647"/>
            <a:ext cx="3309821" cy="181029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919240E-0942-4105-9BA9-E5453D69218F}"/>
              </a:ext>
            </a:extLst>
          </p:cNvPr>
          <p:cNvSpPr/>
          <p:nvPr/>
        </p:nvSpPr>
        <p:spPr>
          <a:xfrm>
            <a:off x="2238736" y="1201684"/>
            <a:ext cx="442452" cy="9438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504D68C-61A0-424C-893F-5E40B898D77A}"/>
              </a:ext>
            </a:extLst>
          </p:cNvPr>
          <p:cNvSpPr/>
          <p:nvPr/>
        </p:nvSpPr>
        <p:spPr>
          <a:xfrm>
            <a:off x="2199988" y="4045993"/>
            <a:ext cx="442452" cy="9438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F20D1A58-F467-49F9-9773-11182A951F2A}"/>
              </a:ext>
            </a:extLst>
          </p:cNvPr>
          <p:cNvCxnSpPr/>
          <p:nvPr/>
        </p:nvCxnSpPr>
        <p:spPr>
          <a:xfrm flipV="1">
            <a:off x="2272959" y="2388748"/>
            <a:ext cx="575189" cy="4535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42DAAE07-B413-41A7-AAB6-6A5B77880560}"/>
              </a:ext>
            </a:extLst>
          </p:cNvPr>
          <p:cNvCxnSpPr/>
          <p:nvPr/>
        </p:nvCxnSpPr>
        <p:spPr>
          <a:xfrm flipV="1">
            <a:off x="2228714" y="3172909"/>
            <a:ext cx="575189" cy="4535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ECC4E6F4-F720-4139-98F0-6628FCD28421}"/>
              </a:ext>
            </a:extLst>
          </p:cNvPr>
          <p:cNvSpPr txBox="1"/>
          <p:nvPr/>
        </p:nvSpPr>
        <p:spPr>
          <a:xfrm>
            <a:off x="1858744" y="2331045"/>
            <a:ext cx="657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K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1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008FBAF-092E-4584-AA60-9C6BF387CAFD}"/>
              </a:ext>
            </a:extLst>
          </p:cNvPr>
          <p:cNvSpPr txBox="1"/>
          <p:nvPr/>
        </p:nvSpPr>
        <p:spPr>
          <a:xfrm>
            <a:off x="2803903" y="3227282"/>
            <a:ext cx="657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K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2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88321" y="6337091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solidFill>
                  <a:srgbClr val="3D7294"/>
                </a:solidFill>
              </a:rPr>
              <a:t>Sager </a:t>
            </a:r>
            <a:r>
              <a:rPr lang="en-US" altLang="zh-TW" i="1" dirty="0">
                <a:solidFill>
                  <a:srgbClr val="3D7294"/>
                </a:solidFill>
              </a:rPr>
              <a:t>et al,</a:t>
            </a:r>
            <a:r>
              <a:rPr lang="en-US" altLang="zh-TW" dirty="0">
                <a:solidFill>
                  <a:srgbClr val="3D7294"/>
                </a:solidFill>
              </a:rPr>
              <a:t>1988</a:t>
            </a:r>
            <a:r>
              <a:rPr lang="zh-TW" altLang="en-US" dirty="0">
                <a:solidFill>
                  <a:srgbClr val="3D7294"/>
                </a:solidFill>
              </a:rPr>
              <a:t> </a:t>
            </a:r>
            <a:endParaRPr lang="en-US" altLang="zh-TW" dirty="0">
              <a:solidFill>
                <a:srgbClr val="3D72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4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40"/>
    </mc:Choice>
    <mc:Fallback xmlns="">
      <p:transition spd="slow" advTm="23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9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0E82A5A-9CFE-4F89-8815-C92F39F18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376" y="6985"/>
            <a:ext cx="29992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TW" sz="5400" dirty="0">
                <a:solidFill>
                  <a:srgbClr val="3D7294"/>
                </a:solidFill>
                <a:latin typeface="+mj-lt"/>
                <a:ea typeface="+mj-ea"/>
              </a:rPr>
              <a:t>Objective</a:t>
            </a:r>
            <a:endParaRPr lang="zh-TW" altLang="en-US" sz="5400" dirty="0">
              <a:solidFill>
                <a:srgbClr val="3D7294"/>
              </a:solidFill>
              <a:latin typeface="+mj-lt"/>
              <a:ea typeface="+mj-ea"/>
            </a:endParaRPr>
          </a:p>
        </p:txBody>
      </p:sp>
      <p:sp>
        <p:nvSpPr>
          <p:cNvPr id="7" name="箭號: 向下 6">
            <a:extLst>
              <a:ext uri="{FF2B5EF4-FFF2-40B4-BE49-F238E27FC236}">
                <a16:creationId xmlns:a16="http://schemas.microsoft.com/office/drawing/2014/main" id="{5FEB1E7F-F22B-4BF8-A3FD-7FCC03CB86F1}"/>
              </a:ext>
            </a:extLst>
          </p:cNvPr>
          <p:cNvSpPr/>
          <p:nvPr/>
        </p:nvSpPr>
        <p:spPr>
          <a:xfrm rot="16200000">
            <a:off x="7193771" y="2532987"/>
            <a:ext cx="947834" cy="2353036"/>
          </a:xfrm>
          <a:prstGeom prst="downArrow">
            <a:avLst>
              <a:gd name="adj1" fmla="val 27555"/>
              <a:gd name="adj2" fmla="val 65243"/>
            </a:avLst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E2C45D2-212E-4973-9306-FB68900EB5F5}"/>
              </a:ext>
            </a:extLst>
          </p:cNvPr>
          <p:cNvSpPr txBox="1"/>
          <p:nvPr/>
        </p:nvSpPr>
        <p:spPr>
          <a:xfrm>
            <a:off x="6867065" y="2620345"/>
            <a:ext cx="111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PSS</a:t>
            </a:r>
            <a:endParaRPr lang="zh-TW" altLang="en-US" sz="3600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E3DE849-55F4-4F66-B1BE-A6DB895A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156-4357-4A31-8D5B-B84D36130FED}" type="slidenum">
              <a:rPr lang="zh-TW" altLang="en-US" smtClean="0"/>
              <a:t>19</a:t>
            </a:fld>
            <a:endParaRPr lang="zh-TW" altLang="en-US" dirty="0"/>
          </a:p>
        </p:txBody>
      </p:sp>
      <p:grpSp>
        <p:nvGrpSpPr>
          <p:cNvPr id="29" name="群組 28"/>
          <p:cNvGrpSpPr/>
          <p:nvPr/>
        </p:nvGrpSpPr>
        <p:grpSpPr>
          <a:xfrm>
            <a:off x="389013" y="1955501"/>
            <a:ext cx="5921498" cy="2893785"/>
            <a:chOff x="384048" y="2394412"/>
            <a:chExt cx="5921498" cy="2893785"/>
          </a:xfrm>
        </p:grpSpPr>
        <p:sp>
          <p:nvSpPr>
            <p:cNvPr id="21" name="矩形 20"/>
            <p:cNvSpPr/>
            <p:nvPr/>
          </p:nvSpPr>
          <p:spPr>
            <a:xfrm>
              <a:off x="384048" y="2394412"/>
              <a:ext cx="2955784" cy="28937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zh-TW" sz="2800" dirty="0">
                  <a:solidFill>
                    <a:schemeClr val="tx1"/>
                  </a:solidFill>
                </a:rPr>
                <a:t>Light Period</a:t>
              </a:r>
            </a:p>
            <a:p>
              <a:pPr algn="r"/>
              <a:endParaRPr lang="en-US" altLang="zh-TW" sz="2800" dirty="0">
                <a:solidFill>
                  <a:schemeClr val="tx1"/>
                </a:solidFill>
              </a:endParaRPr>
            </a:p>
            <a:p>
              <a:pPr algn="r"/>
              <a:endParaRPr lang="en-US" altLang="zh-TW" sz="5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sz="2800" dirty="0">
                  <a:solidFill>
                    <a:schemeClr val="tx1"/>
                  </a:solidFill>
                </a:rPr>
                <a:t>T@L/D: 20 </a:t>
              </a:r>
              <a:r>
                <a:rPr lang="en-US" altLang="zh-TW" sz="2800" baseline="30000" dirty="0" err="1">
                  <a:solidFill>
                    <a:schemeClr val="tx1"/>
                  </a:solidFill>
                </a:rPr>
                <a:t>o</a:t>
              </a:r>
              <a:r>
                <a:rPr lang="en-US" altLang="zh-TW" sz="2800" dirty="0" err="1">
                  <a:solidFill>
                    <a:schemeClr val="tx1"/>
                  </a:solidFill>
                </a:rPr>
                <a:t>C</a:t>
              </a:r>
              <a:r>
                <a:rPr lang="en-US" altLang="zh-TW" sz="2800" dirty="0">
                  <a:solidFill>
                    <a:schemeClr val="tx1"/>
                  </a:solidFill>
                </a:rPr>
                <a:t>/</a:t>
              </a:r>
            </a:p>
            <a:p>
              <a:pPr marL="514350" indent="-514350" algn="r">
                <a:buAutoNum type="arabicPlain" startAt="25"/>
              </a:pPr>
              <a:r>
                <a:rPr lang="en-US" altLang="zh-TW" sz="2800" baseline="30000" dirty="0" err="1">
                  <a:solidFill>
                    <a:schemeClr val="tx1"/>
                  </a:solidFill>
                </a:rPr>
                <a:t>o</a:t>
              </a:r>
              <a:r>
                <a:rPr lang="en-US" altLang="zh-TW" sz="2800" dirty="0" err="1">
                  <a:solidFill>
                    <a:schemeClr val="tx1"/>
                  </a:solidFill>
                </a:rPr>
                <a:t>C</a:t>
              </a:r>
              <a:r>
                <a:rPr lang="en-US" altLang="zh-TW" sz="2800" dirty="0">
                  <a:solidFill>
                    <a:schemeClr val="tx1"/>
                  </a:solidFill>
                </a:rPr>
                <a:t>/</a:t>
              </a:r>
            </a:p>
            <a:p>
              <a:r>
                <a:rPr lang="en-US" altLang="zh-TW" sz="2800" dirty="0">
                  <a:solidFill>
                    <a:schemeClr val="tx1"/>
                  </a:solidFill>
                </a:rPr>
                <a:t>          CW</a:t>
              </a:r>
            </a:p>
            <a:p>
              <a:pPr algn="r"/>
              <a:endParaRPr lang="en-US" altLang="zh-TW" sz="1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sz="2800" dirty="0">
                  <a:solidFill>
                    <a:schemeClr val="tx1"/>
                  </a:solidFill>
                </a:rPr>
                <a:t>CW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349762" y="2394413"/>
              <a:ext cx="2955784" cy="289378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zh-TW" sz="2800" dirty="0">
                  <a:solidFill>
                    <a:schemeClr val="bg1"/>
                  </a:solidFill>
                </a:rPr>
                <a:t>Dark Period</a:t>
              </a:r>
            </a:p>
            <a:p>
              <a:pPr algn="ctr"/>
              <a:endParaRPr lang="en-US" altLang="zh-TW" sz="2400" dirty="0">
                <a:solidFill>
                  <a:schemeClr val="bg1"/>
                </a:solidFill>
              </a:endParaRPr>
            </a:p>
            <a:p>
              <a:pPr algn="ctr"/>
              <a:endParaRPr lang="en-US" altLang="zh-TW" sz="1200" dirty="0">
                <a:solidFill>
                  <a:schemeClr val="bg1"/>
                </a:solidFill>
              </a:endParaRPr>
            </a:p>
            <a:p>
              <a:r>
                <a:rPr lang="en-US" altLang="zh-TW" sz="2800" dirty="0">
                  <a:solidFill>
                    <a:schemeClr val="bg1"/>
                  </a:solidFill>
                </a:rPr>
                <a:t>18 </a:t>
              </a:r>
              <a:r>
                <a:rPr lang="en-US" altLang="zh-TW" sz="2800" baseline="30000" dirty="0" err="1">
                  <a:solidFill>
                    <a:schemeClr val="bg1"/>
                  </a:solidFill>
                </a:rPr>
                <a:t>o</a:t>
              </a:r>
              <a:r>
                <a:rPr lang="en-US" altLang="zh-TW" sz="2800" dirty="0" err="1">
                  <a:solidFill>
                    <a:schemeClr val="bg1"/>
                  </a:solidFill>
                </a:rPr>
                <a:t>C</a:t>
              </a:r>
              <a:endParaRPr lang="en-US" altLang="zh-TW" sz="2800" dirty="0">
                <a:solidFill>
                  <a:schemeClr val="bg1"/>
                </a:solidFill>
              </a:endParaRPr>
            </a:p>
            <a:p>
              <a:r>
                <a:rPr lang="en-US" altLang="zh-TW" sz="2800" dirty="0">
                  <a:solidFill>
                    <a:schemeClr val="bg1"/>
                  </a:solidFill>
                </a:rPr>
                <a:t>23 </a:t>
              </a:r>
              <a:r>
                <a:rPr lang="en-US" altLang="zh-TW" sz="2800" baseline="30000" dirty="0" err="1">
                  <a:solidFill>
                    <a:schemeClr val="bg1"/>
                  </a:solidFill>
                </a:rPr>
                <a:t>o</a:t>
              </a:r>
              <a:r>
                <a:rPr lang="en-US" altLang="zh-TW" sz="2800" dirty="0" err="1">
                  <a:solidFill>
                    <a:schemeClr val="bg1"/>
                  </a:solidFill>
                </a:rPr>
                <a:t>C</a:t>
              </a:r>
              <a:endParaRPr lang="en-US" altLang="zh-TW" sz="2800" dirty="0">
                <a:solidFill>
                  <a:schemeClr val="bg1"/>
                </a:solidFill>
              </a:endParaRPr>
            </a:p>
            <a:p>
              <a:pPr algn="ctr"/>
              <a:endParaRPr lang="en-US" altLang="zh-TW" sz="2800" dirty="0">
                <a:solidFill>
                  <a:schemeClr val="bg1"/>
                </a:solidFill>
              </a:endParaRPr>
            </a:p>
            <a:p>
              <a:r>
                <a:rPr lang="en-US" altLang="zh-TW" sz="2800" dirty="0">
                  <a:solidFill>
                    <a:schemeClr val="bg1"/>
                  </a:solidFill>
                </a:rPr>
                <a:t>FR</a:t>
              </a:r>
              <a:endParaRPr lang="zh-TW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286688" y="2419177"/>
            <a:ext cx="2916052" cy="5486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2800" dirty="0">
                <a:solidFill>
                  <a:schemeClr val="tx1"/>
                </a:solidFill>
              </a:rPr>
              <a:t>LP: 12, 13, 14 h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CCBDAE3B-AB2E-4374-8EF1-798CECE0B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892" y="1909706"/>
            <a:ext cx="3247381" cy="2713940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1B4FFEB3-7B4F-44CD-BD25-367024191E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04" t="8485" r="23750" b="29479"/>
          <a:stretch/>
        </p:blipFill>
        <p:spPr>
          <a:xfrm>
            <a:off x="347779" y="4956372"/>
            <a:ext cx="3309821" cy="1810294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FC9749EA-B89D-4A6D-BE35-0409CF4D8C22}"/>
              </a:ext>
            </a:extLst>
          </p:cNvPr>
          <p:cNvSpPr/>
          <p:nvPr/>
        </p:nvSpPr>
        <p:spPr>
          <a:xfrm>
            <a:off x="884903" y="1078974"/>
            <a:ext cx="102706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4400" dirty="0">
                <a:solidFill>
                  <a:srgbClr val="FF0000"/>
                </a:solidFill>
                <a:latin typeface="+mj-lt"/>
                <a:ea typeface="標楷體" panose="03000509000000000000" pitchFamily="65" charset="-120"/>
              </a:rPr>
              <a:t>Investigate on </a:t>
            </a:r>
            <a:r>
              <a:rPr lang="en-US" altLang="zh-TW" sz="4400" dirty="0">
                <a:solidFill>
                  <a:srgbClr val="FF0000"/>
                </a:solidFill>
                <a:ea typeface="標楷體" panose="03000509000000000000" pitchFamily="65" charset="-120"/>
              </a:rPr>
              <a:t>PSS  vs. </a:t>
            </a:r>
            <a:r>
              <a:rPr lang="en-US" altLang="zh-TW" sz="4400" dirty="0">
                <a:solidFill>
                  <a:srgbClr val="FF0000"/>
                </a:solidFill>
                <a:latin typeface="+mj-lt"/>
                <a:ea typeface="標楷體" panose="03000509000000000000" pitchFamily="65" charset="-120"/>
              </a:rPr>
              <a:t>flowering ratio</a:t>
            </a:r>
          </a:p>
        </p:txBody>
      </p:sp>
      <p:sp>
        <p:nvSpPr>
          <p:cNvPr id="27" name="矩形 26"/>
          <p:cNvSpPr/>
          <p:nvPr/>
        </p:nvSpPr>
        <p:spPr>
          <a:xfrm>
            <a:off x="3349762" y="170319"/>
            <a:ext cx="504926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sz="2800" dirty="0">
                <a:solidFill>
                  <a:srgbClr val="3D7294"/>
                </a:solidFill>
              </a:rPr>
              <a:t>Spinach: Long-day plant</a:t>
            </a:r>
          </a:p>
          <a:p>
            <a:pPr algn="r"/>
            <a:r>
              <a:rPr lang="en-US" altLang="zh-TW" sz="2800" dirty="0">
                <a:solidFill>
                  <a:srgbClr val="3D7294"/>
                </a:solidFill>
              </a:rPr>
              <a:t>Light Period@11 h, no flowering</a:t>
            </a:r>
            <a:endParaRPr lang="zh-TW" altLang="en-US" sz="28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3986785" y="5115966"/>
            <a:ext cx="7717536" cy="156966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To inhibit flowering, FR is needed.</a:t>
            </a:r>
          </a:p>
          <a:p>
            <a:r>
              <a:rPr lang="en-US" altLang="zh-TW" sz="3200" dirty="0"/>
              <a:t>To promote flowering, R and LD are needed.</a:t>
            </a:r>
          </a:p>
          <a:p>
            <a:r>
              <a:rPr lang="en-US" altLang="zh-TW" sz="3200" dirty="0">
                <a:solidFill>
                  <a:srgbClr val="FF0000"/>
                </a:solidFill>
              </a:rPr>
              <a:t>Targets: LD, no flowering, increased FW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975104" y="3986784"/>
            <a:ext cx="2227636" cy="271034"/>
          </a:xfrm>
          <a:prstGeom prst="rect">
            <a:avLst/>
          </a:prstGeom>
          <a:solidFill>
            <a:srgbClr val="FFB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dirty="0">
                <a:solidFill>
                  <a:schemeClr val="tx1"/>
                </a:solidFill>
              </a:rPr>
              <a:t>+FR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349762" y="4379103"/>
            <a:ext cx="862908" cy="365490"/>
          </a:xfrm>
          <a:prstGeom prst="rect">
            <a:avLst/>
          </a:prstGeom>
          <a:solidFill>
            <a:srgbClr val="FFB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FR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11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1">
            <a:extLst>
              <a:ext uri="{FF2B5EF4-FFF2-40B4-BE49-F238E27FC236}">
                <a16:creationId xmlns:a16="http://schemas.microsoft.com/office/drawing/2014/main" id="{9297F4AF-2A61-4B3D-B8F2-712A42E11880}"/>
              </a:ext>
            </a:extLst>
          </p:cNvPr>
          <p:cNvSpPr/>
          <p:nvPr/>
        </p:nvSpPr>
        <p:spPr>
          <a:xfrm>
            <a:off x="1721191" y="2522676"/>
            <a:ext cx="1512860" cy="148486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D264741E-B608-4459-BB78-F398DC5EC489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3687566" y="2444312"/>
            <a:ext cx="3345643" cy="8364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6BA76B2B-1611-4BF2-94B6-6979F1073CE5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3687566" y="3280709"/>
            <a:ext cx="3369966" cy="10154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2F23D6D3-9327-46E9-A7F9-EE7DB877C60B}"/>
              </a:ext>
            </a:extLst>
          </p:cNvPr>
          <p:cNvSpPr txBox="1"/>
          <p:nvPr/>
        </p:nvSpPr>
        <p:spPr>
          <a:xfrm>
            <a:off x="7033209" y="1905703"/>
            <a:ext cx="29209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/>
              <a:t>Energy sources </a:t>
            </a:r>
          </a:p>
          <a:p>
            <a:r>
              <a:rPr lang="en-US" altLang="zh-TW" sz="3200" dirty="0"/>
              <a:t>(Photosynthesis)</a:t>
            </a:r>
            <a:endParaRPr lang="zh-TW" altLang="en-US" sz="32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C027BEB5-78EB-45D3-AE9D-9150027FAAEF}"/>
              </a:ext>
            </a:extLst>
          </p:cNvPr>
          <p:cNvSpPr txBox="1"/>
          <p:nvPr/>
        </p:nvSpPr>
        <p:spPr>
          <a:xfrm>
            <a:off x="7057532" y="3265108"/>
            <a:ext cx="390042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/>
              <a:t>Signal sources </a:t>
            </a:r>
          </a:p>
          <a:p>
            <a:r>
              <a:rPr lang="en-US" altLang="zh-TW" sz="3200" dirty="0"/>
              <a:t>(Photoperiod)</a:t>
            </a:r>
            <a:endParaRPr lang="zh-TW" altLang="en-US" sz="3200" dirty="0"/>
          </a:p>
          <a:p>
            <a:r>
              <a:rPr lang="en-US" altLang="zh-TW" sz="3200" dirty="0"/>
              <a:t>(Photomorphogenesis)</a:t>
            </a:r>
          </a:p>
          <a:p>
            <a:endParaRPr lang="zh-TW" altLang="en-US" sz="3200" dirty="0"/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C6FF912E-0047-4A23-B9D5-6909190A8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524" y="1943325"/>
            <a:ext cx="774891" cy="768085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A061D4DE-4BD7-42A6-BF47-F0088AECE2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034" y="3952765"/>
            <a:ext cx="675872" cy="605067"/>
          </a:xfrm>
          <a:prstGeom prst="rect">
            <a:avLst/>
          </a:prstGeom>
        </p:spPr>
      </p:pic>
      <p:sp>
        <p:nvSpPr>
          <p:cNvPr id="38" name="文本框 3">
            <a:extLst>
              <a:ext uri="{FF2B5EF4-FFF2-40B4-BE49-F238E27FC236}">
                <a16:creationId xmlns:a16="http://schemas.microsoft.com/office/drawing/2014/main" id="{5B4549B1-57FF-4968-B441-6A4A4D864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9337"/>
            <a:ext cx="1219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TW" sz="6000" dirty="0">
                <a:solidFill>
                  <a:srgbClr val="3D7294"/>
                </a:solidFill>
                <a:latin typeface="+mn-lt"/>
                <a:ea typeface="+mj-ea"/>
              </a:rPr>
              <a:t>Light: Sun light or artificial light</a:t>
            </a:r>
            <a:endParaRPr lang="zh-TW" altLang="en-US" sz="6000" dirty="0">
              <a:solidFill>
                <a:srgbClr val="3D7294"/>
              </a:solidFill>
              <a:latin typeface="+mn-lt"/>
              <a:ea typeface="+mj-ea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D40FBCF-7509-468A-BBF6-B7BFC3BF2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156-4357-4A31-8D5B-B84D36130FED}" type="slidenum">
              <a:rPr lang="zh-TW" altLang="en-US" smtClean="0"/>
              <a:t>2</a:t>
            </a:fld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508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19"/>
    </mc:Choice>
    <mc:Fallback xmlns="">
      <p:transition spd="slow" advTm="1131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3">
            <a:extLst>
              <a:ext uri="{FF2B5EF4-FFF2-40B4-BE49-F238E27FC236}">
                <a16:creationId xmlns:a16="http://schemas.microsoft.com/office/drawing/2014/main" id="{B161F906-E19F-4BE3-B843-01B229C2C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48" y="-46056"/>
            <a:ext cx="92488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TW" sz="4800" dirty="0">
                <a:solidFill>
                  <a:srgbClr val="3D7294"/>
                </a:solidFill>
                <a:latin typeface="+mj-lt"/>
                <a:ea typeface="+mj-ea"/>
              </a:rPr>
              <a:t>Treatments</a:t>
            </a:r>
            <a:endParaRPr lang="zh-TW" altLang="en-US" sz="4800" dirty="0">
              <a:solidFill>
                <a:srgbClr val="3D7294"/>
              </a:solidFill>
              <a:latin typeface="+mj-lt"/>
              <a:ea typeface="+mj-ea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F1911E4-B44A-4A7A-BB14-BEBC0D8571EC}"/>
              </a:ext>
            </a:extLst>
          </p:cNvPr>
          <p:cNvSpPr/>
          <p:nvPr/>
        </p:nvSpPr>
        <p:spPr>
          <a:xfrm>
            <a:off x="8742" y="5486317"/>
            <a:ext cx="117626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Totally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21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 treatments with two dark period temperature (DT) and FR in dark or light period.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Totally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11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 treatments with DT = 18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℃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 and FR in dark period.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C8C1278-FCFB-4F04-8B15-46AE60D0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156-4357-4A31-8D5B-B84D36130FED}" type="slidenum">
              <a:rPr lang="zh-TW" altLang="en-US" smtClean="0"/>
              <a:t>20</a:t>
            </a:fld>
            <a:endParaRPr lang="zh-TW" altLang="en-US" dirty="0"/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33478A41-8759-407D-9BA4-211F449D958C}"/>
              </a:ext>
            </a:extLst>
          </p:cNvPr>
          <p:cNvGrpSpPr/>
          <p:nvPr/>
        </p:nvGrpSpPr>
        <p:grpSpPr>
          <a:xfrm>
            <a:off x="0" y="984129"/>
            <a:ext cx="3759200" cy="4502188"/>
            <a:chOff x="0" y="774375"/>
            <a:chExt cx="3759200" cy="4502188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50780BEA-C28B-423E-9EBC-BC2B5B729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8" y="774375"/>
              <a:ext cx="3342581" cy="2972795"/>
            </a:xfrm>
            <a:prstGeom prst="rect">
              <a:avLst/>
            </a:prstGeom>
          </p:spPr>
        </p:pic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id="{10428257-027F-4091-9CE1-AF673EEBCD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56" r="2156"/>
            <a:stretch/>
          </p:blipFill>
          <p:spPr>
            <a:xfrm>
              <a:off x="0" y="3729133"/>
              <a:ext cx="3759200" cy="1547430"/>
            </a:xfrm>
            <a:prstGeom prst="rect">
              <a:avLst/>
            </a:prstGeom>
          </p:spPr>
        </p:pic>
      </p:grpSp>
      <p:pic>
        <p:nvPicPr>
          <p:cNvPr id="23" name="圖片 22">
            <a:extLst>
              <a:ext uri="{FF2B5EF4-FFF2-40B4-BE49-F238E27FC236}">
                <a16:creationId xmlns:a16="http://schemas.microsoft.com/office/drawing/2014/main" id="{6A8F4D8C-A59C-4CD9-BE6B-C8BCFBE49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553" y="961756"/>
            <a:ext cx="4238894" cy="4561029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6C7160F7-96F0-40DB-9BC0-D9614C726B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749" y="1090739"/>
            <a:ext cx="3257217" cy="1469634"/>
          </a:xfrm>
          <a:prstGeom prst="rect">
            <a:avLst/>
          </a:prstGeom>
          <a:ln w="28575">
            <a:noFill/>
          </a:ln>
        </p:spPr>
      </p:pic>
      <p:sp>
        <p:nvSpPr>
          <p:cNvPr id="27" name="文字方塊 26">
            <a:extLst>
              <a:ext uri="{FF2B5EF4-FFF2-40B4-BE49-F238E27FC236}">
                <a16:creationId xmlns:a16="http://schemas.microsoft.com/office/drawing/2014/main" id="{05373CCC-E3EA-4251-A41A-43C279EB018D}"/>
              </a:ext>
            </a:extLst>
          </p:cNvPr>
          <p:cNvSpPr txBox="1"/>
          <p:nvPr/>
        </p:nvSpPr>
        <p:spPr>
          <a:xfrm>
            <a:off x="2226889" y="573183"/>
            <a:ext cx="3064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dirty="0"/>
              <a:t>Temperature : 20/18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℃</a:t>
            </a:r>
            <a:endParaRPr lang="zh-TW" altLang="en-US" sz="2400" dirty="0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C6BCCBBD-408B-49BF-A460-8066DC3CAA91}"/>
              </a:ext>
            </a:extLst>
          </p:cNvPr>
          <p:cNvSpPr txBox="1"/>
          <p:nvPr/>
        </p:nvSpPr>
        <p:spPr>
          <a:xfrm>
            <a:off x="8678550" y="625763"/>
            <a:ext cx="2979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dirty="0"/>
              <a:t>Temperature : 25/23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℃</a:t>
            </a:r>
            <a:endParaRPr lang="zh-TW" altLang="en-US" sz="2400" dirty="0"/>
          </a:p>
        </p:txBody>
      </p: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98588610-FCD0-4CD4-8F00-8D231B4B58BE}"/>
              </a:ext>
            </a:extLst>
          </p:cNvPr>
          <p:cNvGrpSpPr/>
          <p:nvPr/>
        </p:nvGrpSpPr>
        <p:grpSpPr>
          <a:xfrm>
            <a:off x="8435341" y="2797599"/>
            <a:ext cx="3336032" cy="1763923"/>
            <a:chOff x="8317080" y="3011224"/>
            <a:chExt cx="3336032" cy="1763923"/>
          </a:xfrm>
        </p:grpSpPr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89E79C5E-8D12-41F8-B06E-A002AA151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50" b="49612"/>
            <a:stretch/>
          </p:blipFill>
          <p:spPr>
            <a:xfrm>
              <a:off x="8317080" y="4450915"/>
              <a:ext cx="899146" cy="324232"/>
            </a:xfrm>
            <a:prstGeom prst="rect">
              <a:avLst/>
            </a:prstGeom>
          </p:spPr>
        </p:pic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FDC43070-72A0-4551-857F-3E00357628BD}"/>
                </a:ext>
              </a:extLst>
            </p:cNvPr>
            <p:cNvSpPr txBox="1"/>
            <p:nvPr/>
          </p:nvSpPr>
          <p:spPr>
            <a:xfrm>
              <a:off x="9216226" y="3011224"/>
              <a:ext cx="24368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FR (50 </a:t>
              </a:r>
              <a:r>
                <a:rPr kumimoji="1" lang="en-US" altLang="zh-TW" dirty="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μmol m</a:t>
              </a:r>
              <a:r>
                <a:rPr kumimoji="1" lang="en-US" altLang="zh-TW" baseline="30000" dirty="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-2</a:t>
              </a:r>
              <a:r>
                <a:rPr kumimoji="1" lang="en-US" altLang="zh-TW" dirty="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s</a:t>
              </a:r>
              <a:r>
                <a:rPr kumimoji="1" lang="en-US" altLang="zh-TW" baseline="30000" dirty="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-1</a:t>
              </a:r>
              <a:r>
                <a:rPr kumimoji="1" lang="en-US" altLang="zh-TW" dirty="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x 2</a:t>
              </a:r>
              <a:r>
                <a:rPr lang="en-US" altLang="zh-TW" dirty="0"/>
                <a:t>)</a:t>
              </a:r>
            </a:p>
          </p:txBody>
        </p:sp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id="{05A882B0-31C0-4911-93DF-BD08855A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463" b="-1"/>
            <a:stretch/>
          </p:blipFill>
          <p:spPr>
            <a:xfrm>
              <a:off x="8317080" y="3056324"/>
              <a:ext cx="899146" cy="324232"/>
            </a:xfrm>
            <a:prstGeom prst="rect">
              <a:avLst/>
            </a:prstGeom>
          </p:spPr>
        </p:pic>
        <p:pic>
          <p:nvPicPr>
            <p:cNvPr id="35" name="圖片 34">
              <a:extLst>
                <a:ext uri="{FF2B5EF4-FFF2-40B4-BE49-F238E27FC236}">
                  <a16:creationId xmlns:a16="http://schemas.microsoft.com/office/drawing/2014/main" id="{49F682FE-E48C-4574-808C-4276E53E64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b="24462"/>
            <a:stretch/>
          </p:blipFill>
          <p:spPr>
            <a:xfrm>
              <a:off x="8317080" y="3428557"/>
              <a:ext cx="899146" cy="324233"/>
            </a:xfrm>
            <a:prstGeom prst="rect">
              <a:avLst/>
            </a:prstGeom>
          </p:spPr>
        </p:pic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id="{1FB7A5D8-CE6D-42C2-BF79-B01C9D4E9C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511"/>
            <a:stretch/>
          </p:blipFill>
          <p:spPr>
            <a:xfrm>
              <a:off x="8317080" y="4049013"/>
              <a:ext cx="899146" cy="323604"/>
            </a:xfrm>
            <a:prstGeom prst="rect">
              <a:avLst/>
            </a:prstGeom>
          </p:spPr>
        </p:pic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4495E3C9-4389-4E1B-B1A9-E4293A41FCBE}"/>
                </a:ext>
              </a:extLst>
            </p:cNvPr>
            <p:cNvSpPr txBox="1"/>
            <p:nvPr/>
          </p:nvSpPr>
          <p:spPr>
            <a:xfrm>
              <a:off x="9216226" y="3365485"/>
              <a:ext cx="23599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FR (50 </a:t>
              </a:r>
              <a:r>
                <a:rPr kumimoji="1" lang="en-US" altLang="zh-TW" dirty="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μmol m</a:t>
              </a:r>
              <a:r>
                <a:rPr kumimoji="1" lang="en-US" altLang="zh-TW" baseline="30000" dirty="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-2</a:t>
              </a:r>
              <a:r>
                <a:rPr kumimoji="1" lang="en-US" altLang="zh-TW" dirty="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s</a:t>
              </a:r>
              <a:r>
                <a:rPr kumimoji="1" lang="en-US" altLang="zh-TW" baseline="30000" dirty="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-1</a:t>
              </a:r>
              <a:r>
                <a:rPr kumimoji="1" lang="en-US" altLang="zh-TW" dirty="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x 2</a:t>
              </a:r>
            </a:p>
            <a:p>
              <a:pPr indent="444500"/>
              <a:r>
                <a:rPr kumimoji="1" lang="en-US" altLang="zh-TW" dirty="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with diffuse film</a:t>
              </a:r>
              <a:r>
                <a:rPr lang="en-US" altLang="zh-TW" dirty="0"/>
                <a:t>)</a:t>
              </a:r>
            </a:p>
          </p:txBody>
        </p: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6EF977E4-60C9-41C9-9A48-8E7AF51F9C04}"/>
                </a:ext>
              </a:extLst>
            </p:cNvPr>
            <p:cNvSpPr txBox="1"/>
            <p:nvPr/>
          </p:nvSpPr>
          <p:spPr>
            <a:xfrm>
              <a:off x="9216226" y="4031688"/>
              <a:ext cx="24368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FR (50 </a:t>
              </a:r>
              <a:r>
                <a:rPr kumimoji="1" lang="en-US" altLang="zh-TW" dirty="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μmol m</a:t>
              </a:r>
              <a:r>
                <a:rPr kumimoji="1" lang="en-US" altLang="zh-TW" baseline="30000" dirty="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-2</a:t>
              </a:r>
              <a:r>
                <a:rPr kumimoji="1" lang="en-US" altLang="zh-TW" dirty="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s</a:t>
              </a:r>
              <a:r>
                <a:rPr kumimoji="1" lang="en-US" altLang="zh-TW" baseline="30000" dirty="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-1</a:t>
              </a:r>
              <a:r>
                <a:rPr kumimoji="1" lang="en-US" altLang="zh-TW" dirty="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x 4</a:t>
              </a:r>
              <a:r>
                <a:rPr lang="en-US" altLang="zh-TW" dirty="0"/>
                <a:t>)</a:t>
              </a:r>
            </a:p>
          </p:txBody>
        </p: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82926DE1-4322-4AC5-85EB-CE3E6C4B7A64}"/>
                </a:ext>
              </a:extLst>
            </p:cNvPr>
            <p:cNvSpPr txBox="1"/>
            <p:nvPr/>
          </p:nvSpPr>
          <p:spPr>
            <a:xfrm>
              <a:off x="9216226" y="4401020"/>
              <a:ext cx="24368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FR (25 </a:t>
              </a:r>
              <a:r>
                <a:rPr kumimoji="1" lang="en-US" altLang="zh-TW" dirty="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μmol m</a:t>
              </a:r>
              <a:r>
                <a:rPr kumimoji="1" lang="en-US" altLang="zh-TW" baseline="30000" dirty="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-2</a:t>
              </a:r>
              <a:r>
                <a:rPr kumimoji="1" lang="en-US" altLang="zh-TW" dirty="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s</a:t>
              </a:r>
              <a:r>
                <a:rPr kumimoji="1" lang="en-US" altLang="zh-TW" baseline="30000" dirty="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-1</a:t>
              </a:r>
              <a:r>
                <a:rPr kumimoji="1" lang="en-US" altLang="zh-TW" dirty="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x 4</a:t>
              </a:r>
              <a:r>
                <a:rPr lang="en-US" altLang="zh-TW" dirty="0"/>
                <a:t>)</a:t>
              </a:r>
            </a:p>
          </p:txBody>
        </p:sp>
      </p:grp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06B5BB6A-A57F-4BE7-90AD-0118309A6439}"/>
              </a:ext>
            </a:extLst>
          </p:cNvPr>
          <p:cNvSpPr txBox="1"/>
          <p:nvPr/>
        </p:nvSpPr>
        <p:spPr>
          <a:xfrm>
            <a:off x="10808825" y="2345558"/>
            <a:ext cx="660030" cy="2748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ln>
                  <a:solidFill>
                    <a:schemeClr val="tx1"/>
                  </a:solidFill>
                </a:ln>
              </a:rPr>
              <a:t>12    14</a:t>
            </a:r>
            <a:endParaRPr lang="zh-TW" altLang="en-US" sz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B2220126-671B-45CD-8901-2452AC7B3C0E}"/>
              </a:ext>
            </a:extLst>
          </p:cNvPr>
          <p:cNvSpPr txBox="1"/>
          <p:nvPr/>
        </p:nvSpPr>
        <p:spPr>
          <a:xfrm>
            <a:off x="2407393" y="5215008"/>
            <a:ext cx="73203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n>
                  <a:solidFill>
                    <a:schemeClr val="tx1"/>
                  </a:solidFill>
                </a:ln>
              </a:rPr>
              <a:t>12    14</a:t>
            </a:r>
            <a:endParaRPr lang="zh-TW" altLang="en-US" sz="1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93B3320E-F399-460F-819B-55BE97FE2C07}"/>
              </a:ext>
            </a:extLst>
          </p:cNvPr>
          <p:cNvSpPr txBox="1"/>
          <p:nvPr/>
        </p:nvSpPr>
        <p:spPr>
          <a:xfrm>
            <a:off x="6915893" y="5247950"/>
            <a:ext cx="73203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n>
                  <a:solidFill>
                    <a:schemeClr val="tx1"/>
                  </a:solidFill>
                </a:ln>
              </a:rPr>
              <a:t>14    16</a:t>
            </a:r>
            <a:endParaRPr lang="zh-TW" altLang="en-US" sz="1400" dirty="0">
              <a:ln>
                <a:solidFill>
                  <a:schemeClr val="tx1"/>
                </a:solidFill>
              </a:ln>
            </a:endParaRPr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742A12F9-5E75-4983-8641-51DA038A87B6}"/>
              </a:ext>
            </a:extLst>
          </p:cNvPr>
          <p:cNvGrpSpPr/>
          <p:nvPr/>
        </p:nvGrpSpPr>
        <p:grpSpPr>
          <a:xfrm>
            <a:off x="81048" y="1507613"/>
            <a:ext cx="8134399" cy="3978704"/>
            <a:chOff x="81048" y="1710813"/>
            <a:chExt cx="8134399" cy="3978704"/>
          </a:xfrm>
        </p:grpSpPr>
        <p:cxnSp>
          <p:nvCxnSpPr>
            <p:cNvPr id="10" name="直線接點 9">
              <a:extLst>
                <a:ext uri="{FF2B5EF4-FFF2-40B4-BE49-F238E27FC236}">
                  <a16:creationId xmlns:a16="http://schemas.microsoft.com/office/drawing/2014/main" id="{384D9410-7848-4FB8-B1E0-2969F22B29B6}"/>
                </a:ext>
              </a:extLst>
            </p:cNvPr>
            <p:cNvCxnSpPr/>
            <p:nvPr/>
          </p:nvCxnSpPr>
          <p:spPr>
            <a:xfrm>
              <a:off x="81048" y="1710813"/>
              <a:ext cx="0" cy="39787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>
              <a:extLst>
                <a:ext uri="{FF2B5EF4-FFF2-40B4-BE49-F238E27FC236}">
                  <a16:creationId xmlns:a16="http://schemas.microsoft.com/office/drawing/2014/main" id="{8A814CA0-7805-4D12-9DBC-DD0268AC13D8}"/>
                </a:ext>
              </a:extLst>
            </p:cNvPr>
            <p:cNvCxnSpPr>
              <a:cxnSpLocks/>
            </p:cNvCxnSpPr>
            <p:nvPr/>
          </p:nvCxnSpPr>
          <p:spPr>
            <a:xfrm>
              <a:off x="81048" y="5678424"/>
              <a:ext cx="813439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>
              <a:extLst>
                <a:ext uri="{FF2B5EF4-FFF2-40B4-BE49-F238E27FC236}">
                  <a16:creationId xmlns:a16="http://schemas.microsoft.com/office/drawing/2014/main" id="{E2402A5A-C951-426A-BEC5-7678B9EDF3B8}"/>
                </a:ext>
              </a:extLst>
            </p:cNvPr>
            <p:cNvCxnSpPr/>
            <p:nvPr/>
          </p:nvCxnSpPr>
          <p:spPr>
            <a:xfrm flipV="1">
              <a:off x="8215447" y="4142087"/>
              <a:ext cx="0" cy="154743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270AA73D-0073-46FD-AE5B-F9B92762FD6F}"/>
                </a:ext>
              </a:extLst>
            </p:cNvPr>
            <p:cNvCxnSpPr/>
            <p:nvPr/>
          </p:nvCxnSpPr>
          <p:spPr>
            <a:xfrm flipH="1">
              <a:off x="3759200" y="4160124"/>
              <a:ext cx="445624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>
              <a:extLst>
                <a:ext uri="{FF2B5EF4-FFF2-40B4-BE49-F238E27FC236}">
                  <a16:creationId xmlns:a16="http://schemas.microsoft.com/office/drawing/2014/main" id="{7654C607-8AC8-4B75-A807-6B51B2B1A7EF}"/>
                </a:ext>
              </a:extLst>
            </p:cNvPr>
            <p:cNvCxnSpPr/>
            <p:nvPr/>
          </p:nvCxnSpPr>
          <p:spPr>
            <a:xfrm flipV="1">
              <a:off x="3759200" y="1710813"/>
              <a:ext cx="0" cy="244931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>
              <a:extLst>
                <a:ext uri="{FF2B5EF4-FFF2-40B4-BE49-F238E27FC236}">
                  <a16:creationId xmlns:a16="http://schemas.microsoft.com/office/drawing/2014/main" id="{B909244D-D71D-447B-A4F7-6EB49F4DAB42}"/>
                </a:ext>
              </a:extLst>
            </p:cNvPr>
            <p:cNvCxnSpPr/>
            <p:nvPr/>
          </p:nvCxnSpPr>
          <p:spPr>
            <a:xfrm flipH="1">
              <a:off x="81048" y="1710813"/>
              <a:ext cx="367815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矩形 40">
            <a:extLst>
              <a:ext uri="{FF2B5EF4-FFF2-40B4-BE49-F238E27FC236}">
                <a16:creationId xmlns:a16="http://schemas.microsoft.com/office/drawing/2014/main" id="{EEAE3875-9453-4FC9-9884-856E60657AA9}"/>
              </a:ext>
            </a:extLst>
          </p:cNvPr>
          <p:cNvSpPr/>
          <p:nvPr/>
        </p:nvSpPr>
        <p:spPr>
          <a:xfrm>
            <a:off x="8480592" y="1103509"/>
            <a:ext cx="3211295" cy="145446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61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2"/>
    </mc:Choice>
    <mc:Fallback xmlns="">
      <p:transition spd="slow" advTm="611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02E0C58-F7AF-438D-80A9-F57BFF491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156-4357-4A31-8D5B-B84D36130FED}" type="slidenum">
              <a:rPr lang="zh-TW" altLang="en-US" smtClean="0"/>
              <a:t>21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4E3FB042-6B44-4DF4-A0BC-D186CD211408}"/>
                  </a:ext>
                </a:extLst>
              </p:cNvPr>
              <p:cNvSpPr txBox="1"/>
              <p:nvPr/>
            </p:nvSpPr>
            <p:spPr>
              <a:xfrm>
                <a:off x="1100730" y="1853831"/>
                <a:ext cx="10118557" cy="9145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zh-TW" sz="36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altLang="zh-TW" sz="3600" dirty="0">
                                <a:solidFill>
                                  <a:srgbClr val="FF0000"/>
                                </a:solidFill>
                              </a:rPr>
                              <m:t>PPFD</m:t>
                            </m:r>
                            <m:r>
                              <m:rPr>
                                <m:nor/>
                              </m:rPr>
                              <a:rPr lang="en-US" altLang="zh-TW" sz="3600" dirty="0">
                                <a:solidFill>
                                  <a:srgbClr val="FF0000"/>
                                </a:solidFill>
                              </a:rPr>
                              <m:t> 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altLang="zh-TW" sz="3600" dirty="0">
                                <a:solidFill>
                                  <a:srgbClr val="FF0000"/>
                                </a:solidFill>
                              </a:rPr>
                              <m:t>YPF</m:t>
                            </m:r>
                          </m:e>
                        </m:mr>
                      </m:m>
                      <m:r>
                        <a:rPr lang="en-US" altLang="zh-TW" sz="36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LP</m:t>
                      </m:r>
                      <m:r>
                        <a:rPr lang="en-US" altLang="zh-TW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Daily</m:t>
                      </m:r>
                      <m:r>
                        <a:rPr lang="en-US" altLang="zh-TW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</m:t>
                      </m:r>
                      <m:r>
                        <a:rPr lang="en-US" altLang="zh-TW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</m:t>
                      </m:r>
                      <m:r>
                        <a:rPr lang="en-US" altLang="zh-TW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altLang="zh-TW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US" altLang="zh-TW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Duration</m:t>
                      </m:r>
                      <m:r>
                        <a:rPr lang="en-US" altLang="zh-TW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Total</m:t>
                      </m:r>
                      <m:r>
                        <a:rPr lang="en-US" altLang="zh-TW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</m:t>
                      </m:r>
                      <m:r>
                        <a:rPr lang="en-US" altLang="zh-TW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</m:t>
                      </m:r>
                      <m:r>
                        <a:rPr lang="en-US" altLang="zh-TW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TW" altLang="en-US" sz="66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E3FB042-6B44-4DF4-A0BC-D186CD211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730" y="1853831"/>
                <a:ext cx="10118557" cy="9145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A9D4294B-5A6A-4B31-9C32-CC2FD99CBA28}"/>
                  </a:ext>
                </a:extLst>
              </p:cNvPr>
              <p:cNvSpPr txBox="1"/>
              <p:nvPr/>
            </p:nvSpPr>
            <p:spPr>
              <a:xfrm>
                <a:off x="3898880" y="4131105"/>
                <a:ext cx="722896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5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sz="5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PSS</m:t>
                          </m:r>
                        </m:e>
                        <m:sup>
                          <m:r>
                            <a:rPr lang="en-US" altLang="zh-TW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n-US" altLang="zh-TW" sz="5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Duration</m:t>
                      </m:r>
                      <m:r>
                        <a:rPr lang="en-US" altLang="zh-TW" sz="5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altLang="zh-TW" sz="54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PSS</m:t>
                      </m:r>
                    </m:oMath>
                  </m:oMathPara>
                </a14:m>
                <a:endParaRPr lang="zh-TW" altLang="en-US" sz="5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9D4294B-5A6A-4B31-9C32-CC2FD99CB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880" y="4131105"/>
                <a:ext cx="7228967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/>
          <p:cNvSpPr txBox="1"/>
          <p:nvPr/>
        </p:nvSpPr>
        <p:spPr>
          <a:xfrm>
            <a:off x="0" y="214947"/>
            <a:ext cx="51572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/>
              <a:t>Photosynthetic </a:t>
            </a:r>
            <a:r>
              <a:rPr lang="en-US" altLang="zh-TW" sz="4400" dirty="0">
                <a:solidFill>
                  <a:srgbClr val="FF0000"/>
                </a:solidFill>
              </a:rPr>
              <a:t>rate</a:t>
            </a:r>
          </a:p>
          <a:p>
            <a:pPr algn="ctr"/>
            <a:r>
              <a:rPr lang="en-US" altLang="zh-TW" sz="4400" dirty="0">
                <a:solidFill>
                  <a:srgbClr val="FF0000"/>
                </a:solidFill>
              </a:rPr>
              <a:t>Growth rate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 flipH="1">
            <a:off x="5441557" y="4546603"/>
            <a:ext cx="7863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69106" y="3214771"/>
            <a:ext cx="53479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/>
              <a:t>Photomorphogenesis</a:t>
            </a:r>
            <a:endParaRPr lang="zh-TW" altLang="en-US" sz="4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7886699" y="1223988"/>
            <a:ext cx="3948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</a:rPr>
              <a:t>fresh/dry weight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312664" y="5057974"/>
            <a:ext cx="6760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>
                <a:solidFill>
                  <a:srgbClr val="FF0000"/>
                </a:solidFill>
              </a:rPr>
              <a:t>extension/elongation rate</a:t>
            </a:r>
          </a:p>
          <a:p>
            <a:pPr algn="ctr"/>
            <a:r>
              <a:rPr lang="en-US" altLang="zh-TW" sz="4400" dirty="0">
                <a:solidFill>
                  <a:srgbClr val="FF0000"/>
                </a:solidFill>
              </a:rPr>
              <a:t>tumor area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11773" y="5396529"/>
            <a:ext cx="4689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4400" dirty="0">
                <a:solidFill>
                  <a:srgbClr val="FF0000"/>
                </a:solidFill>
              </a:rPr>
              <a:t>Flowering ratio</a:t>
            </a:r>
          </a:p>
        </p:txBody>
      </p:sp>
    </p:spTree>
    <p:extLst>
      <p:ext uri="{BB962C8B-B14F-4D97-AF65-F5344CB8AC3E}">
        <p14:creationId xmlns:p14="http://schemas.microsoft.com/office/powerpoint/2010/main" val="2275417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3">
            <a:extLst>
              <a:ext uri="{FF2B5EF4-FFF2-40B4-BE49-F238E27FC236}">
                <a16:creationId xmlns:a16="http://schemas.microsoft.com/office/drawing/2014/main" id="{B161F906-E19F-4BE3-B843-01B229C2C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52" y="102240"/>
            <a:ext cx="12043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TW" sz="3200" dirty="0">
                <a:solidFill>
                  <a:srgbClr val="3D7294"/>
                </a:solidFill>
                <a:latin typeface="+mj-lt"/>
                <a:ea typeface="+mj-ea"/>
              </a:rPr>
              <a:t>Daily Integral of </a:t>
            </a:r>
            <a:r>
              <a:rPr lang="en-US" altLang="zh-TW" sz="3200" dirty="0" err="1">
                <a:solidFill>
                  <a:srgbClr val="3D7294"/>
                </a:solidFill>
                <a:latin typeface="+mj-lt"/>
                <a:ea typeface="+mj-ea"/>
              </a:rPr>
              <a:t>PhotoStationary</a:t>
            </a:r>
            <a:r>
              <a:rPr lang="en-US" altLang="zh-TW" sz="3200" dirty="0">
                <a:solidFill>
                  <a:srgbClr val="3D7294"/>
                </a:solidFill>
                <a:latin typeface="+mj-lt"/>
                <a:ea typeface="+mj-ea"/>
              </a:rPr>
              <a:t> State model (PSS’ 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9A9A7A8E-ED67-4FD4-AC8D-28F71E1896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3975498"/>
                  </p:ext>
                </p:extLst>
              </p:nvPr>
            </p:nvGraphicFramePr>
            <p:xfrm>
              <a:off x="148752" y="772781"/>
              <a:ext cx="4277977" cy="336931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4277977">
                      <a:extLst>
                        <a:ext uri="{9D8B030D-6E8A-4147-A177-3AD203B41FA5}">
                          <a16:colId xmlns:a16="http://schemas.microsoft.com/office/drawing/2014/main" val="3746759829"/>
                        </a:ext>
                      </a:extLst>
                    </a:gridCol>
                  </a:tblGrid>
                  <a:tr h="646568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TW" sz="18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18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TW" sz="18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CW</m:t>
                                    </m:r>
                                  </m:e>
                                </m:d>
                                <m:r>
                                  <a:rPr lang="en-US" sz="1800" i="0" kern="100" baseline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zh-TW" altLang="zh-TW" sz="1800" i="1" kern="100" baseline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TW" sz="1800" i="0" kern="1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300</m:t>
                                    </m:r>
                                  </m:sub>
                                  <m:sup>
                                    <m:r>
                                      <a:rPr lang="en-US" altLang="zh-TW" sz="1800" i="0" kern="1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800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zh-TW" altLang="zh-TW" sz="1800" i="1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1800" i="0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1800" i="0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CWλ</m:t>
                                        </m:r>
                                      </m:sub>
                                    </m:sSub>
                                    <m:r>
                                      <a:rPr lang="en-US" altLang="zh-TW" sz="1800" i="0" kern="100" baseline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 </m:t>
                                    </m:r>
                                    <m:sSub>
                                      <m:sSubPr>
                                        <m:ctrlPr>
                                          <a:rPr lang="zh-TW" altLang="zh-TW" sz="1800" i="1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1800" i="0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σ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1800" i="0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rλ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zh-TW" sz="1800" i="0" kern="100" baseline="0" dirty="0">
                            <a:effectLst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093128"/>
                      </a:ext>
                    </a:extLst>
                  </a:tr>
                  <a:tr h="602957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TW" sz="18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18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TW" sz="18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CW</m:t>
                                    </m:r>
                                  </m:e>
                                </m:d>
                                <m:r>
                                  <a:rPr lang="en-US" sz="1800" i="0" kern="1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zh-TW" sz="1800" i="1" kern="1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800" i="0" kern="1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300</m:t>
                                    </m:r>
                                  </m:sub>
                                  <m:sup>
                                    <m:r>
                                      <a:rPr lang="en-US" sz="1800" i="0" kern="1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800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zh-TW" sz="1800" i="1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0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0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CWλ</m:t>
                                        </m:r>
                                      </m:sub>
                                    </m:sSub>
                                    <m:r>
                                      <a:rPr lang="en-US" altLang="zh-TW" sz="1800" i="0" kern="100" baseline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sSub>
                                      <m:sSubPr>
                                        <m:ctrlPr>
                                          <a:rPr lang="zh-TW" altLang="zh-TW" sz="1800" i="1" kern="100" baseline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1800" i="0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σ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1800" i="0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frλ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zh-TW" sz="1800" i="0" kern="100" baseline="0" dirty="0">
                            <a:effectLst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178318"/>
                      </a:ext>
                    </a:extLst>
                  </a:tr>
                  <a:tr h="602957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TW" sz="18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18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TW" sz="18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FR</m:t>
                                    </m:r>
                                  </m:e>
                                </m:d>
                                <m:r>
                                  <a:rPr lang="en-US" sz="1800" i="0" kern="1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zh-TW" sz="1800" i="1" kern="1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800" i="0" kern="1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300</m:t>
                                    </m:r>
                                  </m:sub>
                                  <m:sup>
                                    <m:r>
                                      <a:rPr lang="en-US" sz="1800" i="0" kern="1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800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zh-TW" sz="1800" i="1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0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0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FRλ</m:t>
                                        </m:r>
                                      </m:sub>
                                    </m:sSub>
                                    <m:r>
                                      <a:rPr lang="en-US" altLang="zh-TW" sz="1800" i="0" kern="100" baseline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sSub>
                                      <m:sSubPr>
                                        <m:ctrlPr>
                                          <a:rPr lang="zh-TW" altLang="zh-TW" sz="1800" i="1" kern="100" baseline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1800" i="0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σ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1800" i="0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rλ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zh-TW" sz="1800" i="0" kern="100" baseline="0" dirty="0">
                            <a:effectLst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3332366"/>
                      </a:ext>
                    </a:extLst>
                  </a:tr>
                  <a:tr h="534935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TW" sz="18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18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TW" sz="18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FR</m:t>
                                    </m:r>
                                  </m:e>
                                </m:d>
                                <m:r>
                                  <a:rPr lang="en-US" sz="1800" i="0" kern="1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zh-TW" sz="1800" i="1" kern="1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800" i="0" kern="1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300</m:t>
                                    </m:r>
                                  </m:sub>
                                  <m:sup>
                                    <m:r>
                                      <a:rPr lang="en-US" sz="1800" i="0" kern="1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800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zh-TW" sz="1800" i="1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0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0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FRλ</m:t>
                                        </m:r>
                                      </m:sub>
                                    </m:sSub>
                                    <m:r>
                                      <a:rPr lang="en-US" altLang="zh-TW" sz="1800" i="0" kern="100" baseline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 </m:t>
                                    </m:r>
                                    <m:sSub>
                                      <m:sSubPr>
                                        <m:ctrlPr>
                                          <a:rPr lang="zh-TW" altLang="en-US" sz="1800" i="1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1800" i="0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σ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1800" i="0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frλ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zh-TW" sz="1800" i="0" kern="100" baseline="0" dirty="0">
                            <a:effectLst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58961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9A9A7A8E-ED67-4FD4-AC8D-28F71E1896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3975498"/>
                  </p:ext>
                </p:extLst>
              </p:nvPr>
            </p:nvGraphicFramePr>
            <p:xfrm>
              <a:off x="148752" y="772781"/>
              <a:ext cx="4277977" cy="336931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4277977">
                      <a:extLst>
                        <a:ext uri="{9D8B030D-6E8A-4147-A177-3AD203B41FA5}">
                          <a16:colId xmlns:a16="http://schemas.microsoft.com/office/drawing/2014/main" val="3746759829"/>
                        </a:ext>
                      </a:extLst>
                    </a:gridCol>
                  </a:tblGrid>
                  <a:tr h="842328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b="-2985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093128"/>
                      </a:ext>
                    </a:extLst>
                  </a:tr>
                  <a:tr h="842328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00725" b="-200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178318"/>
                      </a:ext>
                    </a:extLst>
                  </a:tr>
                  <a:tr h="842328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99281" b="-992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3332366"/>
                      </a:ext>
                    </a:extLst>
                  </a:tr>
                  <a:tr h="842328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3014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58961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格 10">
                <a:extLst>
                  <a:ext uri="{FF2B5EF4-FFF2-40B4-BE49-F238E27FC236}">
                    <a16:creationId xmlns:a16="http://schemas.microsoft.com/office/drawing/2014/main" id="{8EC02A94-79BA-4B17-970F-545B475B9D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851229"/>
                  </p:ext>
                </p:extLst>
              </p:nvPr>
            </p:nvGraphicFramePr>
            <p:xfrm>
              <a:off x="40548" y="4200531"/>
              <a:ext cx="4386181" cy="91440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4386181">
                      <a:extLst>
                        <a:ext uri="{9D8B030D-6E8A-4147-A177-3AD203B41FA5}">
                          <a16:colId xmlns:a16="http://schemas.microsoft.com/office/drawing/2014/main" val="124173476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 i="0" kern="1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sz="2000" b="0" i="0" kern="100" baseline="-250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kern="1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a:rPr lang="en-US" sz="2000" i="0" kern="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zh-TW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TW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CW</m:t>
                                    </m:r>
                                  </m:e>
                                </m:d>
                                <m:r>
                                  <a:rPr lang="en-US" sz="2000" i="0" kern="100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zh-TW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CW</m:t>
                                    </m:r>
                                  </m:sub>
                                </m:sSub>
                                <m:r>
                                  <a:rPr lang="en-US" sz="2000" i="0" kern="1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zh-TW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TW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FR</m:t>
                                    </m:r>
                                  </m:e>
                                </m:d>
                                <m:r>
                                  <a:rPr lang="en-US" sz="2000" i="0" kern="100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zh-TW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FR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sz="2000" i="0" kern="100" dirty="0">
                            <a:effectLst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136702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 b="0" i="0" kern="1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sz="2000" b="0" i="0" kern="100" baseline="-250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kern="1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a:rPr lang="en-US" sz="2000" i="0" kern="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zh-TW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TW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CW</m:t>
                                    </m:r>
                                  </m:e>
                                </m:d>
                                <m:r>
                                  <a:rPr lang="en-US" sz="2000" i="0" kern="100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zh-TW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CW</m:t>
                                    </m:r>
                                  </m:sub>
                                </m:sSub>
                                <m:r>
                                  <a:rPr lang="en-US" sz="2000" i="0" kern="1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zh-TW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TW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FR</m:t>
                                    </m:r>
                                  </m:e>
                                </m:d>
                                <m:r>
                                  <a:rPr lang="en-US" sz="2000" i="0" kern="100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zh-TW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FR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sz="2000" i="0" kern="100" dirty="0">
                            <a:effectLst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75394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格 10">
                <a:extLst>
                  <a:ext uri="{FF2B5EF4-FFF2-40B4-BE49-F238E27FC236}">
                    <a16:creationId xmlns:a16="http://schemas.microsoft.com/office/drawing/2014/main" id="{8EC02A94-79BA-4B17-970F-545B475B9D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851229"/>
                  </p:ext>
                </p:extLst>
              </p:nvPr>
            </p:nvGraphicFramePr>
            <p:xfrm>
              <a:off x="40548" y="4200531"/>
              <a:ext cx="4386181" cy="91440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4386181">
                      <a:extLst>
                        <a:ext uri="{9D8B030D-6E8A-4147-A177-3AD203B41FA5}">
                          <a16:colId xmlns:a16="http://schemas.microsoft.com/office/drawing/2014/main" val="12417347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b="-98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136702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753948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5BE73C9B-DF96-45E4-A79B-E23F591B1CF1}"/>
                  </a:ext>
                </a:extLst>
              </p:cNvPr>
              <p:cNvSpPr/>
              <p:nvPr/>
            </p:nvSpPr>
            <p:spPr>
              <a:xfrm>
                <a:off x="864192" y="5587947"/>
                <a:ext cx="2658100" cy="849271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 i="0" kern="100" smtClean="0">
                          <a:latin typeface="Cambria Math" panose="02040503050406030204" pitchFamily="18" charset="0"/>
                        </a:rPr>
                        <m:t>PSS</m:t>
                      </m:r>
                      <m:r>
                        <a:rPr lang="en-US" altLang="zh-TW" sz="2400" b="0" i="0" kern="10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TW" sz="2400" i="0" kern="1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TW" sz="2400" i="1" kern="10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TW" sz="2400" b="0" i="0" kern="100" smtClean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altLang="zh-TW" sz="2400" b="0" i="0" kern="100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US" altLang="zh-TW" sz="2400" b="0" i="0" kern="10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num>
                        <m:den>
                          <m:r>
                            <a:rPr lang="en-US" altLang="zh-TW" sz="2400" b="0" i="0" kern="10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TW" sz="2400" b="0" i="0" kern="100" smtClean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altLang="zh-TW" sz="2400" b="0" i="0" kern="100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US" altLang="zh-TW" sz="2400" b="0" i="0" kern="10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altLang="zh-TW" sz="2400" i="0" kern="1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altLang="zh-TW" sz="2400" i="1" kern="10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altLang="zh-TW" sz="2400" b="0" i="1" kern="100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altLang="zh-TW" sz="2400" i="1" kern="10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altLang="zh-TW" sz="2400" b="0" i="0" kern="10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BE73C9B-DF96-45E4-A79B-E23F591B1C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192" y="5587947"/>
                <a:ext cx="2658100" cy="8492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81CD24B-03B0-49DF-888C-1B70FACE6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156-4357-4A31-8D5B-B84D36130FED}" type="slidenum">
              <a:rPr lang="zh-TW" altLang="en-US" smtClean="0"/>
              <a:t>22</a:t>
            </a:fld>
            <a:endParaRPr lang="zh-TW" altLang="en-US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D293C7D7-6167-4AC0-99C0-AB5322587410}"/>
              </a:ext>
            </a:extLst>
          </p:cNvPr>
          <p:cNvGrpSpPr/>
          <p:nvPr/>
        </p:nvGrpSpPr>
        <p:grpSpPr>
          <a:xfrm>
            <a:off x="4750734" y="869989"/>
            <a:ext cx="7441265" cy="6093976"/>
            <a:chOff x="4571899" y="1160031"/>
            <a:chExt cx="7422450" cy="6093976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A6D79A2-F413-4E62-AE10-E9BFB0C7120E}"/>
                </a:ext>
              </a:extLst>
            </p:cNvPr>
            <p:cNvSpPr/>
            <p:nvPr/>
          </p:nvSpPr>
          <p:spPr>
            <a:xfrm>
              <a:off x="4586526" y="1160031"/>
              <a:ext cx="7407823" cy="60939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36575" indent="-536575"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N</a:t>
              </a:r>
              <a:r>
                <a:rPr lang="en-US" altLang="zh-TW" sz="2000" kern="100" baseline="-250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CW</a:t>
              </a:r>
              <a:r>
                <a:rPr lang="zh-TW" altLang="zh-TW" sz="2000" kern="100" baseline="-250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λ</a:t>
              </a:r>
              <a:r>
                <a:rPr lang="zh-TW" altLang="en-US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：</a:t>
              </a:r>
              <a:r>
                <a:rPr lang="en-US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Light intensity of CW LED at</a:t>
              </a:r>
              <a:r>
                <a:rPr lang="zh-TW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λ </a:t>
              </a:r>
              <a:r>
                <a:rPr lang="en-US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nm, in mol·m</a:t>
              </a:r>
              <a:r>
                <a:rPr lang="en-US" altLang="zh-TW" sz="2000" kern="100" baseline="300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2·</a:t>
              </a:r>
              <a:r>
                <a:rPr lang="en-US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s</a:t>
              </a:r>
              <a:r>
                <a:rPr lang="en-US" altLang="zh-TW" sz="2000" kern="100" baseline="300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-1</a:t>
              </a:r>
              <a:endPara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536575" indent="-536575" algn="just">
                <a:lnSpc>
                  <a:spcPct val="150000"/>
                </a:lnSpc>
                <a:spcAft>
                  <a:spcPts val="0"/>
                </a:spcAft>
              </a:pPr>
              <a:r>
                <a:rPr lang="zh-TW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σ</a:t>
              </a:r>
              <a:r>
                <a:rPr lang="en-US" altLang="zh-TW" sz="2000" kern="100" baseline="-25000" dirty="0" err="1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rλ</a:t>
              </a:r>
              <a:r>
                <a:rPr lang="zh-TW" altLang="en-US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：</a:t>
              </a:r>
              <a:r>
                <a:rPr lang="en-US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The photochemical cross section of Pr at </a:t>
              </a:r>
              <a:r>
                <a:rPr lang="zh-TW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λ </a:t>
              </a:r>
              <a:r>
                <a:rPr lang="en-US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nm, in m</a:t>
              </a:r>
              <a:r>
                <a:rPr lang="en-US" altLang="zh-TW" sz="2000" kern="100" baseline="300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</a:t>
              </a:r>
              <a:r>
                <a:rPr lang="en-US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mol</a:t>
              </a:r>
              <a:r>
                <a:rPr lang="en-US" altLang="zh-TW" sz="2000" kern="100" baseline="300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-1</a:t>
              </a:r>
              <a:endPara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536575" indent="-536575"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K</a:t>
              </a:r>
              <a:r>
                <a:rPr lang="en-US" altLang="zh-TW" sz="2000" kern="100" baseline="-250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</a:t>
              </a:r>
              <a:r>
                <a:rPr lang="en-US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(CW)</a:t>
              </a:r>
              <a:r>
                <a:rPr lang="zh-TW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：</a:t>
              </a:r>
              <a:r>
                <a:rPr lang="en-US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Conversion rate of Pr to Pfr under white light, in µs</a:t>
              </a:r>
              <a:r>
                <a:rPr lang="en-US" altLang="zh-TW" sz="2000" kern="100" baseline="300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-1</a:t>
              </a:r>
              <a:endPara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536575" indent="-536575" algn="just">
                <a:lnSpc>
                  <a:spcPct val="150000"/>
                </a:lnSpc>
                <a:spcAft>
                  <a:spcPts val="0"/>
                </a:spcAft>
              </a:pPr>
              <a:r>
                <a:rPr lang="zh-TW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σ</a:t>
              </a:r>
              <a:r>
                <a:rPr lang="en-US" altLang="zh-TW" sz="2000" kern="100" baseline="-25000" dirty="0" err="1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frλ</a:t>
              </a:r>
              <a:r>
                <a:rPr lang="zh-TW" altLang="en-US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：</a:t>
              </a:r>
              <a:r>
                <a:rPr lang="en-US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The photochemical cross section of Pfr</a:t>
              </a:r>
              <a:r>
                <a:rPr lang="zh-TW" altLang="en-US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en-US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at </a:t>
              </a:r>
              <a:r>
                <a:rPr lang="zh-TW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λ </a:t>
              </a:r>
              <a:r>
                <a:rPr lang="en-US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nm, in m</a:t>
              </a:r>
              <a:r>
                <a:rPr lang="en-US" altLang="zh-TW" sz="2000" kern="100" baseline="300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</a:t>
              </a:r>
              <a:r>
                <a:rPr lang="en-US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mol</a:t>
              </a:r>
              <a:r>
                <a:rPr lang="en-US" altLang="zh-TW" sz="2000" kern="100" baseline="300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-1</a:t>
              </a:r>
              <a:endPara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K</a:t>
              </a:r>
              <a:r>
                <a:rPr lang="en-US" altLang="zh-TW" sz="2000" kern="100" baseline="-250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</a:t>
              </a:r>
              <a:r>
                <a:rPr lang="en-US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(CW)</a:t>
              </a:r>
              <a:r>
                <a:rPr lang="zh-TW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：</a:t>
              </a:r>
              <a:r>
                <a:rPr lang="en-US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Conversion rate of Pfr to Pr under white light, in</a:t>
              </a:r>
              <a:r>
                <a:rPr lang="zh-TW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en-US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µs</a:t>
              </a:r>
              <a:r>
                <a:rPr lang="en-US" altLang="zh-TW" sz="2000" kern="100" baseline="300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-1</a:t>
              </a:r>
              <a:endPara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N</a:t>
              </a:r>
              <a:r>
                <a:rPr lang="en-US" altLang="zh-TW" sz="2000" kern="100" baseline="-250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FR</a:t>
              </a:r>
              <a:r>
                <a:rPr lang="zh-TW" altLang="zh-TW" sz="2000" kern="100" baseline="-250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λ</a:t>
              </a:r>
              <a:r>
                <a:rPr lang="zh-TW" altLang="en-US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：</a:t>
              </a:r>
              <a:r>
                <a:rPr lang="en-US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Light intensity of FR LED at</a:t>
              </a:r>
              <a:r>
                <a:rPr lang="zh-TW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λ </a:t>
              </a:r>
              <a:r>
                <a:rPr lang="en-US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nm, in mol·m</a:t>
              </a:r>
              <a:r>
                <a:rPr lang="en-US" altLang="zh-TW" sz="2000" kern="100" baseline="300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2·</a:t>
              </a:r>
              <a:r>
                <a:rPr lang="en-US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s</a:t>
              </a:r>
              <a:r>
                <a:rPr lang="en-US" altLang="zh-TW" sz="2000" kern="100" baseline="300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-1</a:t>
              </a:r>
              <a:endPara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K</a:t>
              </a:r>
              <a:r>
                <a:rPr lang="en-US" altLang="zh-TW" sz="2000" kern="100" baseline="-250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</a:t>
              </a:r>
              <a:r>
                <a:rPr lang="en-US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(FR)</a:t>
              </a:r>
              <a:r>
                <a:rPr lang="zh-TW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：</a:t>
              </a:r>
              <a:r>
                <a:rPr lang="en-US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Conversion rate of Pr to Pfr under far-red light, in µs</a:t>
              </a:r>
              <a:r>
                <a:rPr lang="en-US" altLang="zh-TW" sz="2000" kern="100" baseline="300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-1</a:t>
              </a:r>
              <a:endPara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K</a:t>
              </a:r>
              <a:r>
                <a:rPr lang="en-US" altLang="zh-TW" sz="2000" kern="100" baseline="-250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</a:t>
              </a:r>
              <a:r>
                <a:rPr lang="en-US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(FR)</a:t>
              </a:r>
              <a:r>
                <a:rPr lang="zh-TW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：</a:t>
              </a:r>
              <a:r>
                <a:rPr lang="en-US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Conversion rate of Pfr to Pr under far-red light, in µs</a:t>
              </a:r>
              <a:r>
                <a:rPr lang="en-US" altLang="zh-TW" sz="2000" kern="100" baseline="300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-1</a:t>
              </a:r>
              <a:endPara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L</a:t>
              </a:r>
              <a:r>
                <a:rPr lang="en-US" altLang="zh-TW" sz="2000" kern="100" baseline="-250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CW</a:t>
              </a:r>
              <a:r>
                <a:rPr lang="zh-TW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：</a:t>
              </a:r>
              <a:r>
                <a:rPr lang="en-US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Duration of CW</a:t>
              </a:r>
              <a:r>
                <a:rPr lang="zh-TW" altLang="en-US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en-US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LED, in hour/day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L</a:t>
              </a:r>
              <a:r>
                <a:rPr lang="en-US" altLang="zh-TW" sz="2000" kern="100" baseline="-250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FR</a:t>
              </a:r>
              <a:r>
                <a:rPr lang="zh-TW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：</a:t>
              </a:r>
              <a:r>
                <a:rPr lang="en-US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Duration of Far-red LED, in hour/day</a:t>
              </a: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K</a:t>
              </a:r>
              <a:r>
                <a:rPr lang="en-US" altLang="zh-TW" sz="2000" kern="100" baseline="-250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</a:t>
              </a:r>
              <a:r>
                <a:rPr lang="en-US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I</a:t>
              </a:r>
              <a:r>
                <a:rPr lang="zh-TW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：</a:t>
              </a:r>
              <a:r>
                <a:rPr lang="en-US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Integral of active form </a:t>
              </a:r>
              <a:r>
                <a:rPr lang="en-US" altLang="zh-TW" sz="2000" kern="100" dirty="0" err="1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phytochrome</a:t>
              </a:r>
              <a:r>
                <a:rPr lang="en-US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throughout light period</a:t>
              </a: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K</a:t>
              </a:r>
              <a:r>
                <a:rPr lang="en-US" altLang="zh-TW" sz="2000" kern="100" baseline="-250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</a:t>
              </a:r>
              <a:r>
                <a:rPr lang="en-US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I</a:t>
              </a:r>
              <a:r>
                <a:rPr lang="zh-TW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：</a:t>
              </a:r>
              <a:r>
                <a:rPr lang="en-US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Integral of inactive form </a:t>
              </a:r>
              <a:r>
                <a:rPr lang="en-US" altLang="zh-TW" sz="2000" kern="100" dirty="0" err="1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phytochrome</a:t>
              </a:r>
              <a:r>
                <a:rPr lang="en-US" altLang="zh-TW" sz="20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throughout light period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423BC3D-047F-4C56-840B-E2E917603F19}"/>
                </a:ext>
              </a:extLst>
            </p:cNvPr>
            <p:cNvSpPr/>
            <p:nvPr/>
          </p:nvSpPr>
          <p:spPr>
            <a:xfrm>
              <a:off x="4571899" y="4920063"/>
              <a:ext cx="5124234" cy="9144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</p:grpSp>
      <p:sp>
        <p:nvSpPr>
          <p:cNvPr id="5" name="橢圓 4">
            <a:extLst>
              <a:ext uri="{FF2B5EF4-FFF2-40B4-BE49-F238E27FC236}">
                <a16:creationId xmlns:a16="http://schemas.microsoft.com/office/drawing/2014/main" id="{4A0FB0A9-3078-479D-AAFD-2B3379454D43}"/>
              </a:ext>
            </a:extLst>
          </p:cNvPr>
          <p:cNvSpPr/>
          <p:nvPr/>
        </p:nvSpPr>
        <p:spPr>
          <a:xfrm>
            <a:off x="1953491" y="4230844"/>
            <a:ext cx="678873" cy="4823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71391E33-641C-4BEC-89E0-AE9C8719C481}"/>
              </a:ext>
            </a:extLst>
          </p:cNvPr>
          <p:cNvSpPr/>
          <p:nvPr/>
        </p:nvSpPr>
        <p:spPr>
          <a:xfrm>
            <a:off x="1835258" y="4691064"/>
            <a:ext cx="678873" cy="4823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97290FF8-2758-4561-A59D-39657927831C}"/>
              </a:ext>
            </a:extLst>
          </p:cNvPr>
          <p:cNvSpPr/>
          <p:nvPr/>
        </p:nvSpPr>
        <p:spPr>
          <a:xfrm>
            <a:off x="3747856" y="4201624"/>
            <a:ext cx="678873" cy="4823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9B5BBADC-898C-41A0-82E7-7D920DCCF038}"/>
              </a:ext>
            </a:extLst>
          </p:cNvPr>
          <p:cNvSpPr/>
          <p:nvPr/>
        </p:nvSpPr>
        <p:spPr>
          <a:xfrm>
            <a:off x="3691858" y="4713149"/>
            <a:ext cx="678873" cy="4823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216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79"/>
    </mc:Choice>
    <mc:Fallback xmlns="">
      <p:transition spd="slow" advTm="1547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3">
            <a:extLst>
              <a:ext uri="{FF2B5EF4-FFF2-40B4-BE49-F238E27FC236}">
                <a16:creationId xmlns:a16="http://schemas.microsoft.com/office/drawing/2014/main" id="{B161F906-E19F-4BE3-B843-01B229C2C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4008"/>
            <a:ext cx="12241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TW" sz="3600" dirty="0">
                <a:solidFill>
                  <a:srgbClr val="3D7294"/>
                </a:solidFill>
                <a:latin typeface="+mj-lt"/>
                <a:ea typeface="+mj-ea"/>
              </a:rPr>
              <a:t>PSS′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926D75D0-7C00-480F-85E7-11A72805D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074387"/>
              </p:ext>
            </p:extLst>
          </p:nvPr>
        </p:nvGraphicFramePr>
        <p:xfrm>
          <a:off x="108204" y="580527"/>
          <a:ext cx="5760000" cy="62023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7723">
                  <a:extLst>
                    <a:ext uri="{9D8B030D-6E8A-4147-A177-3AD203B41FA5}">
                      <a16:colId xmlns:a16="http://schemas.microsoft.com/office/drawing/2014/main" val="3295010846"/>
                    </a:ext>
                  </a:extLst>
                </a:gridCol>
                <a:gridCol w="992277">
                  <a:extLst>
                    <a:ext uri="{9D8B030D-6E8A-4147-A177-3AD203B41FA5}">
                      <a16:colId xmlns:a16="http://schemas.microsoft.com/office/drawing/2014/main" val="351986544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1324418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Treatment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PSS′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Flowering ratio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325" marR="7325" marT="7325" marB="0" anchor="ctr"/>
                </a:tc>
                <a:extLst>
                  <a:ext uri="{0D108BD9-81ED-4DB2-BD59-A6C34878D82A}">
                    <a16:rowId xmlns:a16="http://schemas.microsoft.com/office/drawing/2014/main" val="3995751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(12)_4FR (2) 25/23℃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0.7629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6.67%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06825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(12)_4FR (2)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0.7571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6.67%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5334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(12)_4FR (1) 25/23℃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0.7889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767841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(12)_4FR</a:t>
                      </a:r>
                      <a:r>
                        <a:rPr lang="en-US" altLang="zh-TW" sz="1800" u="none" strike="noStrike" dirty="0">
                          <a:effectLst/>
                        </a:rPr>
                        <a:t>_half</a:t>
                      </a:r>
                      <a:r>
                        <a:rPr lang="zh-TW" altLang="en-US" sz="1800" u="none" strike="noStrike" dirty="0">
                          <a:effectLst/>
                        </a:rPr>
                        <a:t> </a:t>
                      </a:r>
                      <a:r>
                        <a:rPr lang="en-US" altLang="zh-TW" sz="1800" u="none" strike="noStrike" dirty="0">
                          <a:effectLst/>
                        </a:rPr>
                        <a:t>(2) 25/23℃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0.7913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26.67%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18752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(12)_2FR (2)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0.7741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27.27%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89587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(12)_2FR_diffuse (2)</a:t>
                      </a:r>
                      <a:r>
                        <a:rPr lang="zh-TW" altLang="en-US" sz="1800" u="none" strike="noStrike" dirty="0">
                          <a:effectLst/>
                        </a:rPr>
                        <a:t> </a:t>
                      </a:r>
                      <a:r>
                        <a:rPr lang="en-US" altLang="zh-TW" sz="1800" u="none" strike="noStrike" dirty="0">
                          <a:effectLst/>
                        </a:rPr>
                        <a:t>20/18℃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0.782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27.27%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974999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(12)_4FR (1)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0.7916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27.27%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929756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(12)_4FR_</a:t>
                      </a:r>
                      <a:r>
                        <a:rPr lang="en-US" altLang="zh-TW" sz="1800" u="none" strike="noStrike" dirty="0">
                          <a:effectLst/>
                        </a:rPr>
                        <a:t>half</a:t>
                      </a:r>
                      <a:r>
                        <a:rPr lang="zh-TW" altLang="en-US" sz="1800" u="none" strike="noStrike" dirty="0">
                          <a:effectLst/>
                        </a:rPr>
                        <a:t> </a:t>
                      </a:r>
                      <a:r>
                        <a:rPr lang="en-US" altLang="zh-TW" sz="1800" u="none" strike="noStrike" dirty="0">
                          <a:effectLst/>
                        </a:rPr>
                        <a:t>(2) 20/18℃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0.7904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36.36%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96281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(13)_4FR (4) 25/18℃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0.7118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46.15%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31502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 20/18℃</a:t>
                      </a:r>
                      <a:r>
                        <a:rPr lang="zh-TW" altLang="en-US" sz="1800" u="none" strike="noStrike" dirty="0">
                          <a:effectLst/>
                        </a:rPr>
                        <a:t> </a:t>
                      </a:r>
                      <a:r>
                        <a:rPr lang="en-US" altLang="zh-TW" sz="1800" u="none" strike="noStrike" dirty="0">
                          <a:effectLst/>
                        </a:rPr>
                        <a:t>(CK)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0.8344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58.33%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453095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(13)_4FR (3) 25/18℃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0.7398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64.29%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47451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(13)_4FR (2) 25/18℃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0.7668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66.67%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59519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(14)_4FR (3)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0.7465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85.00%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71642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(14)_4FR (4)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0.7189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90.00%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5084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(14)_4FR (2)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0.7664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95.00%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72470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(14)+4FR (2)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0.7662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95.00%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19834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(14)+4FR (4)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0.7027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100.00%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977163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(14)+4FR (3)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0.7247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100.00%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12165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(14)+4FR</a:t>
                      </a:r>
                      <a:r>
                        <a:rPr lang="en-US" altLang="zh-TW" sz="1800" u="none" strike="noStrike" dirty="0">
                          <a:effectLst/>
                        </a:rPr>
                        <a:t>_half</a:t>
                      </a:r>
                      <a:r>
                        <a:rPr lang="zh-TW" altLang="en-US" sz="1800" u="none" strike="noStrike" dirty="0">
                          <a:effectLst/>
                        </a:rPr>
                        <a:t> </a:t>
                      </a:r>
                      <a:r>
                        <a:rPr lang="en-US" altLang="zh-TW" sz="1800" u="none" strike="noStrike" dirty="0">
                          <a:effectLst/>
                        </a:rPr>
                        <a:t>(4) 20/18℃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0.756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100.00%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8279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(14)+4FR</a:t>
                      </a:r>
                      <a:r>
                        <a:rPr lang="en-US" altLang="zh-TW" sz="1800" u="none" strike="noStrike" dirty="0">
                          <a:effectLst/>
                        </a:rPr>
                        <a:t>_half</a:t>
                      </a:r>
                      <a:r>
                        <a:rPr lang="zh-TW" altLang="en-US" sz="1800" u="none" strike="noStrike" dirty="0">
                          <a:effectLst/>
                        </a:rPr>
                        <a:t> </a:t>
                      </a:r>
                      <a:r>
                        <a:rPr lang="en-US" altLang="zh-TW" sz="1800" u="none" strike="noStrike" dirty="0">
                          <a:effectLst/>
                        </a:rPr>
                        <a:t>(3) 20/18℃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0.7848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100.00%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743040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(14)+4FR</a:t>
                      </a:r>
                      <a:r>
                        <a:rPr lang="en-US" altLang="zh-TW" sz="1800" u="none" strike="noStrike" dirty="0">
                          <a:effectLst/>
                        </a:rPr>
                        <a:t>_half</a:t>
                      </a:r>
                      <a:r>
                        <a:rPr lang="zh-TW" altLang="en-US" sz="1800" u="none" strike="noStrike" dirty="0">
                          <a:effectLst/>
                        </a:rPr>
                        <a:t> </a:t>
                      </a:r>
                      <a:r>
                        <a:rPr lang="en-US" altLang="zh-TW" sz="1800" u="none" strike="noStrike" dirty="0">
                          <a:effectLst/>
                        </a:rPr>
                        <a:t>(2) 20/18℃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0.8033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100.00%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66513467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D887259-AD2E-4205-A86E-52145FA00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156-4357-4A31-8D5B-B84D36130FED}" type="slidenum">
              <a:rPr lang="zh-TW" altLang="en-US" smtClean="0"/>
              <a:t>23</a:t>
            </a:fld>
            <a:endParaRPr lang="zh-TW" altLang="en-US" dirty="0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1B419CE1-B7CE-4B77-9F92-A7C6C67B98AC}"/>
              </a:ext>
            </a:extLst>
          </p:cNvPr>
          <p:cNvGrpSpPr/>
          <p:nvPr/>
        </p:nvGrpSpPr>
        <p:grpSpPr>
          <a:xfrm>
            <a:off x="5875935" y="1036323"/>
            <a:ext cx="6207861" cy="4785353"/>
            <a:chOff x="5875935" y="1036323"/>
            <a:chExt cx="6207861" cy="4785353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92D7663E-F9FB-49CA-8633-2E82BE62FB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26"/>
            <a:stretch/>
          </p:blipFill>
          <p:spPr>
            <a:xfrm>
              <a:off x="5911650" y="1036323"/>
              <a:ext cx="6172146" cy="4785353"/>
            </a:xfrm>
            <a:prstGeom prst="rect">
              <a:avLst/>
            </a:prstGeom>
          </p:spPr>
        </p:pic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828B1FCE-2932-4315-9C7B-ECA4BEE3F957}"/>
                </a:ext>
              </a:extLst>
            </p:cNvPr>
            <p:cNvSpPr txBox="1"/>
            <p:nvPr/>
          </p:nvSpPr>
          <p:spPr>
            <a:xfrm>
              <a:off x="5875935" y="2629420"/>
              <a:ext cx="461665" cy="1522212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none" rtlCol="0">
              <a:spAutoFit/>
            </a:bodyPr>
            <a:lstStyle/>
            <a:p>
              <a:r>
                <a:rPr lang="en-US" altLang="zh-TW" dirty="0"/>
                <a:t>Flowering ratio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9329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9"/>
    </mc:Choice>
    <mc:Fallback xmlns="">
      <p:transition spd="slow" advTm="4679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表格 11">
                <a:extLst>
                  <a:ext uri="{FF2B5EF4-FFF2-40B4-BE49-F238E27FC236}">
                    <a16:creationId xmlns:a16="http://schemas.microsoft.com/office/drawing/2014/main" id="{9E2B0701-412C-4554-B49D-46063DFA95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1391605"/>
                  </p:ext>
                </p:extLst>
              </p:nvPr>
            </p:nvGraphicFramePr>
            <p:xfrm>
              <a:off x="108204" y="587491"/>
              <a:ext cx="5760000" cy="622561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424705">
                      <a:extLst>
                        <a:ext uri="{9D8B030D-6E8A-4147-A177-3AD203B41FA5}">
                          <a16:colId xmlns:a16="http://schemas.microsoft.com/office/drawing/2014/main" val="3295010846"/>
                        </a:ext>
                      </a:extLst>
                    </a:gridCol>
                    <a:gridCol w="895295">
                      <a:extLst>
                        <a:ext uri="{9D8B030D-6E8A-4147-A177-3AD203B41FA5}">
                          <a16:colId xmlns:a16="http://schemas.microsoft.com/office/drawing/2014/main" val="3519865449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13244183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+mj-ea"/>
                            </a:rPr>
                            <a:t>Treatment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j-ea"/>
                          </a:endParaRPr>
                        </a:p>
                      </a:txBody>
                      <a:tcPr marL="7325" marR="7325" marT="73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PSS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800" i="1" kern="1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endParaRPr lang="en-US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j-ea"/>
                          </a:endParaRPr>
                        </a:p>
                      </a:txBody>
                      <a:tcPr marL="7325" marR="7325" marT="73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u="none" strike="noStrike" dirty="0">
                              <a:effectLst/>
                              <a:latin typeface="+mn-lt"/>
                              <a:ea typeface="+mj-ea"/>
                            </a:rPr>
                            <a:t>Flowering ratio</a:t>
                          </a:r>
                          <a:endParaRPr lang="zh-TW" alt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j-ea"/>
                          </a:endParaRPr>
                        </a:p>
                      </a:txBody>
                      <a:tcPr marL="7325" marR="7325" marT="7325" marB="0" anchor="ctr"/>
                    </a:tc>
                    <a:extLst>
                      <a:ext uri="{0D108BD9-81ED-4DB2-BD59-A6C34878D82A}">
                        <a16:rowId xmlns:a16="http://schemas.microsoft.com/office/drawing/2014/main" val="399575104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</a:rPr>
                            <a:t>6CW (12)_4FR (2) 25/23℃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新細明體" panose="02020500000000000000" pitchFamily="18" charset="-12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0.7629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6.67%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60682541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</a:rPr>
                            <a:t>6CW (12)_4FR (2) 20/18℃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新細明體" panose="02020500000000000000" pitchFamily="18" charset="-12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0.7571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6.67%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3346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</a:rPr>
                            <a:t>6CW (12)_4FR (1) 25/23℃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新細明體" panose="02020500000000000000" pitchFamily="18" charset="-12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0.7889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20.00%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87678412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</a:rPr>
                            <a:t>6CW (12)_4FR</a:t>
                          </a:r>
                          <a:r>
                            <a:rPr lang="en-US" altLang="zh-TW" sz="1800" u="none" strike="noStrike" dirty="0">
                              <a:effectLst/>
                            </a:rPr>
                            <a:t>_half</a:t>
                          </a:r>
                          <a:r>
                            <a:rPr lang="zh-TW" altLang="en-US" sz="1800" u="none" strike="noStrike" dirty="0">
                              <a:effectLst/>
                            </a:rPr>
                            <a:t> </a:t>
                          </a:r>
                          <a:r>
                            <a:rPr lang="en-US" altLang="zh-TW" sz="1800" u="none" strike="noStrike" dirty="0">
                              <a:effectLst/>
                            </a:rPr>
                            <a:t>(2) 25/23℃</a:t>
                          </a:r>
                          <a:endParaRPr lang="en-US" altLang="zh-TW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新細明體" panose="02020500000000000000" pitchFamily="18" charset="-12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0.7913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26.67%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61875296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</a:rPr>
                            <a:t>6CW (12)_2FR (2) 20/18℃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新細明體" panose="02020500000000000000" pitchFamily="18" charset="-12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0.7741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27.27%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958796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</a:rPr>
                            <a:t>6CW (12)_2FR_diffuse (2)</a:t>
                          </a:r>
                          <a:r>
                            <a:rPr lang="zh-TW" altLang="en-US" sz="1800" u="none" strike="noStrike" dirty="0">
                              <a:effectLst/>
                            </a:rPr>
                            <a:t> </a:t>
                          </a:r>
                          <a:r>
                            <a:rPr lang="en-US" altLang="zh-TW" sz="1800" u="none" strike="noStrike" dirty="0">
                              <a:effectLst/>
                            </a:rPr>
                            <a:t>20/18℃</a:t>
                          </a:r>
                          <a:endParaRPr lang="en-US" altLang="zh-TW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新細明體" panose="02020500000000000000" pitchFamily="18" charset="-12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0.782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27.27%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749992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</a:rPr>
                            <a:t>6CW (12)_4FR (1) 20/18℃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新細明體" panose="02020500000000000000" pitchFamily="18" charset="-12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0.7916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27.27%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97565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</a:rPr>
                            <a:t>6CW (12)_4FR_</a:t>
                          </a:r>
                          <a:r>
                            <a:rPr lang="en-US" altLang="zh-TW" sz="1800" u="none" strike="noStrike" dirty="0">
                              <a:effectLst/>
                            </a:rPr>
                            <a:t>half</a:t>
                          </a:r>
                          <a:r>
                            <a:rPr lang="zh-TW" altLang="en-US" sz="1800" u="none" strike="noStrike" dirty="0">
                              <a:effectLst/>
                            </a:rPr>
                            <a:t> </a:t>
                          </a:r>
                          <a:r>
                            <a:rPr lang="en-US" altLang="zh-TW" sz="1800" u="none" strike="noStrike" dirty="0">
                              <a:effectLst/>
                            </a:rPr>
                            <a:t>(2) 20/18℃</a:t>
                          </a:r>
                          <a:endParaRPr lang="en-US" altLang="zh-TW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新細明體" panose="02020500000000000000" pitchFamily="18" charset="-12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0.7904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36.36%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628154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</a:rPr>
                            <a:t>6CW (13)_4FR (4) 25/18℃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新細明體" panose="02020500000000000000" pitchFamily="18" charset="-12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0.7118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46.15%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150296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</a:rPr>
                            <a:t>6CW (12) 20/18℃</a:t>
                          </a:r>
                          <a:r>
                            <a:rPr lang="zh-TW" altLang="en-US" sz="1800" u="none" strike="noStrike" dirty="0">
                              <a:effectLst/>
                            </a:rPr>
                            <a:t> </a:t>
                          </a:r>
                          <a:r>
                            <a:rPr lang="en-US" altLang="zh-TW" sz="1800" u="none" strike="noStrike" dirty="0">
                              <a:effectLst/>
                            </a:rPr>
                            <a:t>(CK)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新細明體" panose="02020500000000000000" pitchFamily="18" charset="-12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0.8344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58.33%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2453095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</a:rPr>
                            <a:t>6CW (13)_4FR (3) 25/18℃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新細明體" panose="02020500000000000000" pitchFamily="18" charset="-12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0.7398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64.29%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74511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</a:rPr>
                            <a:t>6CW (13)_4FR (2) 25/18℃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新細明體" panose="02020500000000000000" pitchFamily="18" charset="-12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0.7668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66.67%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951985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</a:rPr>
                            <a:t>6CW (14)_4FR (3) 20/18℃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新細明體" panose="02020500000000000000" pitchFamily="18" charset="-12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0.7465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85.00%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164202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</a:rPr>
                            <a:t>6CW (14)_4FR (4) 20/18℃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新細明體" panose="02020500000000000000" pitchFamily="18" charset="-12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0.7189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90.00%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0842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</a:rPr>
                            <a:t>6CW (14)_4FR (2) 20/18℃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新細明體" panose="02020500000000000000" pitchFamily="18" charset="-12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0.7664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95.00%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247091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</a:rPr>
                            <a:t>6CW (14)+4FR (2) 20/18℃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新細明體" panose="02020500000000000000" pitchFamily="18" charset="-12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0.7662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95.00%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21983471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</a:rPr>
                            <a:t>6CW (14)+4FR (4) 20/18℃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新細明體" panose="02020500000000000000" pitchFamily="18" charset="-12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0.7027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100.00%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597716362"/>
                      </a:ext>
                    </a:extLst>
                  </a:tr>
                  <a:tr h="287747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</a:rPr>
                            <a:t>6CW (14)+4FR (3) 20/18℃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新細明體" panose="02020500000000000000" pitchFamily="18" charset="-12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0.7247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100.00%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312165255"/>
                      </a:ext>
                    </a:extLst>
                  </a:tr>
                  <a:tr h="287747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</a:rPr>
                            <a:t>6CW (14)+4FR</a:t>
                          </a:r>
                          <a:r>
                            <a:rPr lang="en-US" altLang="zh-TW" sz="1800" u="none" strike="noStrike" dirty="0">
                              <a:effectLst/>
                            </a:rPr>
                            <a:t>_half</a:t>
                          </a:r>
                          <a:r>
                            <a:rPr lang="zh-TW" altLang="en-US" sz="1800" u="none" strike="noStrike" dirty="0">
                              <a:effectLst/>
                            </a:rPr>
                            <a:t> </a:t>
                          </a:r>
                          <a:r>
                            <a:rPr lang="en-US" altLang="zh-TW" sz="1800" u="none" strike="noStrike" dirty="0">
                              <a:effectLst/>
                            </a:rPr>
                            <a:t>(4) 20/18℃</a:t>
                          </a:r>
                          <a:endParaRPr lang="en-US" altLang="zh-TW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新細明體" panose="02020500000000000000" pitchFamily="18" charset="-12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0.756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100.00%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538279285"/>
                      </a:ext>
                    </a:extLst>
                  </a:tr>
                  <a:tr h="287747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</a:rPr>
                            <a:t>6CW (14)+4FR</a:t>
                          </a:r>
                          <a:r>
                            <a:rPr lang="en-US" altLang="zh-TW" sz="1800" u="none" strike="noStrike" dirty="0">
                              <a:effectLst/>
                            </a:rPr>
                            <a:t>_half</a:t>
                          </a:r>
                          <a:r>
                            <a:rPr lang="zh-TW" altLang="en-US" sz="1800" u="none" strike="noStrike" dirty="0">
                              <a:effectLst/>
                            </a:rPr>
                            <a:t> </a:t>
                          </a:r>
                          <a:r>
                            <a:rPr lang="en-US" altLang="zh-TW" sz="1800" u="none" strike="noStrike" dirty="0">
                              <a:effectLst/>
                            </a:rPr>
                            <a:t>(3) 20/18℃</a:t>
                          </a:r>
                          <a:endParaRPr lang="en-US" altLang="zh-TW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新細明體" panose="02020500000000000000" pitchFamily="18" charset="-12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0.7848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100.00%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474304068"/>
                      </a:ext>
                    </a:extLst>
                  </a:tr>
                  <a:tr h="287747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</a:rPr>
                            <a:t>6CW (14)+4FR</a:t>
                          </a:r>
                          <a:r>
                            <a:rPr lang="en-US" altLang="zh-TW" sz="1800" u="none" strike="noStrike" dirty="0">
                              <a:effectLst/>
                            </a:rPr>
                            <a:t>_half</a:t>
                          </a:r>
                          <a:r>
                            <a:rPr lang="zh-TW" altLang="en-US" sz="1800" u="none" strike="noStrike" dirty="0">
                              <a:effectLst/>
                            </a:rPr>
                            <a:t> </a:t>
                          </a:r>
                          <a:r>
                            <a:rPr lang="en-US" altLang="zh-TW" sz="1800" u="none" strike="noStrike" dirty="0">
                              <a:effectLst/>
                            </a:rPr>
                            <a:t>(2) 20/18℃</a:t>
                          </a:r>
                          <a:endParaRPr lang="en-US" altLang="zh-TW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新細明體" panose="02020500000000000000" pitchFamily="18" charset="-12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0.8033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100.00%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7665134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表格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E2B0701-412C-4554-B49D-46063DFA95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1391605"/>
                  </p:ext>
                </p:extLst>
              </p:nvPr>
            </p:nvGraphicFramePr>
            <p:xfrm>
              <a:off x="108204" y="587491"/>
              <a:ext cx="5760000" cy="622561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42470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295010846"/>
                        </a:ext>
                      </a:extLst>
                    </a:gridCol>
                    <a:gridCol w="89529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519865449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132441839"/>
                        </a:ext>
                      </a:extLst>
                    </a:gridCol>
                  </a:tblGrid>
                  <a:tr h="28164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+mj-ea"/>
                            </a:rPr>
                            <a:t>Treatment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j-ea"/>
                          </a:endParaRPr>
                        </a:p>
                      </a:txBody>
                      <a:tcPr marL="7325" marR="7325" marT="7325" marB="0"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7325" marR="7325" marT="7325" marB="0" anchor="ctr">
                        <a:blipFill rotWithShape="0">
                          <a:blip r:embed="rId3"/>
                          <a:stretch>
                            <a:fillRect l="-380405" t="-21739" r="-160811" b="-217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u="none" strike="noStrike" dirty="0">
                              <a:effectLst/>
                              <a:latin typeface="+mn-lt"/>
                              <a:ea typeface="+mj-ea"/>
                            </a:rPr>
                            <a:t>Flowering </a:t>
                          </a:r>
                          <a:r>
                            <a:rPr lang="en-US" altLang="zh-TW" sz="1800" u="none" strike="noStrike" dirty="0" smtClean="0">
                              <a:effectLst/>
                              <a:latin typeface="+mn-lt"/>
                              <a:ea typeface="+mj-ea"/>
                            </a:rPr>
                            <a:t>ratio</a:t>
                          </a:r>
                          <a:endParaRPr lang="zh-TW" alt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j-ea"/>
                          </a:endParaRPr>
                        </a:p>
                      </a:txBody>
                      <a:tcPr marL="7325" marR="7325" marT="7325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995751041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</a:rPr>
                            <a:t>6CW (12)_4FR (2) 25/23℃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新細明體" panose="02020500000000000000" pitchFamily="18" charset="-12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0.7629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6.67%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606825418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</a:rPr>
                            <a:t>6CW (12)_4FR (2) 20/18℃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新細明體" panose="02020500000000000000" pitchFamily="18" charset="-12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0.7571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6.67%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15334606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</a:rPr>
                            <a:t>6CW (12)_4FR (1) 25/23℃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新細明體" panose="02020500000000000000" pitchFamily="18" charset="-12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0.7889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20.00%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876784125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</a:rPr>
                            <a:t>6CW (12)_4FR</a:t>
                          </a:r>
                          <a:r>
                            <a:rPr lang="en-US" altLang="zh-TW" sz="1800" u="none" strike="noStrike" dirty="0">
                              <a:effectLst/>
                            </a:rPr>
                            <a:t>_half</a:t>
                          </a:r>
                          <a:r>
                            <a:rPr lang="zh-TW" altLang="en-US" sz="1800" u="none" strike="noStrike" dirty="0">
                              <a:effectLst/>
                            </a:rPr>
                            <a:t> </a:t>
                          </a:r>
                          <a:r>
                            <a:rPr lang="en-US" altLang="zh-TW" sz="1800" u="none" strike="noStrike" dirty="0">
                              <a:effectLst/>
                            </a:rPr>
                            <a:t>(2) 25/23℃</a:t>
                          </a:r>
                          <a:endParaRPr lang="en-US" altLang="zh-TW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新細明體" panose="02020500000000000000" pitchFamily="18" charset="-12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0.7913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26.67%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618752967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</a:rPr>
                            <a:t>6CW (12)_2FR (2) 20/18℃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新細明體" panose="02020500000000000000" pitchFamily="18" charset="-12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0.7741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27.27%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189587965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</a:rPr>
                            <a:t>6CW (12)_2FR_diffuse (2)</a:t>
                          </a:r>
                          <a:r>
                            <a:rPr lang="zh-TW" altLang="en-US" sz="1800" u="none" strike="noStrike" dirty="0">
                              <a:effectLst/>
                            </a:rPr>
                            <a:t> </a:t>
                          </a:r>
                          <a:r>
                            <a:rPr lang="en-US" altLang="zh-TW" sz="1800" u="none" strike="noStrike" dirty="0">
                              <a:effectLst/>
                            </a:rPr>
                            <a:t>20/18℃</a:t>
                          </a:r>
                          <a:endParaRPr lang="en-US" altLang="zh-TW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新細明體" panose="02020500000000000000" pitchFamily="18" charset="-12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0.782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27.27%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97499925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</a:rPr>
                            <a:t>6CW (12)_4FR (1) 20/18℃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新細明體" panose="02020500000000000000" pitchFamily="18" charset="-12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0.7916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27.27%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4292975655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</a:rPr>
                            <a:t>6CW (12)_4FR_</a:t>
                          </a:r>
                          <a:r>
                            <a:rPr lang="en-US" altLang="zh-TW" sz="1800" u="none" strike="noStrike" dirty="0">
                              <a:effectLst/>
                            </a:rPr>
                            <a:t>half</a:t>
                          </a:r>
                          <a:r>
                            <a:rPr lang="zh-TW" altLang="en-US" sz="1800" u="none" strike="noStrike" dirty="0">
                              <a:effectLst/>
                            </a:rPr>
                            <a:t> </a:t>
                          </a:r>
                          <a:r>
                            <a:rPr lang="en-US" altLang="zh-TW" sz="1800" u="none" strike="noStrike" dirty="0">
                              <a:effectLst/>
                            </a:rPr>
                            <a:t>(2) 20/18℃</a:t>
                          </a:r>
                          <a:endParaRPr lang="en-US" altLang="zh-TW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新細明體" panose="02020500000000000000" pitchFamily="18" charset="-12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0.7904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36.36%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96281547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</a:rPr>
                            <a:t>6CW (13)_4FR (4) 25/18℃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新細明體" panose="02020500000000000000" pitchFamily="18" charset="-12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0.7118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46.15%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631502965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</a:rPr>
                            <a:t>6CW (12) 20/18℃</a:t>
                          </a:r>
                          <a:r>
                            <a:rPr lang="zh-TW" altLang="en-US" sz="1800" u="none" strike="noStrike" dirty="0">
                              <a:effectLst/>
                            </a:rPr>
                            <a:t> </a:t>
                          </a:r>
                          <a:r>
                            <a:rPr lang="en-US" altLang="zh-TW" sz="1800" u="none" strike="noStrike" dirty="0">
                              <a:effectLst/>
                            </a:rPr>
                            <a:t>(CK)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新細明體" panose="02020500000000000000" pitchFamily="18" charset="-12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0.8344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58.33%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245309500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</a:rPr>
                            <a:t>6CW (13)_4FR (3) 25/18℃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新細明體" panose="02020500000000000000" pitchFamily="18" charset="-12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0.7398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64.29%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47451104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</a:rPr>
                            <a:t>6CW (13)_4FR (2) 25/18℃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新細明體" panose="02020500000000000000" pitchFamily="18" charset="-12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0.7668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66.67%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359519856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</a:rPr>
                            <a:t>6CW (14)_4FR (3) 20/18℃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新細明體" panose="02020500000000000000" pitchFamily="18" charset="-12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0.7465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85.00%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671642024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</a:rPr>
                            <a:t>6CW (14)_4FR (4) 20/18℃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新細明體" panose="02020500000000000000" pitchFamily="18" charset="-12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0.7189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90.00%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65084204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</a:rPr>
                            <a:t>6CW (14)_4FR (2) 20/18℃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新細明體" panose="02020500000000000000" pitchFamily="18" charset="-12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0.7664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95.00%</a:t>
                          </a:r>
                        </a:p>
                      </a:txBody>
                      <a:tcPr marL="7620" marR="7620" marT="7620" marB="0"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72470910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</a:rPr>
                            <a:t>6CW (14)+4FR (2) 20/18℃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新細明體" panose="02020500000000000000" pitchFamily="18" charset="-12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0.7662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95.00%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219834713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</a:rPr>
                            <a:t>6CW (14)+4FR (4) 20/18℃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新細明體" panose="02020500000000000000" pitchFamily="18" charset="-12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0.7027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100.00%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597716362"/>
                      </a:ext>
                    </a:extLst>
                  </a:tr>
                  <a:tr h="287747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</a:rPr>
                            <a:t>6CW (14)+4FR (3) 20/18℃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新細明體" panose="02020500000000000000" pitchFamily="18" charset="-12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0.7247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100.00%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312165255"/>
                      </a:ext>
                    </a:extLst>
                  </a:tr>
                  <a:tr h="287747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</a:rPr>
                            <a:t>6CW (14)+4FR</a:t>
                          </a:r>
                          <a:r>
                            <a:rPr lang="en-US" altLang="zh-TW" sz="1800" u="none" strike="noStrike" dirty="0">
                              <a:effectLst/>
                            </a:rPr>
                            <a:t>_half</a:t>
                          </a:r>
                          <a:r>
                            <a:rPr lang="zh-TW" altLang="en-US" sz="1800" u="none" strike="noStrike" dirty="0">
                              <a:effectLst/>
                            </a:rPr>
                            <a:t> </a:t>
                          </a:r>
                          <a:r>
                            <a:rPr lang="en-US" altLang="zh-TW" sz="1800" u="none" strike="noStrike" dirty="0">
                              <a:effectLst/>
                            </a:rPr>
                            <a:t>(4) 20/18℃</a:t>
                          </a:r>
                          <a:endParaRPr lang="en-US" altLang="zh-TW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新細明體" panose="02020500000000000000" pitchFamily="18" charset="-12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0.756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100.00%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538279285"/>
                      </a:ext>
                    </a:extLst>
                  </a:tr>
                  <a:tr h="287747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</a:rPr>
                            <a:t>6CW (14)+4FR</a:t>
                          </a:r>
                          <a:r>
                            <a:rPr lang="en-US" altLang="zh-TW" sz="1800" u="none" strike="noStrike" dirty="0">
                              <a:effectLst/>
                            </a:rPr>
                            <a:t>_half</a:t>
                          </a:r>
                          <a:r>
                            <a:rPr lang="zh-TW" altLang="en-US" sz="1800" u="none" strike="noStrike" dirty="0">
                              <a:effectLst/>
                            </a:rPr>
                            <a:t> </a:t>
                          </a:r>
                          <a:r>
                            <a:rPr lang="en-US" altLang="zh-TW" sz="1800" u="none" strike="noStrike" dirty="0">
                              <a:effectLst/>
                            </a:rPr>
                            <a:t>(3) 20/18℃</a:t>
                          </a:r>
                          <a:endParaRPr lang="en-US" altLang="zh-TW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新細明體" panose="02020500000000000000" pitchFamily="18" charset="-12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0.7848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100.00%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474304068"/>
                      </a:ext>
                    </a:extLst>
                  </a:tr>
                  <a:tr h="287747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</a:rPr>
                            <a:t>6CW (14)+4FR</a:t>
                          </a:r>
                          <a:r>
                            <a:rPr lang="en-US" altLang="zh-TW" sz="1800" u="none" strike="noStrike" dirty="0">
                              <a:effectLst/>
                            </a:rPr>
                            <a:t>_half</a:t>
                          </a:r>
                          <a:r>
                            <a:rPr lang="zh-TW" altLang="en-US" sz="1800" u="none" strike="noStrike" dirty="0">
                              <a:effectLst/>
                            </a:rPr>
                            <a:t> </a:t>
                          </a:r>
                          <a:r>
                            <a:rPr lang="en-US" altLang="zh-TW" sz="1800" u="none" strike="noStrike" dirty="0">
                              <a:effectLst/>
                            </a:rPr>
                            <a:t>(2) 20/18℃</a:t>
                          </a:r>
                          <a:endParaRPr lang="en-US" altLang="zh-TW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新細明體" panose="02020500000000000000" pitchFamily="18" charset="-12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0.8033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j-ea"/>
                            </a:rPr>
                            <a:t>100.00%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76651346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65B32981-F2E3-419A-8AE1-0DAD8999DFA7}"/>
              </a:ext>
            </a:extLst>
          </p:cNvPr>
          <p:cNvSpPr/>
          <p:nvPr/>
        </p:nvSpPr>
        <p:spPr>
          <a:xfrm>
            <a:off x="127613" y="858791"/>
            <a:ext cx="5748322" cy="2951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just">
              <a:spcAft>
                <a:spcPts val="0"/>
              </a:spcAft>
            </a:pPr>
            <a:endParaRPr lang="zh-TW" altLang="en-US" sz="8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8A8C937-AC5F-401F-96EB-B5E8582530FA}"/>
              </a:ext>
            </a:extLst>
          </p:cNvPr>
          <p:cNvSpPr/>
          <p:nvPr/>
        </p:nvSpPr>
        <p:spPr>
          <a:xfrm>
            <a:off x="108204" y="5096256"/>
            <a:ext cx="5760000" cy="1717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just">
              <a:spcAft>
                <a:spcPts val="0"/>
              </a:spcAft>
            </a:pPr>
            <a:endParaRPr lang="zh-TW" altLang="en-US" sz="28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" name="文本框 3">
            <a:extLst>
              <a:ext uri="{FF2B5EF4-FFF2-40B4-BE49-F238E27FC236}">
                <a16:creationId xmlns:a16="http://schemas.microsoft.com/office/drawing/2014/main" id="{AC16E6C6-EF92-40D4-89F5-A9A847ADE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4008"/>
            <a:ext cx="12241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TW" sz="3600" dirty="0">
                <a:solidFill>
                  <a:srgbClr val="044875"/>
                </a:solidFill>
                <a:latin typeface="+mj-lt"/>
                <a:ea typeface="+mj-ea"/>
              </a:rPr>
              <a:t>PSS′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FF10B95-C7DA-44ED-9227-25F61508C057}"/>
              </a:ext>
            </a:extLst>
          </p:cNvPr>
          <p:cNvSpPr/>
          <p:nvPr/>
        </p:nvSpPr>
        <p:spPr>
          <a:xfrm>
            <a:off x="108204" y="3397181"/>
            <a:ext cx="57600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just">
              <a:spcAft>
                <a:spcPts val="0"/>
              </a:spcAft>
            </a:pPr>
            <a:endParaRPr lang="zh-TW" altLang="en-US" sz="12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B55C466-ADF0-4B06-ACE8-8C39C35AA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156-4357-4A31-8D5B-B84D36130FED}" type="slidenum">
              <a:rPr lang="zh-TW" altLang="en-US" smtClean="0"/>
              <a:t>24</a:t>
            </a:fld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A586E0E-F1FD-4D05-9362-C5FFEEECA035}"/>
              </a:ext>
            </a:extLst>
          </p:cNvPr>
          <p:cNvSpPr/>
          <p:nvPr/>
        </p:nvSpPr>
        <p:spPr>
          <a:xfrm>
            <a:off x="108204" y="1424614"/>
            <a:ext cx="574832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just">
              <a:spcAft>
                <a:spcPts val="0"/>
              </a:spcAft>
            </a:pPr>
            <a:endParaRPr lang="zh-TW" altLang="en-US" sz="32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AFFAF6A0-025D-4237-B782-892B997E413D}"/>
              </a:ext>
            </a:extLst>
          </p:cNvPr>
          <p:cNvGrpSpPr/>
          <p:nvPr/>
        </p:nvGrpSpPr>
        <p:grpSpPr>
          <a:xfrm>
            <a:off x="5875935" y="1005582"/>
            <a:ext cx="6316065" cy="4846835"/>
            <a:chOff x="5875935" y="1005582"/>
            <a:chExt cx="6316065" cy="4846835"/>
          </a:xfrm>
        </p:grpSpPr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18F2BEBF-DF0D-4148-9A1E-2407C34AE1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89"/>
            <a:stretch/>
          </p:blipFill>
          <p:spPr>
            <a:xfrm>
              <a:off x="5998103" y="1005582"/>
              <a:ext cx="6193897" cy="4846835"/>
            </a:xfrm>
            <a:prstGeom prst="rect">
              <a:avLst/>
            </a:prstGeom>
          </p:spPr>
        </p:pic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83BEDE4F-F071-454D-95D5-F1777066CCF8}"/>
                </a:ext>
              </a:extLst>
            </p:cNvPr>
            <p:cNvSpPr txBox="1"/>
            <p:nvPr/>
          </p:nvSpPr>
          <p:spPr>
            <a:xfrm>
              <a:off x="5875935" y="2629420"/>
              <a:ext cx="461665" cy="1522212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none" rtlCol="0">
              <a:spAutoFit/>
            </a:bodyPr>
            <a:lstStyle/>
            <a:p>
              <a:r>
                <a:rPr lang="en-US" altLang="zh-TW" dirty="0"/>
                <a:t>Flowering ratio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431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9"/>
    </mc:Choice>
    <mc:Fallback xmlns="">
      <p:transition spd="slow" advTm="2879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3">
            <a:extLst>
              <a:ext uri="{FF2B5EF4-FFF2-40B4-BE49-F238E27FC236}">
                <a16:creationId xmlns:a16="http://schemas.microsoft.com/office/drawing/2014/main" id="{B161F906-E19F-4BE3-B843-01B229C2C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220" y="263152"/>
            <a:ext cx="1057356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TW" sz="4000" dirty="0">
                <a:solidFill>
                  <a:srgbClr val="3D7294"/>
                </a:solidFill>
                <a:latin typeface="+mj-lt"/>
                <a:ea typeface="+mj-ea"/>
              </a:rPr>
              <a:t>Coefficient of determination (</a:t>
            </a:r>
            <a:r>
              <a:rPr lang="en-US" altLang="zh-TW" sz="4000" dirty="0"/>
              <a:t>R</a:t>
            </a:r>
            <a:r>
              <a:rPr lang="en-US" altLang="zh-TW" sz="4000" baseline="30000" dirty="0"/>
              <a:t>2</a:t>
            </a:r>
            <a:r>
              <a:rPr lang="en-US" altLang="zh-TW" sz="4000" dirty="0">
                <a:solidFill>
                  <a:srgbClr val="3D7294"/>
                </a:solidFill>
                <a:latin typeface="+mj-lt"/>
                <a:ea typeface="+mj-ea"/>
              </a:rPr>
              <a:t>)</a:t>
            </a:r>
          </a:p>
          <a:p>
            <a:pPr algn="ctr"/>
            <a:r>
              <a:rPr lang="en-US" altLang="zh-TW" sz="4000" dirty="0">
                <a:solidFill>
                  <a:srgbClr val="3D7294"/>
                </a:solidFill>
                <a:latin typeface="+mj-lt"/>
                <a:ea typeface="+mj-ea"/>
              </a:rPr>
              <a:t>Daily Integral </a:t>
            </a:r>
            <a:r>
              <a:rPr lang="en-US" altLang="zh-TW" sz="4000" dirty="0" err="1">
                <a:solidFill>
                  <a:srgbClr val="3D7294"/>
                </a:solidFill>
                <a:latin typeface="+mj-lt"/>
                <a:ea typeface="+mj-ea"/>
              </a:rPr>
              <a:t>PhotoStationary</a:t>
            </a:r>
            <a:r>
              <a:rPr lang="en-US" altLang="zh-TW" sz="4000" dirty="0">
                <a:solidFill>
                  <a:srgbClr val="3D7294"/>
                </a:solidFill>
                <a:latin typeface="+mj-lt"/>
                <a:ea typeface="+mj-ea"/>
              </a:rPr>
              <a:t> State model</a:t>
            </a:r>
            <a:r>
              <a:rPr lang="zh-TW" altLang="en-US" sz="4000" dirty="0">
                <a:solidFill>
                  <a:srgbClr val="3D7294"/>
                </a:solidFill>
                <a:latin typeface="+mj-lt"/>
                <a:ea typeface="+mj-ea"/>
              </a:rPr>
              <a:t> </a:t>
            </a:r>
            <a:r>
              <a:rPr lang="en-US" altLang="zh-TW" sz="4000" dirty="0">
                <a:solidFill>
                  <a:srgbClr val="3D7294"/>
                </a:solidFill>
                <a:latin typeface="+mj-lt"/>
                <a:ea typeface="+mj-ea"/>
              </a:rPr>
              <a:t>(PSS′)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表格 19">
                <a:extLst>
                  <a:ext uri="{FF2B5EF4-FFF2-40B4-BE49-F238E27FC236}">
                    <a16:creationId xmlns:a16="http://schemas.microsoft.com/office/drawing/2014/main" id="{84D103E8-DBA8-4E33-9B02-813DBE6DA3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3829689"/>
                  </p:ext>
                </p:extLst>
              </p:nvPr>
            </p:nvGraphicFramePr>
            <p:xfrm>
              <a:off x="0" y="1921143"/>
              <a:ext cx="12192000" cy="4103927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6620256">
                      <a:extLst>
                        <a:ext uri="{9D8B030D-6E8A-4147-A177-3AD203B41FA5}">
                          <a16:colId xmlns:a16="http://schemas.microsoft.com/office/drawing/2014/main" val="1058923408"/>
                        </a:ext>
                      </a:extLst>
                    </a:gridCol>
                    <a:gridCol w="5571744">
                      <a:extLst>
                        <a:ext uri="{9D8B030D-6E8A-4147-A177-3AD203B41FA5}">
                          <a16:colId xmlns:a16="http://schemas.microsoft.com/office/drawing/2014/main" val="1536086162"/>
                        </a:ext>
                      </a:extLst>
                    </a:gridCol>
                  </a:tblGrid>
                  <a:tr h="12399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3600" baseline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Groups</a:t>
                          </a:r>
                          <a:endParaRPr lang="zh-TW" altLang="en-US" sz="3600" baseline="300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36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R</a:t>
                          </a:r>
                          <a:r>
                            <a:rPr lang="en-US" altLang="zh-TW" sz="3600" baseline="300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2</a:t>
                          </a:r>
                        </a:p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36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(PSS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3600" kern="1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en-US" altLang="zh-TW" sz="36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vs. Flowering ratio)</a:t>
                          </a:r>
                          <a:endParaRPr lang="zh-TW" altLang="en-US" sz="3600" baseline="300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99394575"/>
                      </a:ext>
                    </a:extLst>
                  </a:tr>
                  <a:tr h="680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>
                              <a:solidFill>
                                <a:schemeClr val="tx1"/>
                              </a:solidFill>
                            </a:rPr>
                            <a:t>Totally 21 treatments with various</a:t>
                          </a:r>
                          <a:r>
                            <a:rPr lang="en-US" altLang="zh-TW" sz="2800" baseline="0" dirty="0">
                              <a:solidFill>
                                <a:schemeClr val="tx1"/>
                              </a:solidFill>
                            </a:rPr>
                            <a:t> dark temp., duration of </a:t>
                          </a:r>
                          <a:r>
                            <a:rPr lang="en-US" altLang="zh-TW" sz="2800" dirty="0">
                              <a:solidFill>
                                <a:schemeClr val="tx1"/>
                              </a:solidFill>
                            </a:rPr>
                            <a:t>light period, intensity of CW and FR, FR concurrent with CW or FR</a:t>
                          </a:r>
                          <a:r>
                            <a:rPr lang="en-US" altLang="zh-TW" sz="2800" baseline="0" dirty="0">
                              <a:solidFill>
                                <a:schemeClr val="tx1"/>
                              </a:solidFill>
                            </a:rPr>
                            <a:t> in </a:t>
                          </a:r>
                          <a:r>
                            <a:rPr lang="en-US" altLang="zh-TW" sz="2800" dirty="0">
                              <a:solidFill>
                                <a:schemeClr val="tx1"/>
                              </a:solidFill>
                            </a:rPr>
                            <a:t>dark period only</a:t>
                          </a:r>
                          <a:r>
                            <a:rPr lang="en-US" altLang="zh-TW" sz="2800" baseline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US" altLang="zh-TW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36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0.0943</a:t>
                          </a:r>
                          <a:endParaRPr lang="zh-TW" altLang="en-US" sz="36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1637131"/>
                      </a:ext>
                    </a:extLst>
                  </a:tr>
                  <a:tr h="1065671">
                    <a:tc>
                      <a:txBody>
                        <a:bodyPr/>
                        <a:lstStyle/>
                        <a:p>
                          <a:pPr algn="ctr" rtl="0">
                            <a:defRPr sz="1200" b="0" i="0" u="none" strike="noStrike" kern="1200" spc="0" baseline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altLang="zh-TW" sz="2800" dirty="0">
                              <a:solidFill>
                                <a:schemeClr val="tx1"/>
                              </a:solidFill>
                            </a:rPr>
                            <a:t>Totally 11 treatments</a:t>
                          </a:r>
                          <a:r>
                            <a:rPr lang="en-US" altLang="zh-TW" sz="280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 with FR at dark period and DT @ 18</a:t>
                          </a:r>
                          <a:r>
                            <a:rPr lang="en-US" altLang="zh-TW" sz="2800" baseline="0" dirty="0">
                              <a:solidFill>
                                <a:schemeClr val="tx1"/>
                              </a:solidFill>
                              <a:effectLst/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℃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36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0.2014</a:t>
                          </a:r>
                          <a:endParaRPr lang="zh-TW" altLang="en-US" sz="36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376028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表格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4D103E8-DBA8-4E33-9B02-813DBE6DA3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3829689"/>
                  </p:ext>
                </p:extLst>
              </p:nvPr>
            </p:nvGraphicFramePr>
            <p:xfrm>
              <a:off x="0" y="1921143"/>
              <a:ext cx="12192000" cy="4103927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662025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058923408"/>
                        </a:ext>
                      </a:extLst>
                    </a:gridCol>
                    <a:gridCol w="557174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536086162"/>
                        </a:ext>
                      </a:extLst>
                    </a:gridCol>
                  </a:tblGrid>
                  <a:tr h="12399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3600" baseline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Groups</a:t>
                          </a:r>
                          <a:endParaRPr lang="zh-TW" altLang="en-US" sz="3600" baseline="300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18818" t="-5882" r="-219" b="-238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699394575"/>
                      </a:ext>
                    </a:extLst>
                  </a:tr>
                  <a:tr h="179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>
                              <a:solidFill>
                                <a:schemeClr val="tx1"/>
                              </a:solidFill>
                            </a:rPr>
                            <a:t>Totally 21 </a:t>
                          </a:r>
                          <a:r>
                            <a:rPr lang="en-US" altLang="zh-TW" sz="2800" dirty="0" smtClean="0">
                              <a:solidFill>
                                <a:schemeClr val="tx1"/>
                              </a:solidFill>
                            </a:rPr>
                            <a:t>treatments with various</a:t>
                          </a:r>
                          <a:r>
                            <a:rPr lang="en-US" altLang="zh-TW" sz="2800" baseline="0" dirty="0" smtClean="0">
                              <a:solidFill>
                                <a:schemeClr val="tx1"/>
                              </a:solidFill>
                            </a:rPr>
                            <a:t> dark temp., duration of </a:t>
                          </a:r>
                          <a:r>
                            <a:rPr lang="en-US" altLang="zh-TW" sz="2800" dirty="0" smtClean="0">
                              <a:solidFill>
                                <a:schemeClr val="tx1"/>
                              </a:solidFill>
                            </a:rPr>
                            <a:t>light period, intensity of CW and FR, FR concurrent with CW or FR</a:t>
                          </a:r>
                          <a:r>
                            <a:rPr lang="en-US" altLang="zh-TW" sz="2800" baseline="0" dirty="0" smtClean="0">
                              <a:solidFill>
                                <a:schemeClr val="tx1"/>
                              </a:solidFill>
                            </a:rPr>
                            <a:t> in </a:t>
                          </a:r>
                          <a:r>
                            <a:rPr lang="en-US" altLang="zh-TW" sz="2800" dirty="0" smtClean="0">
                              <a:solidFill>
                                <a:schemeClr val="tx1"/>
                              </a:solidFill>
                            </a:rPr>
                            <a:t>dark period only</a:t>
                          </a:r>
                          <a:r>
                            <a:rPr lang="en-US" altLang="zh-TW" sz="2800" baseline="0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US" altLang="zh-TW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36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0.0943</a:t>
                          </a:r>
                          <a:endParaRPr lang="zh-TW" altLang="en-US" sz="36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561637131"/>
                      </a:ext>
                    </a:extLst>
                  </a:tr>
                  <a:tr h="1065671">
                    <a:tc>
                      <a:txBody>
                        <a:bodyPr/>
                        <a:lstStyle/>
                        <a:p>
                          <a:pPr algn="ctr" rtl="0">
                            <a:defRPr sz="1200" b="0" i="0" u="none" strike="noStrike" kern="1200" spc="0" baseline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altLang="zh-TW" sz="2800" dirty="0">
                              <a:solidFill>
                                <a:schemeClr val="tx1"/>
                              </a:solidFill>
                            </a:rPr>
                            <a:t>Totally 11 treatments</a:t>
                          </a:r>
                          <a:r>
                            <a:rPr lang="en-US" altLang="zh-TW" sz="280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altLang="zh-TW" sz="28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with </a:t>
                          </a:r>
                          <a:r>
                            <a:rPr lang="en-US" altLang="zh-TW" sz="280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FR at dark period and DT @ 18</a:t>
                          </a:r>
                          <a:r>
                            <a:rPr lang="en-US" altLang="zh-TW" sz="2800" baseline="0" dirty="0">
                              <a:solidFill>
                                <a:schemeClr val="tx1"/>
                              </a:solidFill>
                              <a:effectLst/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℃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36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0.2014</a:t>
                          </a:r>
                          <a:endParaRPr lang="zh-TW" altLang="en-US" sz="36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1376028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951BC77-5FC2-41DD-9F3C-A4F9617AF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928" y="6409436"/>
            <a:ext cx="2743200" cy="365125"/>
          </a:xfrm>
        </p:spPr>
        <p:txBody>
          <a:bodyPr/>
          <a:lstStyle/>
          <a:p>
            <a:fld id="{D9790156-4357-4A31-8D5B-B84D36130FED}" type="slidenum">
              <a:rPr lang="zh-TW" altLang="en-US" smtClean="0"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6568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4292410"/>
            <a:ext cx="10515600" cy="20255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TW" sz="4800" dirty="0"/>
              <a:t>In previous models (PSS and PSS’), </a:t>
            </a:r>
            <a:r>
              <a:rPr lang="en-US" altLang="zh-TW" sz="6000" dirty="0">
                <a:solidFill>
                  <a:srgbClr val="FF0000"/>
                </a:solidFill>
              </a:rPr>
              <a:t>thermal reversion </a:t>
            </a:r>
            <a:r>
              <a:rPr lang="en-US" altLang="zh-TW" sz="4800" dirty="0"/>
              <a:t>was</a:t>
            </a:r>
            <a:r>
              <a:rPr lang="en-US" altLang="zh-TW" sz="4800" dirty="0">
                <a:solidFill>
                  <a:srgbClr val="FF0000"/>
                </a:solidFill>
              </a:rPr>
              <a:t> </a:t>
            </a:r>
            <a:r>
              <a:rPr lang="en-US" altLang="zh-TW" sz="6000" dirty="0">
                <a:solidFill>
                  <a:srgbClr val="FF0000"/>
                </a:solidFill>
              </a:rPr>
              <a:t>missing</a:t>
            </a:r>
            <a:r>
              <a:rPr lang="en-US" altLang="zh-TW" sz="4800" dirty="0">
                <a:solidFill>
                  <a:srgbClr val="FF0000"/>
                </a:solidFill>
              </a:rPr>
              <a:t>.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156-4357-4A31-8D5B-B84D36130FED}" type="slidenum">
              <a:rPr lang="zh-TW" altLang="en-US" smtClean="0"/>
              <a:t>26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ABC64D1-C105-4C2A-8DA7-86B172BB76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3824" b="46241"/>
          <a:stretch/>
        </p:blipFill>
        <p:spPr>
          <a:xfrm>
            <a:off x="1689911" y="142411"/>
            <a:ext cx="8798079" cy="346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30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3">
            <a:extLst>
              <a:ext uri="{FF2B5EF4-FFF2-40B4-BE49-F238E27FC236}">
                <a16:creationId xmlns:a16="http://schemas.microsoft.com/office/drawing/2014/main" id="{EE5D844E-A0C4-4AA9-8B9B-AD05AD913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8" y="0"/>
            <a:ext cx="115478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TW" sz="4400" dirty="0">
                <a:solidFill>
                  <a:srgbClr val="044875"/>
                </a:solidFill>
                <a:latin typeface="+mj-lt"/>
                <a:ea typeface="+mj-ea"/>
              </a:rPr>
              <a:t>Phytochromes function as </a:t>
            </a:r>
            <a:r>
              <a:rPr lang="en-US" altLang="zh-TW" sz="5400" dirty="0">
                <a:solidFill>
                  <a:srgbClr val="FF0000"/>
                </a:solidFill>
                <a:latin typeface="+mj-lt"/>
                <a:ea typeface="+mj-ea"/>
              </a:rPr>
              <a:t>thermosensors</a:t>
            </a:r>
            <a:endParaRPr lang="zh-TW" altLang="en-US" sz="5400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84E93CE-C3EC-47A9-B39C-43820EA22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450" y="950598"/>
            <a:ext cx="6779551" cy="521503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2ACB038-A3C4-43DD-B07D-255AE025076A}"/>
              </a:ext>
            </a:extLst>
          </p:cNvPr>
          <p:cNvSpPr/>
          <p:nvPr/>
        </p:nvSpPr>
        <p:spPr>
          <a:xfrm>
            <a:off x="2377440" y="3358448"/>
            <a:ext cx="224978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792" algn="r">
              <a:lnSpc>
                <a:spcPct val="150000"/>
              </a:lnSpc>
              <a:spcAft>
                <a:spcPts val="0"/>
              </a:spcAft>
            </a:pPr>
            <a:r>
              <a:rPr lang="en-US" altLang="zh-TW" kern="1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Legris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i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et al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., 2017</a:t>
            </a:r>
            <a:endParaRPr lang="zh-TW" altLang="zh-TW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83E361D-6F88-4ADE-BD8D-54F6A8B2F568}"/>
                  </a:ext>
                </a:extLst>
              </p:cNvPr>
              <p:cNvSpPr/>
              <p:nvPr/>
            </p:nvSpPr>
            <p:spPr>
              <a:xfrm>
                <a:off x="6570906" y="2658876"/>
                <a:ext cx="5248256" cy="772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zh-TW" alt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type m:val="skw"/>
                              <m:ctrlP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sz="32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zh-TW" altLang="en-US" sz="3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zh-TW" altLang="en-US" sz="32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TW" altLang="en-US" sz="32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zh-TW" altLang="en-US" sz="320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zh-TW" alt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320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d>
                            <m:dPr>
                              <m:ctrlP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3200">
                                  <a:latin typeface="Cambria Math" panose="02040503050406030204" pitchFamily="18" charset="0"/>
                                </a:rPr>
                                <m:t>−0.0496×</m:t>
                              </m:r>
                              <m:r>
                                <a:rPr lang="zh-TW" altLang="en-US" sz="3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zh-TW" altLang="en-US" sz="3200">
                                  <a:latin typeface="Cambria Math" panose="02040503050406030204" pitchFamily="18" charset="0"/>
                                </a:rPr>
                                <m:t>+1.315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83E361D-6F88-4ADE-BD8D-54F6A8B2F5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906" y="2658876"/>
                <a:ext cx="5248256" cy="7720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7F64B9EE-A12D-4CB6-BA8B-9EDDBEADF1D7}"/>
                  </a:ext>
                </a:extLst>
              </p:cNvPr>
              <p:cNvSpPr/>
              <p:nvPr/>
            </p:nvSpPr>
            <p:spPr>
              <a:xfrm>
                <a:off x="755866" y="4487772"/>
                <a:ext cx="4185120" cy="1199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zh-TW" alt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zh-TW" alt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zh-TW" altLang="en-US" sz="32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zh-TW" alt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3200" b="0" i="0" smtClean="0">
                        <a:latin typeface="Cambria Math" panose="02040503050406030204" pitchFamily="18" charset="0"/>
                      </a:rPr>
                      <m:t>22</m:t>
                    </m:r>
                    <m:r>
                      <a:rPr lang="en-US" altLang="zh-TW" sz="3200" b="0" i="1" smtClean="0">
                        <a:latin typeface="Cambria Math" panose="02040503050406030204" pitchFamily="18" charset="0"/>
                      </a:rPr>
                      <m:t>℃</m:t>
                    </m:r>
                    <m:r>
                      <a:rPr lang="zh-TW" altLang="en-US" sz="3200">
                        <a:latin typeface="Cambria Math" panose="02040503050406030204" pitchFamily="18" charset="0"/>
                      </a:rPr>
                      <m:t>)</m:t>
                    </m:r>
                    <m:r>
                      <a:rPr lang="zh-TW" alt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n-US" sz="3200" dirty="0"/>
                  <a:t>= 1.79 hours</a:t>
                </a:r>
                <a:endParaRPr lang="en-US" altLang="zh-TW" sz="3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zh-TW" alt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zh-TW" alt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zh-TW" altLang="en-US" sz="32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zh-TW" alt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32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sz="32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zh-TW" sz="3200" i="1">
                        <a:latin typeface="Cambria Math" panose="02040503050406030204" pitchFamily="18" charset="0"/>
                      </a:rPr>
                      <m:t>℃</m:t>
                    </m:r>
                    <m:r>
                      <a:rPr lang="zh-TW" altLang="en-US" sz="3200">
                        <a:latin typeface="Cambria Math" panose="02040503050406030204" pitchFamily="18" charset="0"/>
                      </a:rPr>
                      <m:t>)</m:t>
                    </m:r>
                    <m:r>
                      <a:rPr lang="zh-TW" alt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n-US" sz="3200" dirty="0"/>
                  <a:t>= 0.86 hours</a:t>
                </a: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F64B9EE-A12D-4CB6-BA8B-9EDDBEADF1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66" y="4487772"/>
                <a:ext cx="4185120" cy="1199559"/>
              </a:xfrm>
              <a:prstGeom prst="rect">
                <a:avLst/>
              </a:prstGeom>
              <a:blipFill rotWithShape="0">
                <a:blip r:embed="rId4"/>
                <a:stretch>
                  <a:fillRect t="-7107" r="-2620" b="-101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id="{750E0F5F-44E8-48A5-A148-3541D017273A}"/>
              </a:ext>
            </a:extLst>
          </p:cNvPr>
          <p:cNvSpPr/>
          <p:nvPr/>
        </p:nvSpPr>
        <p:spPr>
          <a:xfrm>
            <a:off x="6316941" y="5969584"/>
            <a:ext cx="575618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792" algn="r">
              <a:lnSpc>
                <a:spcPct val="150000"/>
              </a:lnSpc>
              <a:spcAft>
                <a:spcPts val="0"/>
              </a:spcAft>
            </a:pP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Jung </a:t>
            </a:r>
            <a:r>
              <a:rPr lang="en-US" altLang="zh-TW" i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et al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., 2016</a:t>
            </a:r>
            <a:endParaRPr lang="zh-TW" altLang="zh-TW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5ABC64D1-C105-4C2A-8DA7-86B172BB76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r="3824" b="46241"/>
          <a:stretch/>
        </p:blipFill>
        <p:spPr>
          <a:xfrm>
            <a:off x="0" y="913787"/>
            <a:ext cx="4787127" cy="1885666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F703728-4E4E-41E6-98B5-283B3B3B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156-4357-4A31-8D5B-B84D36130FED}" type="slidenum">
              <a:rPr lang="zh-TW" altLang="en-US" smtClean="0"/>
              <a:t>27</a:t>
            </a:fld>
            <a:endParaRPr lang="zh-TW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6ED7C177-D654-465F-9E96-1F5C174A2C2D}"/>
              </a:ext>
            </a:extLst>
          </p:cNvPr>
          <p:cNvGrpSpPr/>
          <p:nvPr/>
        </p:nvGrpSpPr>
        <p:grpSpPr>
          <a:xfrm>
            <a:off x="63308" y="2809040"/>
            <a:ext cx="4764667" cy="691682"/>
            <a:chOff x="63308" y="2809040"/>
            <a:chExt cx="4764667" cy="691682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5ABC64D1-C105-4C2A-8DA7-86B172BB76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091" t="54238" r="44962" b="35843"/>
            <a:stretch/>
          </p:blipFill>
          <p:spPr>
            <a:xfrm>
              <a:off x="63308" y="2809040"/>
              <a:ext cx="4744243" cy="691682"/>
            </a:xfrm>
            <a:prstGeom prst="rect">
              <a:avLst/>
            </a:prstGeom>
          </p:spPr>
        </p:pic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9B2E8848-F5A9-4DE1-8755-F834558E5F83}"/>
                </a:ext>
              </a:extLst>
            </p:cNvPr>
            <p:cNvSpPr txBox="1"/>
            <p:nvPr/>
          </p:nvSpPr>
          <p:spPr>
            <a:xfrm>
              <a:off x="1623252" y="2857569"/>
              <a:ext cx="3204723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3200" dirty="0"/>
                <a:t>Thermal reversion</a:t>
              </a:r>
              <a:endParaRPr lang="zh-TW" altLang="en-US" sz="3200" dirty="0"/>
            </a:p>
          </p:txBody>
        </p:sp>
      </p:grpSp>
      <p:sp>
        <p:nvSpPr>
          <p:cNvPr id="5" name="文字方塊 4"/>
          <p:cNvSpPr txBox="1"/>
          <p:nvPr/>
        </p:nvSpPr>
        <p:spPr>
          <a:xfrm>
            <a:off x="63307" y="3895344"/>
            <a:ext cx="4563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Half life of </a:t>
            </a:r>
            <a:r>
              <a:rPr lang="en-US" altLang="zh-TW" sz="2800" dirty="0" err="1">
                <a:solidFill>
                  <a:srgbClr val="FF0000"/>
                </a:solidFill>
              </a:rPr>
              <a:t>Pfr</a:t>
            </a:r>
            <a:r>
              <a:rPr lang="en-US" altLang="zh-TW" sz="2800" dirty="0">
                <a:solidFill>
                  <a:srgbClr val="FF0000"/>
                </a:solidFill>
              </a:rPr>
              <a:t> @ dark period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832756" y="6165636"/>
                <a:ext cx="2357247" cy="627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TW" altLang="zh-TW" sz="2800" i="1" kern="10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kern="100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  <m:sup>
                          <m:sSub>
                            <m:sSubPr>
                              <m:ctrlPr>
                                <a:rPr lang="zh-TW" altLang="zh-TW" sz="2800" i="1" kern="10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kern="1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800" kern="10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sz="2800" kern="1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altLang="zh-TW" sz="2800" kern="100">
                              <a:latin typeface="Cambria Math" panose="02040503050406030204" pitchFamily="18" charset="0"/>
                            </a:rPr>
                            <m:t>÷</m:t>
                          </m:r>
                          <m:sSub>
                            <m:sSubPr>
                              <m:ctrlPr>
                                <a:rPr lang="zh-TW" altLang="zh-TW" sz="2800" i="1" kern="10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kern="1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f>
                                <m:fPr>
                                  <m:type m:val="skw"/>
                                  <m:ctrlPr>
                                    <a:rPr lang="zh-TW" altLang="zh-TW" sz="2800" i="1" kern="10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800" kern="1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800" kern="1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r>
                            <a:rPr lang="en-US" altLang="zh-TW" sz="2800" kern="1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TW" sz="2800" kern="10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altLang="zh-TW" sz="2800" kern="100">
                              <a:latin typeface="Cambria Math" panose="02040503050406030204" pitchFamily="18" charset="0"/>
                            </a:rPr>
                            <m:t>))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56" y="6165636"/>
                <a:ext cx="2357247" cy="6279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>
            <a:off x="130183" y="5721387"/>
            <a:ext cx="8099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No. of </a:t>
            </a:r>
            <a:r>
              <a:rPr lang="en-US" altLang="zh-TW" sz="2800" dirty="0" err="1">
                <a:solidFill>
                  <a:srgbClr val="FF0000"/>
                </a:solidFill>
              </a:rPr>
              <a:t>Pfr</a:t>
            </a:r>
            <a:r>
              <a:rPr lang="en-US" altLang="zh-TW" sz="2800" dirty="0">
                <a:solidFill>
                  <a:srgbClr val="FF0000"/>
                </a:solidFill>
              </a:rPr>
              <a:t> retained after L</a:t>
            </a:r>
            <a:r>
              <a:rPr lang="en-US" altLang="zh-TW" sz="2800" baseline="-25000" dirty="0">
                <a:solidFill>
                  <a:srgbClr val="FF0000"/>
                </a:solidFill>
              </a:rPr>
              <a:t>N</a:t>
            </a:r>
            <a:r>
              <a:rPr lang="en-US" altLang="zh-TW" sz="2800" dirty="0">
                <a:solidFill>
                  <a:srgbClr val="FF0000"/>
                </a:solidFill>
              </a:rPr>
              <a:t> </a:t>
            </a:r>
            <a:r>
              <a:rPr lang="en-US" altLang="zh-TW" sz="2800" dirty="0" err="1">
                <a:solidFill>
                  <a:srgbClr val="FF0000"/>
                </a:solidFill>
              </a:rPr>
              <a:t>hrs</a:t>
            </a:r>
            <a:r>
              <a:rPr lang="en-US" altLang="zh-TW" sz="2800" dirty="0">
                <a:solidFill>
                  <a:srgbClr val="FF0000"/>
                </a:solidFill>
              </a:rPr>
              <a:t> of dark period @ T </a:t>
            </a:r>
            <a:r>
              <a:rPr lang="en-US" altLang="zh-TW" sz="2800" baseline="30000" dirty="0" err="1">
                <a:solidFill>
                  <a:srgbClr val="FF0000"/>
                </a:solidFill>
              </a:rPr>
              <a:t>o</a:t>
            </a:r>
            <a:r>
              <a:rPr lang="en-US" altLang="zh-TW" sz="2800" dirty="0" err="1">
                <a:solidFill>
                  <a:srgbClr val="FF0000"/>
                </a:solidFill>
              </a:rPr>
              <a:t>C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99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19"/>
    </mc:Choice>
    <mc:Fallback xmlns="">
      <p:transition spd="slow" advTm="17119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3">
            <a:extLst>
              <a:ext uri="{FF2B5EF4-FFF2-40B4-BE49-F238E27FC236}">
                <a16:creationId xmlns:a16="http://schemas.microsoft.com/office/drawing/2014/main" id="{B161F906-E19F-4BE3-B843-01B229C2C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5" y="-9774"/>
            <a:ext cx="1123120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TW" sz="4000" dirty="0">
                <a:solidFill>
                  <a:srgbClr val="044875"/>
                </a:solidFill>
                <a:latin typeface="+mj-lt"/>
                <a:ea typeface="+mj-ea"/>
              </a:rPr>
              <a:t>Temperature calibrated </a:t>
            </a:r>
            <a:r>
              <a:rPr lang="en-US" altLang="zh-TW" sz="4000" dirty="0" err="1">
                <a:solidFill>
                  <a:srgbClr val="044875"/>
                </a:solidFill>
                <a:latin typeface="+mj-lt"/>
                <a:ea typeface="+mj-ea"/>
              </a:rPr>
              <a:t>PhotoStationary</a:t>
            </a:r>
            <a:r>
              <a:rPr lang="en-US" altLang="zh-TW" sz="4000" dirty="0">
                <a:solidFill>
                  <a:srgbClr val="044875"/>
                </a:solidFill>
                <a:latin typeface="+mj-lt"/>
                <a:ea typeface="+mj-ea"/>
              </a:rPr>
              <a:t> State model (T-PSS 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格 10">
                <a:extLst>
                  <a:ext uri="{FF2B5EF4-FFF2-40B4-BE49-F238E27FC236}">
                    <a16:creationId xmlns:a16="http://schemas.microsoft.com/office/drawing/2014/main" id="{8EC02A94-79BA-4B17-970F-545B475B9D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4729295"/>
                  </p:ext>
                </p:extLst>
              </p:nvPr>
            </p:nvGraphicFramePr>
            <p:xfrm>
              <a:off x="0" y="1201535"/>
              <a:ext cx="5225844" cy="113630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5225844">
                      <a:extLst>
                        <a:ext uri="{9D8B030D-6E8A-4147-A177-3AD203B41FA5}">
                          <a16:colId xmlns:a16="http://schemas.microsoft.com/office/drawing/2014/main" val="1241734766"/>
                        </a:ext>
                      </a:extLst>
                    </a:gridCol>
                  </a:tblGrid>
                  <a:tr h="568152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 i="0" kern="1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sz="2000" b="0" i="0" kern="100" baseline="-250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kern="1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a:rPr lang="en-US" sz="2000" i="0" kern="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zh-TW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TW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CW</m:t>
                                    </m:r>
                                  </m:e>
                                </m:d>
                                <m:r>
                                  <a:rPr lang="en-US" sz="2000" i="0" kern="100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zh-TW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CW</m:t>
                                    </m:r>
                                  </m:sub>
                                </m:sSub>
                                <m:r>
                                  <a:rPr lang="en-US" sz="2000" i="0" kern="1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zh-TW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TW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FR</m:t>
                                    </m:r>
                                  </m:e>
                                </m:d>
                                <m:r>
                                  <a:rPr lang="en-US" sz="2000" i="0" kern="100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zh-TW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FR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sz="2000" i="0" kern="100" dirty="0">
                            <a:effectLst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1367027"/>
                      </a:ext>
                    </a:extLst>
                  </a:tr>
                  <a:tr h="568152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 b="0" i="0" kern="1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sz="2000" b="0" i="0" kern="100" baseline="-250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kern="1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a:rPr lang="en-US" sz="2000" i="0" kern="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zh-TW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TW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CW</m:t>
                                    </m:r>
                                  </m:e>
                                </m:d>
                                <m:r>
                                  <a:rPr lang="en-US" sz="2000" i="0" kern="100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zh-TW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CW</m:t>
                                    </m:r>
                                  </m:sub>
                                </m:sSub>
                                <m:r>
                                  <a:rPr lang="en-US" sz="2000" i="0" kern="1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zh-TW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TW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FR</m:t>
                                    </m:r>
                                  </m:e>
                                </m:d>
                                <m:r>
                                  <a:rPr lang="en-US" sz="2000" i="0" kern="100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zh-TW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FR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sz="2000" i="0" kern="100" dirty="0">
                            <a:effectLst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75394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格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EC02A94-79BA-4B17-970F-545B475B9D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4729295"/>
                  </p:ext>
                </p:extLst>
              </p:nvPr>
            </p:nvGraphicFramePr>
            <p:xfrm>
              <a:off x="0" y="1201535"/>
              <a:ext cx="5225844" cy="113630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522584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241734766"/>
                        </a:ext>
                      </a:extLst>
                    </a:gridCol>
                  </a:tblGrid>
                  <a:tr h="568152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b="-989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711367027"/>
                      </a:ext>
                    </a:extLst>
                  </a:tr>
                  <a:tr h="568152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t="-1010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83753948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5BE73C9B-DF96-45E4-A79B-E23F591B1CF1}"/>
                  </a:ext>
                </a:extLst>
              </p:cNvPr>
              <p:cNvSpPr/>
              <p:nvPr/>
            </p:nvSpPr>
            <p:spPr>
              <a:xfrm>
                <a:off x="1266471" y="2635471"/>
                <a:ext cx="2246128" cy="723147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000" kern="100">
                          <a:latin typeface="Cambria Math" panose="02040503050406030204" pitchFamily="18" charset="0"/>
                        </a:rPr>
                        <m:t>PSS</m:t>
                      </m:r>
                      <m:r>
                        <a:rPr lang="en-US" altLang="zh-TW" sz="2000" kern="100">
                          <a:latin typeface="Cambria Math" panose="02040503050406030204" pitchFamily="18" charset="0"/>
                        </a:rPr>
                        <m:t>′=</m:t>
                      </m:r>
                      <m:f>
                        <m:fPr>
                          <m:ctrlPr>
                            <a:rPr lang="zh-TW" altLang="zh-TW" sz="2000" i="1" kern="10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TW" sz="2000" kern="10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altLang="zh-TW" sz="2000" kern="100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US" altLang="zh-TW" sz="2000" kern="100">
                              <a:latin typeface="Cambria Math" panose="02040503050406030204" pitchFamily="18" charset="0"/>
                            </a:rPr>
                            <m:t>I</m:t>
                          </m:r>
                        </m:num>
                        <m:den>
                          <m:r>
                            <a:rPr lang="en-US" altLang="zh-TW" sz="2000" kern="1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TW" sz="2000" kern="10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altLang="zh-TW" sz="2000" kern="100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US" altLang="zh-TW" sz="2000" kern="10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altLang="zh-TW" sz="2000" kern="1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altLang="zh-TW" sz="2000" i="1" kern="10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altLang="zh-TW" sz="2000" i="1" kern="100" baseline="-25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altLang="zh-TW" sz="2000" i="1" kern="10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altLang="zh-TW" sz="2000" kern="10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BE73C9B-DF96-45E4-A79B-E23F591B1C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471" y="2635471"/>
                <a:ext cx="2246128" cy="72314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>
            <a:extLst>
              <a:ext uri="{FF2B5EF4-FFF2-40B4-BE49-F238E27FC236}">
                <a16:creationId xmlns:a16="http://schemas.microsoft.com/office/drawing/2014/main" id="{01A62998-2B8C-4451-B80E-36E660A66AF2}"/>
              </a:ext>
            </a:extLst>
          </p:cNvPr>
          <p:cNvSpPr/>
          <p:nvPr/>
        </p:nvSpPr>
        <p:spPr>
          <a:xfrm>
            <a:off x="5092605" y="1350241"/>
            <a:ext cx="68135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536575" algn="just">
              <a:lnSpc>
                <a:spcPct val="150000"/>
              </a:lnSpc>
              <a:spcAft>
                <a:spcPts val="0"/>
              </a:spcAft>
            </a:pP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</a:t>
            </a:r>
            <a:r>
              <a:rPr lang="en-US" altLang="zh-TW" kern="1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(CW)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Conversion rate of Pr to Pfr under white light, in µs</a:t>
            </a:r>
            <a:r>
              <a:rPr lang="en-US" altLang="zh-TW" kern="1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endParaRPr lang="zh-TW" altLang="zh-TW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</a:t>
            </a:r>
            <a:r>
              <a:rPr lang="en-US" altLang="zh-TW" kern="1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(CW)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Conversion rate of Pfr to Pr under white light, in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µs</a:t>
            </a:r>
            <a:r>
              <a:rPr lang="en-US" altLang="zh-TW" kern="1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endParaRPr lang="zh-TW" altLang="zh-TW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</a:t>
            </a:r>
            <a:r>
              <a:rPr lang="en-US" altLang="zh-TW" kern="1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(FR)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Conversion rate of Pr to Pfr under far-red light, in µs</a:t>
            </a:r>
            <a:r>
              <a:rPr lang="en-US" altLang="zh-TW" kern="1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endParaRPr lang="zh-TW" altLang="zh-TW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</a:t>
            </a:r>
            <a:r>
              <a:rPr lang="en-US" altLang="zh-TW" kern="1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(FR)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Conversion rate of Pfr to Pr under far-red light, in µs</a:t>
            </a:r>
            <a:r>
              <a:rPr lang="en-US" altLang="zh-TW" kern="1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endParaRPr lang="zh-TW" altLang="zh-TW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</a:t>
            </a:r>
            <a:r>
              <a:rPr lang="en-US" altLang="zh-TW" kern="1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CW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Duration of CW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LED, in hour/day</a:t>
            </a:r>
          </a:p>
          <a:p>
            <a:pPr algn="just">
              <a:lnSpc>
                <a:spcPct val="150000"/>
              </a:lnSpc>
            </a:pP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</a:t>
            </a:r>
            <a:r>
              <a:rPr lang="en-US" altLang="zh-TW" kern="1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FR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Duration of Far-red LED, in hour/day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</a:t>
            </a:r>
            <a:r>
              <a:rPr lang="en-US" altLang="zh-TW" kern="1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Integral of active form phytochrome throughout light period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</a:t>
            </a:r>
            <a:r>
              <a:rPr lang="en-US" altLang="zh-TW" kern="1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Integral of inactive form phytochrome throughout light period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EA4E3C9-EB8B-4F6B-941A-E8AB883F0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156-4357-4A31-8D5B-B84D36130FED}" type="slidenum">
              <a:rPr lang="zh-TW" altLang="en-US" smtClean="0"/>
              <a:t>28</a:t>
            </a:fld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FE06CD31-7433-4658-AD33-53A2DA7D2C05}"/>
                  </a:ext>
                </a:extLst>
              </p:cNvPr>
              <p:cNvSpPr/>
              <p:nvPr/>
            </p:nvSpPr>
            <p:spPr>
              <a:xfrm>
                <a:off x="303215" y="5083163"/>
                <a:ext cx="4486175" cy="10953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TW" sz="3200" kern="100" dirty="0"/>
                  <a:t>T-PSS</a:t>
                </a:r>
                <a:r>
                  <a:rPr lang="zh-TW" altLang="en-US" sz="3200" kern="100" dirty="0"/>
                  <a:t> </a:t>
                </a:r>
                <a14:m>
                  <m:oMath xmlns:m="http://schemas.openxmlformats.org/officeDocument/2006/math">
                    <m:r>
                      <a:rPr lang="en-US" altLang="zh-TW" sz="3200" i="0" kern="1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TW" altLang="zh-TW" sz="3200" i="1" kern="1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TW" sz="3200" b="0" i="0" kern="10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altLang="zh-TW" sz="3200" b="0" i="0" kern="100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en-US" altLang="zh-TW" sz="3200" b="0" i="0" kern="10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zh-TW" sz="3200" kern="100"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zh-TW" altLang="zh-TW" sz="3200" i="1" kern="10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3200" kern="100">
                                <a:latin typeface="Cambria Math" panose="02040503050406030204" pitchFamily="18" charset="0"/>
                              </a:rPr>
                              <m:t>0.5</m:t>
                            </m:r>
                          </m:e>
                          <m:sup>
                            <m:sSub>
                              <m:sSubPr>
                                <m:ctrlPr>
                                  <a:rPr lang="zh-TW" altLang="zh-TW" sz="3200" i="1" kern="10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3200" kern="1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 sz="3200" kern="100"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TW" sz="3200" kern="10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sub>
                            </m:sSub>
                            <m:r>
                              <a:rPr lang="en-US" altLang="zh-TW" sz="3200" kern="100">
                                <a:latin typeface="Cambria Math" panose="02040503050406030204" pitchFamily="18" charset="0"/>
                              </a:rPr>
                              <m:t>÷</m:t>
                            </m:r>
                            <m:sSub>
                              <m:sSubPr>
                                <m:ctrlPr>
                                  <a:rPr lang="zh-TW" altLang="zh-TW" sz="3200" i="1" kern="10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sz="3200" kern="10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  <m:sub>
                                <m:f>
                                  <m:fPr>
                                    <m:type m:val="skw"/>
                                    <m:ctrlPr>
                                      <a:rPr lang="zh-TW" altLang="zh-TW" sz="3200" i="1" kern="10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3200" kern="1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sz="3200" kern="1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</m:sSub>
                            <m:r>
                              <a:rPr lang="en-US" altLang="zh-TW" sz="3200" kern="1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altLang="zh-TW" sz="3200" kern="10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altLang="zh-TW" sz="3200" kern="100">
                                <a:latin typeface="Cambria Math" panose="02040503050406030204" pitchFamily="18" charset="0"/>
                              </a:rPr>
                              <m:t>))</m:t>
                            </m:r>
                          </m:sup>
                        </m:sSup>
                      </m:num>
                      <m:den>
                        <m:r>
                          <a:rPr lang="en-US" altLang="zh-TW" sz="3200" b="0" i="0" kern="10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TW" sz="3200" kern="10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altLang="zh-TW" sz="3200" kern="100" baseline="-25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en-US" altLang="zh-TW" sz="3200" kern="10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zh-TW" sz="3200" kern="1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TW" sz="3200" i="1" kern="10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altLang="zh-TW" sz="3200" i="1" kern="100" baseline="-25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TW" sz="3200" i="1" kern="10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zh-TW" sz="3200" b="0" i="0" kern="10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E06CD31-7433-4658-AD33-53A2DA7D2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15" y="5083163"/>
                <a:ext cx="4486175" cy="1095300"/>
              </a:xfrm>
              <a:prstGeom prst="rect">
                <a:avLst/>
              </a:prstGeom>
              <a:blipFill rotWithShape="0">
                <a:blip r:embed="rId4"/>
                <a:stretch>
                  <a:fillRect l="-3100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F531329F-17BC-4A83-A6EE-E3B034B83DCB}"/>
                  </a:ext>
                </a:extLst>
              </p:cNvPr>
              <p:cNvSpPr/>
              <p:nvPr/>
            </p:nvSpPr>
            <p:spPr>
              <a:xfrm>
                <a:off x="250057" y="3854627"/>
                <a:ext cx="4651530" cy="6756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sz="2800" i="1" kern="10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0" kern="10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f>
                            <m:fPr>
                              <m:type m:val="skw"/>
                              <m:ctrlPr>
                                <a:rPr lang="zh-TW" altLang="zh-TW" sz="2800" i="1" kern="10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800" i="0" kern="1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800" i="0" kern="1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altLang="zh-TW" sz="2800" i="0" kern="1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TW" sz="2800" i="0" kern="10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altLang="zh-TW" sz="2800" i="0" kern="10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zh-TW" altLang="zh-TW" sz="2800" i="1" kern="10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0" kern="10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TW" sz="2800" i="0" kern="100">
                              <a:latin typeface="Cambria Math" panose="02040503050406030204" pitchFamily="18" charset="0"/>
                            </a:rPr>
                            <m:t>(−0.0496×</m:t>
                          </m:r>
                          <m:r>
                            <m:rPr>
                              <m:sty m:val="p"/>
                            </m:rPr>
                            <a:rPr lang="en-US" altLang="zh-TW" sz="2800" i="0" kern="10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altLang="zh-TW" sz="2800" i="0" kern="100">
                              <a:latin typeface="Cambria Math" panose="02040503050406030204" pitchFamily="18" charset="0"/>
                            </a:rPr>
                            <m:t>+1.315)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531329F-17BC-4A83-A6EE-E3B034B83D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57" y="3854627"/>
                <a:ext cx="4651530" cy="6756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9DF98C8E-B146-46E5-AE25-FDF91265B857}"/>
              </a:ext>
            </a:extLst>
          </p:cNvPr>
          <p:cNvSpPr/>
          <p:nvPr/>
        </p:nvSpPr>
        <p:spPr>
          <a:xfrm>
            <a:off x="5092605" y="4985860"/>
            <a:ext cx="6436662" cy="128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TW" kern="100" dirty="0"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T</a:t>
            </a:r>
            <a:r>
              <a:rPr lang="zh-TW" altLang="zh-TW" kern="100" dirty="0"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kern="100" dirty="0"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Temperature in dark period, in </a:t>
            </a:r>
            <a:r>
              <a:rPr lang="zh-TW" altLang="zh-TW" kern="100" dirty="0"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℃</a:t>
            </a:r>
            <a:endParaRPr lang="en-US" altLang="zh-TW" kern="100" dirty="0">
              <a:latin typeface="+mj-lt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TW" kern="100" dirty="0"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L</a:t>
            </a:r>
            <a:r>
              <a:rPr lang="en-US" altLang="zh-TW" kern="100" baseline="-25000" dirty="0"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N</a:t>
            </a:r>
            <a:r>
              <a:rPr lang="zh-TW" altLang="zh-TW" kern="100" dirty="0"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Duration</a:t>
            </a:r>
            <a:r>
              <a:rPr lang="en-US" altLang="zh-TW" kern="100" dirty="0"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 of dark period (with Far-red LED hours), in hour</a:t>
            </a:r>
          </a:p>
          <a:p>
            <a:pPr algn="just">
              <a:lnSpc>
                <a:spcPct val="150000"/>
              </a:lnSpc>
            </a:pPr>
            <a:r>
              <a:rPr lang="en-US" altLang="zh-TW" kern="100" dirty="0"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t</a:t>
            </a:r>
            <a:r>
              <a:rPr lang="en-US" altLang="zh-TW" kern="100" baseline="-25000" dirty="0"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1/2</a:t>
            </a:r>
            <a:r>
              <a:rPr lang="zh-TW" altLang="zh-TW" kern="100" dirty="0"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kern="100" dirty="0"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Temperature-responsive half-life period for Pfr, in hour </a:t>
            </a:r>
          </a:p>
        </p:txBody>
      </p:sp>
      <p:sp>
        <p:nvSpPr>
          <p:cNvPr id="2" name="圓角矩形 1"/>
          <p:cNvSpPr/>
          <p:nvPr/>
        </p:nvSpPr>
        <p:spPr>
          <a:xfrm>
            <a:off x="2486025" y="5126027"/>
            <a:ext cx="2100263" cy="57468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223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3">
            <a:extLst>
              <a:ext uri="{FF2B5EF4-FFF2-40B4-BE49-F238E27FC236}">
                <a16:creationId xmlns:a16="http://schemas.microsoft.com/office/drawing/2014/main" id="{B161F906-E19F-4BE3-B843-01B229C2C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56" y="0"/>
            <a:ext cx="16486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TW" sz="3600" dirty="0">
                <a:solidFill>
                  <a:srgbClr val="044875"/>
                </a:solidFill>
                <a:latin typeface="+mj-lt"/>
                <a:ea typeface="+mj-ea"/>
              </a:rPr>
              <a:t>T-PSS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CBC42917-7284-4705-B90D-3CBF9996E4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171949"/>
              </p:ext>
            </p:extLst>
          </p:nvPr>
        </p:nvGraphicFramePr>
        <p:xfrm>
          <a:off x="71067" y="655615"/>
          <a:ext cx="5724000" cy="62023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6288">
                  <a:extLst>
                    <a:ext uri="{9D8B030D-6E8A-4147-A177-3AD203B41FA5}">
                      <a16:colId xmlns:a16="http://schemas.microsoft.com/office/drawing/2014/main" val="3295010846"/>
                    </a:ext>
                  </a:extLst>
                </a:gridCol>
                <a:gridCol w="927712">
                  <a:extLst>
                    <a:ext uri="{9D8B030D-6E8A-4147-A177-3AD203B41FA5}">
                      <a16:colId xmlns:a16="http://schemas.microsoft.com/office/drawing/2014/main" val="351986544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132441839"/>
                    </a:ext>
                  </a:extLst>
                </a:gridCol>
              </a:tblGrid>
              <a:tr h="263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Treatment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T-</a:t>
                      </a:r>
                      <a:r>
                        <a:rPr lang="en-US" sz="1800" u="none" strike="noStrike" dirty="0">
                          <a:effectLst/>
                        </a:rPr>
                        <a:t>PSS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Flowering ratio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325" marR="7325" marT="7325" marB="0" anchor="ctr"/>
                </a:tc>
                <a:extLst>
                  <a:ext uri="{0D108BD9-81ED-4DB2-BD59-A6C34878D82A}">
                    <a16:rowId xmlns:a16="http://schemas.microsoft.com/office/drawing/2014/main" val="3995751041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(12)_4FR (2) 25/23℃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0.0029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6.67%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06825418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(12)_4FR (2)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0.0326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6.67%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5334606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(12)_4FR (1) 25/23℃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0.0030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76784125"/>
                  </a:ext>
                </a:extLst>
              </a:tr>
              <a:tr h="27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(12)_4FR</a:t>
                      </a:r>
                      <a:r>
                        <a:rPr lang="en-US" altLang="zh-TW" sz="1800" u="none" strike="noStrike" dirty="0">
                          <a:effectLst/>
                        </a:rPr>
                        <a:t>_half</a:t>
                      </a:r>
                      <a:r>
                        <a:rPr lang="zh-TW" altLang="en-US" sz="1800" u="none" strike="noStrike" dirty="0">
                          <a:effectLst/>
                        </a:rPr>
                        <a:t> </a:t>
                      </a:r>
                      <a:r>
                        <a:rPr lang="en-US" altLang="zh-TW" sz="1800" u="none" strike="noStrike" dirty="0">
                          <a:effectLst/>
                        </a:rPr>
                        <a:t>(2) 25/23℃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0.0030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26.67%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18752967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(12)_2FR (2)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0.0333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27.27%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89587965"/>
                  </a:ext>
                </a:extLst>
              </a:tr>
              <a:tr h="27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(12)_2FR_diffuse (2)</a:t>
                      </a:r>
                      <a:r>
                        <a:rPr lang="zh-TW" altLang="en-US" sz="1800" u="none" strike="noStrike" dirty="0">
                          <a:effectLst/>
                        </a:rPr>
                        <a:t> </a:t>
                      </a:r>
                      <a:r>
                        <a:rPr lang="en-US" altLang="zh-TW" sz="1800" u="none" strike="noStrike" dirty="0">
                          <a:effectLst/>
                        </a:rPr>
                        <a:t>20/18℃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0.0336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27.27%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97499925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(12)_4FR (1)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0.0340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27.27%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92975655"/>
                  </a:ext>
                </a:extLst>
              </a:tr>
              <a:tr h="27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(12)_4FR_</a:t>
                      </a:r>
                      <a:r>
                        <a:rPr lang="en-US" altLang="zh-TW" sz="1800" u="none" strike="noStrike" dirty="0">
                          <a:effectLst/>
                        </a:rPr>
                        <a:t>half</a:t>
                      </a:r>
                      <a:r>
                        <a:rPr lang="zh-TW" altLang="en-US" sz="1800" u="none" strike="noStrike" dirty="0">
                          <a:effectLst/>
                        </a:rPr>
                        <a:t> </a:t>
                      </a:r>
                      <a:r>
                        <a:rPr lang="en-US" altLang="zh-TW" sz="1800" u="none" strike="noStrike" dirty="0">
                          <a:effectLst/>
                        </a:rPr>
                        <a:t>(2) 20/18℃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0.0340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36.36%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96281547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(13)_4FR (4) 25/18℃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0.0398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46.15%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31502965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 20/18℃</a:t>
                      </a:r>
                      <a:r>
                        <a:rPr lang="zh-TW" altLang="en-US" sz="1800" u="none" strike="noStrike" dirty="0">
                          <a:effectLst/>
                        </a:rPr>
                        <a:t> </a:t>
                      </a:r>
                      <a:r>
                        <a:rPr lang="en-US" altLang="zh-TW" sz="1800" u="none" strike="noStrike" dirty="0">
                          <a:effectLst/>
                        </a:rPr>
                        <a:t>(CK)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0.0359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58.33%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45309500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(13)_4FR (3) 25/18℃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0.0414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64.29%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47451104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(13)_4FR (2) 25/18℃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0.0429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66.67%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59519856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(14)_4FR (3)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0.0542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85.00%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71642024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(14)_4FR (4)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0.0522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90.00%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5084204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(14)_4FR (2)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0.0557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95.00%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72470910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(14)+4FR (2)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0.0557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95.00%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19834713"/>
                  </a:ext>
                </a:extLst>
              </a:tr>
              <a:tr h="27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(14)+4FR (4)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0.0511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100.00%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97716362"/>
                  </a:ext>
                </a:extLst>
              </a:tr>
              <a:tr h="27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(14)+4FR (3)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0.0527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100.00%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12165255"/>
                  </a:ext>
                </a:extLst>
              </a:tr>
              <a:tr h="27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(14)+4FR</a:t>
                      </a:r>
                      <a:r>
                        <a:rPr lang="en-US" altLang="zh-TW" sz="1800" u="none" strike="noStrike" dirty="0">
                          <a:effectLst/>
                        </a:rPr>
                        <a:t>_half</a:t>
                      </a:r>
                      <a:r>
                        <a:rPr lang="zh-TW" altLang="en-US" sz="1800" u="none" strike="noStrike" dirty="0">
                          <a:effectLst/>
                        </a:rPr>
                        <a:t> </a:t>
                      </a:r>
                      <a:r>
                        <a:rPr lang="en-US" altLang="zh-TW" sz="1800" u="none" strike="noStrike" dirty="0">
                          <a:effectLst/>
                        </a:rPr>
                        <a:t>(4) 20/18℃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0.0549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100.00%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8279285"/>
                  </a:ext>
                </a:extLst>
              </a:tr>
              <a:tr h="27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(14)+4FR</a:t>
                      </a:r>
                      <a:r>
                        <a:rPr lang="en-US" altLang="zh-TW" sz="1800" u="none" strike="noStrike" dirty="0">
                          <a:effectLst/>
                        </a:rPr>
                        <a:t>_half</a:t>
                      </a:r>
                      <a:r>
                        <a:rPr lang="zh-TW" altLang="en-US" sz="1800" u="none" strike="noStrike" dirty="0">
                          <a:effectLst/>
                        </a:rPr>
                        <a:t> </a:t>
                      </a:r>
                      <a:r>
                        <a:rPr lang="en-US" altLang="zh-TW" sz="1800" u="none" strike="noStrike" dirty="0">
                          <a:effectLst/>
                        </a:rPr>
                        <a:t>(3) 20/18℃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0.0570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100.00%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74304068"/>
                  </a:ext>
                </a:extLst>
              </a:tr>
              <a:tr h="27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(14)+4FR</a:t>
                      </a:r>
                      <a:r>
                        <a:rPr lang="en-US" altLang="zh-TW" sz="1800" u="none" strike="noStrike" dirty="0">
                          <a:effectLst/>
                        </a:rPr>
                        <a:t>_half</a:t>
                      </a:r>
                      <a:r>
                        <a:rPr lang="zh-TW" altLang="en-US" sz="1800" u="none" strike="noStrike" dirty="0">
                          <a:effectLst/>
                        </a:rPr>
                        <a:t> </a:t>
                      </a:r>
                      <a:r>
                        <a:rPr lang="en-US" altLang="zh-TW" sz="1800" u="none" strike="noStrike" dirty="0">
                          <a:effectLst/>
                        </a:rPr>
                        <a:t>(2) 20/18℃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0.0584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100.00%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66513467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364A82F-5B45-4F4E-B654-797F569A0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156-4357-4A31-8D5B-B84D36130FED}" type="slidenum">
              <a:rPr lang="zh-TW" altLang="en-US" smtClean="0"/>
              <a:t>29</a:t>
            </a:fld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5856526" y="1053898"/>
            <a:ext cx="6227270" cy="4750203"/>
            <a:chOff x="5856526" y="1053898"/>
            <a:chExt cx="6227270" cy="4750203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92D7663E-F9FB-49CA-8633-2E82BE62FB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2"/>
            <a:stretch/>
          </p:blipFill>
          <p:spPr>
            <a:xfrm>
              <a:off x="5948226" y="1053898"/>
              <a:ext cx="6135570" cy="4750203"/>
            </a:xfrm>
            <a:prstGeom prst="rect">
              <a:avLst/>
            </a:prstGeom>
          </p:spPr>
        </p:pic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6A2C9422-E372-44C2-9DF0-D6DAB642D767}"/>
                </a:ext>
              </a:extLst>
            </p:cNvPr>
            <p:cNvSpPr txBox="1"/>
            <p:nvPr/>
          </p:nvSpPr>
          <p:spPr>
            <a:xfrm>
              <a:off x="5856526" y="2629420"/>
              <a:ext cx="461665" cy="1522212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none" rtlCol="0">
              <a:spAutoFit/>
            </a:bodyPr>
            <a:lstStyle/>
            <a:p>
              <a:r>
                <a:rPr lang="en-US" altLang="zh-TW" dirty="0"/>
                <a:t>Flowering ratio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66071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內容版面配置區 3">
            <a:extLst>
              <a:ext uri="{FF2B5EF4-FFF2-40B4-BE49-F238E27FC236}">
                <a16:creationId xmlns:a16="http://schemas.microsoft.com/office/drawing/2014/main" id="{1574297D-BA19-4AD7-9C80-7B833E6E58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81" b="49667"/>
          <a:stretch/>
        </p:blipFill>
        <p:spPr>
          <a:xfrm>
            <a:off x="877484" y="4210355"/>
            <a:ext cx="10464111" cy="1996226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260CB06-A396-45C3-A75E-4F83D80DF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156-4357-4A31-8D5B-B84D36130FED}" type="slidenum">
              <a:rPr lang="zh-TW" altLang="en-US" smtClean="0"/>
              <a:t>3</a:t>
            </a:fld>
            <a:endParaRPr lang="zh-TW" altLang="en-US" dirty="0"/>
          </a:p>
        </p:txBody>
      </p:sp>
      <p:sp>
        <p:nvSpPr>
          <p:cNvPr id="5" name="右大括弧 4"/>
          <p:cNvSpPr/>
          <p:nvPr/>
        </p:nvSpPr>
        <p:spPr>
          <a:xfrm rot="16200000">
            <a:off x="5460641" y="1352283"/>
            <a:ext cx="1094707" cy="5499278"/>
          </a:xfrm>
          <a:prstGeom prst="rightBrace">
            <a:avLst>
              <a:gd name="adj1" fmla="val 16725"/>
              <a:gd name="adj2" fmla="val 4961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693414" y="2911077"/>
            <a:ext cx="2832250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4000" dirty="0">
                <a:solidFill>
                  <a:srgbClr val="3D7294"/>
                </a:solidFill>
              </a:rPr>
              <a:t>PA</a:t>
            </a:r>
            <a:r>
              <a:rPr lang="en-US" altLang="zh-TW" sz="4000" dirty="0">
                <a:solidFill>
                  <a:srgbClr val="FF0000"/>
                </a:solidFill>
              </a:rPr>
              <a:t>R</a:t>
            </a:r>
            <a:r>
              <a:rPr lang="en-US" altLang="zh-TW" sz="4000" dirty="0">
                <a:solidFill>
                  <a:srgbClr val="3D7294"/>
                </a:solidFill>
              </a:rPr>
              <a:t> (PPFD)</a:t>
            </a:r>
            <a:endParaRPr lang="zh-TW" altLang="en-US" sz="4000" dirty="0"/>
          </a:p>
        </p:txBody>
      </p:sp>
      <p:grpSp>
        <p:nvGrpSpPr>
          <p:cNvPr id="7" name="群組 6"/>
          <p:cNvGrpSpPr/>
          <p:nvPr/>
        </p:nvGrpSpPr>
        <p:grpSpPr>
          <a:xfrm>
            <a:off x="1403799" y="452177"/>
            <a:ext cx="9221274" cy="4325885"/>
            <a:chOff x="1403799" y="452177"/>
            <a:chExt cx="9221274" cy="4325885"/>
          </a:xfrm>
        </p:grpSpPr>
        <p:sp>
          <p:nvSpPr>
            <p:cNvPr id="10" name="右大括弧 9"/>
            <p:cNvSpPr/>
            <p:nvPr/>
          </p:nvSpPr>
          <p:spPr>
            <a:xfrm rot="16200000">
              <a:off x="3921619" y="-1925392"/>
              <a:ext cx="4185634" cy="9221274"/>
            </a:xfrm>
            <a:prstGeom prst="rightBrace">
              <a:avLst>
                <a:gd name="adj1" fmla="val 15855"/>
                <a:gd name="adj2" fmla="val 49615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892560" y="452177"/>
              <a:ext cx="4397358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zh-TW" sz="6000" dirty="0">
                  <a:solidFill>
                    <a:srgbClr val="3D7294"/>
                  </a:solidFill>
                </a:rPr>
                <a:t>BA</a:t>
              </a:r>
              <a:r>
                <a:rPr lang="en-US" altLang="zh-TW" sz="6000" dirty="0">
                  <a:solidFill>
                    <a:srgbClr val="FF0000"/>
                  </a:solidFill>
                </a:rPr>
                <a:t>R</a:t>
              </a:r>
              <a:r>
                <a:rPr lang="en-US" altLang="zh-TW" sz="6000" dirty="0">
                  <a:solidFill>
                    <a:srgbClr val="3D7294"/>
                  </a:solidFill>
                </a:rPr>
                <a:t> (BPFD)</a:t>
              </a:r>
              <a:endParaRPr lang="zh-TW" altLang="en-US" sz="6000" dirty="0"/>
            </a:p>
          </p:txBody>
        </p:sp>
      </p:grpSp>
      <p:sp>
        <p:nvSpPr>
          <p:cNvPr id="12" name="右大括弧 11"/>
          <p:cNvSpPr/>
          <p:nvPr/>
        </p:nvSpPr>
        <p:spPr>
          <a:xfrm rot="16200000">
            <a:off x="5473521" y="332703"/>
            <a:ext cx="1094707" cy="7534138"/>
          </a:xfrm>
          <a:prstGeom prst="rightBrace">
            <a:avLst>
              <a:gd name="adj1" fmla="val 16725"/>
              <a:gd name="adj2" fmla="val 49615"/>
            </a:avLst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219456" y="1284600"/>
            <a:ext cx="5010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Biologically Active Radiation in W/m</a:t>
            </a:r>
            <a:r>
              <a:rPr lang="en-US" altLang="zh-TW" sz="2400" baseline="30000" dirty="0"/>
              <a:t>2</a:t>
            </a:r>
          </a:p>
          <a:p>
            <a:r>
              <a:rPr lang="en-US" altLang="zh-TW" sz="2400" dirty="0" err="1"/>
              <a:t>B.A.Range</a:t>
            </a:r>
            <a:r>
              <a:rPr lang="en-US" altLang="zh-TW" sz="2400" dirty="0"/>
              <a:t>: 300 ~ 800 nm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071616" y="1330053"/>
            <a:ext cx="579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Biological Photon Flux Density, </a:t>
            </a:r>
            <a:r>
              <a:rPr lang="el-GR" altLang="zh-TW" sz="2400" dirty="0">
                <a:ea typeface="標楷體" panose="03000509000000000000" pitchFamily="65" charset="-120"/>
              </a:rPr>
              <a:t>μ</a:t>
            </a:r>
            <a:r>
              <a:rPr lang="en-US" altLang="zh-TW" sz="2400" dirty="0" err="1">
                <a:ea typeface="標楷體" panose="03000509000000000000" pitchFamily="65" charset="-120"/>
              </a:rPr>
              <a:t>mol</a:t>
            </a:r>
            <a:r>
              <a:rPr lang="en-US" altLang="zh-TW" sz="2400" dirty="0"/>
              <a:t>/m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.s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071616" y="2667410"/>
            <a:ext cx="6034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Photosynthetic Photon Flux Density, </a:t>
            </a:r>
            <a:r>
              <a:rPr lang="el-GR" altLang="zh-TW" sz="2400" dirty="0">
                <a:ea typeface="標楷體" panose="03000509000000000000" pitchFamily="65" charset="-120"/>
              </a:rPr>
              <a:t>μ</a:t>
            </a:r>
            <a:r>
              <a:rPr lang="en-US" altLang="zh-TW" sz="2400" dirty="0" err="1">
                <a:ea typeface="標楷體" panose="03000509000000000000" pitchFamily="65" charset="-120"/>
              </a:rPr>
              <a:t>mol</a:t>
            </a:r>
            <a:r>
              <a:rPr lang="en-US" altLang="zh-TW" sz="2400" dirty="0"/>
              <a:t>/m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.s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219456" y="2677042"/>
            <a:ext cx="630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Photosynthetically Active Radiation in W/m</a:t>
            </a:r>
            <a:r>
              <a:rPr lang="en-US" altLang="zh-TW" sz="2400" baseline="30000" dirty="0"/>
              <a:t>2</a:t>
            </a:r>
          </a:p>
          <a:p>
            <a:r>
              <a:rPr lang="en-US" altLang="zh-TW" sz="2400" dirty="0" err="1"/>
              <a:t>P.A.Range</a:t>
            </a:r>
            <a:r>
              <a:rPr lang="en-US" altLang="zh-TW" sz="2400" dirty="0"/>
              <a:t>: 400 ~ 700 nm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9457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31"/>
    </mc:Choice>
    <mc:Fallback xmlns="">
      <p:transition spd="slow" advTm="104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B08BE670-11CB-44B7-97C8-F55F3B58C2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931523"/>
              </p:ext>
            </p:extLst>
          </p:nvPr>
        </p:nvGraphicFramePr>
        <p:xfrm>
          <a:off x="79898" y="658614"/>
          <a:ext cx="5760000" cy="62023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1144">
                  <a:extLst>
                    <a:ext uri="{9D8B030D-6E8A-4147-A177-3AD203B41FA5}">
                      <a16:colId xmlns:a16="http://schemas.microsoft.com/office/drawing/2014/main" val="3295010846"/>
                    </a:ext>
                  </a:extLst>
                </a:gridCol>
                <a:gridCol w="998856">
                  <a:extLst>
                    <a:ext uri="{9D8B030D-6E8A-4147-A177-3AD203B41FA5}">
                      <a16:colId xmlns:a16="http://schemas.microsoft.com/office/drawing/2014/main" val="351986544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132441839"/>
                    </a:ext>
                  </a:extLst>
                </a:gridCol>
              </a:tblGrid>
              <a:tr h="263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Treatment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T-</a:t>
                      </a:r>
                      <a:r>
                        <a:rPr lang="en-US" sz="1800" u="none" strike="noStrike" dirty="0">
                          <a:effectLst/>
                        </a:rPr>
                        <a:t>PSS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Flowering ratio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325" marR="7325" marT="7325" marB="0" anchor="ctr"/>
                </a:tc>
                <a:extLst>
                  <a:ext uri="{0D108BD9-81ED-4DB2-BD59-A6C34878D82A}">
                    <a16:rowId xmlns:a16="http://schemas.microsoft.com/office/drawing/2014/main" val="3995751041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(12)_4FR (2) 25/23℃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0.0029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6.67%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06825418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(12)_4FR (2)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0.0326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6.67%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34606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(12)_4FR (1) 25/23℃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0.0030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76784125"/>
                  </a:ext>
                </a:extLst>
              </a:tr>
              <a:tr h="27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(12)_4FR</a:t>
                      </a:r>
                      <a:r>
                        <a:rPr lang="en-US" altLang="zh-TW" sz="1800" u="none" strike="noStrike" dirty="0">
                          <a:effectLst/>
                        </a:rPr>
                        <a:t>_half</a:t>
                      </a:r>
                      <a:r>
                        <a:rPr lang="zh-TW" altLang="en-US" sz="1800" u="none" strike="noStrike" dirty="0">
                          <a:effectLst/>
                        </a:rPr>
                        <a:t> </a:t>
                      </a:r>
                      <a:r>
                        <a:rPr lang="en-US" altLang="zh-TW" sz="1800" u="none" strike="noStrike" dirty="0">
                          <a:effectLst/>
                        </a:rPr>
                        <a:t>(2) 25/23℃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0.0030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26.67%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18752967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(12)_2FR (2)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0.0333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27.27%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587965"/>
                  </a:ext>
                </a:extLst>
              </a:tr>
              <a:tr h="27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(12)_2FR_diffuse (2)</a:t>
                      </a:r>
                      <a:r>
                        <a:rPr lang="zh-TW" altLang="en-US" sz="1800" u="none" strike="noStrike" dirty="0">
                          <a:effectLst/>
                        </a:rPr>
                        <a:t> </a:t>
                      </a:r>
                      <a:r>
                        <a:rPr lang="en-US" altLang="zh-TW" sz="1800" u="none" strike="noStrike" dirty="0">
                          <a:effectLst/>
                        </a:rPr>
                        <a:t>20/18℃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0.0336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27.27%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499925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(12)_4FR (1)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0.0340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27.27%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975655"/>
                  </a:ext>
                </a:extLst>
              </a:tr>
              <a:tr h="27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(12)_4FR_</a:t>
                      </a:r>
                      <a:r>
                        <a:rPr lang="en-US" altLang="zh-TW" sz="1800" u="none" strike="noStrike" dirty="0">
                          <a:effectLst/>
                        </a:rPr>
                        <a:t>half</a:t>
                      </a:r>
                      <a:r>
                        <a:rPr lang="zh-TW" altLang="en-US" sz="1800" u="none" strike="noStrike" dirty="0">
                          <a:effectLst/>
                        </a:rPr>
                        <a:t> </a:t>
                      </a:r>
                      <a:r>
                        <a:rPr lang="en-US" altLang="zh-TW" sz="1800" u="none" strike="noStrike" dirty="0">
                          <a:effectLst/>
                        </a:rPr>
                        <a:t>(2) 20/18℃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0.0340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36.36%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281547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(13)_4FR (4) 25/18℃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0.0398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46.15%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502965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 20/18℃</a:t>
                      </a:r>
                      <a:r>
                        <a:rPr lang="zh-TW" altLang="en-US" sz="1800" u="none" strike="noStrike" dirty="0">
                          <a:effectLst/>
                        </a:rPr>
                        <a:t> </a:t>
                      </a:r>
                      <a:r>
                        <a:rPr lang="en-US" altLang="zh-TW" sz="1800" u="none" strike="noStrike" dirty="0">
                          <a:effectLst/>
                        </a:rPr>
                        <a:t>(CK)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0.0359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58.33%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45309500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(13)_4FR (3) 25/18℃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0.0414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64.29%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451104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(13)_4FR (2) 25/18℃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0.0429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66.67%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519856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(14)_4FR (3)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0.0542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85.00%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642024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(14)_4FR (4)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0.0522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90.00%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204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(14)_4FR (2)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0.0557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95.00%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470910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(14)+4FR (2)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0.0557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95.00%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19834713"/>
                  </a:ext>
                </a:extLst>
              </a:tr>
              <a:tr h="27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(14)+4FR (4)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0.0511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100.00%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97716362"/>
                  </a:ext>
                </a:extLst>
              </a:tr>
              <a:tr h="27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(14)+4FR (3)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0.0527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100.00%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12165255"/>
                  </a:ext>
                </a:extLst>
              </a:tr>
              <a:tr h="27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(14)+4FR</a:t>
                      </a:r>
                      <a:r>
                        <a:rPr lang="en-US" altLang="zh-TW" sz="1800" u="none" strike="noStrike" dirty="0">
                          <a:effectLst/>
                        </a:rPr>
                        <a:t>_half</a:t>
                      </a:r>
                      <a:r>
                        <a:rPr lang="zh-TW" altLang="en-US" sz="1800" u="none" strike="noStrike" dirty="0">
                          <a:effectLst/>
                        </a:rPr>
                        <a:t> </a:t>
                      </a:r>
                      <a:r>
                        <a:rPr lang="en-US" altLang="zh-TW" sz="1800" u="none" strike="noStrike" dirty="0">
                          <a:effectLst/>
                        </a:rPr>
                        <a:t>(4) 20/18℃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0.0549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100.00%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8279285"/>
                  </a:ext>
                </a:extLst>
              </a:tr>
              <a:tr h="27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(14)+4FR</a:t>
                      </a:r>
                      <a:r>
                        <a:rPr lang="en-US" altLang="zh-TW" sz="1800" u="none" strike="noStrike" dirty="0">
                          <a:effectLst/>
                        </a:rPr>
                        <a:t>_half</a:t>
                      </a:r>
                      <a:r>
                        <a:rPr lang="zh-TW" altLang="en-US" sz="1800" u="none" strike="noStrike" dirty="0">
                          <a:effectLst/>
                        </a:rPr>
                        <a:t> </a:t>
                      </a:r>
                      <a:r>
                        <a:rPr lang="en-US" altLang="zh-TW" sz="1800" u="none" strike="noStrike" dirty="0">
                          <a:effectLst/>
                        </a:rPr>
                        <a:t>(3) 20/18℃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0.0570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100.00%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74304068"/>
                  </a:ext>
                </a:extLst>
              </a:tr>
              <a:tr h="27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(14)+4FR</a:t>
                      </a:r>
                      <a:r>
                        <a:rPr lang="en-US" altLang="zh-TW" sz="1800" u="none" strike="noStrike" dirty="0">
                          <a:effectLst/>
                        </a:rPr>
                        <a:t>_half</a:t>
                      </a:r>
                      <a:r>
                        <a:rPr lang="zh-TW" altLang="en-US" sz="1800" u="none" strike="noStrike" dirty="0">
                          <a:effectLst/>
                        </a:rPr>
                        <a:t> </a:t>
                      </a:r>
                      <a:r>
                        <a:rPr lang="en-US" altLang="zh-TW" sz="1800" u="none" strike="noStrike" dirty="0">
                          <a:effectLst/>
                        </a:rPr>
                        <a:t>(2) 20/18℃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0.0584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100.00%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66513467"/>
                  </a:ext>
                </a:extLst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65B32981-F2E3-419A-8AE1-0DAD8999DFA7}"/>
              </a:ext>
            </a:extLst>
          </p:cNvPr>
          <p:cNvSpPr/>
          <p:nvPr/>
        </p:nvSpPr>
        <p:spPr>
          <a:xfrm>
            <a:off x="79898" y="956021"/>
            <a:ext cx="5760000" cy="284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just">
              <a:spcAft>
                <a:spcPts val="0"/>
              </a:spcAft>
            </a:pPr>
            <a:endParaRPr lang="zh-TW" altLang="en-US" sz="105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BAB4B5C-0B45-432C-9D9F-B20F1373271C}"/>
              </a:ext>
            </a:extLst>
          </p:cNvPr>
          <p:cNvSpPr/>
          <p:nvPr/>
        </p:nvSpPr>
        <p:spPr>
          <a:xfrm>
            <a:off x="79898" y="1537977"/>
            <a:ext cx="5760000" cy="5395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just">
              <a:spcAft>
                <a:spcPts val="0"/>
              </a:spcAft>
            </a:pPr>
            <a:endParaRPr lang="zh-TW" altLang="en-US" sz="28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8A8C937-AC5F-401F-96EB-B5E8582530FA}"/>
              </a:ext>
            </a:extLst>
          </p:cNvPr>
          <p:cNvSpPr/>
          <p:nvPr/>
        </p:nvSpPr>
        <p:spPr>
          <a:xfrm>
            <a:off x="79898" y="5206322"/>
            <a:ext cx="5760000" cy="16516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just">
              <a:spcAft>
                <a:spcPts val="0"/>
              </a:spcAft>
            </a:pPr>
            <a:endParaRPr lang="zh-TW" altLang="en-US" sz="28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FDEA0CB-15DF-40E3-B787-EE45DD221B41}"/>
              </a:ext>
            </a:extLst>
          </p:cNvPr>
          <p:cNvSpPr/>
          <p:nvPr/>
        </p:nvSpPr>
        <p:spPr>
          <a:xfrm>
            <a:off x="79898" y="3499641"/>
            <a:ext cx="5760000" cy="284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just">
              <a:spcAft>
                <a:spcPts val="0"/>
              </a:spcAft>
            </a:pPr>
            <a:endParaRPr lang="zh-TW" altLang="en-US" sz="105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" name="文本框 3">
            <a:extLst>
              <a:ext uri="{FF2B5EF4-FFF2-40B4-BE49-F238E27FC236}">
                <a16:creationId xmlns:a16="http://schemas.microsoft.com/office/drawing/2014/main" id="{70DE2167-8B16-4AD6-8CAC-734D79EE7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56" y="0"/>
            <a:ext cx="16486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TW" sz="3600" dirty="0">
                <a:solidFill>
                  <a:srgbClr val="044875"/>
                </a:solidFill>
                <a:latin typeface="+mj-lt"/>
                <a:ea typeface="+mj-ea"/>
              </a:rPr>
              <a:t>T-PSS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9A706CF-5899-4FA6-BB1E-39D799F7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156-4357-4A31-8D5B-B84D36130FED}" type="slidenum">
              <a:rPr lang="zh-TW" altLang="en-US" smtClean="0"/>
              <a:t>30</a:t>
            </a:fld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5856526" y="1005580"/>
            <a:ext cx="6335474" cy="4846835"/>
            <a:chOff x="5856526" y="1005580"/>
            <a:chExt cx="6335474" cy="4846835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92D7663E-F9FB-49CA-8633-2E82BE62FB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14"/>
            <a:stretch/>
          </p:blipFill>
          <p:spPr>
            <a:xfrm>
              <a:off x="6009392" y="1005580"/>
              <a:ext cx="6182608" cy="4846835"/>
            </a:xfrm>
            <a:prstGeom prst="rect">
              <a:avLst/>
            </a:prstGeom>
          </p:spPr>
        </p:pic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6A2C9422-E372-44C2-9DF0-D6DAB642D767}"/>
                </a:ext>
              </a:extLst>
            </p:cNvPr>
            <p:cNvSpPr txBox="1"/>
            <p:nvPr/>
          </p:nvSpPr>
          <p:spPr>
            <a:xfrm>
              <a:off x="5856526" y="2629420"/>
              <a:ext cx="461665" cy="1522212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none" rtlCol="0">
              <a:spAutoFit/>
            </a:bodyPr>
            <a:lstStyle/>
            <a:p>
              <a:r>
                <a:rPr lang="en-US" altLang="zh-TW" dirty="0"/>
                <a:t>Flowering ratio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84989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3">
            <a:extLst>
              <a:ext uri="{FF2B5EF4-FFF2-40B4-BE49-F238E27FC236}">
                <a16:creationId xmlns:a16="http://schemas.microsoft.com/office/drawing/2014/main" id="{B161F906-E19F-4BE3-B843-01B229C2C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04" y="202192"/>
            <a:ext cx="1192682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TW" sz="4000" dirty="0">
                <a:solidFill>
                  <a:srgbClr val="3D7294"/>
                </a:solidFill>
                <a:latin typeface="+mj-lt"/>
                <a:ea typeface="+mj-ea"/>
              </a:rPr>
              <a:t>Coefficient of determination </a:t>
            </a:r>
            <a:r>
              <a:rPr lang="en-US" altLang="zh-TW" sz="4000" dirty="0">
                <a:solidFill>
                  <a:srgbClr val="3D7294"/>
                </a:solidFill>
              </a:rPr>
              <a:t>(R</a:t>
            </a:r>
            <a:r>
              <a:rPr lang="en-US" altLang="zh-TW" sz="4000" baseline="30000" dirty="0">
                <a:solidFill>
                  <a:srgbClr val="3D7294"/>
                </a:solidFill>
              </a:rPr>
              <a:t>2</a:t>
            </a:r>
            <a:r>
              <a:rPr lang="en-US" altLang="zh-TW" sz="4000" dirty="0">
                <a:solidFill>
                  <a:srgbClr val="3D7294"/>
                </a:solidFill>
              </a:rPr>
              <a:t>)</a:t>
            </a:r>
          </a:p>
          <a:p>
            <a:pPr algn="ctr"/>
            <a:r>
              <a:rPr lang="en-US" altLang="zh-TW" sz="4000" dirty="0">
                <a:solidFill>
                  <a:srgbClr val="3D7294"/>
                </a:solidFill>
                <a:latin typeface="+mj-lt"/>
                <a:ea typeface="+mj-ea"/>
              </a:rPr>
              <a:t>Temperature calibrated PSS (T-PSS)</a:t>
            </a:r>
          </a:p>
          <a:p>
            <a:pPr algn="ctr"/>
            <a:endParaRPr lang="en-US" altLang="zh-TW" sz="4000" dirty="0">
              <a:solidFill>
                <a:srgbClr val="3D7294"/>
              </a:solidFill>
              <a:latin typeface="+mj-lt"/>
              <a:ea typeface="+mj-ea"/>
            </a:endParaRPr>
          </a:p>
        </p:txBody>
      </p:sp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84D103E8-DBA8-4E33-9B02-813DBE6DA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413793"/>
              </p:ext>
            </p:extLst>
          </p:nvPr>
        </p:nvGraphicFramePr>
        <p:xfrm>
          <a:off x="292608" y="1918960"/>
          <a:ext cx="11606784" cy="410392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1058923408"/>
                    </a:ext>
                  </a:extLst>
                </a:gridCol>
                <a:gridCol w="4748784">
                  <a:extLst>
                    <a:ext uri="{9D8B030D-6E8A-4147-A177-3AD203B41FA5}">
                      <a16:colId xmlns:a16="http://schemas.microsoft.com/office/drawing/2014/main" val="1536086162"/>
                    </a:ext>
                  </a:extLst>
                </a:gridCol>
              </a:tblGrid>
              <a:tr h="123993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aseline="0" dirty="0">
                          <a:solidFill>
                            <a:schemeClr val="tx1"/>
                          </a:solidFill>
                          <a:latin typeface="+mj-lt"/>
                        </a:rPr>
                        <a:t>Groups</a:t>
                      </a:r>
                      <a:endParaRPr lang="zh-TW" altLang="en-US" sz="3600" baseline="30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+mj-lt"/>
                        </a:rPr>
                        <a:t>R</a:t>
                      </a:r>
                      <a:r>
                        <a:rPr lang="en-US" altLang="zh-TW" sz="2800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+mj-lt"/>
                        </a:rPr>
                        <a:t>(T-PSS vs. Flowering rate)</a:t>
                      </a:r>
                      <a:endParaRPr lang="zh-TW" altLang="en-US" sz="2800" baseline="30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9394575"/>
                  </a:ext>
                </a:extLst>
              </a:tr>
              <a:tr h="68028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chemeClr val="tx1"/>
                          </a:solidFill>
                        </a:rPr>
                        <a:t>Totally 21 treatments with various</a:t>
                      </a:r>
                      <a:r>
                        <a:rPr lang="en-US" altLang="zh-TW" sz="2800" baseline="0" dirty="0">
                          <a:solidFill>
                            <a:schemeClr val="tx1"/>
                          </a:solidFill>
                        </a:rPr>
                        <a:t> dark temp., duration of 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</a:rPr>
                        <a:t>light period, intensity of CW and FR, FR concurrent with CW or FR</a:t>
                      </a:r>
                      <a:r>
                        <a:rPr lang="en-US" altLang="zh-TW" sz="2800" baseline="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</a:rPr>
                        <a:t>dark period only</a:t>
                      </a:r>
                      <a:r>
                        <a:rPr lang="en-US" altLang="zh-TW" sz="2800" baseline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altLang="zh-TW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solidFill>
                            <a:schemeClr val="tx1"/>
                          </a:solidFill>
                        </a:rPr>
                        <a:t>0.7397</a:t>
                      </a:r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637131"/>
                  </a:ext>
                </a:extLst>
              </a:tr>
              <a:tr h="1065671">
                <a:tc>
                  <a:txBody>
                    <a:bodyPr/>
                    <a:lstStyle/>
                    <a:p>
                      <a:pPr algn="ctr" rtl="0">
                        <a:defRPr sz="1200" b="0" i="0" u="none" strike="noStrike" kern="1200" spc="0" baseline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altLang="zh-TW" sz="2800" dirty="0">
                          <a:solidFill>
                            <a:schemeClr val="tx1"/>
                          </a:solidFill>
                        </a:rPr>
                        <a:t>Totally 11 treatments</a:t>
                      </a:r>
                      <a:r>
                        <a:rPr lang="en-US" altLang="zh-TW" sz="2800" baseline="0" dirty="0">
                          <a:solidFill>
                            <a:schemeClr val="tx1"/>
                          </a:solidFill>
                          <a:effectLst/>
                        </a:rPr>
                        <a:t> with FR at dark period and DT @ 18</a:t>
                      </a:r>
                      <a:r>
                        <a:rPr lang="en-US" altLang="zh-TW" sz="2800" baseline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solidFill>
                            <a:schemeClr val="tx1"/>
                          </a:solidFill>
                        </a:rPr>
                        <a:t>0.9222</a:t>
                      </a:r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7602808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9AAA17F-4E33-42EE-8227-59F2A4810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156-4357-4A31-8D5B-B84D36130FED}" type="slidenum">
              <a:rPr lang="zh-TW" altLang="en-US" smtClean="0"/>
              <a:t>31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28386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156-4357-4A31-8D5B-B84D36130FED}" type="slidenum">
              <a:rPr lang="zh-TW" altLang="en-US" smtClean="0"/>
              <a:t>32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993" y="1952476"/>
            <a:ext cx="5816727" cy="24877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9A9A7A8E-ED67-4FD4-AC8D-28F71E1896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089135"/>
                  </p:ext>
                </p:extLst>
              </p:nvPr>
            </p:nvGraphicFramePr>
            <p:xfrm>
              <a:off x="495924" y="1615349"/>
              <a:ext cx="5203529" cy="336931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5203529">
                      <a:extLst>
                        <a:ext uri="{9D8B030D-6E8A-4147-A177-3AD203B41FA5}">
                          <a16:colId xmlns:a16="http://schemas.microsoft.com/office/drawing/2014/main" val="3746759829"/>
                        </a:ext>
                      </a:extLst>
                    </a:gridCol>
                  </a:tblGrid>
                  <a:tr h="646568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TW" sz="18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18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TW" sz="18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CW</m:t>
                                    </m:r>
                                  </m:e>
                                </m:d>
                                <m:r>
                                  <a:rPr lang="en-US" sz="1800" i="0" kern="100" baseline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zh-TW" altLang="zh-TW" sz="1800" i="1" kern="100" baseline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TW" sz="1800" i="0" kern="1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300</m:t>
                                    </m:r>
                                  </m:sub>
                                  <m:sup>
                                    <m:r>
                                      <a:rPr lang="en-US" altLang="zh-TW" sz="1800" i="0" kern="1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800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zh-TW" altLang="zh-TW" sz="1800" i="1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1800" i="0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1800" i="0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CWλ</m:t>
                                        </m:r>
                                      </m:sub>
                                    </m:sSub>
                                    <m:r>
                                      <a:rPr lang="en-US" altLang="zh-TW" sz="1800" i="0" kern="100" baseline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 </m:t>
                                    </m:r>
                                    <m:sSub>
                                      <m:sSubPr>
                                        <m:ctrlPr>
                                          <a:rPr lang="zh-TW" altLang="zh-TW" sz="1800" i="1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1800" i="0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σ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1800" i="0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rλ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zh-TW" sz="1800" i="0" kern="100" baseline="0" dirty="0">
                            <a:effectLst/>
                            <a:latin typeface="+mj-lt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093128"/>
                      </a:ext>
                    </a:extLst>
                  </a:tr>
                  <a:tr h="602957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TW" sz="18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18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TW" sz="18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CW</m:t>
                                    </m:r>
                                  </m:e>
                                </m:d>
                                <m:r>
                                  <a:rPr lang="en-US" sz="1800" i="0" kern="1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zh-TW" sz="1800" i="1" kern="1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800" i="0" kern="1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300</m:t>
                                    </m:r>
                                  </m:sub>
                                  <m:sup>
                                    <m:r>
                                      <a:rPr lang="en-US" sz="1800" i="0" kern="1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800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zh-TW" sz="1800" i="1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0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0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CWλ</m:t>
                                        </m:r>
                                      </m:sub>
                                    </m:sSub>
                                    <m:r>
                                      <a:rPr lang="en-US" altLang="zh-TW" sz="1800" i="0" kern="100" baseline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sSub>
                                      <m:sSubPr>
                                        <m:ctrlPr>
                                          <a:rPr lang="zh-TW" altLang="zh-TW" sz="1800" i="1" kern="100" baseline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1800" i="0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σ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1800" i="0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frλ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zh-TW" sz="1800" i="0" kern="100" baseline="0" dirty="0">
                            <a:effectLst/>
                            <a:latin typeface="+mj-lt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178318"/>
                      </a:ext>
                    </a:extLst>
                  </a:tr>
                  <a:tr h="602957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TW" sz="18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18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TW" sz="18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FR</m:t>
                                    </m:r>
                                  </m:e>
                                </m:d>
                                <m:r>
                                  <a:rPr lang="en-US" sz="1800" i="0" kern="1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zh-TW" sz="1800" i="1" kern="1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800" i="0" kern="1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300</m:t>
                                    </m:r>
                                  </m:sub>
                                  <m:sup>
                                    <m:r>
                                      <a:rPr lang="en-US" sz="1800" i="0" kern="1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800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zh-TW" sz="1800" i="1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0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0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FRλ</m:t>
                                        </m:r>
                                      </m:sub>
                                    </m:sSub>
                                    <m:r>
                                      <a:rPr lang="en-US" altLang="zh-TW" sz="1800" i="0" kern="100" baseline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sSub>
                                      <m:sSubPr>
                                        <m:ctrlPr>
                                          <a:rPr lang="zh-TW" altLang="zh-TW" sz="1800" i="1" kern="100" baseline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1800" i="0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σ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1800" i="0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rλ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zh-TW" sz="1800" i="0" kern="100" baseline="0" dirty="0">
                            <a:effectLst/>
                            <a:latin typeface="+mj-lt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3332366"/>
                      </a:ext>
                    </a:extLst>
                  </a:tr>
                  <a:tr h="534935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TW" sz="18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18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TW" sz="18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FR</m:t>
                                    </m:r>
                                  </m:e>
                                </m:d>
                                <m:r>
                                  <a:rPr lang="en-US" sz="1800" i="0" kern="1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zh-TW" sz="1800" i="1" kern="1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800" i="0" kern="1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300</m:t>
                                    </m:r>
                                  </m:sub>
                                  <m:sup>
                                    <m:r>
                                      <a:rPr lang="en-US" sz="1800" i="0" kern="1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800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zh-TW" sz="1800" i="1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0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0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FRλ</m:t>
                                        </m:r>
                                      </m:sub>
                                    </m:sSub>
                                    <m:r>
                                      <a:rPr lang="en-US" altLang="zh-TW" sz="1800" i="0" kern="100" baseline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 </m:t>
                                    </m:r>
                                    <m:sSub>
                                      <m:sSubPr>
                                        <m:ctrlPr>
                                          <a:rPr lang="zh-TW" altLang="en-US" sz="1800" i="1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1800" i="0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σ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1800" i="0" kern="1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frλ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zh-TW" sz="1800" i="0" kern="100" baseline="0" dirty="0">
                            <a:effectLst/>
                            <a:latin typeface="+mj-lt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58961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A9A7A8E-ED67-4FD4-AC8D-28F71E1896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089135"/>
                  </p:ext>
                </p:extLst>
              </p:nvPr>
            </p:nvGraphicFramePr>
            <p:xfrm>
              <a:off x="495924" y="1615349"/>
              <a:ext cx="5203529" cy="336931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5203529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746759829"/>
                        </a:ext>
                      </a:extLst>
                    </a:gridCol>
                  </a:tblGrid>
                  <a:tr h="842328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b="-2985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579093128"/>
                      </a:ext>
                    </a:extLst>
                  </a:tr>
                  <a:tr h="842328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100725" b="-200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894178318"/>
                      </a:ext>
                    </a:extLst>
                  </a:tr>
                  <a:tr h="842328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199281" b="-992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683332366"/>
                      </a:ext>
                    </a:extLst>
                  </a:tr>
                  <a:tr h="842328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3014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22589619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文字方塊 9"/>
          <p:cNvSpPr txBox="1"/>
          <p:nvPr/>
        </p:nvSpPr>
        <p:spPr>
          <a:xfrm>
            <a:off x="6821746" y="2135988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Red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368065" y="192690"/>
            <a:ext cx="1998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/>
              <a:t>T-PSS</a:t>
            </a:r>
            <a:endParaRPr lang="zh-TW" altLang="en-US" sz="4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9134468" y="3763603"/>
            <a:ext cx="1534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C00000"/>
                </a:solidFill>
              </a:rPr>
              <a:t>Far-red</a:t>
            </a:r>
            <a:endParaRPr lang="zh-TW" altLang="en-US" sz="3600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18325" y="1770228"/>
            <a:ext cx="349011" cy="33112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7521103" y="282614"/>
            <a:ext cx="2165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Textbook</a:t>
            </a:r>
            <a:endParaRPr lang="zh-TW" altLang="en-US" sz="36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015870" y="1007109"/>
            <a:ext cx="3176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600" dirty="0">
                <a:solidFill>
                  <a:srgbClr val="FF0000"/>
                </a:solidFill>
              </a:rPr>
              <a:t>Red and Far-red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848330" y="1007109"/>
            <a:ext cx="3038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600" dirty="0">
                <a:solidFill>
                  <a:srgbClr val="FF0000"/>
                </a:solidFill>
              </a:rPr>
              <a:t>UV+PPFD+FR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59154" y="4954131"/>
            <a:ext cx="9966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altLang="zh-TW" sz="5400" dirty="0">
                <a:solidFill>
                  <a:srgbClr val="FF0000"/>
                </a:solidFill>
              </a:rPr>
              <a:t>Is that necessary to use all the data from 300 to 800 nm ?</a:t>
            </a:r>
          </a:p>
        </p:txBody>
      </p:sp>
    </p:spTree>
    <p:extLst>
      <p:ext uri="{BB962C8B-B14F-4D97-AF65-F5344CB8AC3E}">
        <p14:creationId xmlns:p14="http://schemas.microsoft.com/office/powerpoint/2010/main" val="8023859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889D6B-FFEB-4AF3-8269-5D075929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DC8D-C4F0-4F0D-B826-92573808DA56}" type="slidenum">
              <a:rPr lang="zh-CN" altLang="en-US" smtClean="0"/>
              <a:pPr/>
              <a:t>33</a:t>
            </a:fld>
            <a:endParaRPr lang="zh-CN" altLang="en-US" dirty="0"/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F7ACD01F-7202-47FE-BEB0-2EAE7CCFBE87}"/>
              </a:ext>
            </a:extLst>
          </p:cNvPr>
          <p:cNvSpPr txBox="1">
            <a:spLocks/>
          </p:cNvSpPr>
          <p:nvPr/>
        </p:nvSpPr>
        <p:spPr>
          <a:xfrm>
            <a:off x="324626" y="337590"/>
            <a:ext cx="10515600" cy="98846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TW" sz="3200" dirty="0">
                <a:solidFill>
                  <a:srgbClr val="044875"/>
                </a:solidFill>
              </a:rPr>
              <a:t>Advanced analysis of T-PSS</a:t>
            </a:r>
            <a:endParaRPr lang="zh-TW" altLang="en-US" sz="3200" dirty="0">
              <a:solidFill>
                <a:srgbClr val="044875"/>
              </a:solidFill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7CE267E8-97E8-4DDC-836D-D836CF90CAC3}"/>
              </a:ext>
            </a:extLst>
          </p:cNvPr>
          <p:cNvSpPr txBox="1">
            <a:spLocks/>
          </p:cNvSpPr>
          <p:nvPr/>
        </p:nvSpPr>
        <p:spPr>
          <a:xfrm>
            <a:off x="324626" y="1561815"/>
            <a:ext cx="6490975" cy="433440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zh-TW" dirty="0">
                <a:solidFill>
                  <a:srgbClr val="044875"/>
                </a:solidFill>
              </a:rPr>
              <a:t>Three ranges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zh-TW" dirty="0">
              <a:solidFill>
                <a:srgbClr val="044875"/>
              </a:solidFill>
            </a:endParaRPr>
          </a:p>
          <a:p>
            <a:pPr marL="0" indent="449263" fontAlgn="auto">
              <a:spcAft>
                <a:spcPts val="0"/>
              </a:spcAft>
              <a:buFont typeface="+mj-lt"/>
              <a:buAutoNum type="arabicPeriod"/>
            </a:pPr>
            <a:r>
              <a:rPr lang="en-US" altLang="zh-TW" dirty="0">
                <a:solidFill>
                  <a:srgbClr val="044875"/>
                </a:solidFill>
              </a:rPr>
              <a:t>K1 &amp; K2: 300~800 nm (from UV to FR)</a:t>
            </a:r>
          </a:p>
          <a:p>
            <a:pPr marL="0" indent="449263" fontAlgn="auto">
              <a:spcAft>
                <a:spcPts val="0"/>
              </a:spcAft>
              <a:buFont typeface="+mj-lt"/>
              <a:buAutoNum type="arabicPeriod"/>
            </a:pPr>
            <a:r>
              <a:rPr lang="en-US" altLang="zh-TW" dirty="0">
                <a:solidFill>
                  <a:srgbClr val="044875"/>
                </a:solidFill>
              </a:rPr>
              <a:t>K1 &amp; K2: 600~800 nm (R and FR)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zh-TW" dirty="0">
              <a:solidFill>
                <a:srgbClr val="044875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3"/>
            </a:pPr>
            <a:r>
              <a:rPr lang="en-US" altLang="zh-TW" dirty="0">
                <a:solidFill>
                  <a:srgbClr val="044875"/>
                </a:solidFill>
              </a:rPr>
              <a:t>K1: 600~700 nm (R)</a:t>
            </a:r>
          </a:p>
          <a:p>
            <a:pPr marL="0" indent="449263" fontAlgn="auto">
              <a:spcAft>
                <a:spcPts val="0"/>
              </a:spcAft>
              <a:buNone/>
            </a:pPr>
            <a:r>
              <a:rPr lang="en-US" altLang="zh-TW" dirty="0">
                <a:solidFill>
                  <a:srgbClr val="044875"/>
                </a:solidFill>
              </a:rPr>
              <a:t>K2: 700~800 nm (FR)</a:t>
            </a:r>
          </a:p>
          <a:p>
            <a:pPr fontAlgn="auto">
              <a:spcAft>
                <a:spcPts val="0"/>
              </a:spcAft>
            </a:pPr>
            <a:endParaRPr lang="zh-TW" altLang="en-US" dirty="0">
              <a:solidFill>
                <a:srgbClr val="044875"/>
              </a:solidFill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802EEC39-3213-45C3-B1F4-641C497731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5" b="12296"/>
          <a:stretch/>
        </p:blipFill>
        <p:spPr>
          <a:xfrm>
            <a:off x="6501799" y="337590"/>
            <a:ext cx="5680369" cy="5794395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83990AC-3C76-4601-87B0-B7AEB0DBA81D}"/>
              </a:ext>
            </a:extLst>
          </p:cNvPr>
          <p:cNvSpPr/>
          <p:nvPr/>
        </p:nvSpPr>
        <p:spPr>
          <a:xfrm>
            <a:off x="7136051" y="783037"/>
            <a:ext cx="4673507" cy="4924927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 anchor="ctr">
            <a:spAutoFit/>
          </a:bodyPr>
          <a:lstStyle/>
          <a:p>
            <a:pPr algn="just">
              <a:spcAft>
                <a:spcPts val="0"/>
              </a:spcAft>
            </a:pPr>
            <a:endParaRPr lang="zh-TW" altLang="en-US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4872AE4-CDAC-46F6-BC2A-64D7854C205D}"/>
              </a:ext>
            </a:extLst>
          </p:cNvPr>
          <p:cNvSpPr/>
          <p:nvPr/>
        </p:nvSpPr>
        <p:spPr>
          <a:xfrm>
            <a:off x="9872420" y="788598"/>
            <a:ext cx="1861246" cy="4924927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 anchor="ctr">
            <a:spAutoFit/>
          </a:bodyPr>
          <a:lstStyle/>
          <a:p>
            <a:pPr algn="just">
              <a:spcAft>
                <a:spcPts val="0"/>
              </a:spcAft>
            </a:pPr>
            <a:endParaRPr lang="zh-TW" altLang="en-US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328430F-6C19-4AAD-ABA9-A04775C23731}"/>
              </a:ext>
            </a:extLst>
          </p:cNvPr>
          <p:cNvSpPr/>
          <p:nvPr/>
        </p:nvSpPr>
        <p:spPr>
          <a:xfrm>
            <a:off x="10863072" y="777476"/>
            <a:ext cx="847748" cy="4924927"/>
          </a:xfrm>
          <a:prstGeom prst="rect">
            <a:avLst/>
          </a:prstGeom>
          <a:solidFill>
            <a:schemeClr val="accent4">
              <a:lumMod val="50000"/>
              <a:alpha val="20000"/>
            </a:schemeClr>
          </a:solidFill>
        </p:spPr>
        <p:txBody>
          <a:bodyPr wrap="square" rtlCol="0" anchor="ctr">
            <a:spAutoFit/>
          </a:bodyPr>
          <a:lstStyle/>
          <a:p>
            <a:pPr algn="just">
              <a:spcAft>
                <a:spcPts val="0"/>
              </a:spcAft>
            </a:pPr>
            <a:endParaRPr lang="zh-TW" altLang="en-US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表格 17">
                <a:extLst>
                  <a:ext uri="{FF2B5EF4-FFF2-40B4-BE49-F238E27FC236}">
                    <a16:creationId xmlns:a16="http://schemas.microsoft.com/office/drawing/2014/main" id="{A33D9864-42C9-43BB-8EFD-072C8501E8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0882814"/>
                  </p:ext>
                </p:extLst>
              </p:nvPr>
            </p:nvGraphicFramePr>
            <p:xfrm>
              <a:off x="6624683" y="852174"/>
              <a:ext cx="3995936" cy="253593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3995936">
                      <a:extLst>
                        <a:ext uri="{9D8B030D-6E8A-4147-A177-3AD203B41FA5}">
                          <a16:colId xmlns:a16="http://schemas.microsoft.com/office/drawing/2014/main" val="3746759829"/>
                        </a:ext>
                      </a:extLst>
                    </a:gridCol>
                  </a:tblGrid>
                  <a:tr h="602957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TW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TW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𝐶𝑊</m:t>
                                    </m:r>
                                  </m:e>
                                </m:d>
                                <m:r>
                                  <a:rPr lang="en-US" sz="2000" kern="100" baseline="-25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zh-TW" sz="2000" i="1" kern="100" baseline="-250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kern="100" baseline="-25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300</m:t>
                                    </m:r>
                                  </m:sub>
                                  <m:sup>
                                    <m:r>
                                      <a:rPr lang="en-US" sz="2000" kern="100" baseline="-25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800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zh-TW" sz="2000" i="1" kern="100" baseline="-2500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kern="100" baseline="-25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2000" kern="100" baseline="-25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𝐶𝑊</m:t>
                                        </m:r>
                                        <m:r>
                                          <a:rPr lang="en-US" sz="2000" kern="100" baseline="-25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sz="2000" kern="100" baseline="-25000">
                                    <a:effectLst/>
                                    <a:latin typeface="Cambria Math" panose="02040503050406030204" pitchFamily="18" charset="0"/>
                                  </a:rPr>
                                  <m:t>× </m:t>
                                </m:r>
                                <m:sSub>
                                  <m:sSubPr>
                                    <m:ctrlPr>
                                      <a:rPr lang="zh-TW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kern="100" baseline="-25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sz="2000" kern="100" baseline="-25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2000" kern="100" baseline="-25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79093128"/>
                      </a:ext>
                    </a:extLst>
                  </a:tr>
                  <a:tr h="602957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TW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TW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𝐶𝑊</m:t>
                                    </m:r>
                                  </m:e>
                                </m:d>
                                <m:r>
                                  <a:rPr lang="en-US" sz="2000" kern="100" baseline="-25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zh-TW" sz="2000" i="1" kern="100" baseline="-250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kern="100" baseline="-25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300</m:t>
                                    </m:r>
                                  </m:sub>
                                  <m:sup>
                                    <m:r>
                                      <a:rPr lang="en-US" sz="2000" kern="100" baseline="-25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800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zh-TW" sz="2000" i="1" kern="100" baseline="-25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kern="100" baseline="-25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2000" kern="100" baseline="-25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𝐶𝑊</m:t>
                                        </m:r>
                                        <m:r>
                                          <a:rPr lang="en-US" sz="2000" kern="100" baseline="-25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sz="2000" kern="100" baseline="-25000">
                                    <a:effectLst/>
                                    <a:latin typeface="Cambria Math" panose="02040503050406030204" pitchFamily="18" charset="0"/>
                                  </a:rPr>
                                  <m:t>× </m:t>
                                </m:r>
                                <m:sSub>
                                  <m:sSubPr>
                                    <m:ctrlPr>
                                      <a:rPr lang="zh-TW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kern="100" baseline="-25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𝑓𝑟</m:t>
                                    </m:r>
                                    <m:r>
                                      <a:rPr lang="en-US" sz="2000" kern="100" baseline="-25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2000" kern="100" baseline="-25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94178318"/>
                      </a:ext>
                    </a:extLst>
                  </a:tr>
                  <a:tr h="602957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TW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TW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𝐹𝑅</m:t>
                                    </m:r>
                                  </m:e>
                                </m:d>
                                <m:r>
                                  <a:rPr lang="en-US" sz="2000" kern="100" baseline="-25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zh-TW" sz="2000" i="1" kern="100" baseline="-250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kern="100" baseline="-25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300</m:t>
                                    </m:r>
                                  </m:sub>
                                  <m:sup>
                                    <m:r>
                                      <a:rPr lang="en-US" sz="2000" kern="100" baseline="-25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800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zh-TW" sz="2000" i="1" kern="100" baseline="-25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kern="100" baseline="-25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2000" kern="100" baseline="-25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𝐹𝑅</m:t>
                                        </m:r>
                                        <m:r>
                                          <a:rPr lang="en-US" sz="2000" kern="100" baseline="-25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sz="2000" kern="100" baseline="-25000">
                                    <a:effectLst/>
                                    <a:latin typeface="Cambria Math" panose="02040503050406030204" pitchFamily="18" charset="0"/>
                                  </a:rPr>
                                  <m:t>× </m:t>
                                </m:r>
                                <m:sSub>
                                  <m:sSubPr>
                                    <m:ctrlPr>
                                      <a:rPr lang="zh-TW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kern="100" baseline="-25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sz="2000" kern="100" baseline="-25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2000" kern="100" baseline="-25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83332366"/>
                      </a:ext>
                    </a:extLst>
                  </a:tr>
                  <a:tr h="602957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TW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TW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𝐹𝑅</m:t>
                                    </m:r>
                                  </m:e>
                                </m:d>
                                <m:r>
                                  <a:rPr lang="en-US" sz="2000" kern="100" baseline="-25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zh-TW" sz="2000" i="1" kern="100" baseline="-250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kern="100" baseline="-25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300</m:t>
                                    </m:r>
                                  </m:sub>
                                  <m:sup>
                                    <m:r>
                                      <a:rPr lang="en-US" sz="2000" kern="100" baseline="-25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800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zh-TW" sz="2000" i="1" kern="100" baseline="-25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kern="100" baseline="-25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2000" kern="100" baseline="-25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𝐹𝑅</m:t>
                                        </m:r>
                                        <m:r>
                                          <a:rPr lang="en-US" sz="2000" kern="100" baseline="-25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sz="2000" kern="100" baseline="-25000">
                                    <a:effectLst/>
                                    <a:latin typeface="Cambria Math" panose="02040503050406030204" pitchFamily="18" charset="0"/>
                                  </a:rPr>
                                  <m:t>× </m:t>
                                </m:r>
                                <m:sSub>
                                  <m:sSubPr>
                                    <m:ctrlPr>
                                      <a:rPr lang="zh-TW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kern="100" baseline="-25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𝑓𝑟</m:t>
                                    </m:r>
                                    <m:r>
                                      <a:rPr lang="en-US" sz="2000" kern="100" baseline="-25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2000" kern="100" baseline="-250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TW" sz="2000" kern="100" dirty="0">
                            <a:effectLst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258961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表格 17">
                <a:extLst>
                  <a:ext uri="{FF2B5EF4-FFF2-40B4-BE49-F238E27FC236}">
                    <a16:creationId xmlns:a16="http://schemas.microsoft.com/office/drawing/2014/main" id="{A33D9864-42C9-43BB-8EFD-072C8501E8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0882814"/>
                  </p:ext>
                </p:extLst>
              </p:nvPr>
            </p:nvGraphicFramePr>
            <p:xfrm>
              <a:off x="6624683" y="852174"/>
              <a:ext cx="3995936" cy="253593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3995936">
                      <a:extLst>
                        <a:ext uri="{9D8B030D-6E8A-4147-A177-3AD203B41FA5}">
                          <a16:colId xmlns:a16="http://schemas.microsoft.com/office/drawing/2014/main" val="3746759829"/>
                        </a:ext>
                      </a:extLst>
                    </a:gridCol>
                  </a:tblGrid>
                  <a:tr h="63398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b="-309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093128"/>
                      </a:ext>
                    </a:extLst>
                  </a:tr>
                  <a:tr h="63398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99048" b="-2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178318"/>
                      </a:ext>
                    </a:extLst>
                  </a:tr>
                  <a:tr h="63398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0962" b="-1086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3332366"/>
                      </a:ext>
                    </a:extLst>
                  </a:tr>
                  <a:tr h="63398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00962" b="-86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589619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7739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2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889D6B-FFEB-4AF3-8269-5D075929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3325" y="6438902"/>
            <a:ext cx="2743200" cy="365125"/>
          </a:xfrm>
        </p:spPr>
        <p:txBody>
          <a:bodyPr/>
          <a:lstStyle/>
          <a:p>
            <a:fld id="{9D55DC8D-C4F0-4F0D-B826-92573808DA56}" type="slidenum">
              <a:rPr lang="zh-CN" altLang="en-US" smtClean="0"/>
              <a:pPr/>
              <a:t>34</a:t>
            </a:fld>
            <a:endParaRPr lang="zh-CN" altLang="en-US" dirty="0"/>
          </a:p>
        </p:txBody>
      </p:sp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2C5DF1F6-642C-41ED-808C-559748E2D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801831"/>
              </p:ext>
            </p:extLst>
          </p:nvPr>
        </p:nvGraphicFramePr>
        <p:xfrm>
          <a:off x="140207" y="1095365"/>
          <a:ext cx="11911584" cy="56083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15841">
                  <a:extLst>
                    <a:ext uri="{9D8B030D-6E8A-4147-A177-3AD203B41FA5}">
                      <a16:colId xmlns:a16="http://schemas.microsoft.com/office/drawing/2014/main" val="1058923408"/>
                    </a:ext>
                  </a:extLst>
                </a:gridCol>
                <a:gridCol w="2470911">
                  <a:extLst>
                    <a:ext uri="{9D8B030D-6E8A-4147-A177-3AD203B41FA5}">
                      <a16:colId xmlns:a16="http://schemas.microsoft.com/office/drawing/2014/main" val="2239917586"/>
                    </a:ext>
                  </a:extLst>
                </a:gridCol>
                <a:gridCol w="2064513">
                  <a:extLst>
                    <a:ext uri="{9D8B030D-6E8A-4147-A177-3AD203B41FA5}">
                      <a16:colId xmlns:a16="http://schemas.microsoft.com/office/drawing/2014/main" val="3215947272"/>
                    </a:ext>
                  </a:extLst>
                </a:gridCol>
                <a:gridCol w="2479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2416">
                  <a:extLst>
                    <a:ext uri="{9D8B030D-6E8A-4147-A177-3AD203B41FA5}">
                      <a16:colId xmlns:a16="http://schemas.microsoft.com/office/drawing/2014/main" val="171654284"/>
                    </a:ext>
                  </a:extLst>
                </a:gridCol>
              </a:tblGrid>
              <a:tr h="929124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3600" baseline="0" dirty="0"/>
                        <a:t>Groups</a:t>
                      </a:r>
                      <a:endParaRPr lang="zh-TW" altLang="en-US" sz="3600" baseline="30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K</a:t>
                      </a:r>
                      <a:r>
                        <a:rPr lang="en-US" altLang="zh-TW" sz="2800" b="1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altLang="zh-TW" sz="2800" dirty="0"/>
                        <a:t>, K</a:t>
                      </a:r>
                      <a:r>
                        <a:rPr lang="en-US" altLang="zh-TW" sz="2800" b="1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algn="ctr"/>
                      <a:r>
                        <a:rPr lang="en-US" altLang="zh-TW" sz="2800" dirty="0"/>
                        <a:t>300~800</a:t>
                      </a:r>
                      <a:r>
                        <a:rPr lang="zh-TW" altLang="en-US" sz="2800" dirty="0"/>
                        <a:t> </a:t>
                      </a:r>
                      <a:r>
                        <a:rPr lang="en-US" altLang="zh-TW" sz="2800" dirty="0"/>
                        <a:t>nm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K</a:t>
                      </a:r>
                      <a:r>
                        <a:rPr lang="en-US" altLang="zh-TW" sz="2800" b="1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altLang="zh-TW" sz="2800" dirty="0"/>
                        <a:t>, K</a:t>
                      </a:r>
                      <a:r>
                        <a:rPr lang="en-US" altLang="zh-TW" sz="2800" b="1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algn="ctr"/>
                      <a:r>
                        <a:rPr lang="en-US" altLang="zh-TW" sz="2800" dirty="0"/>
                        <a:t>600~800 nm</a:t>
                      </a:r>
                      <a:endParaRPr lang="zh-TW" altLang="en-US" sz="28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 K</a:t>
                      </a:r>
                      <a:r>
                        <a:rPr lang="en-US" altLang="zh-TW" sz="2800" b="1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altLang="zh-TW" sz="2800" dirty="0"/>
                        <a:t>: 600~700 </a:t>
                      </a:r>
                    </a:p>
                    <a:p>
                      <a:pPr algn="ctr"/>
                      <a:r>
                        <a:rPr lang="en-US" altLang="zh-TW" sz="2800" dirty="0"/>
                        <a:t>K</a:t>
                      </a:r>
                      <a:r>
                        <a:rPr lang="en-US" altLang="zh-TW" sz="2800" baseline="-25000" dirty="0"/>
                        <a:t>2</a:t>
                      </a:r>
                      <a:r>
                        <a:rPr lang="en-US" altLang="zh-TW" sz="2800" dirty="0"/>
                        <a:t>:</a:t>
                      </a:r>
                      <a:r>
                        <a:rPr lang="en-US" altLang="zh-TW" sz="2800" baseline="0" dirty="0"/>
                        <a:t> </a:t>
                      </a:r>
                      <a:r>
                        <a:rPr lang="en-US" altLang="zh-TW" sz="2800" dirty="0"/>
                        <a:t>700~800 nm</a:t>
                      </a:r>
                      <a:endParaRPr lang="zh-TW" alt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9394575"/>
                  </a:ext>
                </a:extLst>
              </a:tr>
              <a:tr h="30158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3200" dirty="0"/>
                        <a:t>R</a:t>
                      </a:r>
                      <a:r>
                        <a:rPr lang="en-US" altLang="zh-TW" sz="3200" baseline="30000" dirty="0"/>
                        <a:t>2</a:t>
                      </a:r>
                    </a:p>
                    <a:p>
                      <a:pPr algn="ctr"/>
                      <a:r>
                        <a:rPr lang="en-US" altLang="zh-TW" sz="3200" dirty="0"/>
                        <a:t>(T-PSS vs. Flowering rate)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637131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chemeClr val="tx1"/>
                          </a:solidFill>
                        </a:rPr>
                        <a:t>Totally 21 treatments with various</a:t>
                      </a:r>
                      <a:r>
                        <a:rPr lang="en-US" altLang="zh-TW" sz="2800" baseline="0" dirty="0">
                          <a:solidFill>
                            <a:schemeClr val="tx1"/>
                          </a:solidFill>
                        </a:rPr>
                        <a:t> dark temp., duration of 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</a:rPr>
                        <a:t>light period, intensity of CW and FR, FR concurrent with CW or FR</a:t>
                      </a:r>
                      <a:r>
                        <a:rPr lang="en-US" altLang="zh-TW" sz="2800" baseline="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</a:rPr>
                        <a:t>dark period only</a:t>
                      </a:r>
                      <a:r>
                        <a:rPr lang="en-US" altLang="zh-TW" sz="2800" baseline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altLang="zh-TW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solidFill>
                            <a:srgbClr val="FF0000"/>
                          </a:solidFill>
                        </a:rPr>
                        <a:t>0.7397</a:t>
                      </a:r>
                      <a:endParaRPr lang="zh-TW" alt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3600" dirty="0"/>
                        <a:t>0.732</a:t>
                      </a:r>
                      <a:endParaRPr lang="zh-TW" altLang="en-US" sz="3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dirty="0"/>
                        <a:t>0.7267</a:t>
                      </a:r>
                      <a:endParaRPr lang="zh-TW" altLang="en-US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algn="ctr" rtl="0">
                        <a:defRPr sz="1200" b="0" i="0" u="none" strike="noStrike" kern="1200" spc="0" baseline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altLang="zh-TW" sz="2800" dirty="0"/>
                        <a:t>Totally 11 treatments</a:t>
                      </a:r>
                      <a:r>
                        <a:rPr lang="en-US" altLang="zh-TW" sz="2800" baseline="0" dirty="0">
                          <a:effectLst/>
                        </a:rPr>
                        <a:t> with FR at dark period and DT @ 18℃</a:t>
                      </a:r>
                      <a:endParaRPr lang="en-US" altLang="zh-TW" sz="2800" baseline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solidFill>
                            <a:srgbClr val="FF0000"/>
                          </a:solidFill>
                        </a:rPr>
                        <a:t>0.9222</a:t>
                      </a:r>
                      <a:endParaRPr lang="zh-TW" alt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3600" dirty="0"/>
                        <a:t>0.9201</a:t>
                      </a:r>
                      <a:endParaRPr lang="zh-TW" altLang="en-US" sz="3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/>
                        <a:t>0.917</a:t>
                      </a:r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7602808"/>
                  </a:ext>
                </a:extLst>
              </a:tr>
            </a:tbl>
          </a:graphicData>
        </a:graphic>
      </p:graphicFrame>
      <p:sp>
        <p:nvSpPr>
          <p:cNvPr id="17" name="標題 1">
            <a:extLst>
              <a:ext uri="{FF2B5EF4-FFF2-40B4-BE49-F238E27FC236}">
                <a16:creationId xmlns:a16="http://schemas.microsoft.com/office/drawing/2014/main" id="{A49771E1-1C53-44FB-AAC6-053DD41C1D0E}"/>
              </a:ext>
            </a:extLst>
          </p:cNvPr>
          <p:cNvSpPr txBox="1">
            <a:spLocks/>
          </p:cNvSpPr>
          <p:nvPr/>
        </p:nvSpPr>
        <p:spPr>
          <a:xfrm>
            <a:off x="838199" y="357988"/>
            <a:ext cx="10515600" cy="100216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zh-TW" dirty="0">
                <a:solidFill>
                  <a:srgbClr val="044875"/>
                </a:solidFill>
              </a:rPr>
              <a:t>Advanced analysis of T-PSS</a:t>
            </a:r>
            <a:endParaRPr lang="zh-TW" altLang="en-US" dirty="0">
              <a:solidFill>
                <a:srgbClr val="0448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97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E38409D6-B5D8-473B-9D9E-B300CF4ECA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6899582"/>
                  </p:ext>
                </p:extLst>
              </p:nvPr>
            </p:nvGraphicFramePr>
            <p:xfrm>
              <a:off x="218230" y="1037070"/>
              <a:ext cx="4342885" cy="978598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4342885">
                      <a:extLst>
                        <a:ext uri="{9D8B030D-6E8A-4147-A177-3AD203B41FA5}">
                          <a16:colId xmlns:a16="http://schemas.microsoft.com/office/drawing/2014/main" val="2467861138"/>
                        </a:ext>
                      </a:extLst>
                    </a:gridCol>
                  </a:tblGrid>
                  <a:tr h="5213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TW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DLI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 i="0" kern="100" baseline="-25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sub>
                                </m:sSub>
                                <m:r>
                                  <a:rPr lang="en-US" sz="2000" i="0" kern="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zh-TW" sz="2000" i="1" kern="100" baseline="-250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PPFD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 i="0" kern="100" baseline="-25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sub>
                                </m:sSub>
                                <m:r>
                                  <a:rPr lang="en-US" sz="2000" i="0" kern="100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zh-TW" sz="2000" i="1" kern="100" baseline="-250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 i="0" kern="100" baseline="-25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CW</m:t>
                                    </m:r>
                                  </m:sub>
                                </m:sSub>
                                <m:r>
                                  <a:rPr lang="en-US" sz="2000" i="0" kern="100">
                                    <a:effectLst/>
                                    <a:latin typeface="Cambria Math" panose="02040503050406030204" pitchFamily="18" charset="0"/>
                                  </a:rPr>
                                  <m:t>×3.6×</m:t>
                                </m:r>
                                <m:sSup>
                                  <m:sSupPr>
                                    <m:ctrlPr>
                                      <a:rPr lang="zh-TW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2000" i="0" kern="100" dirty="0">
                            <a:effectLst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79745589"/>
                      </a:ext>
                    </a:extLst>
                  </a:tr>
                  <a:tr h="37664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TW" sz="2000" i="1" kern="100" baseline="-250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DLI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 i="0" kern="100" baseline="-25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FR</m:t>
                                    </m:r>
                                  </m:sub>
                                </m:sSub>
                                <m:r>
                                  <a:rPr lang="en-US" sz="2000" i="0" kern="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zh-TW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BPFD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 i="0" kern="100" baseline="-25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FR</m:t>
                                    </m:r>
                                    <m: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en-US" sz="2000" i="0" kern="100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zh-TW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 i="0" kern="100" baseline="-25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FR</m:t>
                                    </m:r>
                                  </m:sub>
                                </m:sSub>
                                <m:r>
                                  <a:rPr lang="en-US" sz="2000" i="0" kern="100">
                                    <a:effectLst/>
                                    <a:latin typeface="Cambria Math" panose="02040503050406030204" pitchFamily="18" charset="0"/>
                                  </a:rPr>
                                  <m:t>×3.6×</m:t>
                                </m:r>
                                <m:sSup>
                                  <m:sSupPr>
                                    <m:ctrlPr>
                                      <a:rPr lang="zh-TW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000" b="0" i="0" kern="1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2000" i="0" kern="100" dirty="0">
                            <a:effectLst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46336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E38409D6-B5D8-473B-9D9E-B300CF4ECA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6899582"/>
                  </p:ext>
                </p:extLst>
              </p:nvPr>
            </p:nvGraphicFramePr>
            <p:xfrm>
              <a:off x="218230" y="1037070"/>
              <a:ext cx="4342885" cy="978598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4342885">
                      <a:extLst>
                        <a:ext uri="{9D8B030D-6E8A-4147-A177-3AD203B41FA5}">
                          <a16:colId xmlns:a16="http://schemas.microsoft.com/office/drawing/2014/main" val="2467861138"/>
                        </a:ext>
                      </a:extLst>
                    </a:gridCol>
                  </a:tblGrid>
                  <a:tr h="521398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b="-965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974558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14667" b="-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63367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E25DE74-445C-4CC5-9B6C-E6F7C23716D5}"/>
                  </a:ext>
                </a:extLst>
              </p:cNvPr>
              <p:cNvSpPr/>
              <p:nvPr/>
            </p:nvSpPr>
            <p:spPr>
              <a:xfrm>
                <a:off x="218230" y="2408633"/>
                <a:ext cx="4431397" cy="978217"/>
              </a:xfrm>
              <a:prstGeom prst="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sz="2800" i="1" kern="100" baseline="-2500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0" kern="10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800" i="0" kern="100" baseline="-25000">
                              <a:latin typeface="Cambria Math" panose="02040503050406030204" pitchFamily="18" charset="0"/>
                            </a:rPr>
                            <m:t>PSS</m:t>
                          </m:r>
                        </m:sub>
                      </m:sSub>
                      <m:r>
                        <a:rPr lang="en-US" altLang="zh-TW" sz="2800" i="0" kern="1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TW" sz="2800" i="1" kern="10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zh-TW" sz="2800" i="1" kern="10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i="0" kern="100">
                                  <a:latin typeface="Cambria Math" panose="02040503050406030204" pitchFamily="18" charset="0"/>
                                </a:rPr>
                                <m:t>DLI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sz="2800" i="0" kern="10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sub>
                          </m:sSub>
                          <m:r>
                            <a:rPr lang="en-US" altLang="zh-TW" sz="2800" i="0" kern="10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altLang="zh-TW" sz="2800" i="0" kern="1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num>
                        <m:den>
                          <m:sSub>
                            <m:sSubPr>
                              <m:ctrlPr>
                                <a:rPr lang="zh-TW" altLang="zh-TW" sz="2800" i="1" kern="10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0" kern="10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800" i="0" kern="100">
                                  <a:latin typeface="Cambria Math" panose="02040503050406030204" pitchFamily="18" charset="0"/>
                                </a:rPr>
                                <m:t>DLI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sz="2800" i="0" kern="10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sub>
                          </m:sSub>
                          <m:r>
                            <a:rPr lang="en-US" altLang="zh-TW" sz="2800" i="0" kern="10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altLang="zh-TW" sz="2800" i="0" kern="1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altLang="zh-TW" sz="2800" i="0" kern="1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TW" altLang="zh-TW" sz="2800" i="1" kern="10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i="0" kern="100">
                                  <a:latin typeface="Cambria Math" panose="02040503050406030204" pitchFamily="18" charset="0"/>
                                </a:rPr>
                                <m:t>DLI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sz="2800" i="0" kern="100">
                                  <a:latin typeface="Cambria Math" panose="02040503050406030204" pitchFamily="18" charset="0"/>
                                </a:rPr>
                                <m:t>FR</m:t>
                              </m:r>
                            </m:sub>
                          </m:sSub>
                          <m:r>
                            <a:rPr lang="en-US" altLang="zh-TW" sz="2800" b="0" i="0" kern="10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E25DE74-445C-4CC5-9B6C-E6F7C23716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30" y="2408633"/>
                <a:ext cx="4431397" cy="97821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82923172-1DE4-4F39-A127-5CCD777BC8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973755"/>
                  </p:ext>
                </p:extLst>
              </p:nvPr>
            </p:nvGraphicFramePr>
            <p:xfrm>
              <a:off x="153371" y="4870774"/>
              <a:ext cx="4561115" cy="130570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4561115">
                      <a:extLst>
                        <a:ext uri="{9D8B030D-6E8A-4147-A177-3AD203B41FA5}">
                          <a16:colId xmlns:a16="http://schemas.microsoft.com/office/drawing/2014/main" val="3307266800"/>
                        </a:ext>
                      </a:extLst>
                    </a:gridCol>
                  </a:tblGrid>
                  <a:tr h="13057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TW" sz="2800" b="0" i="0" kern="100" baseline="0" dirty="0">
                              <a:effectLst/>
                            </a:rPr>
                            <a:t>D-PSS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2800" b="0" i="0" kern="100" baseline="0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0" kern="100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TW" altLang="zh-TW" sz="2800" i="1" kern="100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TW" altLang="zh-TW" sz="2800" i="1" kern="100" baseline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sz="2800" i="0" kern="100" baseline="0">
                                          <a:latin typeface="Cambria Math" panose="02040503050406030204" pitchFamily="18" charset="0"/>
                                        </a:rPr>
                                        <m:t>DLI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sz="2800" i="0" kern="100" baseline="0">
                                          <a:latin typeface="Cambria Math" panose="02040503050406030204" pitchFamily="18" charset="0"/>
                                        </a:rPr>
                                        <m:t>R</m:t>
                                      </m:r>
                                    </m:sub>
                                  </m:sSub>
                                  <m:r>
                                    <a:rPr lang="en-US" altLang="zh-TW" sz="2800" i="0" kern="100" baseline="0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2800" i="0" kern="10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a:rPr lang="en-US" altLang="zh-TW" sz="2800" i="0" kern="100" baseline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zh-TW" altLang="en-US" sz="2800" i="1" kern="100" baseline="0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i="0" kern="10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0.5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zh-TW" altLang="en-US" sz="2800" i="1" kern="10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0" kern="10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TW" sz="2800" i="0" kern="10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L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TW" sz="2800" i="0" kern="10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N</m:t>
                                          </m:r>
                                        </m:sub>
                                      </m:sSub>
                                      <m:r>
                                        <a:rPr lang="en-US" altLang="zh-TW" sz="2800" i="0" kern="10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÷</m:t>
                                      </m:r>
                                      <m:sSub>
                                        <m:sSubPr>
                                          <m:ctrlPr>
                                            <a:rPr lang="zh-TW" altLang="en-US" sz="2800" i="1" kern="10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TW" sz="2800" i="0" kern="100" baseline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t</m:t>
                                          </m:r>
                                        </m:e>
                                        <m:sub>
                                          <m:f>
                                            <m:fPr>
                                              <m:type m:val="skw"/>
                                              <m:ctrlPr>
                                                <a:rPr lang="zh-TW" altLang="en-US" sz="2800" i="1" kern="100" baseline="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sz="2800" i="0" kern="100" baseline="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sz="2800" i="0" kern="100" baseline="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b>
                                      </m:sSub>
                                      <m:r>
                                        <a:rPr lang="en-US" altLang="zh-TW" sz="2800" i="0" kern="10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sz="2800" i="0" kern="10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  <m:r>
                                        <a:rPr lang="en-US" altLang="zh-TW" sz="2800" i="0" kern="100" baseline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))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zh-TW" altLang="zh-TW" sz="2800" i="1" kern="100" baseline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b="0" i="0" kern="100" baseline="0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sz="2800" i="0" kern="100" baseline="0">
                                          <a:latin typeface="Cambria Math" panose="02040503050406030204" pitchFamily="18" charset="0"/>
                                        </a:rPr>
                                        <m:t>DLI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sz="2800" i="0" kern="100" baseline="0">
                                          <a:latin typeface="Cambria Math" panose="02040503050406030204" pitchFamily="18" charset="0"/>
                                        </a:rPr>
                                        <m:t>R</m:t>
                                      </m:r>
                                    </m:sub>
                                  </m:sSub>
                                  <m:r>
                                    <a:rPr lang="en-US" altLang="zh-TW" sz="2800" i="0" kern="100" baseline="0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2800" i="0" kern="10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a:rPr lang="en-US" altLang="zh-TW" sz="2800" i="0" kern="100" baseline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zh-TW" altLang="zh-TW" sz="2800" i="1" kern="100" baseline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sz="2800" i="0" kern="100" baseline="0">
                                          <a:latin typeface="Cambria Math" panose="02040503050406030204" pitchFamily="18" charset="0"/>
                                        </a:rPr>
                                        <m:t>DLI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sz="2800" i="0" kern="100" baseline="0">
                                          <a:latin typeface="Cambria Math" panose="02040503050406030204" pitchFamily="18" charset="0"/>
                                        </a:rPr>
                                        <m:t>FR</m:t>
                                      </m:r>
                                    </m:sub>
                                  </m:sSub>
                                  <m:r>
                                    <a:rPr lang="en-US" altLang="zh-TW" sz="2800" b="0" i="0" kern="100" baseline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oMath>
                          </a14:m>
                          <a:endParaRPr lang="zh-TW" sz="2400" i="0" kern="100" baseline="0" dirty="0">
                            <a:effectLst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993984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82923172-1DE4-4F39-A127-5CCD777BC8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973755"/>
                  </p:ext>
                </p:extLst>
              </p:nvPr>
            </p:nvGraphicFramePr>
            <p:xfrm>
              <a:off x="153371" y="4870774"/>
              <a:ext cx="4561115" cy="130570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4561115">
                      <a:extLst>
                        <a:ext uri="{9D8B030D-6E8A-4147-A177-3AD203B41FA5}">
                          <a16:colId xmlns:a16="http://schemas.microsoft.com/office/drawing/2014/main" val="3307266800"/>
                        </a:ext>
                      </a:extLst>
                    </a:gridCol>
                  </a:tblGrid>
                  <a:tr h="130570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b="-4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939845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904577FE-2E4B-422C-AD7A-1D5539B7BBB0}"/>
              </a:ext>
            </a:extLst>
          </p:cNvPr>
          <p:cNvSpPr/>
          <p:nvPr/>
        </p:nvSpPr>
        <p:spPr>
          <a:xfrm>
            <a:off x="4779345" y="930326"/>
            <a:ext cx="7462118" cy="5444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0" algn="l"/>
              </a:tabLst>
            </a:pP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PPFD</a:t>
            </a:r>
            <a:r>
              <a:rPr lang="en-US" altLang="zh-TW" kern="1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 average amount of red light during the growing period, in µmol·m</a:t>
            </a:r>
            <a:r>
              <a:rPr lang="en-US" altLang="zh-TW" kern="1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2·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</a:t>
            </a:r>
            <a:r>
              <a:rPr lang="en-US" altLang="zh-TW" kern="1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0" algn="l"/>
              </a:tabLst>
            </a:pP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</a:t>
            </a:r>
            <a:r>
              <a:rPr lang="en-US" altLang="zh-TW" kern="1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CW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Duration of CW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LED, in hour/day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0" algn="l"/>
              </a:tabLst>
            </a:pP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DLI</a:t>
            </a:r>
            <a:r>
              <a:rPr lang="en-US" altLang="zh-TW" kern="1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Daily light integral of red light (600~700 nm) , in mol·m</a:t>
            </a:r>
            <a:r>
              <a:rPr lang="en-US" altLang="zh-TW" kern="1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/day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0" algn="l"/>
              </a:tabLst>
            </a:pP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BPFD</a:t>
            </a:r>
            <a:r>
              <a:rPr lang="en-US" altLang="zh-TW" kern="1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FR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 average amount of far-red light during the growing period, in µmol·m</a:t>
            </a:r>
            <a:r>
              <a:rPr lang="en-US" altLang="zh-TW" kern="1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2·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</a:t>
            </a:r>
            <a:r>
              <a:rPr lang="en-US" altLang="zh-TW" kern="1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0" algn="l"/>
              </a:tabLst>
            </a:pP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</a:t>
            </a:r>
            <a:r>
              <a:rPr lang="en-US" altLang="zh-TW" kern="1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FR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Hours of Far-red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LED, in hour/day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0" algn="l"/>
              </a:tabLst>
            </a:pP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DLI</a:t>
            </a:r>
            <a:r>
              <a:rPr lang="en-US" altLang="zh-TW" kern="1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FR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Daily light integral of far-red light (700~800 nm) , in mol·m</a:t>
            </a:r>
            <a:r>
              <a:rPr lang="en-US" altLang="zh-TW" kern="1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/day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0" algn="l"/>
              </a:tabLst>
            </a:pP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</a:t>
            </a:r>
            <a:r>
              <a:rPr lang="en-US" altLang="zh-TW" kern="1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PSS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Photostationary state based on DLI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0" algn="l"/>
              </a:tabLst>
            </a:pPr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zh-TW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Ratio of conversion rate of inactive vs. active phytochrome, C = 3.54</a:t>
            </a:r>
          </a:p>
          <a:p>
            <a:pPr algn="just">
              <a:lnSpc>
                <a:spcPct val="150000"/>
              </a:lnSpc>
            </a:pP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Temperature in dark period, in 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℃</a:t>
            </a: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</a:t>
            </a:r>
            <a:r>
              <a:rPr lang="en-US" altLang="zh-TW" kern="1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Duration of dark period (with Far-red LED hours), in hour</a:t>
            </a:r>
          </a:p>
          <a:p>
            <a:pPr algn="just">
              <a:lnSpc>
                <a:spcPct val="150000"/>
              </a:lnSpc>
            </a:pP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</a:t>
            </a:r>
            <a:r>
              <a:rPr lang="en-US" altLang="zh-TW" kern="1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1/2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Temperature-responsive half-life period for Pfr, in hour  </a:t>
            </a:r>
          </a:p>
        </p:txBody>
      </p:sp>
      <p:sp>
        <p:nvSpPr>
          <p:cNvPr id="8" name="矩形 7"/>
          <p:cNvSpPr/>
          <p:nvPr/>
        </p:nvSpPr>
        <p:spPr>
          <a:xfrm>
            <a:off x="97536" y="187816"/>
            <a:ext cx="11996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>
                <a:solidFill>
                  <a:srgbClr val="3D7294"/>
                </a:solidFill>
                <a:latin typeface="+mj-lt"/>
                <a:ea typeface="+mj-ea"/>
              </a:rPr>
              <a:t>含温度校正的简化版光稳态平衡模式   </a:t>
            </a:r>
            <a:r>
              <a:rPr lang="en-US" altLang="zh-TW" sz="2400" dirty="0">
                <a:solidFill>
                  <a:srgbClr val="3D7294"/>
                </a:solidFill>
                <a:latin typeface="+mj-lt"/>
              </a:rPr>
              <a:t>Temperature calibrated </a:t>
            </a:r>
            <a:r>
              <a:rPr lang="en-US" altLang="zh-TW" sz="2400" dirty="0">
                <a:solidFill>
                  <a:srgbClr val="FF0000"/>
                </a:solidFill>
                <a:latin typeface="+mj-lt"/>
              </a:rPr>
              <a:t>DLI</a:t>
            </a:r>
            <a:r>
              <a:rPr lang="zh-TW" alt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latin typeface="+mj-lt"/>
              </a:rPr>
              <a:t>based </a:t>
            </a:r>
            <a:r>
              <a:rPr lang="en-US" altLang="zh-TW" sz="2400" dirty="0">
                <a:solidFill>
                  <a:srgbClr val="3D7294"/>
                </a:solidFill>
                <a:latin typeface="+mj-lt"/>
              </a:rPr>
              <a:t>PSS</a:t>
            </a:r>
            <a:r>
              <a:rPr lang="zh-TW" altLang="en-US" sz="2400" dirty="0">
                <a:solidFill>
                  <a:srgbClr val="3D7294"/>
                </a:solidFill>
                <a:latin typeface="+mj-lt"/>
                <a:ea typeface="+mj-ea"/>
              </a:rPr>
              <a:t> </a:t>
            </a:r>
            <a:r>
              <a:rPr lang="en-US" altLang="zh-TW" sz="2400" dirty="0">
                <a:solidFill>
                  <a:srgbClr val="3D7294"/>
                </a:solidFill>
                <a:latin typeface="+mj-lt"/>
                <a:ea typeface="+mj-ea"/>
              </a:rPr>
              <a:t>(D-PSS) </a:t>
            </a:r>
            <a:endParaRPr lang="zh-TW" altLang="en-US" sz="2400" dirty="0">
              <a:solidFill>
                <a:srgbClr val="3D7294"/>
              </a:solidFill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0F70417D-1FD2-4127-8D14-6367C7AC3566}"/>
                  </a:ext>
                </a:extLst>
              </p:cNvPr>
              <p:cNvSpPr/>
              <p:nvPr/>
            </p:nvSpPr>
            <p:spPr>
              <a:xfrm>
                <a:off x="556877" y="4116810"/>
                <a:ext cx="4004238" cy="5924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sz="2400" i="1" kern="10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kern="10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f>
                            <m:fPr>
                              <m:type m:val="skw"/>
                              <m:ctrlPr>
                                <a:rPr lang="zh-TW" altLang="zh-TW" sz="2400" i="1" kern="10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kern="1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kern="1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altLang="zh-TW" sz="2400" kern="1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TW" sz="2400" kern="10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altLang="zh-TW" sz="2400" kern="10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zh-TW" altLang="zh-TW" sz="2400" i="1" kern="10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kern="10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TW" sz="2400" kern="100">
                              <a:latin typeface="Cambria Math" panose="02040503050406030204" pitchFamily="18" charset="0"/>
                            </a:rPr>
                            <m:t>(−0.0496×</m:t>
                          </m:r>
                          <m:r>
                            <m:rPr>
                              <m:sty m:val="p"/>
                            </m:rPr>
                            <a:rPr lang="en-US" altLang="zh-TW" sz="2400" kern="10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altLang="zh-TW" sz="2400" kern="100">
                              <a:latin typeface="Cambria Math" panose="02040503050406030204" pitchFamily="18" charset="0"/>
                            </a:rPr>
                            <m:t>+1.315)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F70417D-1FD2-4127-8D14-6367C7AC35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77" y="4116810"/>
                <a:ext cx="4004238" cy="59240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>
            <a:extLst>
              <a:ext uri="{FF2B5EF4-FFF2-40B4-BE49-F238E27FC236}">
                <a16:creationId xmlns:a16="http://schemas.microsoft.com/office/drawing/2014/main" id="{9349E61E-C887-4A73-9846-1DD14290BE67}"/>
              </a:ext>
            </a:extLst>
          </p:cNvPr>
          <p:cNvSpPr/>
          <p:nvPr/>
        </p:nvSpPr>
        <p:spPr>
          <a:xfrm>
            <a:off x="218230" y="5193891"/>
            <a:ext cx="4431397" cy="10919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35003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6122" y="240136"/>
            <a:ext cx="10515600" cy="647951"/>
          </a:xfrm>
        </p:spPr>
        <p:txBody>
          <a:bodyPr>
            <a:normAutofit fontScale="90000"/>
          </a:bodyPr>
          <a:lstStyle/>
          <a:p>
            <a:r>
              <a:rPr lang="en-US" altLang="zh-TW" sz="3600" kern="100" dirty="0">
                <a:solidFill>
                  <a:srgbClr val="3D729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Ratio of conversion rate of inactive vs. active phytochrome, C</a:t>
            </a:r>
            <a:endParaRPr lang="zh-TW" altLang="en-US" sz="3600" dirty="0">
              <a:solidFill>
                <a:srgbClr val="3D7294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47707" y="1436683"/>
            <a:ext cx="5999519" cy="2803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 equals ratio of the photochemical cross-section </a:t>
            </a:r>
            <a:r>
              <a:rPr lang="en-US" altLang="zh-TW" sz="3600" kern="1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σr</a:t>
            </a:r>
            <a:r>
              <a:rPr lang="en-US" altLang="zh-TW" sz="3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and </a:t>
            </a:r>
            <a:r>
              <a:rPr lang="en-US" altLang="zh-TW" sz="3600" kern="1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σfr</a:t>
            </a:r>
            <a:r>
              <a:rPr lang="en-US" altLang="zh-TW" sz="3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of </a:t>
            </a:r>
            <a:r>
              <a:rPr lang="en-US" altLang="zh-TW" sz="3600" kern="1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Pr</a:t>
            </a:r>
            <a:r>
              <a:rPr lang="en-US" altLang="zh-TW" sz="3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and </a:t>
            </a:r>
            <a:r>
              <a:rPr lang="en-US" altLang="zh-TW" sz="3600" kern="1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Pfr</a:t>
            </a:r>
            <a:r>
              <a:rPr lang="en-US" altLang="zh-TW" sz="3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in R and FR waveband, respectively.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156-4357-4A31-8D5B-B84D36130FED}" type="slidenum">
              <a:rPr lang="zh-TW" altLang="en-US" smtClean="0"/>
              <a:t>36</a:t>
            </a:fld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303612" y="1228895"/>
            <a:ext cx="5472237" cy="5545666"/>
            <a:chOff x="6197875" y="2538000"/>
            <a:chExt cx="5040000" cy="4320000"/>
          </a:xfrm>
        </p:grpSpPr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99D80AEB-5139-4492-A452-2A64D573D53A}"/>
                </a:ext>
              </a:extLst>
            </p:cNvPr>
            <p:cNvGrpSpPr/>
            <p:nvPr/>
          </p:nvGrpSpPr>
          <p:grpSpPr>
            <a:xfrm>
              <a:off x="6197875" y="2538000"/>
              <a:ext cx="5040000" cy="4320000"/>
              <a:chOff x="6502432" y="2358309"/>
              <a:chExt cx="4668982" cy="4522377"/>
            </a:xfrm>
          </p:grpSpPr>
          <p:pic>
            <p:nvPicPr>
              <p:cNvPr id="9" name="圖片 8">
                <a:extLst>
                  <a:ext uri="{FF2B5EF4-FFF2-40B4-BE49-F238E27FC236}">
                    <a16:creationId xmlns:a16="http://schemas.microsoft.com/office/drawing/2014/main" id="{CC105FC7-51B3-4958-BBB5-B9E33E4E0498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94" t="4063" r="4044" b="11480"/>
              <a:stretch/>
            </p:blipFill>
            <p:spPr>
              <a:xfrm>
                <a:off x="6502432" y="2358309"/>
                <a:ext cx="4668982" cy="4522377"/>
              </a:xfrm>
              <a:prstGeom prst="rect">
                <a:avLst/>
              </a:prstGeom>
            </p:spPr>
          </p:pic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3638953F-D1F8-412B-9713-7ED3C8CE72EF}"/>
                  </a:ext>
                </a:extLst>
              </p:cNvPr>
              <p:cNvSpPr txBox="1"/>
              <p:nvPr/>
            </p:nvSpPr>
            <p:spPr>
              <a:xfrm>
                <a:off x="7137936" y="2400968"/>
                <a:ext cx="3397973" cy="483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2400" dirty="0">
                    <a:solidFill>
                      <a:srgbClr val="FF0000"/>
                    </a:solidFill>
                  </a:rPr>
                  <a:t>Photochemical cross section</a:t>
                </a:r>
              </a:p>
            </p:txBody>
          </p:sp>
        </p:grp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C1E0764-F55F-4273-BEA7-A74110021CF1}"/>
                </a:ext>
              </a:extLst>
            </p:cNvPr>
            <p:cNvSpPr/>
            <p:nvPr/>
          </p:nvSpPr>
          <p:spPr>
            <a:xfrm>
              <a:off x="9248058" y="3167390"/>
              <a:ext cx="45878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TW" sz="28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σ</a:t>
              </a:r>
              <a:r>
                <a:rPr lang="en-US" altLang="zh-TW" sz="2800" baseline="-250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r</a:t>
              </a:r>
              <a:endParaRPr lang="zh-TW" altLang="en-US" sz="2800" baseline="-25000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5A67CA2-A7C1-45E4-808B-28A3ED045ACD}"/>
                </a:ext>
              </a:extLst>
            </p:cNvPr>
            <p:cNvSpPr/>
            <p:nvPr/>
          </p:nvSpPr>
          <p:spPr>
            <a:xfrm>
              <a:off x="10262589" y="4884044"/>
              <a:ext cx="53893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TW" sz="28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σ</a:t>
              </a:r>
              <a:r>
                <a:rPr lang="en-US" altLang="zh-TW" sz="2800" baseline="-250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fr</a:t>
              </a:r>
              <a:endParaRPr lang="zh-TW" altLang="en-US" sz="2800" baseline="-25000" dirty="0"/>
            </a:p>
          </p:txBody>
        </p:sp>
      </p:grpSp>
      <p:sp>
        <p:nvSpPr>
          <p:cNvPr id="11" name="矩形 10"/>
          <p:cNvSpPr/>
          <p:nvPr/>
        </p:nvSpPr>
        <p:spPr>
          <a:xfrm>
            <a:off x="3938215" y="6503882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Sager et al.,1988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540405" y="4086748"/>
                <a:ext cx="4664482" cy="14048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US" altLang="zh-TW" sz="40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zh-TW" altLang="en-US" sz="4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altLang="zh-TW" sz="4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altLang="zh-TW" sz="4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sub>
                            <m:sup>
                              <m:r>
                                <a:rPr lang="en-US" altLang="zh-TW" sz="4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700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TW" sz="4000" kern="100" dirty="0">
                                      <a:latin typeface="+mj-lt"/>
                                      <a:ea typeface="標楷體" panose="03000509000000000000" pitchFamily="65" charset="-120"/>
                                      <a:cs typeface="Times New Roman" panose="02020603050405020304" pitchFamily="18" charset="0"/>
                                    </a:rPr>
                                    <m:t>σr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altLang="zh-TW" sz="4000" i="0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TW" sz="4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4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altLang="zh-TW" sz="4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sub>
                            <m:sup>
                              <m:r>
                                <a:rPr lang="en-US" altLang="zh-TW" sz="4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800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TW" sz="4000" kern="100" dirty="0">
                                      <a:latin typeface="+mj-lt"/>
                                      <a:ea typeface="標楷體" panose="03000509000000000000" pitchFamily="65" charset="-120"/>
                                      <a:cs typeface="Times New Roman" panose="02020603050405020304" pitchFamily="18" charset="0"/>
                                    </a:rPr>
                                    <m:t>σfr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altLang="zh-TW" sz="4000" i="0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altLang="zh-TW" sz="40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4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3.54</m:t>
                      </m:r>
                    </m:oMath>
                  </m:oMathPara>
                </a14:m>
                <a:endParaRPr lang="zh-TW" altLang="en-US" sz="40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405" y="4086748"/>
                <a:ext cx="4664482" cy="14048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>
            <a:extLst>
              <a:ext uri="{FF2B5EF4-FFF2-40B4-BE49-F238E27FC236}">
                <a16:creationId xmlns:a16="http://schemas.microsoft.com/office/drawing/2014/main" id="{9648EDA0-23E0-4CBB-8621-107611A53CB4}"/>
              </a:ext>
            </a:extLst>
          </p:cNvPr>
          <p:cNvSpPr/>
          <p:nvPr/>
        </p:nvSpPr>
        <p:spPr>
          <a:xfrm>
            <a:off x="3666580" y="1347646"/>
            <a:ext cx="946486" cy="4924927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rtlCol="0" anchor="ctr">
            <a:spAutoFit/>
          </a:bodyPr>
          <a:lstStyle/>
          <a:p>
            <a:pPr algn="just">
              <a:spcAft>
                <a:spcPts val="0"/>
              </a:spcAft>
            </a:pPr>
            <a:endParaRPr lang="zh-TW" altLang="en-US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BD65366-798E-48B6-893D-1A1A0F528AE2}"/>
              </a:ext>
            </a:extLst>
          </p:cNvPr>
          <p:cNvSpPr/>
          <p:nvPr/>
        </p:nvSpPr>
        <p:spPr>
          <a:xfrm>
            <a:off x="4608243" y="1367831"/>
            <a:ext cx="946486" cy="4924927"/>
          </a:xfrm>
          <a:prstGeom prst="rect">
            <a:avLst/>
          </a:prstGeom>
          <a:solidFill>
            <a:schemeClr val="accent4">
              <a:lumMod val="50000"/>
              <a:alpha val="20000"/>
            </a:schemeClr>
          </a:solidFill>
        </p:spPr>
        <p:txBody>
          <a:bodyPr rtlCol="0" anchor="ctr">
            <a:spAutoFit/>
          </a:bodyPr>
          <a:lstStyle/>
          <a:p>
            <a:pPr algn="just">
              <a:spcAft>
                <a:spcPts val="0"/>
              </a:spcAft>
            </a:pPr>
            <a:endParaRPr lang="zh-TW" altLang="en-US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66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147629"/>
              </p:ext>
            </p:extLst>
          </p:nvPr>
        </p:nvGraphicFramePr>
        <p:xfrm>
          <a:off x="95451" y="549837"/>
          <a:ext cx="5759999" cy="62423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7166">
                  <a:extLst>
                    <a:ext uri="{9D8B030D-6E8A-4147-A177-3AD203B41FA5}">
                      <a16:colId xmlns:a16="http://schemas.microsoft.com/office/drawing/2014/main" val="3295010846"/>
                    </a:ext>
                  </a:extLst>
                </a:gridCol>
                <a:gridCol w="874311">
                  <a:extLst>
                    <a:ext uri="{9D8B030D-6E8A-4147-A177-3AD203B41FA5}">
                      <a16:colId xmlns:a16="http://schemas.microsoft.com/office/drawing/2014/main" val="3519865449"/>
                    </a:ext>
                  </a:extLst>
                </a:gridCol>
                <a:gridCol w="1478522">
                  <a:extLst>
                    <a:ext uri="{9D8B030D-6E8A-4147-A177-3AD203B41FA5}">
                      <a16:colId xmlns:a16="http://schemas.microsoft.com/office/drawing/2014/main" val="2132441839"/>
                    </a:ext>
                  </a:extLst>
                </a:gridCol>
              </a:tblGrid>
              <a:tr h="263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Treatment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D-PSS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Flowering ratio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325" marR="7325" marT="7325" marB="0" anchor="ctr"/>
                </a:tc>
                <a:extLst>
                  <a:ext uri="{0D108BD9-81ED-4DB2-BD59-A6C34878D82A}">
                    <a16:rowId xmlns:a16="http://schemas.microsoft.com/office/drawing/2014/main" val="3995751041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(12)_4FR (2) 25/23℃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0.0034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6.67%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06825418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(12)_4FR (2)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0.0390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6.67%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5334606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(12)_4FR (1) 25/23℃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0.0036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76784125"/>
                  </a:ext>
                </a:extLst>
              </a:tr>
              <a:tr h="27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(12)_4FR</a:t>
                      </a:r>
                      <a:r>
                        <a:rPr lang="en-US" altLang="zh-TW" sz="1800" u="none" strike="noStrike" dirty="0">
                          <a:effectLst/>
                        </a:rPr>
                        <a:t>_half</a:t>
                      </a:r>
                      <a:r>
                        <a:rPr lang="zh-TW" altLang="en-US" sz="1800" u="none" strike="noStrike" dirty="0">
                          <a:effectLst/>
                        </a:rPr>
                        <a:t> </a:t>
                      </a:r>
                      <a:r>
                        <a:rPr lang="en-US" altLang="zh-TW" sz="1800" u="none" strike="noStrike" dirty="0">
                          <a:effectLst/>
                        </a:rPr>
                        <a:t>(2) 25/23℃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0.0036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26.67%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18752967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(12)_2FR (2)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0.0399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27.27%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89587965"/>
                  </a:ext>
                </a:extLst>
              </a:tr>
              <a:tr h="27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(12)_2FR_diffuse (2)</a:t>
                      </a:r>
                      <a:r>
                        <a:rPr lang="zh-TW" altLang="en-US" sz="1800" u="none" strike="noStrike" dirty="0">
                          <a:effectLst/>
                        </a:rPr>
                        <a:t> </a:t>
                      </a:r>
                      <a:r>
                        <a:rPr lang="en-US" altLang="zh-TW" sz="1800" u="none" strike="noStrike" dirty="0">
                          <a:effectLst/>
                        </a:rPr>
                        <a:t>20/18℃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0.0402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27.27%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97499925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(12)_4FR (1)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0.0407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27.27%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92975655"/>
                  </a:ext>
                </a:extLst>
              </a:tr>
              <a:tr h="27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(12)_4FR_</a:t>
                      </a:r>
                      <a:r>
                        <a:rPr lang="en-US" altLang="zh-TW" sz="1800" u="none" strike="noStrike" dirty="0">
                          <a:effectLst/>
                        </a:rPr>
                        <a:t>half</a:t>
                      </a:r>
                      <a:r>
                        <a:rPr lang="zh-TW" altLang="en-US" sz="1800" u="none" strike="noStrike" dirty="0">
                          <a:effectLst/>
                        </a:rPr>
                        <a:t> </a:t>
                      </a:r>
                      <a:r>
                        <a:rPr lang="en-US" altLang="zh-TW" sz="1800" u="none" strike="noStrike" dirty="0">
                          <a:effectLst/>
                        </a:rPr>
                        <a:t>(2) 20/18℃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0.0406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36.36%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96281547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(13)_4FR (4) 25/18℃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0.0465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46.15%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31502965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 20/18℃</a:t>
                      </a:r>
                      <a:r>
                        <a:rPr lang="zh-TW" altLang="en-US" sz="1800" u="none" strike="noStrike" dirty="0">
                          <a:effectLst/>
                        </a:rPr>
                        <a:t> </a:t>
                      </a:r>
                      <a:r>
                        <a:rPr lang="en-US" altLang="zh-TW" sz="1800" u="none" strike="noStrike" dirty="0">
                          <a:effectLst/>
                        </a:rPr>
                        <a:t>(CK)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0.0430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58.33%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45309500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(13)_4FR (3) 25/18℃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0.0491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64.29%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47451104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(13)_4FR (2) 25/18℃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0.0504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66.67%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59519856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(14)_4FR (3)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0.0644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85.00%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71642024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(14)_4FR (4)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0.0624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90.00%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5084204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(14)_4FR (2)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0.0662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95.00%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72470910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(14)+4FR (2)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0.0664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95.00%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19834713"/>
                  </a:ext>
                </a:extLst>
              </a:tr>
              <a:tr h="27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(14)+4FR (4)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0.0611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100.00%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97716362"/>
                  </a:ext>
                </a:extLst>
              </a:tr>
              <a:tr h="27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(14)+4FR (3)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0.0628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100.00%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12165255"/>
                  </a:ext>
                </a:extLst>
              </a:tr>
              <a:tr h="27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(14)+4FR</a:t>
                      </a:r>
                      <a:r>
                        <a:rPr lang="en-US" altLang="zh-TW" sz="1800" u="none" strike="noStrike" dirty="0">
                          <a:effectLst/>
                        </a:rPr>
                        <a:t>_half</a:t>
                      </a:r>
                      <a:r>
                        <a:rPr lang="zh-TW" altLang="en-US" sz="1800" u="none" strike="noStrike" dirty="0">
                          <a:effectLst/>
                        </a:rPr>
                        <a:t> </a:t>
                      </a:r>
                      <a:r>
                        <a:rPr lang="en-US" altLang="zh-TW" sz="1800" u="none" strike="noStrike" dirty="0">
                          <a:effectLst/>
                        </a:rPr>
                        <a:t>(4) 20/18℃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0.0658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100.00%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8279285"/>
                  </a:ext>
                </a:extLst>
              </a:tr>
              <a:tr h="27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(14)+4FR</a:t>
                      </a:r>
                      <a:r>
                        <a:rPr lang="en-US" altLang="zh-TW" sz="1800" u="none" strike="noStrike" dirty="0">
                          <a:effectLst/>
                        </a:rPr>
                        <a:t>_half</a:t>
                      </a:r>
                      <a:r>
                        <a:rPr lang="zh-TW" altLang="en-US" sz="1800" u="none" strike="noStrike" dirty="0">
                          <a:effectLst/>
                        </a:rPr>
                        <a:t> </a:t>
                      </a:r>
                      <a:r>
                        <a:rPr lang="en-US" altLang="zh-TW" sz="1800" u="none" strike="noStrike" dirty="0">
                          <a:effectLst/>
                        </a:rPr>
                        <a:t>(3) 20/18℃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0.0675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100.00%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74304068"/>
                  </a:ext>
                </a:extLst>
              </a:tr>
              <a:tr h="27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(14)+4FR</a:t>
                      </a:r>
                      <a:r>
                        <a:rPr lang="en-US" altLang="zh-TW" sz="1800" u="none" strike="noStrike" dirty="0">
                          <a:effectLst/>
                        </a:rPr>
                        <a:t>_half</a:t>
                      </a:r>
                      <a:r>
                        <a:rPr lang="zh-TW" altLang="en-US" sz="1800" u="none" strike="noStrike" dirty="0">
                          <a:effectLst/>
                        </a:rPr>
                        <a:t> </a:t>
                      </a:r>
                      <a:r>
                        <a:rPr lang="en-US" altLang="zh-TW" sz="1800" u="none" strike="noStrike" dirty="0">
                          <a:effectLst/>
                        </a:rPr>
                        <a:t>(2) 20/18℃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0.0688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100.00%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66513467"/>
                  </a:ext>
                </a:extLst>
              </a:tr>
            </a:tbl>
          </a:graphicData>
        </a:graphic>
      </p:graphicFrame>
      <p:sp>
        <p:nvSpPr>
          <p:cNvPr id="9" name="投影片編號版面配置區 3">
            <a:extLst>
              <a:ext uri="{FF2B5EF4-FFF2-40B4-BE49-F238E27FC236}">
                <a16:creationId xmlns:a16="http://schemas.microsoft.com/office/drawing/2014/main" id="{ED76750B-793A-4DD4-ABC2-4C8AEDD0A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3325" y="6438902"/>
            <a:ext cx="2743200" cy="365125"/>
          </a:xfrm>
        </p:spPr>
        <p:txBody>
          <a:bodyPr/>
          <a:lstStyle/>
          <a:p>
            <a:fld id="{9D55DC8D-C4F0-4F0D-B826-92573808DA56}" type="slidenum">
              <a:rPr lang="zh-CN" altLang="en-US" smtClean="0"/>
              <a:pPr/>
              <a:t>37</a:t>
            </a:fld>
            <a:endParaRPr lang="zh-CN" altLang="en-US" dirty="0"/>
          </a:p>
        </p:txBody>
      </p:sp>
      <p:sp>
        <p:nvSpPr>
          <p:cNvPr id="11" name="文本框 3">
            <a:extLst>
              <a:ext uri="{FF2B5EF4-FFF2-40B4-BE49-F238E27FC236}">
                <a16:creationId xmlns:a16="http://schemas.microsoft.com/office/drawing/2014/main" id="{C5FCD5DF-391E-4AB0-94A9-E9D618649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51" y="38417"/>
            <a:ext cx="12897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TW" dirty="0">
                <a:solidFill>
                  <a:srgbClr val="044875"/>
                </a:solidFill>
                <a:latin typeface="+mj-lt"/>
                <a:ea typeface="+mj-ea"/>
              </a:rPr>
              <a:t>D-PSS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5856526" y="1294636"/>
            <a:ext cx="6335474" cy="4530158"/>
            <a:chOff x="5856526" y="1294636"/>
            <a:chExt cx="6335474" cy="4530158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4B7532CF-13CF-4AC5-AC8F-39718D6CE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000" y="1294636"/>
              <a:ext cx="6120000" cy="4530158"/>
            </a:xfrm>
            <a:prstGeom prst="rect">
              <a:avLst/>
            </a:prstGeom>
          </p:spPr>
        </p:pic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6A2C9422-E372-44C2-9DF0-D6DAB642D767}"/>
                </a:ext>
              </a:extLst>
            </p:cNvPr>
            <p:cNvSpPr txBox="1"/>
            <p:nvPr/>
          </p:nvSpPr>
          <p:spPr>
            <a:xfrm>
              <a:off x="5856526" y="2629420"/>
              <a:ext cx="461665" cy="1522212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none" rtlCol="0">
              <a:spAutoFit/>
            </a:bodyPr>
            <a:lstStyle/>
            <a:p>
              <a:r>
                <a:rPr lang="en-US" altLang="zh-TW" dirty="0"/>
                <a:t>Flowering ratio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137917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438009"/>
              </p:ext>
            </p:extLst>
          </p:nvPr>
        </p:nvGraphicFramePr>
        <p:xfrm>
          <a:off x="121164" y="550675"/>
          <a:ext cx="5760000" cy="59585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6951">
                  <a:extLst>
                    <a:ext uri="{9D8B030D-6E8A-4147-A177-3AD203B41FA5}">
                      <a16:colId xmlns:a16="http://schemas.microsoft.com/office/drawing/2014/main" val="3295010846"/>
                    </a:ext>
                  </a:extLst>
                </a:gridCol>
                <a:gridCol w="895389">
                  <a:extLst>
                    <a:ext uri="{9D8B030D-6E8A-4147-A177-3AD203B41FA5}">
                      <a16:colId xmlns:a16="http://schemas.microsoft.com/office/drawing/2014/main" val="3519865449"/>
                    </a:ext>
                  </a:extLst>
                </a:gridCol>
                <a:gridCol w="1467660">
                  <a:extLst>
                    <a:ext uri="{9D8B030D-6E8A-4147-A177-3AD203B41FA5}">
                      <a16:colId xmlns:a16="http://schemas.microsoft.com/office/drawing/2014/main" val="2132441839"/>
                    </a:ext>
                  </a:extLst>
                </a:gridCol>
              </a:tblGrid>
              <a:tr h="263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Treatment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D-PSS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325" marR="7325" marT="73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Flowering ratio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325" marR="7325" marT="7325" marB="0" anchor="ctr"/>
                </a:tc>
                <a:extLst>
                  <a:ext uri="{0D108BD9-81ED-4DB2-BD59-A6C34878D82A}">
                    <a16:rowId xmlns:a16="http://schemas.microsoft.com/office/drawing/2014/main" val="3995751041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(12)_4FR (2) 25/23℃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0.0034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6.67%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06825418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(12)_4FR (2)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0.0390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6.67%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34606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(12)_4FR (1) 25/23℃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0.0036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76784125"/>
                  </a:ext>
                </a:extLst>
              </a:tr>
              <a:tr h="27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(12)_4FR</a:t>
                      </a:r>
                      <a:r>
                        <a:rPr lang="en-US" altLang="zh-TW" sz="1800" u="none" strike="noStrike" dirty="0">
                          <a:effectLst/>
                        </a:rPr>
                        <a:t>_half</a:t>
                      </a:r>
                      <a:r>
                        <a:rPr lang="zh-TW" altLang="en-US" sz="1800" u="none" strike="noStrike" dirty="0">
                          <a:effectLst/>
                        </a:rPr>
                        <a:t> </a:t>
                      </a:r>
                      <a:r>
                        <a:rPr lang="en-US" altLang="zh-TW" sz="1800" u="none" strike="noStrike" dirty="0">
                          <a:effectLst/>
                        </a:rPr>
                        <a:t>(2) 25/23℃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0.0036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26.67%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18752967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(12)_2FR (2)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0.0399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27.27%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587965"/>
                  </a:ext>
                </a:extLst>
              </a:tr>
              <a:tr h="27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(12)_2FR_diffuse (2)</a:t>
                      </a:r>
                      <a:r>
                        <a:rPr lang="zh-TW" altLang="en-US" sz="1800" u="none" strike="noStrike" dirty="0">
                          <a:effectLst/>
                        </a:rPr>
                        <a:t> </a:t>
                      </a:r>
                      <a:r>
                        <a:rPr lang="en-US" altLang="zh-TW" sz="1800" u="none" strike="noStrike" dirty="0">
                          <a:effectLst/>
                        </a:rPr>
                        <a:t>20/18℃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0.0402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27.27%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499925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(12)_4FR (1)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0.0407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27.27%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975655"/>
                  </a:ext>
                </a:extLst>
              </a:tr>
              <a:tr h="27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(12)_4FR_</a:t>
                      </a:r>
                      <a:r>
                        <a:rPr lang="en-US" altLang="zh-TW" sz="1800" u="none" strike="noStrike" dirty="0">
                          <a:effectLst/>
                        </a:rPr>
                        <a:t>half</a:t>
                      </a:r>
                      <a:r>
                        <a:rPr lang="zh-TW" altLang="en-US" sz="1800" u="none" strike="noStrike" dirty="0">
                          <a:effectLst/>
                        </a:rPr>
                        <a:t> </a:t>
                      </a:r>
                      <a:r>
                        <a:rPr lang="en-US" altLang="zh-TW" sz="1800" u="none" strike="noStrike" dirty="0">
                          <a:effectLst/>
                        </a:rPr>
                        <a:t>(2) 20/18℃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0.0406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36.36%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281547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(13)_4FR (4) 25/18℃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0.0465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46.15%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502965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 20/18℃</a:t>
                      </a:r>
                      <a:r>
                        <a:rPr lang="zh-TW" altLang="en-US" sz="1800" u="none" strike="noStrike" dirty="0">
                          <a:effectLst/>
                        </a:rPr>
                        <a:t> </a:t>
                      </a:r>
                      <a:r>
                        <a:rPr lang="en-US" altLang="zh-TW" sz="1800" u="none" strike="noStrike" dirty="0">
                          <a:effectLst/>
                        </a:rPr>
                        <a:t>(CK)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0.0430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58.33%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45309500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(13)_4FR (3) 25/18℃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0.0491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64.29%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451104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(13)_4FR (2) 25/18℃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0.0504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66.67%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519856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(14)_4FR (3)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0.0644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85.00%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642024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(14)_4FR (4)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0.0624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90.00%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4204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(14)_4FR (2)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0.0662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95.00%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470910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(14)+4FR (2)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0.0664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95.00%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19834713"/>
                  </a:ext>
                </a:extLst>
              </a:tr>
              <a:tr h="27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(14)+4FR (4)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0.0611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100.00%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97716362"/>
                  </a:ext>
                </a:extLst>
              </a:tr>
              <a:tr h="27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(14)+4FR (3)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0.0628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100.00%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12165255"/>
                  </a:ext>
                </a:extLst>
              </a:tr>
              <a:tr h="27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(14)+4FR</a:t>
                      </a:r>
                      <a:r>
                        <a:rPr lang="en-US" altLang="zh-TW" sz="1800" u="none" strike="noStrike" dirty="0">
                          <a:effectLst/>
                        </a:rPr>
                        <a:t>_half</a:t>
                      </a:r>
                      <a:r>
                        <a:rPr lang="zh-TW" altLang="en-US" sz="1800" u="none" strike="noStrike" dirty="0">
                          <a:effectLst/>
                        </a:rPr>
                        <a:t> </a:t>
                      </a:r>
                      <a:r>
                        <a:rPr lang="en-US" altLang="zh-TW" sz="1800" u="none" strike="noStrike" dirty="0">
                          <a:effectLst/>
                        </a:rPr>
                        <a:t>(4) 20/18℃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0.0658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100.00%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8279285"/>
                  </a:ext>
                </a:extLst>
              </a:tr>
              <a:tr h="27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(14)+4FR</a:t>
                      </a:r>
                      <a:r>
                        <a:rPr lang="zh-TW" altLang="en-US" sz="1800" u="none" strike="noStrike" dirty="0">
                          <a:effectLst/>
                        </a:rPr>
                        <a:t>减半 </a:t>
                      </a:r>
                      <a:r>
                        <a:rPr lang="en-US" altLang="zh-TW" sz="1800" u="none" strike="noStrike" dirty="0">
                          <a:effectLst/>
                        </a:rPr>
                        <a:t>(3) 20/18℃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0.0675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100.00%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74304068"/>
                  </a:ext>
                </a:extLst>
              </a:tr>
            </a:tbl>
          </a:graphicData>
        </a:graphic>
      </p:graphicFrame>
      <p:sp>
        <p:nvSpPr>
          <p:cNvPr id="9" name="投影片編號版面配置區 3">
            <a:extLst>
              <a:ext uri="{FF2B5EF4-FFF2-40B4-BE49-F238E27FC236}">
                <a16:creationId xmlns:a16="http://schemas.microsoft.com/office/drawing/2014/main" id="{ED76750B-793A-4DD4-ABC2-4C8AEDD0A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3325" y="6438902"/>
            <a:ext cx="2743200" cy="365125"/>
          </a:xfrm>
        </p:spPr>
        <p:txBody>
          <a:bodyPr/>
          <a:lstStyle/>
          <a:p>
            <a:fld id="{9D55DC8D-C4F0-4F0D-B826-92573808DA56}" type="slidenum">
              <a:rPr lang="zh-CN" altLang="en-US" smtClean="0"/>
              <a:pPr/>
              <a:t>38</a:t>
            </a:fld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21163" y="837441"/>
            <a:ext cx="5758875" cy="2981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just">
              <a:spcAft>
                <a:spcPts val="0"/>
              </a:spcAft>
            </a:pPr>
            <a:endParaRPr lang="zh-TW" altLang="en-US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5316" y="1395863"/>
            <a:ext cx="5758876" cy="5843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just">
              <a:spcAft>
                <a:spcPts val="0"/>
              </a:spcAft>
            </a:pPr>
            <a:endParaRPr lang="zh-TW" altLang="en-US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5316" y="5100853"/>
            <a:ext cx="5758875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just">
              <a:spcAft>
                <a:spcPts val="0"/>
              </a:spcAft>
            </a:pPr>
            <a:endParaRPr lang="zh-TW" altLang="en-US" sz="88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0103" y="3380860"/>
            <a:ext cx="5775848" cy="2981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just">
              <a:spcAft>
                <a:spcPts val="0"/>
              </a:spcAft>
            </a:pPr>
            <a:endParaRPr lang="zh-TW" altLang="en-US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" name="文本框 3">
            <a:extLst>
              <a:ext uri="{FF2B5EF4-FFF2-40B4-BE49-F238E27FC236}">
                <a16:creationId xmlns:a16="http://schemas.microsoft.com/office/drawing/2014/main" id="{6D93AD88-CBC3-4B38-A09E-196EF5F0F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973"/>
            <a:ext cx="1438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TW" dirty="0">
                <a:solidFill>
                  <a:srgbClr val="044875"/>
                </a:solidFill>
                <a:latin typeface="+mj-lt"/>
                <a:ea typeface="+mj-ea"/>
              </a:rPr>
              <a:t>D-PSS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5880039" y="1235766"/>
            <a:ext cx="6311961" cy="4588362"/>
            <a:chOff x="5880039" y="1235766"/>
            <a:chExt cx="6311961" cy="4588362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DC1C51E7-2ADD-4D4A-A2D3-CB3CA2E5A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000" y="1235766"/>
              <a:ext cx="6120000" cy="4588362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6A2C9422-E372-44C2-9DF0-D6DAB642D767}"/>
                </a:ext>
              </a:extLst>
            </p:cNvPr>
            <p:cNvSpPr txBox="1"/>
            <p:nvPr/>
          </p:nvSpPr>
          <p:spPr>
            <a:xfrm>
              <a:off x="5880039" y="2616521"/>
              <a:ext cx="461665" cy="1522212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none" rtlCol="0">
              <a:spAutoFit/>
            </a:bodyPr>
            <a:lstStyle/>
            <a:p>
              <a:r>
                <a:rPr lang="en-US" altLang="zh-TW" dirty="0"/>
                <a:t>Flowering ratio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94456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889D6B-FFEB-4AF3-8269-5D075929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3325" y="6438902"/>
            <a:ext cx="2743200" cy="365125"/>
          </a:xfrm>
        </p:spPr>
        <p:txBody>
          <a:bodyPr/>
          <a:lstStyle/>
          <a:p>
            <a:fld id="{9D55DC8D-C4F0-4F0D-B826-92573808DA56}" type="slidenum">
              <a:rPr lang="zh-CN" altLang="en-US" smtClean="0"/>
              <a:pPr/>
              <a:t>39</a:t>
            </a:fld>
            <a:endParaRPr lang="zh-CN" altLang="en-US" dirty="0"/>
          </a:p>
        </p:txBody>
      </p:sp>
      <p:sp>
        <p:nvSpPr>
          <p:cNvPr id="13" name="標題 2">
            <a:extLst>
              <a:ext uri="{FF2B5EF4-FFF2-40B4-BE49-F238E27FC236}">
                <a16:creationId xmlns:a16="http://schemas.microsoft.com/office/drawing/2014/main" id="{0C0712A2-C9EA-45F7-8220-E90EC6EB0CC3}"/>
              </a:ext>
            </a:extLst>
          </p:cNvPr>
          <p:cNvSpPr txBox="1">
            <a:spLocks/>
          </p:cNvSpPr>
          <p:nvPr/>
        </p:nvSpPr>
        <p:spPr>
          <a:xfrm>
            <a:off x="838199" y="469542"/>
            <a:ext cx="10515600" cy="113127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zh-TW" dirty="0">
                <a:solidFill>
                  <a:srgbClr val="044875"/>
                </a:solidFill>
              </a:rPr>
              <a:t>Determination coefficient (R</a:t>
            </a:r>
            <a:r>
              <a:rPr lang="en-US" altLang="zh-TW" baseline="30000" dirty="0">
                <a:solidFill>
                  <a:srgbClr val="044875"/>
                </a:solidFill>
              </a:rPr>
              <a:t>2</a:t>
            </a:r>
            <a:r>
              <a:rPr lang="en-US" altLang="zh-TW" dirty="0">
                <a:solidFill>
                  <a:srgbClr val="044875"/>
                </a:solidFill>
              </a:rPr>
              <a:t>) of three PSS models on flowering ratio</a:t>
            </a:r>
            <a:endParaRPr lang="zh-TW" altLang="en-US" dirty="0">
              <a:solidFill>
                <a:srgbClr val="04487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表格 16">
                <a:extLst>
                  <a:ext uri="{FF2B5EF4-FFF2-40B4-BE49-F238E27FC236}">
                    <a16:creationId xmlns:a16="http://schemas.microsoft.com/office/drawing/2014/main" id="{F0864EDF-CE23-4EB9-91F4-2292AE4D6C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37964"/>
                  </p:ext>
                </p:extLst>
              </p:nvPr>
            </p:nvGraphicFramePr>
            <p:xfrm>
              <a:off x="146305" y="2235817"/>
              <a:ext cx="11717387" cy="2712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40095">
                      <a:extLst>
                        <a:ext uri="{9D8B030D-6E8A-4147-A177-3AD203B41FA5}">
                          <a16:colId xmlns:a16="http://schemas.microsoft.com/office/drawing/2014/main" val="1058923408"/>
                        </a:ext>
                      </a:extLst>
                    </a:gridCol>
                    <a:gridCol w="1594323">
                      <a:extLst>
                        <a:ext uri="{9D8B030D-6E8A-4147-A177-3AD203B41FA5}">
                          <a16:colId xmlns:a16="http://schemas.microsoft.com/office/drawing/2014/main" val="1536086162"/>
                        </a:ext>
                      </a:extLst>
                    </a:gridCol>
                    <a:gridCol w="1594323">
                      <a:extLst>
                        <a:ext uri="{9D8B030D-6E8A-4147-A177-3AD203B41FA5}">
                          <a16:colId xmlns:a16="http://schemas.microsoft.com/office/drawing/2014/main" val="2239917586"/>
                        </a:ext>
                      </a:extLst>
                    </a:gridCol>
                    <a:gridCol w="1822266">
                      <a:extLst>
                        <a:ext uri="{9D8B030D-6E8A-4147-A177-3AD203B41FA5}">
                          <a16:colId xmlns:a16="http://schemas.microsoft.com/office/drawing/2014/main" val="171654284"/>
                        </a:ext>
                      </a:extLst>
                    </a:gridCol>
                    <a:gridCol w="1366380">
                      <a:extLst>
                        <a:ext uri="{9D8B030D-6E8A-4147-A177-3AD203B41FA5}">
                          <a16:colId xmlns:a16="http://schemas.microsoft.com/office/drawing/2014/main" val="55410422"/>
                        </a:ext>
                      </a:extLst>
                    </a:gridCol>
                  </a:tblGrid>
                  <a:tr h="9291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aseline="0" dirty="0">
                              <a:solidFill>
                                <a:schemeClr val="bg1"/>
                              </a:solidFill>
                            </a:rPr>
                            <a:t>Groups</a:t>
                          </a:r>
                          <a:endParaRPr lang="zh-TW" altLang="en-US" sz="2400" baseline="30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eaLnBrk="1" hangingPunct="1"/>
                          <a:r>
                            <a:rPr lang="en-US" altLang="zh-TW" sz="2400" b="1" kern="1200" dirty="0">
                              <a:solidFill>
                                <a:schemeClr val="bg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PSS</a:t>
                          </a:r>
                          <a:r>
                            <a:rPr lang="en-US" altLang="zh-TW" sz="2400" kern="1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2400" i="1" kern="10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endParaRPr lang="en-US" altLang="zh-TW" sz="2400" b="1" kern="1200" dirty="0">
                            <a:solidFill>
                              <a:schemeClr val="bg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T-PSS</a:t>
                          </a:r>
                        </a:p>
                        <a:p>
                          <a:pPr algn="ctr"/>
                          <a:r>
                            <a:rPr lang="en-US" altLang="zh-TW" sz="1800" dirty="0"/>
                            <a:t>300~800</a:t>
                          </a:r>
                          <a:r>
                            <a:rPr lang="zh-TW" altLang="en-US" sz="1800" dirty="0"/>
                            <a:t> </a:t>
                          </a:r>
                          <a:r>
                            <a:rPr lang="en-US" altLang="zh-TW" sz="1800" dirty="0"/>
                            <a:t>nm</a:t>
                          </a:r>
                          <a:endParaRPr lang="zh-TW" alt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T-PSS</a:t>
                          </a:r>
                          <a:r>
                            <a:rPr lang="en-US" altLang="zh-TW" sz="1800" dirty="0"/>
                            <a:t>  600~700 </a:t>
                          </a:r>
                        </a:p>
                        <a:p>
                          <a:pPr algn="ctr"/>
                          <a:r>
                            <a:rPr lang="en-US" altLang="zh-TW" sz="1800" dirty="0"/>
                            <a:t>&amp; 700~800 nm</a:t>
                          </a:r>
                          <a:endParaRPr lang="zh-TW" alt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400" dirty="0"/>
                            <a:t>D-PSS</a:t>
                          </a:r>
                          <a:endParaRPr lang="zh-TW" altLang="en-US" sz="2400" baseline="-25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99394575"/>
                      </a:ext>
                    </a:extLst>
                  </a:tr>
                  <a:tr h="6031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dirty="0">
                              <a:solidFill>
                                <a:schemeClr val="tx1"/>
                              </a:solidFill>
                            </a:rPr>
                            <a:t>Totally 21 treatments with various</a:t>
                          </a:r>
                          <a:r>
                            <a:rPr lang="en-US" altLang="zh-TW" sz="2000" baseline="0" dirty="0">
                              <a:solidFill>
                                <a:schemeClr val="tx1"/>
                              </a:solidFill>
                            </a:rPr>
                            <a:t> dark temp., duration of </a:t>
                          </a:r>
                          <a:r>
                            <a:rPr lang="en-US" altLang="zh-TW" sz="2000" dirty="0">
                              <a:solidFill>
                                <a:schemeClr val="tx1"/>
                              </a:solidFill>
                            </a:rPr>
                            <a:t>light period, intensity of CW and FR, FR concurrent with CW or FR</a:t>
                          </a:r>
                          <a:r>
                            <a:rPr lang="en-US" altLang="zh-TW" sz="2000" baseline="0" dirty="0">
                              <a:solidFill>
                                <a:schemeClr val="tx1"/>
                              </a:solidFill>
                            </a:rPr>
                            <a:t> in </a:t>
                          </a:r>
                          <a:r>
                            <a:rPr lang="en-US" altLang="zh-TW" sz="2000" dirty="0">
                              <a:solidFill>
                                <a:schemeClr val="tx1"/>
                              </a:solidFill>
                            </a:rPr>
                            <a:t>dark period only</a:t>
                          </a:r>
                          <a:r>
                            <a:rPr lang="en-US" altLang="zh-TW" sz="2000" baseline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zh-TW" altLang="en-US" sz="2000" dirty="0">
                            <a:solidFill>
                              <a:schemeClr val="tx1"/>
                            </a:solidFill>
                            <a:latin typeface="+mj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/>
                            <a:t>0.0754</a:t>
                          </a:r>
                          <a:endParaRPr lang="zh-TW" altLang="en-US" sz="2800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>
                              <a:solidFill>
                                <a:srgbClr val="FF0000"/>
                              </a:solidFill>
                            </a:rPr>
                            <a:t>0.7397</a:t>
                          </a:r>
                          <a:endParaRPr lang="zh-TW" altLang="en-US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/>
                            <a:t>0.7267</a:t>
                          </a:r>
                          <a:endParaRPr lang="zh-TW" altLang="en-US" sz="28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>
                              <a:solidFill>
                                <a:schemeClr val="tx1"/>
                              </a:solidFill>
                            </a:rPr>
                            <a:t>0.7387</a:t>
                          </a:r>
                          <a:endParaRPr lang="zh-TW" alt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1637131"/>
                      </a:ext>
                    </a:extLst>
                  </a:tr>
                  <a:tr h="603178">
                    <a:tc>
                      <a:txBody>
                        <a:bodyPr/>
                        <a:lstStyle/>
                        <a:p>
                          <a:pPr algn="ctr" rtl="0">
                            <a:defRPr sz="1200" b="0" i="0" u="none" strike="noStrike" kern="1200" spc="0" baseline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altLang="zh-TW" sz="200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Totally 11 treatments with FR at dark period and temperature @ 18 C</a:t>
                          </a:r>
                          <a:endParaRPr lang="zh-TW" altLang="zh-TW" sz="2000" b="0" i="0" u="none" strike="noStrike" kern="1200" spc="0" baseline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/>
                            <a:t>0.0661</a:t>
                          </a:r>
                          <a:endParaRPr lang="zh-TW" altLang="en-US" sz="2800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>
                              <a:solidFill>
                                <a:srgbClr val="FF0000"/>
                              </a:solidFill>
                            </a:rPr>
                            <a:t>0.9222</a:t>
                          </a:r>
                          <a:endParaRPr lang="zh-TW" altLang="en-US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>
                              <a:solidFill>
                                <a:schemeClr val="tx1"/>
                              </a:solidFill>
                            </a:rPr>
                            <a:t>0.917</a:t>
                          </a:r>
                          <a:endParaRPr lang="zh-TW" alt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/>
                            <a:t>0.9157</a:t>
                          </a:r>
                          <a:endParaRPr lang="zh-TW" altLang="en-US" sz="2800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76028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表格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0864EDF-CE23-4EB9-91F4-2292AE4D6C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37964"/>
                  </p:ext>
                </p:extLst>
              </p:nvPr>
            </p:nvGraphicFramePr>
            <p:xfrm>
              <a:off x="146305" y="2235817"/>
              <a:ext cx="11717387" cy="2712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4009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058923408"/>
                        </a:ext>
                      </a:extLst>
                    </a:gridCol>
                    <a:gridCol w="159432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536086162"/>
                        </a:ext>
                      </a:extLst>
                    </a:gridCol>
                    <a:gridCol w="159432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239917586"/>
                        </a:ext>
                      </a:extLst>
                    </a:gridCol>
                    <a:gridCol w="182226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71654284"/>
                        </a:ext>
                      </a:extLst>
                    </a:gridCol>
                    <a:gridCol w="136638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55410422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aseline="0" dirty="0">
                              <a:solidFill>
                                <a:schemeClr val="bg1"/>
                              </a:solidFill>
                            </a:rPr>
                            <a:t>Groups</a:t>
                          </a:r>
                          <a:endParaRPr lang="zh-TW" altLang="en-US" sz="2400" baseline="30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35115" t="-4242" r="-301145" b="-18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T-PSS</a:t>
                          </a:r>
                        </a:p>
                        <a:p>
                          <a:pPr algn="ctr"/>
                          <a:r>
                            <a:rPr lang="en-US" altLang="zh-TW" sz="1800" dirty="0"/>
                            <a:t>300~800</a:t>
                          </a:r>
                          <a:r>
                            <a:rPr lang="zh-TW" altLang="en-US" sz="1800" dirty="0"/>
                            <a:t> </a:t>
                          </a:r>
                          <a:r>
                            <a:rPr lang="en-US" altLang="zh-TW" sz="1800" dirty="0"/>
                            <a:t>nm</a:t>
                          </a:r>
                          <a:endParaRPr lang="zh-TW" alt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/>
                            <a:t>T-PSS</a:t>
                          </a:r>
                          <a:r>
                            <a:rPr lang="en-US" altLang="zh-TW" sz="1800" dirty="0"/>
                            <a:t>  600~700 </a:t>
                          </a:r>
                        </a:p>
                        <a:p>
                          <a:pPr algn="ctr"/>
                          <a:r>
                            <a:rPr lang="en-US" altLang="zh-TW" sz="1800" dirty="0"/>
                            <a:t>&amp; 700~800 nm</a:t>
                          </a:r>
                          <a:endParaRPr lang="zh-TW" alt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400" dirty="0"/>
                            <a:t>D-PSS</a:t>
                          </a:r>
                          <a:endParaRPr lang="zh-TW" altLang="en-US" sz="2400" baseline="-25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699394575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dirty="0" smtClean="0">
                              <a:solidFill>
                                <a:schemeClr val="tx1"/>
                              </a:solidFill>
                            </a:rPr>
                            <a:t>Totally 21 treatments with various</a:t>
                          </a:r>
                          <a:r>
                            <a:rPr lang="en-US" altLang="zh-TW" sz="2000" baseline="0" dirty="0" smtClean="0">
                              <a:solidFill>
                                <a:schemeClr val="tx1"/>
                              </a:solidFill>
                            </a:rPr>
                            <a:t> dark temp., duration of </a:t>
                          </a:r>
                          <a:r>
                            <a:rPr lang="en-US" altLang="zh-TW" sz="2000" dirty="0" smtClean="0">
                              <a:solidFill>
                                <a:schemeClr val="tx1"/>
                              </a:solidFill>
                            </a:rPr>
                            <a:t>light period, intensity of CW and FR, FR concurrent with CW or FR</a:t>
                          </a:r>
                          <a:r>
                            <a:rPr lang="en-US" altLang="zh-TW" sz="2000" baseline="0" dirty="0" smtClean="0">
                              <a:solidFill>
                                <a:schemeClr val="tx1"/>
                              </a:solidFill>
                            </a:rPr>
                            <a:t> in </a:t>
                          </a:r>
                          <a:r>
                            <a:rPr lang="en-US" altLang="zh-TW" sz="2000" dirty="0" smtClean="0">
                              <a:solidFill>
                                <a:schemeClr val="tx1"/>
                              </a:solidFill>
                            </a:rPr>
                            <a:t>dark period only</a:t>
                          </a:r>
                          <a:r>
                            <a:rPr lang="en-US" altLang="zh-TW" sz="2000" baseline="0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zh-TW" altLang="en-US" sz="2000" dirty="0">
                            <a:solidFill>
                              <a:schemeClr val="tx1"/>
                            </a:solidFill>
                            <a:latin typeface="+mj-lt"/>
                            <a:ea typeface="+mn-ea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/>
                            <a:t>0.0754</a:t>
                          </a:r>
                          <a:endParaRPr lang="zh-TW" altLang="en-US" sz="2800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>
                              <a:solidFill>
                                <a:srgbClr val="FF0000"/>
                              </a:solidFill>
                            </a:rPr>
                            <a:t>0.7397</a:t>
                          </a:r>
                          <a:endParaRPr lang="zh-TW" altLang="en-US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/>
                            <a:t>0.7267</a:t>
                          </a:r>
                          <a:endParaRPr lang="zh-TW" altLang="en-US" sz="2800" dirty="0"/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>
                              <a:solidFill>
                                <a:schemeClr val="tx1"/>
                              </a:solidFill>
                            </a:rPr>
                            <a:t>0.7387</a:t>
                          </a:r>
                          <a:endParaRPr lang="zh-TW" alt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56163713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ctr" rtl="0">
                            <a:defRPr sz="1200" b="0" i="0" u="none" strike="noStrike" kern="1200" spc="0" baseline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altLang="zh-TW" sz="20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Totally 11 treatments with </a:t>
                          </a:r>
                          <a:r>
                            <a:rPr lang="en-US" altLang="zh-TW" sz="200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FR at dark period and temperature @ 18 </a:t>
                          </a:r>
                          <a:r>
                            <a:rPr lang="en-US" altLang="zh-TW" sz="20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C</a:t>
                          </a:r>
                          <a:endParaRPr lang="zh-TW" altLang="zh-TW" sz="2000" b="0" i="0" u="none" strike="noStrike" kern="1200" spc="0" baseline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/>
                            <a:t>0.0661</a:t>
                          </a:r>
                          <a:endParaRPr lang="zh-TW" altLang="en-US" sz="2800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>
                              <a:solidFill>
                                <a:srgbClr val="FF0000"/>
                              </a:solidFill>
                            </a:rPr>
                            <a:t>0.9222</a:t>
                          </a:r>
                          <a:endParaRPr lang="zh-TW" altLang="en-US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>
                              <a:solidFill>
                                <a:schemeClr val="tx1"/>
                              </a:solidFill>
                            </a:rPr>
                            <a:t>0.917</a:t>
                          </a:r>
                          <a:endParaRPr lang="zh-TW" alt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800" dirty="0" smtClean="0"/>
                            <a:t>0.9157</a:t>
                          </a:r>
                          <a:endParaRPr lang="zh-TW" altLang="en-US" sz="2800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1376028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乘號 1"/>
          <p:cNvSpPr/>
          <p:nvPr/>
        </p:nvSpPr>
        <p:spPr>
          <a:xfrm>
            <a:off x="5486400" y="5057939"/>
            <a:ext cx="1609344" cy="1440000"/>
          </a:xfrm>
          <a:prstGeom prst="mathMultiply">
            <a:avLst>
              <a:gd name="adj1" fmla="val 639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甜甜圈 2"/>
          <p:cNvSpPr/>
          <p:nvPr/>
        </p:nvSpPr>
        <p:spPr>
          <a:xfrm>
            <a:off x="7296912" y="5222531"/>
            <a:ext cx="1080000" cy="1080000"/>
          </a:xfrm>
          <a:prstGeom prst="donut">
            <a:avLst>
              <a:gd name="adj" fmla="val 74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甜甜圈 6"/>
          <p:cNvSpPr/>
          <p:nvPr/>
        </p:nvSpPr>
        <p:spPr>
          <a:xfrm>
            <a:off x="9042781" y="5222531"/>
            <a:ext cx="1080000" cy="1080000"/>
          </a:xfrm>
          <a:prstGeom prst="donut">
            <a:avLst>
              <a:gd name="adj" fmla="val 74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甜甜圈 7"/>
          <p:cNvSpPr/>
          <p:nvPr/>
        </p:nvSpPr>
        <p:spPr>
          <a:xfrm>
            <a:off x="10705981" y="5222531"/>
            <a:ext cx="1080000" cy="1080000"/>
          </a:xfrm>
          <a:prstGeom prst="donut">
            <a:avLst>
              <a:gd name="adj" fmla="val 74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30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1B4FFEB3-7B4F-44CD-BD25-367024191E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47" t="8485" r="1" b="29479"/>
          <a:stretch/>
        </p:blipFill>
        <p:spPr>
          <a:xfrm>
            <a:off x="852249" y="2138310"/>
            <a:ext cx="10487501" cy="3020291"/>
          </a:xfrm>
          <a:prstGeom prst="rect">
            <a:avLst/>
          </a:prstGeom>
        </p:spPr>
      </p:pic>
      <p:sp>
        <p:nvSpPr>
          <p:cNvPr id="16" name="文本框 3">
            <a:extLst>
              <a:ext uri="{FF2B5EF4-FFF2-40B4-BE49-F238E27FC236}">
                <a16:creationId xmlns:a16="http://schemas.microsoft.com/office/drawing/2014/main" id="{EE5D844E-A0C4-4AA9-8B9B-AD05AD913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217"/>
            <a:ext cx="120731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TW" sz="6000" dirty="0">
                <a:solidFill>
                  <a:srgbClr val="3D7294"/>
                </a:solidFill>
                <a:latin typeface="+mj-lt"/>
                <a:ea typeface="+mj-ea"/>
              </a:rPr>
              <a:t>Phytochrome</a:t>
            </a:r>
            <a:r>
              <a:rPr lang="zh-TW" altLang="en-US" sz="6000" dirty="0">
                <a:solidFill>
                  <a:srgbClr val="3D7294"/>
                </a:solidFill>
                <a:latin typeface="+mj-lt"/>
                <a:ea typeface="+mj-ea"/>
              </a:rPr>
              <a:t> </a:t>
            </a:r>
            <a:r>
              <a:rPr lang="en-US" altLang="zh-TW" sz="6000" dirty="0">
                <a:solidFill>
                  <a:srgbClr val="3D7294"/>
                </a:solidFill>
                <a:latin typeface="+mj-lt"/>
                <a:ea typeface="+mj-ea"/>
              </a:rPr>
              <a:t>conversion</a:t>
            </a:r>
            <a:endParaRPr lang="zh-TW" altLang="en-US" sz="6000" dirty="0">
              <a:solidFill>
                <a:srgbClr val="3D7294"/>
              </a:solidFill>
              <a:latin typeface="+mj-lt"/>
              <a:ea typeface="+mj-ea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BA8FC7D-FA58-4B95-A55C-791C73D63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156-4357-4A31-8D5B-B84D36130FED}" type="slidenum">
              <a:rPr lang="zh-TW" altLang="en-US" smtClean="0"/>
              <a:t>4</a:t>
            </a:fld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D1F5751-A973-42F3-B75D-1790FD4B954B}"/>
              </a:ext>
            </a:extLst>
          </p:cNvPr>
          <p:cNvSpPr txBox="1"/>
          <p:nvPr/>
        </p:nvSpPr>
        <p:spPr>
          <a:xfrm>
            <a:off x="6978689" y="1625301"/>
            <a:ext cx="2178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</a:rPr>
              <a:t>Active form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3874F89-88C7-42F4-9E3D-C1A434A8C6FD}"/>
              </a:ext>
            </a:extLst>
          </p:cNvPr>
          <p:cNvSpPr txBox="1"/>
          <p:nvPr/>
        </p:nvSpPr>
        <p:spPr>
          <a:xfrm>
            <a:off x="3092958" y="2340354"/>
            <a:ext cx="2406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</a:rPr>
              <a:t>Inactive form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499386" y="4992114"/>
            <a:ext cx="1943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Dark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405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84"/>
    </mc:Choice>
    <mc:Fallback xmlns="">
      <p:transition spd="slow" advTm="25984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D1C37E5-615D-4936-A6D1-FF6AFC242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156-4357-4A31-8D5B-B84D36130FED}" type="slidenum">
              <a:rPr lang="zh-TW" altLang="en-US" smtClean="0"/>
              <a:t>40</a:t>
            </a:fld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FE9A5C4-5D92-40A1-9ACA-9568405B69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109" y="627226"/>
            <a:ext cx="8099782" cy="6193690"/>
          </a:xfrm>
          <a:prstGeom prst="rect">
            <a:avLst/>
          </a:prstGeom>
        </p:spPr>
      </p:pic>
      <p:sp>
        <p:nvSpPr>
          <p:cNvPr id="5" name="標題 2">
            <a:extLst>
              <a:ext uri="{FF2B5EF4-FFF2-40B4-BE49-F238E27FC236}">
                <a16:creationId xmlns:a16="http://schemas.microsoft.com/office/drawing/2014/main" id="{139CCEFC-3F28-4CF0-8F81-D182C81D40A3}"/>
              </a:ext>
            </a:extLst>
          </p:cNvPr>
          <p:cNvSpPr txBox="1">
            <a:spLocks/>
          </p:cNvSpPr>
          <p:nvPr/>
        </p:nvSpPr>
        <p:spPr>
          <a:xfrm>
            <a:off x="185928" y="113284"/>
            <a:ext cx="10515600" cy="1834746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TW" sz="3200" dirty="0">
                <a:solidFill>
                  <a:srgbClr val="044875"/>
                </a:solidFill>
              </a:rPr>
              <a:t>T-PSS</a:t>
            </a:r>
            <a:r>
              <a:rPr lang="zh-TW" altLang="en-US" sz="3200" dirty="0">
                <a:solidFill>
                  <a:srgbClr val="044875"/>
                </a:solidFill>
              </a:rPr>
              <a:t> 與 </a:t>
            </a:r>
            <a:r>
              <a:rPr lang="en-US" altLang="zh-TW" sz="3200" dirty="0">
                <a:solidFill>
                  <a:srgbClr val="044875"/>
                </a:solidFill>
              </a:rPr>
              <a:t>D-PSS</a:t>
            </a:r>
            <a:r>
              <a:rPr lang="zh-TW" altLang="en-US" sz="3200" dirty="0">
                <a:solidFill>
                  <a:srgbClr val="044875"/>
                </a:solidFill>
              </a:rPr>
              <a:t> 存在線性關係</a:t>
            </a:r>
            <a:endParaRPr lang="en-US" altLang="zh-TW" sz="3200" dirty="0">
              <a:solidFill>
                <a:srgbClr val="044875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altLang="zh-TW" sz="3200" dirty="0">
                <a:solidFill>
                  <a:srgbClr val="044875"/>
                </a:solidFill>
              </a:rPr>
              <a:t>There is a linear relationship between T-PSS and D-PSS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FE9A5C4-5D92-40A1-9ACA-9568405B69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9" t="26525" r="52860" b="61505"/>
          <a:stretch/>
        </p:blipFill>
        <p:spPr>
          <a:xfrm>
            <a:off x="3200400" y="1883664"/>
            <a:ext cx="3383280" cy="104867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218688" y="1751256"/>
            <a:ext cx="338328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3200" b="1" i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Y = 1.1875 X</a:t>
            </a:r>
          </a:p>
          <a:p>
            <a:r>
              <a:rPr lang="en-US" altLang="zh-TW" sz="3200" b="1" i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</a:t>
            </a:r>
            <a:r>
              <a:rPr lang="en-US" altLang="zh-TW" sz="3200" b="1" i="1" baseline="30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</a:t>
            </a:r>
            <a:r>
              <a:rPr lang="en-US" altLang="zh-TW" sz="3200" b="1" i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= 0.9997</a:t>
            </a:r>
            <a:endParaRPr lang="zh-TW" altLang="en-US" sz="3200" b="1" i="1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4612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286" y="4467595"/>
            <a:ext cx="3894772" cy="1674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8DFBE63-DB98-4AB2-B180-6E8A6A76F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928" y="6409436"/>
            <a:ext cx="2743200" cy="365125"/>
          </a:xfrm>
        </p:spPr>
        <p:txBody>
          <a:bodyPr/>
          <a:lstStyle/>
          <a:p>
            <a:fld id="{D9790156-4357-4A31-8D5B-B84D36130FED}" type="slidenum">
              <a:rPr lang="zh-TW" altLang="en-US" smtClean="0"/>
              <a:t>41</a:t>
            </a:fld>
            <a:endParaRPr lang="zh-TW" altLang="en-US" dirty="0"/>
          </a:p>
        </p:txBody>
      </p:sp>
      <p:sp>
        <p:nvSpPr>
          <p:cNvPr id="32" name="TextBox 22">
            <a:extLst>
              <a:ext uri="{FF2B5EF4-FFF2-40B4-BE49-F238E27FC236}">
                <a16:creationId xmlns:a16="http://schemas.microsoft.com/office/drawing/2014/main" id="{0167620E-1683-4E1D-A167-4D7F8E537D0C}"/>
              </a:ext>
            </a:extLst>
          </p:cNvPr>
          <p:cNvSpPr txBox="1"/>
          <p:nvPr/>
        </p:nvSpPr>
        <p:spPr>
          <a:xfrm>
            <a:off x="481345" y="995251"/>
            <a:ext cx="117106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800" dirty="0">
                <a:solidFill>
                  <a:srgbClr val="FF0000"/>
                </a:solidFill>
                <a:cs typeface="Arial" pitchFamily="34" charset="0"/>
              </a:rPr>
              <a:t>PSS 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 </a:t>
            </a:r>
            <a:r>
              <a:rPr lang="en-US" altLang="zh-TW" sz="2800" dirty="0">
                <a:solidFill>
                  <a:srgbClr val="FF0000"/>
                </a:solidFill>
                <a:cs typeface="Arial" pitchFamily="34" charset="0"/>
              </a:rPr>
              <a:t>PSS x duration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or </a:t>
            </a:r>
            <a:r>
              <a:rPr lang="en-US" altLang="zh-TW" sz="2800" dirty="0">
                <a:solidFill>
                  <a:srgbClr val="FF0000"/>
                </a:solidFill>
                <a:cs typeface="Arial" pitchFamily="34" charset="0"/>
              </a:rPr>
              <a:t>% far red 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can’t be used to predict flowering ratio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800" dirty="0">
                <a:solidFill>
                  <a:srgbClr val="FF0000"/>
                </a:solidFill>
                <a:cs typeface="Arial" pitchFamily="34" charset="0"/>
              </a:rPr>
              <a:t>Thermal reversion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of phytochrome in dark period should not be neglected in PSS model.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T-PSS and D-PSS can be used to predict flowering ratio.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D-PSS is a simplify T-PSS using only DLI of R and FR instead of spectral data.</a:t>
            </a:r>
          </a:p>
        </p:txBody>
      </p:sp>
      <p:sp>
        <p:nvSpPr>
          <p:cNvPr id="36" name="文本框 3">
            <a:extLst>
              <a:ext uri="{FF2B5EF4-FFF2-40B4-BE49-F238E27FC236}">
                <a16:creationId xmlns:a16="http://schemas.microsoft.com/office/drawing/2014/main" id="{09DAF5FF-1D78-415C-91E9-8B2065BE3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345" y="164254"/>
            <a:ext cx="45156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TW" sz="6000" dirty="0">
                <a:solidFill>
                  <a:srgbClr val="044875"/>
                </a:solidFill>
                <a:latin typeface="+mj-lt"/>
                <a:ea typeface="+mj-ea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7569700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E7DA4A7-91FC-4851-8920-ACAD888CB49C}"/>
              </a:ext>
            </a:extLst>
          </p:cNvPr>
          <p:cNvSpPr/>
          <p:nvPr/>
        </p:nvSpPr>
        <p:spPr>
          <a:xfrm>
            <a:off x="8997508" y="3845043"/>
            <a:ext cx="290798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kern="1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Kalaitzoglou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i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et al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., 2019</a:t>
            </a:r>
            <a:endParaRPr lang="zh-TW" altLang="zh-TW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文本框 3">
            <a:extLst>
              <a:ext uri="{FF2B5EF4-FFF2-40B4-BE49-F238E27FC236}">
                <a16:creationId xmlns:a16="http://schemas.microsoft.com/office/drawing/2014/main" id="{F91B4AC1-A249-482F-A431-C67CCA9E6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655"/>
            <a:ext cx="120731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TW" sz="3600" dirty="0">
                <a:solidFill>
                  <a:srgbClr val="3D7294"/>
                </a:solidFill>
                <a:latin typeface="+mj-lt"/>
                <a:ea typeface="+mj-ea"/>
              </a:rPr>
              <a:t>PSS</a:t>
            </a:r>
            <a:r>
              <a:rPr lang="zh-TW" altLang="en-US" sz="3600" dirty="0">
                <a:solidFill>
                  <a:srgbClr val="3D7294"/>
                </a:solidFill>
                <a:latin typeface="+mj-lt"/>
                <a:ea typeface="+mj-ea"/>
              </a:rPr>
              <a:t> </a:t>
            </a:r>
            <a:r>
              <a:rPr lang="en-US" altLang="zh-TW" sz="3600" dirty="0">
                <a:solidFill>
                  <a:srgbClr val="3D7294"/>
                </a:solidFill>
                <a:latin typeface="+mj-lt"/>
                <a:ea typeface="+mj-ea"/>
              </a:rPr>
              <a:t>vs. Photomorphogenesis</a:t>
            </a:r>
            <a:endParaRPr lang="zh-TW" altLang="en-US" sz="3600" dirty="0">
              <a:solidFill>
                <a:srgbClr val="3D7294"/>
              </a:solidFill>
              <a:latin typeface="+mj-lt"/>
              <a:ea typeface="+mj-ea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87DAD65-6F65-49E6-BDE4-E7A6319E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928" y="6409436"/>
            <a:ext cx="2743200" cy="365125"/>
          </a:xfrm>
        </p:spPr>
        <p:txBody>
          <a:bodyPr/>
          <a:lstStyle/>
          <a:p>
            <a:fld id="{D9790156-4357-4A31-8D5B-B84D36130FED}" type="slidenum">
              <a:rPr lang="zh-TW" altLang="en-US" smtClean="0"/>
              <a:t>42</a:t>
            </a:fld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7C7D78C4-5638-4971-B8AA-788877D8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51" y="750794"/>
            <a:ext cx="9733397" cy="3258841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815792" y="4193727"/>
            <a:ext cx="95410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</a:rPr>
              <a:t>Higher PSS, less no. of open flowers on </a:t>
            </a:r>
            <a:r>
              <a:rPr lang="en-US" altLang="zh-TW" sz="3200" b="1" dirty="0" err="1">
                <a:solidFill>
                  <a:srgbClr val="FF0000"/>
                </a:solidFill>
              </a:rPr>
              <a:t>wk</a:t>
            </a:r>
            <a:r>
              <a:rPr lang="en-US" altLang="zh-TW" sz="3200" b="1" dirty="0">
                <a:solidFill>
                  <a:srgbClr val="FF0000"/>
                </a:solidFill>
              </a:rPr>
              <a:t> 4</a:t>
            </a:r>
          </a:p>
          <a:p>
            <a:pPr algn="ctr"/>
            <a:r>
              <a:rPr lang="en-US" altLang="zh-TW" sz="3200" b="1" dirty="0">
                <a:solidFill>
                  <a:srgbClr val="FF0000"/>
                </a:solidFill>
              </a:rPr>
              <a:t>less no. of fruits</a:t>
            </a:r>
          </a:p>
          <a:p>
            <a:pPr algn="ctr"/>
            <a:r>
              <a:rPr lang="en-US" altLang="zh-TW" sz="3200" b="1" dirty="0">
                <a:solidFill>
                  <a:srgbClr val="FF0000"/>
                </a:solidFill>
              </a:rPr>
              <a:t>less % of red fruit</a:t>
            </a:r>
          </a:p>
          <a:p>
            <a:pPr algn="ctr"/>
            <a:r>
              <a:rPr lang="en-US" altLang="zh-TW" sz="3200" b="1" dirty="0">
                <a:solidFill>
                  <a:srgbClr val="FF0000"/>
                </a:solidFill>
              </a:rPr>
              <a:t>less total fruit weight/</a:t>
            </a:r>
            <a:r>
              <a:rPr lang="en-US" altLang="zh-TW" sz="3200" b="1" dirty="0" err="1">
                <a:solidFill>
                  <a:srgbClr val="FF0000"/>
                </a:solidFill>
              </a:rPr>
              <a:t>plt</a:t>
            </a:r>
            <a:endParaRPr lang="en-US" altLang="zh-TW" sz="32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3200" b="1" dirty="0">
                <a:solidFill>
                  <a:srgbClr val="FF0000"/>
                </a:solidFill>
              </a:rPr>
              <a:t>small fruit FW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D5DAD53-1451-4D30-B5A0-3F64CDE4D524}"/>
              </a:ext>
            </a:extLst>
          </p:cNvPr>
          <p:cNvSpPr txBox="1"/>
          <p:nvPr/>
        </p:nvSpPr>
        <p:spPr>
          <a:xfrm>
            <a:off x="329184" y="1306615"/>
            <a:ext cx="111857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Tomato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8631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889D6B-FFEB-4AF3-8269-5D075929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21437"/>
            <a:ext cx="2743200" cy="365125"/>
          </a:xfrm>
        </p:spPr>
        <p:txBody>
          <a:bodyPr/>
          <a:lstStyle/>
          <a:p>
            <a:fld id="{9D55DC8D-C4F0-4F0D-B826-92573808DA56}" type="slidenum">
              <a:rPr lang="zh-CN" altLang="en-US" smtClean="0"/>
              <a:pPr/>
              <a:t>43</a:t>
            </a:fld>
            <a:endParaRPr lang="zh-CN" altLang="en-US" dirty="0"/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ADACBDED-2B5B-40CE-81BF-0A36608E9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618579"/>
              </p:ext>
            </p:extLst>
          </p:nvPr>
        </p:nvGraphicFramePr>
        <p:xfrm>
          <a:off x="254366" y="562278"/>
          <a:ext cx="11448638" cy="624239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876799">
                  <a:extLst>
                    <a:ext uri="{9D8B030D-6E8A-4147-A177-3AD203B41FA5}">
                      <a16:colId xmlns:a16="http://schemas.microsoft.com/office/drawing/2014/main" val="3295010846"/>
                    </a:ext>
                  </a:extLst>
                </a:gridCol>
                <a:gridCol w="2190613">
                  <a:extLst>
                    <a:ext uri="{9D8B030D-6E8A-4147-A177-3AD203B41FA5}">
                      <a16:colId xmlns:a16="http://schemas.microsoft.com/office/drawing/2014/main" val="3762161421"/>
                    </a:ext>
                  </a:extLst>
                </a:gridCol>
                <a:gridCol w="2190613">
                  <a:extLst>
                    <a:ext uri="{9D8B030D-6E8A-4147-A177-3AD203B41FA5}">
                      <a16:colId xmlns:a16="http://schemas.microsoft.com/office/drawing/2014/main" val="3526817430"/>
                    </a:ext>
                  </a:extLst>
                </a:gridCol>
                <a:gridCol w="2190613">
                  <a:extLst>
                    <a:ext uri="{9D8B030D-6E8A-4147-A177-3AD203B41FA5}">
                      <a16:colId xmlns:a16="http://schemas.microsoft.com/office/drawing/2014/main" val="2132441839"/>
                    </a:ext>
                  </a:extLst>
                </a:gridCol>
              </a:tblGrid>
              <a:tr h="273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Treatment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325" marR="7325" marT="73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T-PSS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325" marR="7325" marT="73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D</a:t>
                      </a:r>
                      <a:r>
                        <a:rPr lang="en-US" sz="1800" u="none" strike="noStrike" dirty="0">
                          <a:effectLst/>
                        </a:rPr>
                        <a:t>-PSS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325" marR="7325" marT="73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Flowering rate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325" marR="7325" marT="73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751041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(12)_4FR (2) 25/23℃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0.0029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0.0034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6.67%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06825418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(12)_4FR (2)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0.0326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0.0390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6.67%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5334606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(12)_4FR (1) 25/23℃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0.0030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0.0036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76784125"/>
                  </a:ext>
                </a:extLst>
              </a:tr>
              <a:tr h="27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(12)_4FR</a:t>
                      </a:r>
                      <a:r>
                        <a:rPr lang="en-US" altLang="zh-TW" sz="1800" u="none" strike="noStrike" dirty="0">
                          <a:effectLst/>
                        </a:rPr>
                        <a:t>_half</a:t>
                      </a:r>
                      <a:r>
                        <a:rPr lang="zh-TW" altLang="en-US" sz="1800" u="none" strike="noStrike" dirty="0">
                          <a:effectLst/>
                        </a:rPr>
                        <a:t> </a:t>
                      </a:r>
                      <a:r>
                        <a:rPr lang="en-US" altLang="zh-TW" sz="1800" u="none" strike="noStrike" dirty="0">
                          <a:effectLst/>
                        </a:rPr>
                        <a:t>(2) 25/23℃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0.0030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0.0036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26.67%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18752967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(12)_2FR (2)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0.0333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0.0399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27.27%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89587965"/>
                  </a:ext>
                </a:extLst>
              </a:tr>
              <a:tr h="27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(12)_2FR_diffuse (2)</a:t>
                      </a:r>
                      <a:r>
                        <a:rPr lang="zh-TW" altLang="en-US" sz="1800" u="none" strike="noStrike" dirty="0">
                          <a:effectLst/>
                        </a:rPr>
                        <a:t> </a:t>
                      </a:r>
                      <a:r>
                        <a:rPr lang="en-US" altLang="zh-TW" sz="1800" u="none" strike="noStrike" dirty="0">
                          <a:effectLst/>
                        </a:rPr>
                        <a:t>20/18℃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0.0336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0.0402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27.27%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97499925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(12)_4FR (1)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0.0340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0.0407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27.27%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92975655"/>
                  </a:ext>
                </a:extLst>
              </a:tr>
              <a:tr h="27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(12)_4FR_</a:t>
                      </a:r>
                      <a:r>
                        <a:rPr lang="en-US" altLang="zh-TW" sz="1800" u="none" strike="noStrike" dirty="0">
                          <a:effectLst/>
                        </a:rPr>
                        <a:t>half</a:t>
                      </a:r>
                      <a:r>
                        <a:rPr lang="zh-TW" altLang="en-US" sz="1800" u="none" strike="noStrike" dirty="0">
                          <a:effectLst/>
                        </a:rPr>
                        <a:t> </a:t>
                      </a:r>
                      <a:r>
                        <a:rPr lang="en-US" altLang="zh-TW" sz="1800" u="none" strike="noStrike" dirty="0">
                          <a:effectLst/>
                        </a:rPr>
                        <a:t>(2) 20/18℃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0.0340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0.0406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36.36%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96281547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(13)_4FR (4) 25/18℃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0.0398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0.0465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46.15%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31502965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(12) 20/18℃</a:t>
                      </a:r>
                      <a:r>
                        <a:rPr lang="zh-TW" altLang="en-US" sz="1800" u="none" strike="noStrike" dirty="0">
                          <a:effectLst/>
                        </a:rPr>
                        <a:t> </a:t>
                      </a:r>
                      <a:r>
                        <a:rPr lang="en-US" altLang="zh-TW" sz="1800" u="none" strike="noStrike" dirty="0">
                          <a:effectLst/>
                        </a:rPr>
                        <a:t>(CK)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0.0359 </a:t>
                      </a:r>
                      <a:endParaRPr lang="en-US" altLang="zh-TW" sz="1800" b="1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0.0430 </a:t>
                      </a:r>
                      <a:endParaRPr lang="en-US" altLang="zh-TW" sz="1800" b="0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58.33%</a:t>
                      </a:r>
                      <a:endParaRPr lang="en-US" altLang="zh-TW" sz="1800" b="1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309500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(13)_4FR (3) 25/18℃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0.0414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0.0491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64.29%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47451104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(13)_4FR (2) 25/18℃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0.0429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0.0504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66.67%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59519856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(14)_4FR (3)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0.0542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0.0644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85.00%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71642024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(14)_4FR (4)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0.0522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0.0624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90.00%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5084204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(14)_4FR (2)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0.0557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0.0662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95.00%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72470910"/>
                  </a:ext>
                </a:extLst>
              </a:tr>
              <a:tr h="274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(14)+4FR (2)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0.0557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0.0664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95.00%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19834713"/>
                  </a:ext>
                </a:extLst>
              </a:tr>
              <a:tr h="2421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(14)+4FR (4)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0.0511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0.0611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100.00%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97716362"/>
                  </a:ext>
                </a:extLst>
              </a:tr>
              <a:tr h="27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(14)+4FR (3) 20/18℃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0.0527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0.0628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100.00%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12165255"/>
                  </a:ext>
                </a:extLst>
              </a:tr>
              <a:tr h="27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(14)+4FR</a:t>
                      </a:r>
                      <a:r>
                        <a:rPr lang="en-US" altLang="zh-TW" sz="1800" u="none" strike="noStrike" dirty="0">
                          <a:effectLst/>
                        </a:rPr>
                        <a:t>_half</a:t>
                      </a:r>
                      <a:r>
                        <a:rPr lang="zh-TW" altLang="en-US" sz="1800" u="none" strike="noStrike" dirty="0">
                          <a:effectLst/>
                        </a:rPr>
                        <a:t> </a:t>
                      </a:r>
                      <a:r>
                        <a:rPr lang="en-US" altLang="zh-TW" sz="1800" u="none" strike="noStrike" dirty="0">
                          <a:effectLst/>
                        </a:rPr>
                        <a:t>(4) 20/18℃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0.0549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0.0658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100.00%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8279285"/>
                  </a:ext>
                </a:extLst>
              </a:tr>
              <a:tr h="27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(14)+4FR</a:t>
                      </a:r>
                      <a:r>
                        <a:rPr lang="en-US" altLang="zh-TW" sz="1800" u="none" strike="noStrike" dirty="0">
                          <a:effectLst/>
                        </a:rPr>
                        <a:t>_half</a:t>
                      </a:r>
                      <a:r>
                        <a:rPr lang="zh-TW" altLang="en-US" sz="1800" u="none" strike="noStrike" dirty="0">
                          <a:effectLst/>
                        </a:rPr>
                        <a:t> </a:t>
                      </a:r>
                      <a:r>
                        <a:rPr lang="en-US" altLang="zh-TW" sz="1800" u="none" strike="noStrike" dirty="0">
                          <a:effectLst/>
                        </a:rPr>
                        <a:t>(3) 20/18℃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0.0570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0.0675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100.00%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74304068"/>
                  </a:ext>
                </a:extLst>
              </a:tr>
              <a:tr h="27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6CW (14)+4FR</a:t>
                      </a:r>
                      <a:r>
                        <a:rPr lang="en-US" altLang="zh-TW" sz="1800" u="none" strike="noStrike" dirty="0">
                          <a:effectLst/>
                        </a:rPr>
                        <a:t>_half</a:t>
                      </a:r>
                      <a:r>
                        <a:rPr lang="zh-TW" altLang="en-US" sz="1800" u="none" strike="noStrike" dirty="0">
                          <a:effectLst/>
                        </a:rPr>
                        <a:t> </a:t>
                      </a:r>
                      <a:r>
                        <a:rPr lang="en-US" altLang="zh-TW" sz="1800" u="none" strike="noStrike" dirty="0">
                          <a:effectLst/>
                        </a:rPr>
                        <a:t>(2) 20/18℃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0.0584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0.0688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100.00%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66513467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1F6A2561-EB08-489C-A808-5146FB883125}"/>
              </a:ext>
            </a:extLst>
          </p:cNvPr>
          <p:cNvSpPr/>
          <p:nvPr/>
        </p:nvSpPr>
        <p:spPr>
          <a:xfrm>
            <a:off x="0" y="-91144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zh-TW" altLang="en-US" sz="2000" dirty="0">
                <a:solidFill>
                  <a:srgbClr val="044875"/>
                </a:solidFill>
              </a:rPr>
              <a:t>各处理组之兩种修正後光稳态平衡模式与开花率</a:t>
            </a:r>
            <a:endParaRPr lang="en-US" altLang="zh-TW" sz="2000" dirty="0">
              <a:solidFill>
                <a:srgbClr val="044875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altLang="zh-TW" sz="2000" dirty="0">
                <a:solidFill>
                  <a:srgbClr val="044875"/>
                </a:solidFill>
              </a:rPr>
              <a:t>Two modified photostationary state models and flowering rate of each treatment</a:t>
            </a:r>
            <a:endParaRPr lang="zh-TW" altLang="en-US" sz="2000" dirty="0">
              <a:solidFill>
                <a:srgbClr val="0448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13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3">
            <a:extLst>
              <a:ext uri="{FF2B5EF4-FFF2-40B4-BE49-F238E27FC236}">
                <a16:creationId xmlns:a16="http://schemas.microsoft.com/office/drawing/2014/main" id="{29D588C0-083E-49EE-BE8C-97101C10D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1725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TW" sz="5400" dirty="0">
                <a:solidFill>
                  <a:srgbClr val="3D7294"/>
                </a:solidFill>
                <a:latin typeface="+mn-lt"/>
                <a:ea typeface="+mj-ea"/>
              </a:rPr>
              <a:t>Photoreceptors</a:t>
            </a:r>
            <a:endParaRPr lang="zh-TW" altLang="en-US" sz="5400" dirty="0">
              <a:solidFill>
                <a:srgbClr val="3D7294"/>
              </a:solidFill>
              <a:latin typeface="+mn-lt"/>
              <a:ea typeface="+mj-ea"/>
            </a:endParaRPr>
          </a:p>
        </p:txBody>
      </p:sp>
      <p:pic>
        <p:nvPicPr>
          <p:cNvPr id="14" name="內容版面配置區 3">
            <a:extLst>
              <a:ext uri="{FF2B5EF4-FFF2-40B4-BE49-F238E27FC236}">
                <a16:creationId xmlns:a16="http://schemas.microsoft.com/office/drawing/2014/main" id="{1574297D-BA19-4AD7-9C80-7B833E6E5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1332706"/>
            <a:ext cx="10464111" cy="4747032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260CB06-A396-45C3-A75E-4F83D80DF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156-4357-4A31-8D5B-B84D36130FED}" type="slidenum">
              <a:rPr lang="zh-TW" altLang="en-US" smtClean="0"/>
              <a:t>5</a:t>
            </a:fld>
            <a:endParaRPr lang="zh-TW" altLang="en-US" dirty="0"/>
          </a:p>
        </p:txBody>
      </p:sp>
      <p:sp>
        <p:nvSpPr>
          <p:cNvPr id="3" name="橢圓 2"/>
          <p:cNvSpPr/>
          <p:nvPr/>
        </p:nvSpPr>
        <p:spPr>
          <a:xfrm>
            <a:off x="3786389" y="3168203"/>
            <a:ext cx="1519707" cy="68258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7810221" y="3181082"/>
            <a:ext cx="1519707" cy="6825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329928" y="3181082"/>
            <a:ext cx="1519707" cy="682580"/>
          </a:xfrm>
          <a:prstGeom prst="ellipse">
            <a:avLst/>
          </a:prstGeom>
          <a:noFill/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225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31"/>
    </mc:Choice>
    <mc:Fallback xmlns="">
      <p:transition spd="slow" advTm="104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3">
            <a:extLst>
              <a:ext uri="{FF2B5EF4-FFF2-40B4-BE49-F238E27FC236}">
                <a16:creationId xmlns:a16="http://schemas.microsoft.com/office/drawing/2014/main" id="{EE5D844E-A0C4-4AA9-8B9B-AD05AD913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55" y="369223"/>
            <a:ext cx="1168229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TW" sz="4400" dirty="0">
                <a:solidFill>
                  <a:srgbClr val="3D7294"/>
                </a:solidFill>
                <a:latin typeface="+mj-lt"/>
                <a:ea typeface="+mj-ea"/>
              </a:rPr>
              <a:t>Yield Photon Flux (YPF) </a:t>
            </a:r>
            <a:r>
              <a:rPr lang="zh-TW" altLang="en-US" sz="3600" dirty="0">
                <a:solidFill>
                  <a:srgbClr val="3D7294"/>
                </a:solidFill>
                <a:latin typeface="+mj-lt"/>
              </a:rPr>
              <a:t> </a:t>
            </a:r>
            <a:endParaRPr lang="en-US" altLang="zh-TW" sz="3600" dirty="0">
              <a:solidFill>
                <a:srgbClr val="3D7294"/>
              </a:solidFill>
              <a:latin typeface="+mj-lt"/>
              <a:ea typeface="+mj-ea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BEE7008-1EA2-4356-8792-4054EA436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156-4357-4A31-8D5B-B84D36130FED}" type="slidenum">
              <a:rPr lang="zh-TW" altLang="en-US" smtClean="0"/>
              <a:t>6</a:t>
            </a:fld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8AD00FC5-6FBD-4B96-BF7D-FA2A182DA2A2}"/>
                  </a:ext>
                </a:extLst>
              </p:cNvPr>
              <p:cNvSpPr txBox="1"/>
              <p:nvPr/>
            </p:nvSpPr>
            <p:spPr>
              <a:xfrm>
                <a:off x="7034571" y="3219087"/>
                <a:ext cx="3324179" cy="1336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800" i="0" smtClean="0">
                          <a:latin typeface="Cambria Math" panose="02040503050406030204" pitchFamily="18" charset="0"/>
                        </a:rPr>
                        <m:t>YPF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8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  <m:brk m:alnAt="23"/>
                            </m:rPr>
                            <a:rPr lang="en-US" altLang="zh-TW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altLang="zh-TW" sz="28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altLang="zh-TW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altLang="zh-TW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lang="en-US" altLang="zh-TW" sz="28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altLang="zh-TW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Q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altLang="zh-TW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AD00FC5-6FBD-4B96-BF7D-FA2A182DA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571" y="3219087"/>
                <a:ext cx="3324179" cy="13362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0DB029B3-89AF-4684-88C4-D87E5E8E580E}"/>
                  </a:ext>
                </a:extLst>
              </p:cNvPr>
              <p:cNvSpPr txBox="1"/>
              <p:nvPr/>
            </p:nvSpPr>
            <p:spPr>
              <a:xfrm>
                <a:off x="5760692" y="4838754"/>
                <a:ext cx="6054435" cy="1308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800" dirty="0"/>
                  <a:t>N</a:t>
                </a:r>
                <a:r>
                  <a:rPr lang="el-GR" altLang="zh-TW" sz="2800" baseline="-25000" dirty="0">
                    <a:ea typeface="標楷體" panose="03000509000000000000" pitchFamily="65" charset="-120"/>
                  </a:rPr>
                  <a:t>λ</a:t>
                </a:r>
                <a:r>
                  <a:rPr lang="zh-TW" altLang="en-US" sz="2800" dirty="0">
                    <a:ea typeface="標楷體" panose="03000509000000000000" pitchFamily="65" charset="-120"/>
                  </a:rPr>
                  <a:t>：</a:t>
                </a:r>
                <a:r>
                  <a:rPr lang="en-US" altLang="zh-TW" sz="2800" dirty="0">
                    <a:ea typeface="標楷體" panose="03000509000000000000" pitchFamily="65" charset="-120"/>
                  </a:rPr>
                  <a:t>Spectral</a:t>
                </a:r>
                <a:r>
                  <a:rPr lang="zh-TW" altLang="en-US" sz="2800" dirty="0">
                    <a:ea typeface="標楷體" panose="03000509000000000000" pitchFamily="65" charset="-120"/>
                  </a:rPr>
                  <a:t> </a:t>
                </a:r>
                <a:r>
                  <a:rPr lang="en-US" altLang="zh-TW" sz="2800" dirty="0">
                    <a:ea typeface="標楷體" panose="03000509000000000000" pitchFamily="65" charset="-120"/>
                  </a:rPr>
                  <a:t>photon distribution (SPD)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RQE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sub>
                    </m:sSub>
                  </m:oMath>
                </a14:m>
                <a:r>
                  <a:rPr lang="zh-TW" altLang="en-US" sz="2800" dirty="0"/>
                  <a:t>：</a:t>
                </a:r>
                <a:r>
                  <a:rPr lang="en-US" altLang="zh-TW" sz="2800" dirty="0"/>
                  <a:t>Relative quantum efficiency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B029B3-89AF-4684-88C4-D87E5E8E5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692" y="4838754"/>
                <a:ext cx="6054435" cy="1308948"/>
              </a:xfrm>
              <a:prstGeom prst="rect">
                <a:avLst/>
              </a:prstGeom>
              <a:blipFill rotWithShape="0">
                <a:blip r:embed="rId5"/>
                <a:stretch>
                  <a:fillRect l="-2115" b="-126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8AD00FC5-6FBD-4B96-BF7D-FA2A182DA2A2}"/>
                  </a:ext>
                </a:extLst>
              </p:cNvPr>
              <p:cNvSpPr txBox="1"/>
              <p:nvPr/>
            </p:nvSpPr>
            <p:spPr>
              <a:xfrm>
                <a:off x="7034571" y="1364938"/>
                <a:ext cx="2397964" cy="1336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800"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altLang="zh-TW" sz="2800" i="0" smtClean="0">
                          <a:latin typeface="Cambria Math" panose="02040503050406030204" pitchFamily="18" charset="0"/>
                        </a:rPr>
                        <m:t>PF</m:t>
                      </m:r>
                      <m:r>
                        <m:rPr>
                          <m:nor/>
                        </m:rP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8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  <m:brk m:alnAt="23"/>
                            </m:rPr>
                            <a:rPr lang="en-US" altLang="zh-TW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altLang="zh-TW" sz="28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altLang="zh-TW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altLang="zh-TW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m:rPr>
                              <m:nor/>
                            </m:rPr>
                            <a:rPr lang="en-US" altLang="zh-TW" sz="28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altLang="zh-TW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AD00FC5-6FBD-4B96-BF7D-FA2A182DA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571" y="1364938"/>
                <a:ext cx="2397964" cy="13362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1687132" y="1571223"/>
            <a:ext cx="2730322" cy="427578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7B7EA419-A594-4798-AFDA-BBB4FE2117B3}"/>
              </a:ext>
            </a:extLst>
          </p:cNvPr>
          <p:cNvGrpSpPr/>
          <p:nvPr/>
        </p:nvGrpSpPr>
        <p:grpSpPr>
          <a:xfrm>
            <a:off x="0" y="1364938"/>
            <a:ext cx="5610396" cy="5044498"/>
            <a:chOff x="37118" y="1374175"/>
            <a:chExt cx="5610396" cy="5044498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AC4DE4DB-27B6-4E70-B132-8726781D32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81"/>
            <a:stretch/>
          </p:blipFill>
          <p:spPr>
            <a:xfrm>
              <a:off x="186872" y="1374175"/>
              <a:ext cx="5460642" cy="5044498"/>
            </a:xfrm>
            <a:prstGeom prst="rect">
              <a:avLst/>
            </a:prstGeom>
          </p:spPr>
        </p:pic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C6A467BF-8FF7-4B0A-A6D6-7537E980D6FF}"/>
                </a:ext>
              </a:extLst>
            </p:cNvPr>
            <p:cNvSpPr txBox="1"/>
            <p:nvPr/>
          </p:nvSpPr>
          <p:spPr>
            <a:xfrm>
              <a:off x="37118" y="2490169"/>
              <a:ext cx="461665" cy="2794035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none" rtlCol="0">
              <a:spAutoFit/>
            </a:bodyPr>
            <a:lstStyle/>
            <a:p>
              <a:r>
                <a:rPr lang="en-US" altLang="zh-TW" dirty="0"/>
                <a:t>Relative Quantum Efficiency</a:t>
              </a:r>
              <a:endParaRPr lang="zh-TW" altLang="en-US" dirty="0"/>
            </a:p>
          </p:txBody>
        </p:sp>
      </p:grpSp>
      <p:sp>
        <p:nvSpPr>
          <p:cNvPr id="10" name="矩形 9"/>
          <p:cNvSpPr/>
          <p:nvPr/>
        </p:nvSpPr>
        <p:spPr>
          <a:xfrm>
            <a:off x="9513005" y="4392354"/>
            <a:ext cx="2191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3D7294"/>
                </a:solidFill>
              </a:rPr>
              <a:t>Sager </a:t>
            </a:r>
            <a:r>
              <a:rPr lang="en-US" altLang="zh-TW" sz="2400" i="1" dirty="0">
                <a:solidFill>
                  <a:srgbClr val="3D7294"/>
                </a:solidFill>
              </a:rPr>
              <a:t>et al,</a:t>
            </a:r>
            <a:r>
              <a:rPr lang="en-US" altLang="zh-TW" sz="2400" dirty="0">
                <a:solidFill>
                  <a:srgbClr val="3D7294"/>
                </a:solidFill>
              </a:rPr>
              <a:t>1988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2398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75"/>
    </mc:Choice>
    <mc:Fallback xmlns="">
      <p:transition spd="slow" advTm="1937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TW" sz="6000" dirty="0"/>
              <a:t>One equation with various names 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58788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4400" dirty="0">
                <a:solidFill>
                  <a:srgbClr val="FF0000"/>
                </a:solidFill>
              </a:rPr>
              <a:t>P</a:t>
            </a:r>
            <a:r>
              <a:rPr lang="en-US" altLang="zh-TW" sz="4400" dirty="0"/>
              <a:t>hytochrome </a:t>
            </a:r>
            <a:r>
              <a:rPr lang="en-US" altLang="zh-TW" sz="4400" dirty="0" err="1">
                <a:solidFill>
                  <a:srgbClr val="FF0000"/>
                </a:solidFill>
              </a:rPr>
              <a:t>P</a:t>
            </a:r>
            <a:r>
              <a:rPr lang="en-US" altLang="zh-TW" sz="4400" dirty="0" err="1"/>
              <a:t>hoto</a:t>
            </a:r>
            <a:r>
              <a:rPr lang="en-US" altLang="zh-TW" sz="4400" dirty="0" err="1">
                <a:solidFill>
                  <a:srgbClr val="FF0000"/>
                </a:solidFill>
              </a:rPr>
              <a:t>E</a:t>
            </a:r>
            <a:r>
              <a:rPr lang="en-US" altLang="zh-TW" sz="4400" dirty="0" err="1"/>
              <a:t>quilibrium</a:t>
            </a:r>
            <a:r>
              <a:rPr lang="en-US" altLang="zh-TW" sz="4400" dirty="0"/>
              <a:t>, PPE</a:t>
            </a:r>
          </a:p>
          <a:p>
            <a:pPr marL="0" indent="0" algn="ctr">
              <a:buNone/>
            </a:pPr>
            <a:r>
              <a:rPr lang="en-US" altLang="zh-TW" sz="4400" dirty="0">
                <a:solidFill>
                  <a:srgbClr val="FF0000"/>
                </a:solidFill>
              </a:rPr>
              <a:t>P</a:t>
            </a:r>
            <a:r>
              <a:rPr lang="en-US" altLang="zh-TW" sz="4400" dirty="0"/>
              <a:t>hytochrome </a:t>
            </a:r>
            <a:r>
              <a:rPr lang="en-US" altLang="zh-TW" sz="4400" dirty="0" err="1">
                <a:solidFill>
                  <a:srgbClr val="FF0000"/>
                </a:solidFill>
              </a:rPr>
              <a:t>P</a:t>
            </a:r>
            <a:r>
              <a:rPr lang="en-US" altLang="zh-TW" sz="4400" dirty="0" err="1"/>
              <a:t>hotostationary</a:t>
            </a:r>
            <a:r>
              <a:rPr lang="en-US" altLang="zh-TW" sz="4400" dirty="0"/>
              <a:t> </a:t>
            </a:r>
            <a:r>
              <a:rPr lang="en-US" altLang="zh-TW" sz="4400" dirty="0">
                <a:solidFill>
                  <a:srgbClr val="FF0000"/>
                </a:solidFill>
              </a:rPr>
              <a:t>S</a:t>
            </a:r>
            <a:r>
              <a:rPr lang="en-US" altLang="zh-TW" sz="4400" dirty="0"/>
              <a:t>tate, PPS</a:t>
            </a:r>
          </a:p>
          <a:p>
            <a:pPr marL="0" indent="0" algn="ctr">
              <a:buNone/>
            </a:pPr>
            <a:r>
              <a:rPr lang="en-US" altLang="zh-TW" sz="4400" dirty="0">
                <a:solidFill>
                  <a:srgbClr val="FF0000"/>
                </a:solidFill>
              </a:rPr>
              <a:t>P</a:t>
            </a:r>
            <a:r>
              <a:rPr lang="en-US" altLang="zh-TW" sz="4400" dirty="0"/>
              <a:t>hytochrome </a:t>
            </a:r>
            <a:r>
              <a:rPr lang="en-US" altLang="zh-TW" sz="4400" dirty="0" err="1"/>
              <a:t>photo</a:t>
            </a:r>
            <a:r>
              <a:rPr lang="en-US" altLang="zh-TW" sz="4400" dirty="0" err="1">
                <a:solidFill>
                  <a:srgbClr val="FF0000"/>
                </a:solidFill>
              </a:rPr>
              <a:t>S</a:t>
            </a:r>
            <a:r>
              <a:rPr lang="en-US" altLang="zh-TW" sz="4400" dirty="0" err="1"/>
              <a:t>tationary</a:t>
            </a:r>
            <a:r>
              <a:rPr lang="en-US" altLang="zh-TW" sz="4400" dirty="0"/>
              <a:t> </a:t>
            </a:r>
            <a:r>
              <a:rPr lang="en-US" altLang="zh-TW" sz="4400" dirty="0">
                <a:solidFill>
                  <a:srgbClr val="FF0000"/>
                </a:solidFill>
              </a:rPr>
              <a:t>S</a:t>
            </a:r>
            <a:r>
              <a:rPr lang="en-US" altLang="zh-TW" sz="4400" dirty="0"/>
              <a:t>tate, PSS</a:t>
            </a:r>
          </a:p>
          <a:p>
            <a:pPr marL="0" indent="0" algn="ctr">
              <a:buNone/>
            </a:pPr>
            <a:r>
              <a:rPr lang="en-US" altLang="zh-TW" sz="4400" dirty="0" err="1">
                <a:solidFill>
                  <a:srgbClr val="FF0000"/>
                </a:solidFill>
              </a:rPr>
              <a:t>P</a:t>
            </a:r>
            <a:r>
              <a:rPr lang="en-US" altLang="zh-TW" sz="4400" dirty="0" err="1"/>
              <a:t>hoto</a:t>
            </a:r>
            <a:r>
              <a:rPr lang="en-US" altLang="zh-TW" sz="4400" dirty="0" err="1">
                <a:solidFill>
                  <a:srgbClr val="FF0000"/>
                </a:solidFill>
              </a:rPr>
              <a:t>S</a:t>
            </a:r>
            <a:r>
              <a:rPr lang="en-US" altLang="zh-TW" sz="4400" dirty="0" err="1"/>
              <a:t>tationary</a:t>
            </a:r>
            <a:r>
              <a:rPr lang="en-US" altLang="zh-TW" sz="4400" dirty="0"/>
              <a:t> </a:t>
            </a:r>
            <a:r>
              <a:rPr lang="en-US" altLang="zh-TW" sz="4400" dirty="0">
                <a:solidFill>
                  <a:srgbClr val="FF0000"/>
                </a:solidFill>
              </a:rPr>
              <a:t>S</a:t>
            </a:r>
            <a:r>
              <a:rPr lang="en-US" altLang="zh-TW" sz="4400" dirty="0"/>
              <a:t>tate, PSS</a:t>
            </a:r>
          </a:p>
          <a:p>
            <a:endParaRPr lang="en-US" altLang="zh-TW" sz="4400" dirty="0"/>
          </a:p>
          <a:p>
            <a:endParaRPr lang="zh-TW" altLang="en-US" sz="4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156-4357-4A31-8D5B-B84D36130FED}" type="slidenum">
              <a:rPr lang="zh-TW" altLang="en-US" smtClean="0"/>
              <a:t>7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-1" y="4567662"/>
                <a:ext cx="12192001" cy="1725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4800" dirty="0"/>
                  <a:t>PSS, PPE, PPS</a:t>
                </a:r>
                <a:r>
                  <a:rPr lang="zh-TW" altLang="en-US" sz="4800" dirty="0"/>
                  <a:t> 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4800" dirty="0"/>
                          <m:t>Pfr</m:t>
                        </m:r>
                      </m:num>
                      <m:den>
                        <m:eqArr>
                          <m:eqArrPr>
                            <m:ctrlPr>
                              <a:rPr lang="en-US" altLang="zh-TW" sz="48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altLang="zh-TW" sz="4800" dirty="0"/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altLang="zh-TW" sz="4800" baseline="-25000" dirty="0"/>
                              <m:t>total</m:t>
                            </m:r>
                            <m:r>
                              <m:rPr>
                                <m:nor/>
                              </m:rPr>
                              <a:rPr lang="en-US" altLang="zh-TW" sz="48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TW" sz="4800" baseline="-25000" dirty="0"/>
                              <m:t>(=</m:t>
                            </m:r>
                            <m:r>
                              <m:rPr>
                                <m:nor/>
                              </m:rPr>
                              <a:rPr lang="en-US" altLang="zh-TW" sz="4800" baseline="-25000" dirty="0"/>
                              <m:t>Pr</m:t>
                            </m:r>
                            <m:r>
                              <m:rPr>
                                <m:nor/>
                              </m:rPr>
                              <a:rPr lang="en-US" altLang="zh-TW" sz="4800" baseline="-25000" dirty="0"/>
                              <m:t> + </m:t>
                            </m:r>
                            <m:r>
                              <m:rPr>
                                <m:nor/>
                              </m:rPr>
                              <a:rPr lang="en-US" altLang="zh-TW" sz="4800" baseline="-25000" dirty="0"/>
                              <m:t>Pfr</m:t>
                            </m:r>
                            <m:r>
                              <m:rPr>
                                <m:nor/>
                              </m:rPr>
                              <a:rPr lang="en-US" altLang="zh-TW" sz="4800" baseline="-25000" dirty="0"/>
                              <m:t>) </m:t>
                            </m:r>
                          </m:e>
                          <m:e/>
                        </m:eqArr>
                      </m:den>
                    </m:f>
                  </m:oMath>
                </a14:m>
                <a:endParaRPr lang="zh-TW" altLang="en-US" sz="48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4567662"/>
                <a:ext cx="12192001" cy="172553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314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C07DBE66-3FC4-4786-94A1-ADC3F5C08A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95" t="49890" r="15912" b="6821"/>
          <a:stretch/>
        </p:blipFill>
        <p:spPr>
          <a:xfrm>
            <a:off x="254855" y="1427872"/>
            <a:ext cx="5166070" cy="4790908"/>
          </a:xfrm>
          <a:prstGeom prst="rect">
            <a:avLst/>
          </a:prstGeom>
        </p:spPr>
      </p:pic>
      <p:sp>
        <p:nvSpPr>
          <p:cNvPr id="16" name="文本框 3">
            <a:extLst>
              <a:ext uri="{FF2B5EF4-FFF2-40B4-BE49-F238E27FC236}">
                <a16:creationId xmlns:a16="http://schemas.microsoft.com/office/drawing/2014/main" id="{EE5D844E-A0C4-4AA9-8B9B-AD05AD913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55" y="0"/>
            <a:ext cx="1168229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TW" sz="4400" dirty="0">
                <a:solidFill>
                  <a:srgbClr val="FF0000"/>
                </a:solidFill>
                <a:latin typeface="+mj-lt"/>
                <a:ea typeface="+mj-ea"/>
              </a:rPr>
              <a:t>P</a:t>
            </a:r>
            <a:r>
              <a:rPr lang="en-US" altLang="zh-TW" sz="4400" dirty="0">
                <a:solidFill>
                  <a:srgbClr val="3D7294"/>
                </a:solidFill>
                <a:latin typeface="+mj-lt"/>
                <a:ea typeface="+mj-ea"/>
              </a:rPr>
              <a:t>hytochrome </a:t>
            </a:r>
            <a:r>
              <a:rPr lang="en-US" altLang="zh-TW" sz="4400" dirty="0" err="1">
                <a:solidFill>
                  <a:srgbClr val="3D7294"/>
                </a:solidFill>
                <a:latin typeface="+mj-lt"/>
                <a:ea typeface="+mj-ea"/>
              </a:rPr>
              <a:t>photo</a:t>
            </a:r>
            <a:r>
              <a:rPr lang="en-US" altLang="zh-TW" sz="4400" dirty="0" err="1">
                <a:solidFill>
                  <a:srgbClr val="FF0000"/>
                </a:solidFill>
                <a:latin typeface="+mj-lt"/>
                <a:ea typeface="+mj-ea"/>
              </a:rPr>
              <a:t>S</a:t>
            </a:r>
            <a:r>
              <a:rPr lang="en-US" altLang="zh-TW" sz="4400" dirty="0" err="1">
                <a:solidFill>
                  <a:srgbClr val="3D7294"/>
                </a:solidFill>
                <a:latin typeface="+mj-lt"/>
                <a:ea typeface="+mj-ea"/>
              </a:rPr>
              <a:t>tationary</a:t>
            </a:r>
            <a:r>
              <a:rPr lang="en-US" altLang="zh-TW" sz="4400" dirty="0">
                <a:solidFill>
                  <a:srgbClr val="3D7294"/>
                </a:solidFill>
                <a:latin typeface="+mj-lt"/>
                <a:ea typeface="+mj-ea"/>
              </a:rPr>
              <a:t> </a:t>
            </a:r>
            <a:r>
              <a:rPr lang="en-US" altLang="zh-TW" sz="4400" dirty="0">
                <a:solidFill>
                  <a:srgbClr val="FF0000"/>
                </a:solidFill>
                <a:latin typeface="+mj-lt"/>
                <a:ea typeface="+mj-ea"/>
              </a:rPr>
              <a:t>S</a:t>
            </a:r>
            <a:r>
              <a:rPr lang="en-US" altLang="zh-TW" sz="4400" dirty="0">
                <a:solidFill>
                  <a:srgbClr val="3D7294"/>
                </a:solidFill>
                <a:latin typeface="+mj-lt"/>
                <a:ea typeface="+mj-ea"/>
              </a:rPr>
              <a:t>tate</a:t>
            </a:r>
            <a:endParaRPr lang="en-US" altLang="zh-TW" sz="3600" dirty="0">
              <a:solidFill>
                <a:srgbClr val="3D7294"/>
              </a:solidFill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2">
                <a:extLst>
                  <a:ext uri="{FF2B5EF4-FFF2-40B4-BE49-F238E27FC236}">
                    <a16:creationId xmlns:a16="http://schemas.microsoft.com/office/drawing/2014/main" id="{1A2F329C-4355-4034-B011-8443ADBAC2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20925" y="1008933"/>
                <a:ext cx="6383441" cy="562878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altLang="zh-TW" sz="3200" dirty="0"/>
                  <a:t>PSS</a:t>
                </a:r>
                <a:r>
                  <a:rPr lang="zh-TW" altLang="en-US" sz="3200" dirty="0"/>
                  <a:t> 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dirty="0"/>
                          <m:t>Pfr</m:t>
                        </m:r>
                      </m:num>
                      <m:den>
                        <m:eqArr>
                          <m:eqArrPr>
                            <m:ctrlPr>
                              <a:rPr lang="en-US" altLang="zh-TW" sz="32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altLang="zh-TW" sz="3200" dirty="0"/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altLang="zh-TW" sz="3200" baseline="-25000" dirty="0"/>
                              <m:t>total</m:t>
                            </m:r>
                            <m:r>
                              <m:rPr>
                                <m:nor/>
                              </m:rPr>
                              <a:rPr lang="en-US" altLang="zh-TW" sz="32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TW" sz="3200" baseline="-25000" dirty="0"/>
                              <m:t>(=</m:t>
                            </m:r>
                            <m:r>
                              <m:rPr>
                                <m:nor/>
                              </m:rPr>
                              <a:rPr lang="en-US" altLang="zh-TW" sz="3200" baseline="-25000" dirty="0"/>
                              <m:t>Pr</m:t>
                            </m:r>
                            <m:r>
                              <m:rPr>
                                <m:nor/>
                              </m:rPr>
                              <a:rPr lang="en-US" altLang="zh-TW" sz="3200" baseline="-25000" dirty="0"/>
                              <m:t> + </m:t>
                            </m:r>
                            <m:r>
                              <m:rPr>
                                <m:nor/>
                              </m:rPr>
                              <a:rPr lang="en-US" altLang="zh-TW" sz="3200" baseline="-25000" dirty="0"/>
                              <m:t>Pfr</m:t>
                            </m:r>
                            <m:r>
                              <m:rPr>
                                <m:nor/>
                              </m:rPr>
                              <a:rPr lang="en-US" altLang="zh-TW" sz="3200" baseline="-25000" dirty="0"/>
                              <m:t>) </m:t>
                            </m:r>
                          </m:e>
                          <m:e/>
                        </m:eqArr>
                      </m:den>
                    </m:f>
                  </m:oMath>
                </a14:m>
                <a:endParaRPr lang="en-US" altLang="zh-TW" sz="32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altLang="zh-TW" sz="3200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altLang="zh-TW" sz="3200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altLang="zh-TW" sz="3200" dirty="0">
                  <a:solidFill>
                    <a:srgbClr val="FF0000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altLang="zh-TW" sz="3200" dirty="0">
                    <a:solidFill>
                      <a:srgbClr val="C00000"/>
                    </a:solidFill>
                  </a:rPr>
                  <a:t>Far red</a:t>
                </a:r>
                <a:r>
                  <a:rPr lang="en-US" altLang="zh-TW" sz="3200" dirty="0"/>
                  <a:t> promotes  </a:t>
                </a:r>
                <a:r>
                  <a:rPr lang="en-US" altLang="zh-TW" sz="3200" dirty="0" err="1"/>
                  <a:t>Pfr</a:t>
                </a:r>
                <a:r>
                  <a:rPr lang="en-US" altLang="zh-TW" sz="3200" dirty="0"/>
                  <a:t> </a:t>
                </a:r>
                <a:r>
                  <a:rPr lang="en-US" altLang="zh-TW" sz="3200" dirty="0">
                    <a:sym typeface="Wingdings" panose="05000000000000000000" pitchFamily="2" charset="2"/>
                  </a:rPr>
                  <a:t> </a:t>
                </a:r>
                <a:r>
                  <a:rPr lang="en-US" altLang="zh-TW" sz="3200" dirty="0" err="1">
                    <a:sym typeface="Wingdings" panose="05000000000000000000" pitchFamily="2" charset="2"/>
                  </a:rPr>
                  <a:t>Pr</a:t>
                </a:r>
                <a:endParaRPr lang="en-US" altLang="zh-TW" sz="3200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altLang="zh-TW" sz="3200" dirty="0"/>
                  <a:t>Less no. of </a:t>
                </a:r>
                <a:r>
                  <a:rPr lang="en-US" altLang="zh-TW" sz="3200" dirty="0" err="1"/>
                  <a:t>Pfr</a:t>
                </a:r>
                <a:r>
                  <a:rPr lang="en-US" altLang="zh-TW" sz="3200" dirty="0"/>
                  <a:t> lead to smaller</a:t>
                </a:r>
                <a:r>
                  <a:rPr lang="en-US" altLang="zh-TW" sz="3200" dirty="0">
                    <a:sym typeface="Wingdings" panose="05000000000000000000" pitchFamily="2" charset="2"/>
                  </a:rPr>
                  <a:t> </a:t>
                </a:r>
                <a:r>
                  <a:rPr lang="en-US" altLang="zh-TW" sz="3200" dirty="0"/>
                  <a:t>PSS</a:t>
                </a:r>
                <a:endParaRPr lang="en-US" altLang="zh-TW" sz="3200" dirty="0">
                  <a:solidFill>
                    <a:srgbClr val="FF0000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altLang="zh-TW" sz="3200" dirty="0">
                    <a:solidFill>
                      <a:srgbClr val="FF0000"/>
                    </a:solidFill>
                  </a:rPr>
                  <a:t>Red promotes</a:t>
                </a:r>
                <a:r>
                  <a:rPr lang="en-US" altLang="zh-TW" sz="3200" dirty="0"/>
                  <a:t> </a:t>
                </a:r>
                <a:r>
                  <a:rPr lang="en-US" altLang="zh-TW" sz="3200" dirty="0" err="1"/>
                  <a:t>Pr</a:t>
                </a:r>
                <a:r>
                  <a:rPr lang="en-US" altLang="zh-TW" sz="3200" dirty="0"/>
                  <a:t> </a:t>
                </a:r>
                <a:r>
                  <a:rPr lang="en-US" altLang="zh-TW" sz="3200" dirty="0">
                    <a:sym typeface="Wingdings" panose="05000000000000000000" pitchFamily="2" charset="2"/>
                  </a:rPr>
                  <a:t> </a:t>
                </a:r>
                <a:r>
                  <a:rPr lang="en-US" altLang="zh-TW" sz="3200" dirty="0" err="1">
                    <a:sym typeface="Wingdings" panose="05000000000000000000" pitchFamily="2" charset="2"/>
                  </a:rPr>
                  <a:t>Pfr</a:t>
                </a:r>
                <a:endParaRPr lang="en-US" altLang="zh-TW" sz="3200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altLang="zh-TW" sz="3200" dirty="0">
                    <a:sym typeface="Wingdings" panose="05000000000000000000" pitchFamily="2" charset="2"/>
                  </a:rPr>
                  <a:t>Many </a:t>
                </a:r>
                <a:r>
                  <a:rPr lang="en-US" altLang="zh-TW" sz="3200" dirty="0" err="1">
                    <a:sym typeface="Wingdings" panose="05000000000000000000" pitchFamily="2" charset="2"/>
                  </a:rPr>
                  <a:t>Pfr</a:t>
                </a:r>
                <a:r>
                  <a:rPr lang="en-US" altLang="zh-TW" sz="3200" dirty="0">
                    <a:sym typeface="Wingdings" panose="05000000000000000000" pitchFamily="2" charset="2"/>
                  </a:rPr>
                  <a:t> lead to bigger </a:t>
                </a:r>
                <a:r>
                  <a:rPr lang="en-US" altLang="zh-TW" sz="3200" dirty="0"/>
                  <a:t>PSS</a:t>
                </a:r>
              </a:p>
            </p:txBody>
          </p:sp>
        </mc:Choice>
        <mc:Fallback xmlns="">
          <p:sp>
            <p:nvSpPr>
              <p:cNvPr id="8" name="內容版面配置區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A2F329C-4355-4034-B011-8443ADBAC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925" y="1008933"/>
                <a:ext cx="6383441" cy="5628785"/>
              </a:xfrm>
              <a:prstGeom prst="rect">
                <a:avLst/>
              </a:prstGeom>
              <a:blipFill rotWithShape="0">
                <a:blip r:embed="rId4"/>
                <a:stretch>
                  <a:fillRect b="-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BEE7008-1EA2-4356-8792-4054EA436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156-4357-4A31-8D5B-B84D36130FED}" type="slidenum">
              <a:rPr lang="zh-TW" altLang="en-US" smtClean="0"/>
              <a:t>8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B4FFEB3-7B4F-44CD-BD25-367024191E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04" t="8485" r="24186" b="29479"/>
          <a:stretch/>
        </p:blipFill>
        <p:spPr>
          <a:xfrm>
            <a:off x="7434145" y="2277479"/>
            <a:ext cx="3099499" cy="170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7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75"/>
    </mc:Choice>
    <mc:Fallback xmlns="">
      <p:transition spd="slow" advTm="1937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1436B53A-D49F-41DB-9716-307C8B7F0F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8"/>
            <a:ext cx="6096000" cy="3429001"/>
          </a:xfrm>
        </p:spPr>
      </p:pic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014406EB-0D5A-4031-B30A-9B925E74AD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6096000" cy="3429000"/>
          </a:xfr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68554907-6C2A-4B60-89C1-AD3426052A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7"/>
          <a:stretch/>
        </p:blipFill>
        <p:spPr>
          <a:xfrm>
            <a:off x="328607" y="0"/>
            <a:ext cx="5824537" cy="3428997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8303B0A6-F19E-4046-AFCE-3AE2B542ECAD}"/>
              </a:ext>
            </a:extLst>
          </p:cNvPr>
          <p:cNvSpPr txBox="1"/>
          <p:nvPr/>
        </p:nvSpPr>
        <p:spPr>
          <a:xfrm>
            <a:off x="1071557" y="134080"/>
            <a:ext cx="2395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Butler et al., 1964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3B587D96-BEAA-442F-B32A-007F9E5634FA}"/>
              </a:ext>
            </a:extLst>
          </p:cNvPr>
          <p:cNvSpPr txBox="1"/>
          <p:nvPr/>
        </p:nvSpPr>
        <p:spPr>
          <a:xfrm>
            <a:off x="1071557" y="3563079"/>
            <a:ext cx="2876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TW" sz="2400" dirty="0">
                <a:solidFill>
                  <a:srgbClr val="FF0000"/>
                </a:solidFill>
              </a:rPr>
              <a:t>Pratt and Briggs 1966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CDF8D61-E566-4A9B-9A79-4C6997C8B3D6}"/>
              </a:ext>
            </a:extLst>
          </p:cNvPr>
          <p:cNvSpPr txBox="1"/>
          <p:nvPr/>
        </p:nvSpPr>
        <p:spPr>
          <a:xfrm>
            <a:off x="7037676" y="3563079"/>
            <a:ext cx="232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TW" sz="2400" dirty="0">
                <a:solidFill>
                  <a:srgbClr val="FF0000"/>
                </a:solidFill>
              </a:rPr>
              <a:t>Sager et al., 1988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F176F3E2-5F21-4657-BAA5-CE424D281E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2"/>
            <a:ext cx="6096000" cy="3428999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3A1EC92A-AB78-48B8-AFB7-B42C9F0A9816}"/>
              </a:ext>
            </a:extLst>
          </p:cNvPr>
          <p:cNvSpPr txBox="1"/>
          <p:nvPr/>
        </p:nvSpPr>
        <p:spPr>
          <a:xfrm>
            <a:off x="7037676" y="134080"/>
            <a:ext cx="3292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TW" sz="2400" dirty="0">
                <a:solidFill>
                  <a:srgbClr val="FF0000"/>
                </a:solidFill>
              </a:rPr>
              <a:t>Kelly and </a:t>
            </a:r>
            <a:r>
              <a:rPr lang="en-US" altLang="zh-TW" sz="2400" dirty="0" err="1">
                <a:solidFill>
                  <a:srgbClr val="FF0000"/>
                </a:solidFill>
              </a:rPr>
              <a:t>Lagarias</a:t>
            </a:r>
            <a:r>
              <a:rPr lang="en-US" altLang="zh-TW" sz="2400" dirty="0">
                <a:solidFill>
                  <a:srgbClr val="FF0000"/>
                </a:solidFill>
              </a:rPr>
              <a:t>, 1985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5342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6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8|4|4.2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4529</TotalTime>
  <Words>4025</Words>
  <Application>Microsoft Office PowerPoint</Application>
  <PresentationFormat>寬螢幕</PresentationFormat>
  <Paragraphs>845</Paragraphs>
  <Slides>43</Slides>
  <Notes>6</Notes>
  <HiddenSlides>2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55" baseType="lpstr">
      <vt:lpstr>等线</vt:lpstr>
      <vt:lpstr>맑은 고딕</vt:lpstr>
      <vt:lpstr>Open Sans Semibold</vt:lpstr>
      <vt:lpstr>宋体</vt:lpstr>
      <vt:lpstr>新細明體</vt:lpstr>
      <vt:lpstr>標楷體</vt:lpstr>
      <vt:lpstr>Arial</vt:lpstr>
      <vt:lpstr>Calibri</vt:lpstr>
      <vt:lpstr>Cambria Math</vt:lpstr>
      <vt:lpstr>Times New Roman</vt:lpstr>
      <vt:lpstr>Wingdings</vt:lpstr>
      <vt:lpstr>Office 佈景主題</vt:lpstr>
      <vt:lpstr>Development of modified photostationary state model to relate phytochrome conversion and flowering of spinach  光敏素調節開花機制的數學模式 —以菠菜開花為例</vt:lpstr>
      <vt:lpstr>PowerPoint 簡報</vt:lpstr>
      <vt:lpstr>PowerPoint 簡報</vt:lpstr>
      <vt:lpstr>PowerPoint 簡報</vt:lpstr>
      <vt:lpstr>PowerPoint 簡報</vt:lpstr>
      <vt:lpstr>PowerPoint 簡報</vt:lpstr>
      <vt:lpstr>One equation with various names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Predicting Stem Elongation  and Leaf Expansion:  Percent far-red is a better predictor than PPE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Ratio of conversion rate of inactive vs. active phytochrome, C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modified photostationary state model to relate phytochrome conversion and flowering of spinach  光敏素調節開花機制的數學模式 —以抑制菠菜開花為例</dc:title>
  <dc:creator>lab306</dc:creator>
  <cp:lastModifiedBy>FangWei</cp:lastModifiedBy>
  <cp:revision>205</cp:revision>
  <dcterms:created xsi:type="dcterms:W3CDTF">2020-11-23T08:06:48Z</dcterms:created>
  <dcterms:modified xsi:type="dcterms:W3CDTF">2022-03-14T15:36:19Z</dcterms:modified>
</cp:coreProperties>
</file>