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4.xml" ContentType="application/vnd.openxmlformats-officedocument.presentationml.notesSlide+xml"/>
  <Override PartName="/ppt/tags/tag4.xml" ContentType="application/vnd.openxmlformats-officedocument.presentationml.tags+xml"/>
  <Override PartName="/ppt/notesSlides/notesSlide75.xml" ContentType="application/vnd.openxmlformats-officedocument.presentationml.notesSlide+xml"/>
  <Override PartName="/ppt/tags/tag5.xml" ContentType="application/vnd.openxmlformats-officedocument.presentationml.tags+xml"/>
  <Override PartName="/ppt/notesSlides/notesSlide76.xml" ContentType="application/vnd.openxmlformats-officedocument.presentationml.notesSlide+xml"/>
  <Override PartName="/ppt/tags/tag6.xml" ContentType="application/vnd.openxmlformats-officedocument.presentationml.tags+xml"/>
  <Override PartName="/ppt/notesSlides/notesSlide77.xml" ContentType="application/vnd.openxmlformats-officedocument.presentationml.notesSlide+xml"/>
  <Override PartName="/ppt/tags/tag7.xml" ContentType="application/vnd.openxmlformats-officedocument.presentationml.tags+xml"/>
  <Override PartName="/ppt/notesSlides/notesSlide78.xml" ContentType="application/vnd.openxmlformats-officedocument.presentationml.notesSlide+xml"/>
  <Override PartName="/ppt/tags/tag8.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Lst>
  <p:notesMasterIdLst>
    <p:notesMasterId r:id="rId182"/>
  </p:notesMasterIdLst>
  <p:sldIdLst>
    <p:sldId id="730" r:id="rId4"/>
    <p:sldId id="1098" r:id="rId5"/>
    <p:sldId id="842" r:id="rId6"/>
    <p:sldId id="812" r:id="rId7"/>
    <p:sldId id="844" r:id="rId8"/>
    <p:sldId id="846" r:id="rId9"/>
    <p:sldId id="921" r:id="rId10"/>
    <p:sldId id="813" r:id="rId11"/>
    <p:sldId id="481" r:id="rId12"/>
    <p:sldId id="740" r:id="rId13"/>
    <p:sldId id="450" r:id="rId14"/>
    <p:sldId id="482" r:id="rId15"/>
    <p:sldId id="475" r:id="rId16"/>
    <p:sldId id="259" r:id="rId17"/>
    <p:sldId id="261" r:id="rId18"/>
    <p:sldId id="822" r:id="rId19"/>
    <p:sldId id="263" r:id="rId20"/>
    <p:sldId id="264" r:id="rId21"/>
    <p:sldId id="905" r:id="rId22"/>
    <p:sldId id="904" r:id="rId23"/>
    <p:sldId id="906" r:id="rId24"/>
    <p:sldId id="928" r:id="rId25"/>
    <p:sldId id="897" r:id="rId26"/>
    <p:sldId id="898" r:id="rId27"/>
    <p:sldId id="899" r:id="rId28"/>
    <p:sldId id="900" r:id="rId29"/>
    <p:sldId id="272" r:id="rId30"/>
    <p:sldId id="550" r:id="rId31"/>
    <p:sldId id="824" r:id="rId32"/>
    <p:sldId id="823" r:id="rId33"/>
    <p:sldId id="499" r:id="rId34"/>
    <p:sldId id="901" r:id="rId35"/>
    <p:sldId id="902" r:id="rId36"/>
    <p:sldId id="281" r:id="rId37"/>
    <p:sldId id="273" r:id="rId38"/>
    <p:sldId id="274" r:id="rId39"/>
    <p:sldId id="275" r:id="rId40"/>
    <p:sldId id="554" r:id="rId41"/>
    <p:sldId id="543" r:id="rId42"/>
    <p:sldId id="544" r:id="rId43"/>
    <p:sldId id="545" r:id="rId44"/>
    <p:sldId id="455" r:id="rId45"/>
    <p:sldId id="456" r:id="rId46"/>
    <p:sldId id="893" r:id="rId47"/>
    <p:sldId id="894" r:id="rId48"/>
    <p:sldId id="530" r:id="rId49"/>
    <p:sldId id="531" r:id="rId50"/>
    <p:sldId id="532" r:id="rId51"/>
    <p:sldId id="895" r:id="rId52"/>
    <p:sldId id="551" r:id="rId53"/>
    <p:sldId id="553" r:id="rId54"/>
    <p:sldId id="552" r:id="rId55"/>
    <p:sldId id="922" r:id="rId56"/>
    <p:sldId id="741" r:id="rId57"/>
    <p:sldId id="743" r:id="rId58"/>
    <p:sldId id="512" r:id="rId59"/>
    <p:sldId id="513" r:id="rId60"/>
    <p:sldId id="509" r:id="rId61"/>
    <p:sldId id="511" r:id="rId62"/>
    <p:sldId id="739" r:id="rId63"/>
    <p:sldId id="521" r:id="rId64"/>
    <p:sldId id="896" r:id="rId65"/>
    <p:sldId id="522" r:id="rId66"/>
    <p:sldId id="829" r:id="rId67"/>
    <p:sldId id="798" r:id="rId68"/>
    <p:sldId id="799" r:id="rId69"/>
    <p:sldId id="734" r:id="rId70"/>
    <p:sldId id="735" r:id="rId71"/>
    <p:sldId id="828" r:id="rId72"/>
    <p:sldId id="736" r:id="rId73"/>
    <p:sldId id="744" r:id="rId74"/>
    <p:sldId id="745" r:id="rId75"/>
    <p:sldId id="746" r:id="rId76"/>
    <p:sldId id="805" r:id="rId77"/>
    <p:sldId id="802" r:id="rId78"/>
    <p:sldId id="800" r:id="rId79"/>
    <p:sldId id="801" r:id="rId80"/>
    <p:sldId id="748" r:id="rId81"/>
    <p:sldId id="804" r:id="rId82"/>
    <p:sldId id="803" r:id="rId83"/>
    <p:sldId id="749" r:id="rId84"/>
    <p:sldId id="747" r:id="rId85"/>
    <p:sldId id="750" r:id="rId86"/>
    <p:sldId id="751" r:id="rId87"/>
    <p:sldId id="808" r:id="rId88"/>
    <p:sldId id="809" r:id="rId89"/>
    <p:sldId id="810" r:id="rId90"/>
    <p:sldId id="811" r:id="rId91"/>
    <p:sldId id="835" r:id="rId92"/>
    <p:sldId id="834" r:id="rId93"/>
    <p:sldId id="840" r:id="rId94"/>
    <p:sldId id="838" r:id="rId95"/>
    <p:sldId id="839" r:id="rId96"/>
    <p:sldId id="841" r:id="rId97"/>
    <p:sldId id="923" r:id="rId98"/>
    <p:sldId id="852" r:id="rId99"/>
    <p:sldId id="845" r:id="rId100"/>
    <p:sldId id="853" r:id="rId101"/>
    <p:sldId id="855" r:id="rId102"/>
    <p:sldId id="854" r:id="rId103"/>
    <p:sldId id="903" r:id="rId104"/>
    <p:sldId id="857" r:id="rId105"/>
    <p:sldId id="858" r:id="rId106"/>
    <p:sldId id="886" r:id="rId107"/>
    <p:sldId id="863" r:id="rId108"/>
    <p:sldId id="864" r:id="rId109"/>
    <p:sldId id="887" r:id="rId110"/>
    <p:sldId id="888" r:id="rId111"/>
    <p:sldId id="889" r:id="rId112"/>
    <p:sldId id="890" r:id="rId113"/>
    <p:sldId id="843" r:id="rId114"/>
    <p:sldId id="860" r:id="rId115"/>
    <p:sldId id="861" r:id="rId116"/>
    <p:sldId id="884" r:id="rId117"/>
    <p:sldId id="920" r:id="rId118"/>
    <p:sldId id="774" r:id="rId119"/>
    <p:sldId id="775" r:id="rId120"/>
    <p:sldId id="738" r:id="rId121"/>
    <p:sldId id="907" r:id="rId122"/>
    <p:sldId id="925" r:id="rId123"/>
    <p:sldId id="909" r:id="rId124"/>
    <p:sldId id="742" r:id="rId125"/>
    <p:sldId id="911" r:id="rId126"/>
    <p:sldId id="912" r:id="rId127"/>
    <p:sldId id="926" r:id="rId128"/>
    <p:sldId id="914" r:id="rId129"/>
    <p:sldId id="918" r:id="rId130"/>
    <p:sldId id="883" r:id="rId131"/>
    <p:sldId id="917" r:id="rId132"/>
    <p:sldId id="754" r:id="rId133"/>
    <p:sldId id="758" r:id="rId134"/>
    <p:sldId id="927" r:id="rId135"/>
    <p:sldId id="761" r:id="rId136"/>
    <p:sldId id="762" r:id="rId137"/>
    <p:sldId id="778" r:id="rId138"/>
    <p:sldId id="765" r:id="rId139"/>
    <p:sldId id="766" r:id="rId140"/>
    <p:sldId id="767" r:id="rId141"/>
    <p:sldId id="769" r:id="rId142"/>
    <p:sldId id="770" r:id="rId143"/>
    <p:sldId id="771" r:id="rId144"/>
    <p:sldId id="772" r:id="rId145"/>
    <p:sldId id="773" r:id="rId146"/>
    <p:sldId id="919" r:id="rId147"/>
    <p:sldId id="1099" r:id="rId148"/>
    <p:sldId id="779" r:id="rId149"/>
    <p:sldId id="814" r:id="rId150"/>
    <p:sldId id="815" r:id="rId151"/>
    <p:sldId id="816" r:id="rId152"/>
    <p:sldId id="924" r:id="rId153"/>
    <p:sldId id="825" r:id="rId154"/>
    <p:sldId id="276" r:id="rId155"/>
    <p:sldId id="278" r:id="rId156"/>
    <p:sldId id="284" r:id="rId157"/>
    <p:sldId id="285" r:id="rId158"/>
    <p:sldId id="286" r:id="rId159"/>
    <p:sldId id="291" r:id="rId160"/>
    <p:sldId id="292" r:id="rId161"/>
    <p:sldId id="826" r:id="rId162"/>
    <p:sldId id="309" r:id="rId163"/>
    <p:sldId id="310" r:id="rId164"/>
    <p:sldId id="311" r:id="rId165"/>
    <p:sldId id="312" r:id="rId166"/>
    <p:sldId id="313" r:id="rId167"/>
    <p:sldId id="327" r:id="rId168"/>
    <p:sldId id="329" r:id="rId169"/>
    <p:sldId id="330" r:id="rId170"/>
    <p:sldId id="331" r:id="rId171"/>
    <p:sldId id="317" r:id="rId172"/>
    <p:sldId id="320" r:id="rId173"/>
    <p:sldId id="321" r:id="rId174"/>
    <p:sldId id="322" r:id="rId175"/>
    <p:sldId id="806" r:id="rId176"/>
    <p:sldId id="265" r:id="rId177"/>
    <p:sldId id="820" r:id="rId178"/>
    <p:sldId id="819" r:id="rId179"/>
    <p:sldId id="821" r:id="rId180"/>
    <p:sldId id="818" r:id="rId181"/>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50" d="100"/>
          <a:sy n="50" d="100"/>
        </p:scale>
        <p:origin x="436" y="116"/>
      </p:cViewPr>
      <p:guideLst/>
    </p:cSldViewPr>
  </p:slideViewPr>
  <p:notesTextViewPr>
    <p:cViewPr>
      <p:scale>
        <a:sx n="1" d="1"/>
        <a:sy n="1" d="1"/>
      </p:scale>
      <p:origin x="0" y="0"/>
    </p:cViewPr>
  </p:notesTextViewPr>
  <p:sorterViewPr>
    <p:cViewPr>
      <p:scale>
        <a:sx n="100" d="100"/>
        <a:sy n="100" d="100"/>
      </p:scale>
      <p:origin x="0" y="-10737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notesMaster" Target="notesMasters/notesMaster1.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tableStyles" Target="tableStyle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5893D7-AADF-4799-B371-737FBC23F096}" type="doc">
      <dgm:prSet loTypeId="urn:microsoft.com/office/officeart/2005/8/layout/cycle2" loCatId="cycle" qsTypeId="urn:microsoft.com/office/officeart/2005/8/quickstyle/simple1" qsCatId="simple" csTypeId="urn:microsoft.com/office/officeart/2005/8/colors/accent6_2" csCatId="accent6" phldr="1"/>
      <dgm:spPr/>
      <dgm:t>
        <a:bodyPr/>
        <a:lstStyle/>
        <a:p>
          <a:endParaRPr lang="zh-TW" altLang="en-US"/>
        </a:p>
      </dgm:t>
    </dgm:pt>
    <dgm:pt modelId="{82747897-ACDD-45D4-885D-9EB53AB7DF23}">
      <dgm:prSet phldrT="[文字]" custT="1"/>
      <dgm:spPr>
        <a:solidFill>
          <a:srgbClr val="F79646"/>
        </a:solidFill>
        <a:ln w="25400" cap="flat" cmpd="sng" algn="ctr">
          <a:solidFill>
            <a:prstClr val="white">
              <a:hueOff val="0"/>
              <a:satOff val="0"/>
              <a:lumOff val="0"/>
              <a:alphaOff val="0"/>
            </a:prstClr>
          </a:solidFill>
          <a:prstDash val="solid"/>
        </a:ln>
        <a:effectLst/>
      </dgm:spPr>
      <dgm:t>
        <a:bodyPr spcFirstLastPara="0" vert="horz" wrap="square" lIns="39370" tIns="39370" rIns="39370" bIns="39370" numCol="1" spcCol="1270" anchor="ctr" anchorCtr="0"/>
        <a:lstStyle/>
        <a:p>
          <a:pPr marL="0" lvl="0" indent="0" algn="ctr" defTabSz="1377950">
            <a:lnSpc>
              <a:spcPct val="90000"/>
            </a:lnSpc>
            <a:spcBef>
              <a:spcPct val="0"/>
            </a:spcBef>
            <a:spcAft>
              <a:spcPct val="35000"/>
            </a:spcAft>
            <a:buNone/>
          </a:pPr>
          <a:r>
            <a:rPr lang="en-US" altLang="zh-TW" sz="3100" kern="1200" dirty="0">
              <a:solidFill>
                <a:prstClr val="white"/>
              </a:solidFill>
              <a:latin typeface="Calibri"/>
              <a:ea typeface="新細明體" panose="02020500000000000000" pitchFamily="18" charset="-120"/>
              <a:cs typeface="+mn-cs"/>
            </a:rPr>
            <a:t>Air</a:t>
          </a:r>
          <a:endParaRPr lang="zh-TW" altLang="en-US" sz="3100" kern="1200" dirty="0">
            <a:solidFill>
              <a:prstClr val="white"/>
            </a:solidFill>
            <a:latin typeface="Calibri"/>
            <a:ea typeface="新細明體" panose="02020500000000000000" pitchFamily="18" charset="-120"/>
            <a:cs typeface="+mn-cs"/>
          </a:endParaRPr>
        </a:p>
      </dgm:t>
    </dgm:pt>
    <dgm:pt modelId="{8E8BE068-FB02-4C1E-B746-452B8C9E1D59}" type="parTrans" cxnId="{561B649C-9118-45BC-A732-FCD2C80C6C04}">
      <dgm:prSet/>
      <dgm:spPr/>
      <dgm:t>
        <a:bodyPr/>
        <a:lstStyle/>
        <a:p>
          <a:endParaRPr lang="zh-TW" altLang="en-US"/>
        </a:p>
      </dgm:t>
    </dgm:pt>
    <dgm:pt modelId="{60F5AD30-1AD3-4183-845B-8265AEA88EEB}" type="sibTrans" cxnId="{561B649C-9118-45BC-A732-FCD2C80C6C04}">
      <dgm:prSet/>
      <dgm:spPr/>
      <dgm:t>
        <a:bodyPr/>
        <a:lstStyle/>
        <a:p>
          <a:endParaRPr lang="zh-TW" altLang="en-US"/>
        </a:p>
      </dgm:t>
    </dgm:pt>
    <dgm:pt modelId="{2875D597-6B3F-4DAC-A3E0-444ADAE96621}">
      <dgm:prSet phldrT="[文字]"/>
      <dgm:spPr/>
      <dgm:t>
        <a:bodyPr/>
        <a:lstStyle/>
        <a:p>
          <a:r>
            <a:rPr lang="en-US" altLang="zh-TW" dirty="0"/>
            <a:t>Light</a:t>
          </a:r>
          <a:endParaRPr lang="zh-TW" altLang="en-US" dirty="0"/>
        </a:p>
      </dgm:t>
    </dgm:pt>
    <dgm:pt modelId="{585848C3-8710-4223-930E-4E0B60BF3358}" type="parTrans" cxnId="{B79885F8-D8AF-4013-A8CA-94B971B43331}">
      <dgm:prSet/>
      <dgm:spPr/>
      <dgm:t>
        <a:bodyPr/>
        <a:lstStyle/>
        <a:p>
          <a:endParaRPr lang="zh-TW" altLang="en-US"/>
        </a:p>
      </dgm:t>
    </dgm:pt>
    <dgm:pt modelId="{6568E03A-E2DD-450D-9B8C-9CA2E14C6D4D}" type="sibTrans" cxnId="{B79885F8-D8AF-4013-A8CA-94B971B43331}">
      <dgm:prSet/>
      <dgm:spPr/>
      <dgm:t>
        <a:bodyPr/>
        <a:lstStyle/>
        <a:p>
          <a:endParaRPr lang="zh-TW" altLang="en-US"/>
        </a:p>
      </dgm:t>
    </dgm:pt>
    <dgm:pt modelId="{6616AC5B-E753-447E-B064-C99003FF994D}">
      <dgm:prSet phldrT="[文字]" custT="1"/>
      <dgm:spPr>
        <a:solidFill>
          <a:prstClr val="white"/>
        </a:solidFill>
        <a:ln w="25400" cap="flat" cmpd="sng" algn="ctr">
          <a:solidFill>
            <a:prstClr val="black"/>
          </a:solidFill>
          <a:prstDash val="solid"/>
        </a:ln>
        <a:effectLst/>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r>
            <a:rPr lang="en-US" altLang="zh-TW" sz="2000" b="1" kern="1200" dirty="0">
              <a:solidFill>
                <a:srgbClr val="FF0000"/>
              </a:solidFill>
              <a:latin typeface="Calibri"/>
              <a:ea typeface="新細明體" panose="02020500000000000000" pitchFamily="18" charset="-120"/>
              <a:cs typeface="+mn-cs"/>
            </a:rPr>
            <a:t>Water</a:t>
          </a:r>
          <a:endParaRPr lang="zh-TW" altLang="en-US" sz="2000" b="1" kern="1200" dirty="0">
            <a:solidFill>
              <a:srgbClr val="FF0000"/>
            </a:solidFill>
            <a:latin typeface="Calibri"/>
            <a:ea typeface="新細明體" panose="02020500000000000000" pitchFamily="18" charset="-120"/>
            <a:cs typeface="+mn-cs"/>
          </a:endParaRPr>
        </a:p>
      </dgm:t>
    </dgm:pt>
    <dgm:pt modelId="{EAA46F15-4920-4C7B-AD9A-4BB896E3615A}" type="parTrans" cxnId="{15E7A968-E6D2-4AC2-99CA-37D06C0137F1}">
      <dgm:prSet/>
      <dgm:spPr/>
      <dgm:t>
        <a:bodyPr/>
        <a:lstStyle/>
        <a:p>
          <a:endParaRPr lang="zh-TW" altLang="en-US"/>
        </a:p>
      </dgm:t>
    </dgm:pt>
    <dgm:pt modelId="{3E717CDB-3B5E-40B9-9B8D-9B41C37CF687}" type="sibTrans" cxnId="{15E7A968-E6D2-4AC2-99CA-37D06C0137F1}">
      <dgm:prSet/>
      <dgm:spPr/>
      <dgm:t>
        <a:bodyPr/>
        <a:lstStyle/>
        <a:p>
          <a:endParaRPr lang="zh-TW" altLang="en-US"/>
        </a:p>
      </dgm:t>
    </dgm:pt>
    <dgm:pt modelId="{08C56899-15B9-49AF-B036-1CBE13F43804}">
      <dgm:prSet phldrT="[文字]" custT="1"/>
      <dgm:spPr>
        <a:solidFill>
          <a:prstClr val="white"/>
        </a:solidFill>
        <a:ln w="25400" cap="flat" cmpd="sng" algn="ctr">
          <a:solidFill>
            <a:prstClr val="black"/>
          </a:solidFill>
          <a:prstDash val="solid"/>
        </a:ln>
        <a:effectLst/>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r>
            <a:rPr lang="en-US" altLang="zh-TW" sz="2000" b="1" kern="1200" dirty="0">
              <a:solidFill>
                <a:srgbClr val="FF0000"/>
              </a:solidFill>
              <a:latin typeface="Calibri"/>
              <a:ea typeface="新細明體" panose="02020500000000000000" pitchFamily="18" charset="-120"/>
              <a:cs typeface="+mn-cs"/>
            </a:rPr>
            <a:t>Nutrient</a:t>
          </a:r>
          <a:endParaRPr lang="zh-TW" altLang="en-US" sz="2000" b="1" kern="1200" dirty="0">
            <a:solidFill>
              <a:srgbClr val="FF0000"/>
            </a:solidFill>
            <a:latin typeface="Calibri"/>
            <a:ea typeface="新細明體" panose="02020500000000000000" pitchFamily="18" charset="-120"/>
            <a:cs typeface="+mn-cs"/>
          </a:endParaRPr>
        </a:p>
      </dgm:t>
    </dgm:pt>
    <dgm:pt modelId="{5B5900A7-D1DA-4520-9654-D3206609FE55}" type="parTrans" cxnId="{ABB62A19-EAD7-4C71-83D1-983F46E67A85}">
      <dgm:prSet/>
      <dgm:spPr/>
      <dgm:t>
        <a:bodyPr/>
        <a:lstStyle/>
        <a:p>
          <a:endParaRPr lang="zh-TW" altLang="en-US"/>
        </a:p>
      </dgm:t>
    </dgm:pt>
    <dgm:pt modelId="{129EB213-57FA-4196-BA71-8497C3453E6B}" type="sibTrans" cxnId="{ABB62A19-EAD7-4C71-83D1-983F46E67A85}">
      <dgm:prSet/>
      <dgm:spPr/>
      <dgm:t>
        <a:bodyPr/>
        <a:lstStyle/>
        <a:p>
          <a:endParaRPr lang="zh-TW" altLang="en-US"/>
        </a:p>
      </dgm:t>
    </dgm:pt>
    <dgm:pt modelId="{FEB73816-1D06-4D23-89C0-45B7F7459573}">
      <dgm:prSet phldrT="[文字]"/>
      <dgm:spPr>
        <a:solidFill>
          <a:schemeClr val="accent6"/>
        </a:solidFill>
      </dgm:spPr>
      <dgm:t>
        <a:bodyPr/>
        <a:lstStyle/>
        <a:p>
          <a:r>
            <a:rPr lang="en-US" altLang="zh-TW" dirty="0">
              <a:solidFill>
                <a:schemeClr val="bg1"/>
              </a:solidFill>
            </a:rPr>
            <a:t>Gas</a:t>
          </a:r>
          <a:endParaRPr lang="zh-TW" altLang="en-US" dirty="0">
            <a:solidFill>
              <a:schemeClr val="bg1"/>
            </a:solidFill>
          </a:endParaRPr>
        </a:p>
      </dgm:t>
    </dgm:pt>
    <dgm:pt modelId="{62C4D249-E388-4B5F-8410-5F80A05A509A}" type="parTrans" cxnId="{0709DA1C-DF5B-4F0B-9032-2B480A18C089}">
      <dgm:prSet/>
      <dgm:spPr/>
      <dgm:t>
        <a:bodyPr/>
        <a:lstStyle/>
        <a:p>
          <a:endParaRPr lang="zh-TW" altLang="en-US"/>
        </a:p>
      </dgm:t>
    </dgm:pt>
    <dgm:pt modelId="{56FC6A44-AEE9-485F-8EB7-4D04C73E5C33}" type="sibTrans" cxnId="{0709DA1C-DF5B-4F0B-9032-2B480A18C089}">
      <dgm:prSet/>
      <dgm:spPr/>
      <dgm:t>
        <a:bodyPr/>
        <a:lstStyle/>
        <a:p>
          <a:endParaRPr lang="zh-TW" altLang="en-US"/>
        </a:p>
      </dgm:t>
    </dgm:pt>
    <dgm:pt modelId="{3877DB0A-6DF5-4AD7-BB2C-FAD90541E827}" type="pres">
      <dgm:prSet presAssocID="{915893D7-AADF-4799-B371-737FBC23F096}" presName="cycle" presStyleCnt="0">
        <dgm:presLayoutVars>
          <dgm:dir/>
          <dgm:resizeHandles val="exact"/>
        </dgm:presLayoutVars>
      </dgm:prSet>
      <dgm:spPr/>
    </dgm:pt>
    <dgm:pt modelId="{A1A0AD4F-716C-4FC1-8AD9-7D1DAE7AB582}" type="pres">
      <dgm:prSet presAssocID="{82747897-ACDD-45D4-885D-9EB53AB7DF23}" presName="node" presStyleLbl="node1" presStyleIdx="0" presStyleCnt="5">
        <dgm:presLayoutVars>
          <dgm:bulletEnabled val="1"/>
        </dgm:presLayoutVars>
      </dgm:prSet>
      <dgm:spPr>
        <a:xfrm>
          <a:off x="2503929" y="2101"/>
          <a:ext cx="1352509" cy="1352509"/>
        </a:xfrm>
        <a:prstGeom prst="ellipse">
          <a:avLst/>
        </a:prstGeom>
      </dgm:spPr>
    </dgm:pt>
    <dgm:pt modelId="{F45B8014-8747-4F0A-B084-5AC624AE88C7}" type="pres">
      <dgm:prSet presAssocID="{60F5AD30-1AD3-4183-845B-8265AEA88EEB}" presName="sibTrans" presStyleLbl="sibTrans2D1" presStyleIdx="0" presStyleCnt="5"/>
      <dgm:spPr/>
    </dgm:pt>
    <dgm:pt modelId="{85D7FBAC-9B40-435D-A1A2-60215181F180}" type="pres">
      <dgm:prSet presAssocID="{60F5AD30-1AD3-4183-845B-8265AEA88EEB}" presName="connectorText" presStyleLbl="sibTrans2D1" presStyleIdx="0" presStyleCnt="5"/>
      <dgm:spPr/>
    </dgm:pt>
    <dgm:pt modelId="{6A8E455B-D5A9-41C5-9308-D6C4C74BCAEE}" type="pres">
      <dgm:prSet presAssocID="{2875D597-6B3F-4DAC-A3E0-444ADAE96621}" presName="node" presStyleLbl="node1" presStyleIdx="1" presStyleCnt="5">
        <dgm:presLayoutVars>
          <dgm:bulletEnabled val="1"/>
        </dgm:presLayoutVars>
      </dgm:prSet>
      <dgm:spPr/>
    </dgm:pt>
    <dgm:pt modelId="{A415518B-9AFE-457E-80BC-E01650785318}" type="pres">
      <dgm:prSet presAssocID="{6568E03A-E2DD-450D-9B8C-9CA2E14C6D4D}" presName="sibTrans" presStyleLbl="sibTrans2D1" presStyleIdx="1" presStyleCnt="5"/>
      <dgm:spPr/>
    </dgm:pt>
    <dgm:pt modelId="{C8226109-09BB-4DD4-925D-29352A29E00E}" type="pres">
      <dgm:prSet presAssocID="{6568E03A-E2DD-450D-9B8C-9CA2E14C6D4D}" presName="connectorText" presStyleLbl="sibTrans2D1" presStyleIdx="1" presStyleCnt="5"/>
      <dgm:spPr/>
    </dgm:pt>
    <dgm:pt modelId="{02BCEB90-B26E-46BF-9757-990B56F4040C}" type="pres">
      <dgm:prSet presAssocID="{6616AC5B-E753-447E-B064-C99003FF994D}" presName="node" presStyleLbl="node1" presStyleIdx="2" presStyleCnt="5">
        <dgm:presLayoutVars>
          <dgm:bulletEnabled val="1"/>
        </dgm:presLayoutVars>
      </dgm:prSet>
      <dgm:spPr>
        <a:xfrm>
          <a:off x="3518834" y="3125660"/>
          <a:ext cx="1352509" cy="1352509"/>
        </a:xfrm>
        <a:prstGeom prst="ellipse">
          <a:avLst/>
        </a:prstGeom>
      </dgm:spPr>
    </dgm:pt>
    <dgm:pt modelId="{574AED29-CC17-4397-BF66-C1EDC211670F}" type="pres">
      <dgm:prSet presAssocID="{3E717CDB-3B5E-40B9-9B8D-9B41C37CF687}" presName="sibTrans" presStyleLbl="sibTrans2D1" presStyleIdx="2" presStyleCnt="5"/>
      <dgm:spPr/>
    </dgm:pt>
    <dgm:pt modelId="{E5A1A107-3D5D-4CB4-8A2B-8AE8996AB597}" type="pres">
      <dgm:prSet presAssocID="{3E717CDB-3B5E-40B9-9B8D-9B41C37CF687}" presName="connectorText" presStyleLbl="sibTrans2D1" presStyleIdx="2" presStyleCnt="5"/>
      <dgm:spPr/>
    </dgm:pt>
    <dgm:pt modelId="{A9BF01B3-5780-4F2D-94B2-E47203B3AD70}" type="pres">
      <dgm:prSet presAssocID="{08C56899-15B9-49AF-B036-1CBE13F43804}" presName="node" presStyleLbl="node1" presStyleIdx="3" presStyleCnt="5">
        <dgm:presLayoutVars>
          <dgm:bulletEnabled val="1"/>
        </dgm:presLayoutVars>
      </dgm:prSet>
      <dgm:spPr>
        <a:xfrm>
          <a:off x="1489023" y="3125660"/>
          <a:ext cx="1352509" cy="1352509"/>
        </a:xfrm>
        <a:prstGeom prst="ellipse">
          <a:avLst/>
        </a:prstGeom>
      </dgm:spPr>
    </dgm:pt>
    <dgm:pt modelId="{364A797E-5F28-4E48-8995-7C35B9D573DB}" type="pres">
      <dgm:prSet presAssocID="{129EB213-57FA-4196-BA71-8497C3453E6B}" presName="sibTrans" presStyleLbl="sibTrans2D1" presStyleIdx="3" presStyleCnt="5"/>
      <dgm:spPr/>
    </dgm:pt>
    <dgm:pt modelId="{8AC65425-43A0-4B50-8590-0521FCA4A485}" type="pres">
      <dgm:prSet presAssocID="{129EB213-57FA-4196-BA71-8497C3453E6B}" presName="connectorText" presStyleLbl="sibTrans2D1" presStyleIdx="3" presStyleCnt="5"/>
      <dgm:spPr/>
    </dgm:pt>
    <dgm:pt modelId="{C21F4D26-666B-480A-80DB-44A27F42E688}" type="pres">
      <dgm:prSet presAssocID="{FEB73816-1D06-4D23-89C0-45B7F7459573}" presName="node" presStyleLbl="node1" presStyleIdx="4" presStyleCnt="5">
        <dgm:presLayoutVars>
          <dgm:bulletEnabled val="1"/>
        </dgm:presLayoutVars>
      </dgm:prSet>
      <dgm:spPr/>
    </dgm:pt>
    <dgm:pt modelId="{FF6F539A-CCA2-4DDA-B5C6-8C6DD4F6464B}" type="pres">
      <dgm:prSet presAssocID="{56FC6A44-AEE9-485F-8EB7-4D04C73E5C33}" presName="sibTrans" presStyleLbl="sibTrans2D1" presStyleIdx="4" presStyleCnt="5"/>
      <dgm:spPr/>
    </dgm:pt>
    <dgm:pt modelId="{7C4EEB86-D0AF-49FB-AF2A-AAF3179D85AE}" type="pres">
      <dgm:prSet presAssocID="{56FC6A44-AEE9-485F-8EB7-4D04C73E5C33}" presName="connectorText" presStyleLbl="sibTrans2D1" presStyleIdx="4" presStyleCnt="5"/>
      <dgm:spPr/>
    </dgm:pt>
  </dgm:ptLst>
  <dgm:cxnLst>
    <dgm:cxn modelId="{A75E1603-9E05-474A-B097-897BD438BF4D}" type="presOf" srcId="{2875D597-6B3F-4DAC-A3E0-444ADAE96621}" destId="{6A8E455B-D5A9-41C5-9308-D6C4C74BCAEE}" srcOrd="0" destOrd="0" presId="urn:microsoft.com/office/officeart/2005/8/layout/cycle2"/>
    <dgm:cxn modelId="{FB0E9604-C7D2-4D31-9338-FF21DDED127E}" type="presOf" srcId="{915893D7-AADF-4799-B371-737FBC23F096}" destId="{3877DB0A-6DF5-4AD7-BB2C-FAD90541E827}" srcOrd="0" destOrd="0" presId="urn:microsoft.com/office/officeart/2005/8/layout/cycle2"/>
    <dgm:cxn modelId="{483B980F-C3C1-4B74-BEF3-030EF6B08417}" type="presOf" srcId="{60F5AD30-1AD3-4183-845B-8265AEA88EEB}" destId="{85D7FBAC-9B40-435D-A1A2-60215181F180}" srcOrd="1" destOrd="0" presId="urn:microsoft.com/office/officeart/2005/8/layout/cycle2"/>
    <dgm:cxn modelId="{ABB62A19-EAD7-4C71-83D1-983F46E67A85}" srcId="{915893D7-AADF-4799-B371-737FBC23F096}" destId="{08C56899-15B9-49AF-B036-1CBE13F43804}" srcOrd="3" destOrd="0" parTransId="{5B5900A7-D1DA-4520-9654-D3206609FE55}" sibTransId="{129EB213-57FA-4196-BA71-8497C3453E6B}"/>
    <dgm:cxn modelId="{0709DA1C-DF5B-4F0B-9032-2B480A18C089}" srcId="{915893D7-AADF-4799-B371-737FBC23F096}" destId="{FEB73816-1D06-4D23-89C0-45B7F7459573}" srcOrd="4" destOrd="0" parTransId="{62C4D249-E388-4B5F-8410-5F80A05A509A}" sibTransId="{56FC6A44-AEE9-485F-8EB7-4D04C73E5C33}"/>
    <dgm:cxn modelId="{2746E41C-7BF4-4377-A740-5E2DE52786C9}" type="presOf" srcId="{129EB213-57FA-4196-BA71-8497C3453E6B}" destId="{8AC65425-43A0-4B50-8590-0521FCA4A485}" srcOrd="1" destOrd="0" presId="urn:microsoft.com/office/officeart/2005/8/layout/cycle2"/>
    <dgm:cxn modelId="{31B70622-B04F-4CB7-9818-949196523686}" type="presOf" srcId="{56FC6A44-AEE9-485F-8EB7-4D04C73E5C33}" destId="{7C4EEB86-D0AF-49FB-AF2A-AAF3179D85AE}" srcOrd="1" destOrd="0" presId="urn:microsoft.com/office/officeart/2005/8/layout/cycle2"/>
    <dgm:cxn modelId="{D7211C22-4437-4F8C-94E5-02B717CB940F}" type="presOf" srcId="{3E717CDB-3B5E-40B9-9B8D-9B41C37CF687}" destId="{E5A1A107-3D5D-4CB4-8A2B-8AE8996AB597}" srcOrd="1" destOrd="0" presId="urn:microsoft.com/office/officeart/2005/8/layout/cycle2"/>
    <dgm:cxn modelId="{7B8D5C3C-67A5-42C4-8F9D-0E9E1DF6D7B5}" type="presOf" srcId="{6616AC5B-E753-447E-B064-C99003FF994D}" destId="{02BCEB90-B26E-46BF-9757-990B56F4040C}" srcOrd="0" destOrd="0" presId="urn:microsoft.com/office/officeart/2005/8/layout/cycle2"/>
    <dgm:cxn modelId="{15E7A968-E6D2-4AC2-99CA-37D06C0137F1}" srcId="{915893D7-AADF-4799-B371-737FBC23F096}" destId="{6616AC5B-E753-447E-B064-C99003FF994D}" srcOrd="2" destOrd="0" parTransId="{EAA46F15-4920-4C7B-AD9A-4BB896E3615A}" sibTransId="{3E717CDB-3B5E-40B9-9B8D-9B41C37CF687}"/>
    <dgm:cxn modelId="{FB027B74-3360-4842-AB32-E535159D8805}" type="presOf" srcId="{6568E03A-E2DD-450D-9B8C-9CA2E14C6D4D}" destId="{C8226109-09BB-4DD4-925D-29352A29E00E}" srcOrd="1" destOrd="0" presId="urn:microsoft.com/office/officeart/2005/8/layout/cycle2"/>
    <dgm:cxn modelId="{95F13258-2678-4E9F-9098-B023BF3BA42D}" type="presOf" srcId="{56FC6A44-AEE9-485F-8EB7-4D04C73E5C33}" destId="{FF6F539A-CCA2-4DDA-B5C6-8C6DD4F6464B}" srcOrd="0" destOrd="0" presId="urn:microsoft.com/office/officeart/2005/8/layout/cycle2"/>
    <dgm:cxn modelId="{EECCEC59-0146-4B3E-82E4-904EB6C9FB3C}" type="presOf" srcId="{82747897-ACDD-45D4-885D-9EB53AB7DF23}" destId="{A1A0AD4F-716C-4FC1-8AD9-7D1DAE7AB582}" srcOrd="0" destOrd="0" presId="urn:microsoft.com/office/officeart/2005/8/layout/cycle2"/>
    <dgm:cxn modelId="{06626F86-E8D8-409C-BAA8-E3FA93E4EF11}" type="presOf" srcId="{60F5AD30-1AD3-4183-845B-8265AEA88EEB}" destId="{F45B8014-8747-4F0A-B084-5AC624AE88C7}" srcOrd="0" destOrd="0" presId="urn:microsoft.com/office/officeart/2005/8/layout/cycle2"/>
    <dgm:cxn modelId="{B055928E-81AA-497C-986E-0D4DB803F900}" type="presOf" srcId="{6568E03A-E2DD-450D-9B8C-9CA2E14C6D4D}" destId="{A415518B-9AFE-457E-80BC-E01650785318}" srcOrd="0" destOrd="0" presId="urn:microsoft.com/office/officeart/2005/8/layout/cycle2"/>
    <dgm:cxn modelId="{C03CD194-9FF3-4DDF-9210-562840A26900}" type="presOf" srcId="{08C56899-15B9-49AF-B036-1CBE13F43804}" destId="{A9BF01B3-5780-4F2D-94B2-E47203B3AD70}" srcOrd="0" destOrd="0" presId="urn:microsoft.com/office/officeart/2005/8/layout/cycle2"/>
    <dgm:cxn modelId="{561B649C-9118-45BC-A732-FCD2C80C6C04}" srcId="{915893D7-AADF-4799-B371-737FBC23F096}" destId="{82747897-ACDD-45D4-885D-9EB53AB7DF23}" srcOrd="0" destOrd="0" parTransId="{8E8BE068-FB02-4C1E-B746-452B8C9E1D59}" sibTransId="{60F5AD30-1AD3-4183-845B-8265AEA88EEB}"/>
    <dgm:cxn modelId="{EEB8ADA0-CF21-42A9-A913-FE60674BE1D7}" type="presOf" srcId="{3E717CDB-3B5E-40B9-9B8D-9B41C37CF687}" destId="{574AED29-CC17-4397-BF66-C1EDC211670F}" srcOrd="0" destOrd="0" presId="urn:microsoft.com/office/officeart/2005/8/layout/cycle2"/>
    <dgm:cxn modelId="{24B81CE8-F47F-46EB-A20D-3FB3F9F8F5A5}" type="presOf" srcId="{129EB213-57FA-4196-BA71-8497C3453E6B}" destId="{364A797E-5F28-4E48-8995-7C35B9D573DB}" srcOrd="0" destOrd="0" presId="urn:microsoft.com/office/officeart/2005/8/layout/cycle2"/>
    <dgm:cxn modelId="{B79885F8-D8AF-4013-A8CA-94B971B43331}" srcId="{915893D7-AADF-4799-B371-737FBC23F096}" destId="{2875D597-6B3F-4DAC-A3E0-444ADAE96621}" srcOrd="1" destOrd="0" parTransId="{585848C3-8710-4223-930E-4E0B60BF3358}" sibTransId="{6568E03A-E2DD-450D-9B8C-9CA2E14C6D4D}"/>
    <dgm:cxn modelId="{68F269FA-ACEB-4DE0-9411-5078A5F17E6B}" type="presOf" srcId="{FEB73816-1D06-4D23-89C0-45B7F7459573}" destId="{C21F4D26-666B-480A-80DB-44A27F42E688}" srcOrd="0" destOrd="0" presId="urn:microsoft.com/office/officeart/2005/8/layout/cycle2"/>
    <dgm:cxn modelId="{6A814ECD-AC07-43A3-8E2E-2D5F97AECA4B}" type="presParOf" srcId="{3877DB0A-6DF5-4AD7-BB2C-FAD90541E827}" destId="{A1A0AD4F-716C-4FC1-8AD9-7D1DAE7AB582}" srcOrd="0" destOrd="0" presId="urn:microsoft.com/office/officeart/2005/8/layout/cycle2"/>
    <dgm:cxn modelId="{939241BD-EE4F-4A43-B2BB-4BF65B2E5BD4}" type="presParOf" srcId="{3877DB0A-6DF5-4AD7-BB2C-FAD90541E827}" destId="{F45B8014-8747-4F0A-B084-5AC624AE88C7}" srcOrd="1" destOrd="0" presId="urn:microsoft.com/office/officeart/2005/8/layout/cycle2"/>
    <dgm:cxn modelId="{DE46F173-C3C1-4971-A464-C8AFF4E423D9}" type="presParOf" srcId="{F45B8014-8747-4F0A-B084-5AC624AE88C7}" destId="{85D7FBAC-9B40-435D-A1A2-60215181F180}" srcOrd="0" destOrd="0" presId="urn:microsoft.com/office/officeart/2005/8/layout/cycle2"/>
    <dgm:cxn modelId="{E002F92E-7E57-457E-866E-8F2BD17D1321}" type="presParOf" srcId="{3877DB0A-6DF5-4AD7-BB2C-FAD90541E827}" destId="{6A8E455B-D5A9-41C5-9308-D6C4C74BCAEE}" srcOrd="2" destOrd="0" presId="urn:microsoft.com/office/officeart/2005/8/layout/cycle2"/>
    <dgm:cxn modelId="{96B93EAB-7B27-4ECC-8AA2-355CA8A7A09A}" type="presParOf" srcId="{3877DB0A-6DF5-4AD7-BB2C-FAD90541E827}" destId="{A415518B-9AFE-457E-80BC-E01650785318}" srcOrd="3" destOrd="0" presId="urn:microsoft.com/office/officeart/2005/8/layout/cycle2"/>
    <dgm:cxn modelId="{86DD0146-3D46-4A9D-985C-4EF8AE1645BD}" type="presParOf" srcId="{A415518B-9AFE-457E-80BC-E01650785318}" destId="{C8226109-09BB-4DD4-925D-29352A29E00E}" srcOrd="0" destOrd="0" presId="urn:microsoft.com/office/officeart/2005/8/layout/cycle2"/>
    <dgm:cxn modelId="{779010C2-2FAB-42F8-9228-9838A606416B}" type="presParOf" srcId="{3877DB0A-6DF5-4AD7-BB2C-FAD90541E827}" destId="{02BCEB90-B26E-46BF-9757-990B56F4040C}" srcOrd="4" destOrd="0" presId="urn:microsoft.com/office/officeart/2005/8/layout/cycle2"/>
    <dgm:cxn modelId="{FB914B8A-1319-4085-92AB-B9367E47DCE3}" type="presParOf" srcId="{3877DB0A-6DF5-4AD7-BB2C-FAD90541E827}" destId="{574AED29-CC17-4397-BF66-C1EDC211670F}" srcOrd="5" destOrd="0" presId="urn:microsoft.com/office/officeart/2005/8/layout/cycle2"/>
    <dgm:cxn modelId="{89F1F027-66DF-4289-B639-633694062E5F}" type="presParOf" srcId="{574AED29-CC17-4397-BF66-C1EDC211670F}" destId="{E5A1A107-3D5D-4CB4-8A2B-8AE8996AB597}" srcOrd="0" destOrd="0" presId="urn:microsoft.com/office/officeart/2005/8/layout/cycle2"/>
    <dgm:cxn modelId="{5B9FB199-058A-4F6B-A449-D9DB68219FBD}" type="presParOf" srcId="{3877DB0A-6DF5-4AD7-BB2C-FAD90541E827}" destId="{A9BF01B3-5780-4F2D-94B2-E47203B3AD70}" srcOrd="6" destOrd="0" presId="urn:microsoft.com/office/officeart/2005/8/layout/cycle2"/>
    <dgm:cxn modelId="{C1675A80-17C7-42C0-A775-7EBF050724AC}" type="presParOf" srcId="{3877DB0A-6DF5-4AD7-BB2C-FAD90541E827}" destId="{364A797E-5F28-4E48-8995-7C35B9D573DB}" srcOrd="7" destOrd="0" presId="urn:microsoft.com/office/officeart/2005/8/layout/cycle2"/>
    <dgm:cxn modelId="{2809C094-C342-400C-9885-EA47E97DB3E7}" type="presParOf" srcId="{364A797E-5F28-4E48-8995-7C35B9D573DB}" destId="{8AC65425-43A0-4B50-8590-0521FCA4A485}" srcOrd="0" destOrd="0" presId="urn:microsoft.com/office/officeart/2005/8/layout/cycle2"/>
    <dgm:cxn modelId="{B0E8979C-04A6-4DC7-8380-B9D2C7B8242E}" type="presParOf" srcId="{3877DB0A-6DF5-4AD7-BB2C-FAD90541E827}" destId="{C21F4D26-666B-480A-80DB-44A27F42E688}" srcOrd="8" destOrd="0" presId="urn:microsoft.com/office/officeart/2005/8/layout/cycle2"/>
    <dgm:cxn modelId="{82B1C199-89E2-4FDD-AEEC-EA6759520FCC}" type="presParOf" srcId="{3877DB0A-6DF5-4AD7-BB2C-FAD90541E827}" destId="{FF6F539A-CCA2-4DDA-B5C6-8C6DD4F6464B}" srcOrd="9" destOrd="0" presId="urn:microsoft.com/office/officeart/2005/8/layout/cycle2"/>
    <dgm:cxn modelId="{A2FC033B-71D6-4B81-A8EE-1950D5159C28}" type="presParOf" srcId="{FF6F539A-CCA2-4DDA-B5C6-8C6DD4F6464B}" destId="{7C4EEB86-D0AF-49FB-AF2A-AAF3179D85A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99557A-CDD1-4DDE-B167-2DEA0C37400D}"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230D1DB4-2AA7-4AB6-A42F-DA9DA5F62485}">
      <dgm:prSet phldrT="[文字]"/>
      <dgm:spPr>
        <a:ln w="76200">
          <a:solidFill>
            <a:srgbClr val="4F81BD"/>
          </a:solidFill>
        </a:ln>
      </dgm:spPr>
      <dgm:t>
        <a:bodyPr/>
        <a:lstStyle/>
        <a:p>
          <a:r>
            <a:rPr lang="en-US" altLang="zh-TW" dirty="0"/>
            <a:t>Preparation of nutrient solution</a:t>
          </a:r>
          <a:endParaRPr lang="zh-TW" altLang="en-US" dirty="0"/>
        </a:p>
      </dgm:t>
    </dgm:pt>
    <dgm:pt modelId="{7AB22CAC-FAA1-459E-80A2-990F9625A27B}" type="parTrans" cxnId="{7DA62BE2-B4AE-41D7-940B-0DF3989331F0}">
      <dgm:prSet/>
      <dgm:spPr/>
      <dgm:t>
        <a:bodyPr/>
        <a:lstStyle/>
        <a:p>
          <a:endParaRPr lang="zh-TW" altLang="en-US"/>
        </a:p>
      </dgm:t>
    </dgm:pt>
    <dgm:pt modelId="{0035CE82-425E-49C1-A667-442B890E71E1}" type="sibTrans" cxnId="{7DA62BE2-B4AE-41D7-940B-0DF3989331F0}">
      <dgm:prSet/>
      <dgm:spPr/>
      <dgm:t>
        <a:bodyPr/>
        <a:lstStyle/>
        <a:p>
          <a:endParaRPr lang="zh-TW" altLang="en-US"/>
        </a:p>
      </dgm:t>
    </dgm:pt>
    <dgm:pt modelId="{75D2ECE1-4A37-4952-8E4F-DD4EB1CA08DD}">
      <dgm:prSet phldrT="[文字]" custT="1"/>
      <dgm:spPr/>
      <dgm:t>
        <a:bodyPr/>
        <a:lstStyle/>
        <a:p>
          <a:r>
            <a:rPr lang="en-US" altLang="zh-TW" sz="4000" dirty="0"/>
            <a:t>pH, EC</a:t>
          </a:r>
        </a:p>
        <a:p>
          <a:r>
            <a:rPr lang="en-US" altLang="zh-TW" sz="2200" dirty="0"/>
            <a:t>Management </a:t>
          </a:r>
          <a:endParaRPr lang="zh-TW" altLang="en-US" sz="2200" dirty="0"/>
        </a:p>
      </dgm:t>
    </dgm:pt>
    <dgm:pt modelId="{8409830A-EE2D-4556-8631-24B4CE2C3405}" type="parTrans" cxnId="{5BA0D5E8-D786-4BC2-A8DD-812A8AE06053}">
      <dgm:prSet/>
      <dgm:spPr/>
      <dgm:t>
        <a:bodyPr/>
        <a:lstStyle/>
        <a:p>
          <a:endParaRPr lang="zh-TW" altLang="en-US"/>
        </a:p>
      </dgm:t>
    </dgm:pt>
    <dgm:pt modelId="{750DE2C4-2908-485D-88C1-AEEF3F291CCB}" type="sibTrans" cxnId="{5BA0D5E8-D786-4BC2-A8DD-812A8AE06053}">
      <dgm:prSet/>
      <dgm:spPr/>
      <dgm:t>
        <a:bodyPr/>
        <a:lstStyle/>
        <a:p>
          <a:endParaRPr lang="zh-TW" altLang="en-US"/>
        </a:p>
      </dgm:t>
    </dgm:pt>
    <dgm:pt modelId="{8CB8FD4E-5D40-4BC0-A4B7-06280A5ADE57}">
      <dgm:prSet phldrT="[文字]" custT="1"/>
      <dgm:spPr/>
      <dgm:t>
        <a:bodyPr/>
        <a:lstStyle/>
        <a:p>
          <a:r>
            <a:rPr lang="en-US" altLang="zh-TW" sz="3600" dirty="0"/>
            <a:t>pH</a:t>
          </a:r>
        </a:p>
        <a:p>
          <a:r>
            <a:rPr lang="en-US" altLang="zh-TW" sz="2800" dirty="0"/>
            <a:t>Adjustment</a:t>
          </a:r>
          <a:endParaRPr lang="zh-TW" altLang="en-US" sz="2800" dirty="0"/>
        </a:p>
      </dgm:t>
    </dgm:pt>
    <dgm:pt modelId="{1E77D4AB-3AEE-454C-8F01-0A0551E1FDA9}" type="parTrans" cxnId="{B410FDCB-7017-4DC2-A365-0A01DC59D306}">
      <dgm:prSet/>
      <dgm:spPr/>
      <dgm:t>
        <a:bodyPr/>
        <a:lstStyle/>
        <a:p>
          <a:endParaRPr lang="zh-TW" altLang="en-US"/>
        </a:p>
      </dgm:t>
    </dgm:pt>
    <dgm:pt modelId="{3AA0DBF8-E090-4A8F-8FC1-AD30AB7D0975}" type="sibTrans" cxnId="{B410FDCB-7017-4DC2-A365-0A01DC59D306}">
      <dgm:prSet/>
      <dgm:spPr/>
      <dgm:t>
        <a:bodyPr/>
        <a:lstStyle/>
        <a:p>
          <a:endParaRPr lang="zh-TW" altLang="en-US"/>
        </a:p>
      </dgm:t>
    </dgm:pt>
    <dgm:pt modelId="{C0F69C43-482F-4C1D-AE4D-01CC6CB36BE3}">
      <dgm:prSet phldrT="[文字]" custT="1"/>
      <dgm:spPr/>
      <dgm:t>
        <a:bodyPr/>
        <a:lstStyle/>
        <a:p>
          <a:r>
            <a:rPr lang="en-US" altLang="zh-TW" sz="2800" dirty="0"/>
            <a:t>Hydroponic systems</a:t>
          </a:r>
        </a:p>
        <a:p>
          <a:r>
            <a:rPr lang="en-US" altLang="zh-TW" sz="2800" dirty="0"/>
            <a:t>Literature Review</a:t>
          </a:r>
          <a:endParaRPr lang="zh-TW" altLang="en-US" sz="2800" dirty="0"/>
        </a:p>
      </dgm:t>
    </dgm:pt>
    <dgm:pt modelId="{70DAE9BC-7A9D-4CA7-BD0E-DA4B19E2CE17}" type="parTrans" cxnId="{16C3E51C-9955-4511-AC3B-AF64260D2A58}">
      <dgm:prSet/>
      <dgm:spPr/>
      <dgm:t>
        <a:bodyPr/>
        <a:lstStyle/>
        <a:p>
          <a:endParaRPr lang="zh-TW" altLang="en-US"/>
        </a:p>
      </dgm:t>
    </dgm:pt>
    <dgm:pt modelId="{4BE25D64-E781-48DE-88DC-F5C928B63F7F}" type="sibTrans" cxnId="{16C3E51C-9955-4511-AC3B-AF64260D2A58}">
      <dgm:prSet/>
      <dgm:spPr/>
      <dgm:t>
        <a:bodyPr/>
        <a:lstStyle/>
        <a:p>
          <a:endParaRPr lang="zh-TW" altLang="en-US"/>
        </a:p>
      </dgm:t>
    </dgm:pt>
    <dgm:pt modelId="{759BE04E-8355-4A29-AB33-7A017A015105}">
      <dgm:prSet phldrT="[文字]"/>
      <dgm:spPr>
        <a:ln w="76200">
          <a:solidFill>
            <a:srgbClr val="4F81BD"/>
          </a:solidFill>
        </a:ln>
      </dgm:spPr>
      <dgm:t>
        <a:bodyPr/>
        <a:lstStyle/>
        <a:p>
          <a:r>
            <a:rPr lang="en-US" altLang="zh-TW" dirty="0"/>
            <a:t>Materials / Device</a:t>
          </a:r>
          <a:endParaRPr lang="zh-TW" altLang="en-US" dirty="0"/>
        </a:p>
      </dgm:t>
    </dgm:pt>
    <dgm:pt modelId="{D962374C-3845-4611-AA0C-82B9E133E80C}" type="parTrans" cxnId="{0117AB1F-634C-4598-A6A6-6321C1A42C19}">
      <dgm:prSet/>
      <dgm:spPr/>
      <dgm:t>
        <a:bodyPr/>
        <a:lstStyle/>
        <a:p>
          <a:endParaRPr lang="zh-TW" altLang="en-US"/>
        </a:p>
      </dgm:t>
    </dgm:pt>
    <dgm:pt modelId="{746F6F6D-B9AD-480F-9993-A23C792750D1}" type="sibTrans" cxnId="{0117AB1F-634C-4598-A6A6-6321C1A42C19}">
      <dgm:prSet/>
      <dgm:spPr/>
      <dgm:t>
        <a:bodyPr/>
        <a:lstStyle/>
        <a:p>
          <a:endParaRPr lang="zh-TW" altLang="en-US"/>
        </a:p>
      </dgm:t>
    </dgm:pt>
    <dgm:pt modelId="{E0241E33-42E8-49C8-B4EC-337D158BF631}">
      <dgm:prSet phldrT="[文字]"/>
      <dgm:spPr>
        <a:ln w="76200">
          <a:solidFill>
            <a:srgbClr val="4F81BD"/>
          </a:solidFill>
        </a:ln>
      </dgm:spPr>
      <dgm:t>
        <a:bodyPr/>
        <a:lstStyle/>
        <a:p>
          <a:r>
            <a:rPr lang="en-US" altLang="zh-TW" dirty="0"/>
            <a:t>Recipes</a:t>
          </a:r>
          <a:endParaRPr lang="zh-TW" altLang="en-US" dirty="0"/>
        </a:p>
      </dgm:t>
    </dgm:pt>
    <dgm:pt modelId="{C548B45C-ABDA-4970-BB4C-760D4E811620}" type="parTrans" cxnId="{E01208DC-5C39-4EAA-8F5F-E109FC8F63C0}">
      <dgm:prSet/>
      <dgm:spPr/>
      <dgm:t>
        <a:bodyPr/>
        <a:lstStyle/>
        <a:p>
          <a:endParaRPr lang="zh-TW" altLang="en-US"/>
        </a:p>
      </dgm:t>
    </dgm:pt>
    <dgm:pt modelId="{3E5A53C2-00E2-44A2-B512-7467059D3616}" type="sibTrans" cxnId="{E01208DC-5C39-4EAA-8F5F-E109FC8F63C0}">
      <dgm:prSet/>
      <dgm:spPr/>
      <dgm:t>
        <a:bodyPr/>
        <a:lstStyle/>
        <a:p>
          <a:endParaRPr lang="zh-TW" altLang="en-US"/>
        </a:p>
      </dgm:t>
    </dgm:pt>
    <dgm:pt modelId="{4C40E5AF-091F-4561-8732-5ECD7482A4A2}">
      <dgm:prSet phldrT="[文字]"/>
      <dgm:spPr>
        <a:ln w="76200">
          <a:solidFill>
            <a:srgbClr val="4F81BD"/>
          </a:solidFill>
        </a:ln>
      </dgm:spPr>
      <dgm:t>
        <a:bodyPr/>
        <a:lstStyle/>
        <a:p>
          <a:r>
            <a:rPr lang="en-US" altLang="zh-TW" dirty="0"/>
            <a:t>Unit conversion</a:t>
          </a:r>
          <a:endParaRPr lang="zh-TW" altLang="en-US" dirty="0"/>
        </a:p>
      </dgm:t>
    </dgm:pt>
    <dgm:pt modelId="{9DBCFA1B-7015-4EFF-9E6A-4970E6E20D79}" type="parTrans" cxnId="{068970C6-FB65-4AFA-801B-13942DB611E4}">
      <dgm:prSet/>
      <dgm:spPr/>
      <dgm:t>
        <a:bodyPr/>
        <a:lstStyle/>
        <a:p>
          <a:endParaRPr lang="zh-TW" altLang="en-US"/>
        </a:p>
      </dgm:t>
    </dgm:pt>
    <dgm:pt modelId="{D33AEC84-E7F9-4D13-B075-1892706CE040}" type="sibTrans" cxnId="{068970C6-FB65-4AFA-801B-13942DB611E4}">
      <dgm:prSet/>
      <dgm:spPr/>
      <dgm:t>
        <a:bodyPr/>
        <a:lstStyle/>
        <a:p>
          <a:endParaRPr lang="zh-TW" altLang="en-US"/>
        </a:p>
      </dgm:t>
    </dgm:pt>
    <dgm:pt modelId="{156A94BB-8C84-47B0-B82C-F28B3F13C4C9}" type="pres">
      <dgm:prSet presAssocID="{8F99557A-CDD1-4DDE-B167-2DEA0C37400D}" presName="matrix" presStyleCnt="0">
        <dgm:presLayoutVars>
          <dgm:chMax val="1"/>
          <dgm:dir/>
          <dgm:resizeHandles val="exact"/>
        </dgm:presLayoutVars>
      </dgm:prSet>
      <dgm:spPr/>
    </dgm:pt>
    <dgm:pt modelId="{A84D48BD-9C0C-4CEB-B440-DA3EC54C0731}" type="pres">
      <dgm:prSet presAssocID="{8F99557A-CDD1-4DDE-B167-2DEA0C37400D}" presName="diamond" presStyleLbl="bgShp" presStyleIdx="0" presStyleCnt="1"/>
      <dgm:spPr/>
    </dgm:pt>
    <dgm:pt modelId="{FF37A2F2-7E36-43E3-9977-7A70715AF200}" type="pres">
      <dgm:prSet presAssocID="{8F99557A-CDD1-4DDE-B167-2DEA0C37400D}" presName="quad1" presStyleLbl="node1" presStyleIdx="0" presStyleCnt="4" custScaleX="121451" custScaleY="121794">
        <dgm:presLayoutVars>
          <dgm:chMax val="0"/>
          <dgm:chPref val="0"/>
          <dgm:bulletEnabled val="1"/>
        </dgm:presLayoutVars>
      </dgm:prSet>
      <dgm:spPr/>
    </dgm:pt>
    <dgm:pt modelId="{08818A77-A11F-4756-AD8D-633D9B986DF2}" type="pres">
      <dgm:prSet presAssocID="{8F99557A-CDD1-4DDE-B167-2DEA0C37400D}" presName="quad2" presStyleLbl="node1" presStyleIdx="1" presStyleCnt="4">
        <dgm:presLayoutVars>
          <dgm:chMax val="0"/>
          <dgm:chPref val="0"/>
          <dgm:bulletEnabled val="1"/>
        </dgm:presLayoutVars>
      </dgm:prSet>
      <dgm:spPr/>
    </dgm:pt>
    <dgm:pt modelId="{8F8921D5-F5F9-4869-9735-33EB4B10F384}" type="pres">
      <dgm:prSet presAssocID="{8F99557A-CDD1-4DDE-B167-2DEA0C37400D}" presName="quad3" presStyleLbl="node1" presStyleIdx="2" presStyleCnt="4">
        <dgm:presLayoutVars>
          <dgm:chMax val="0"/>
          <dgm:chPref val="0"/>
          <dgm:bulletEnabled val="1"/>
        </dgm:presLayoutVars>
      </dgm:prSet>
      <dgm:spPr/>
    </dgm:pt>
    <dgm:pt modelId="{7E1C7466-44F3-4EC6-89A0-5BCDA5E9E5EE}" type="pres">
      <dgm:prSet presAssocID="{8F99557A-CDD1-4DDE-B167-2DEA0C37400D}" presName="quad4" presStyleLbl="node1" presStyleIdx="3" presStyleCnt="4">
        <dgm:presLayoutVars>
          <dgm:chMax val="0"/>
          <dgm:chPref val="0"/>
          <dgm:bulletEnabled val="1"/>
        </dgm:presLayoutVars>
      </dgm:prSet>
      <dgm:spPr/>
    </dgm:pt>
  </dgm:ptLst>
  <dgm:cxnLst>
    <dgm:cxn modelId="{16C3E51C-9955-4511-AC3B-AF64260D2A58}" srcId="{8F99557A-CDD1-4DDE-B167-2DEA0C37400D}" destId="{C0F69C43-482F-4C1D-AE4D-01CC6CB36BE3}" srcOrd="3" destOrd="0" parTransId="{70DAE9BC-7A9D-4CA7-BD0E-DA4B19E2CE17}" sibTransId="{4BE25D64-E781-48DE-88DC-F5C928B63F7F}"/>
    <dgm:cxn modelId="{0117AB1F-634C-4598-A6A6-6321C1A42C19}" srcId="{230D1DB4-2AA7-4AB6-A42F-DA9DA5F62485}" destId="{759BE04E-8355-4A29-AB33-7A017A015105}" srcOrd="0" destOrd="0" parTransId="{D962374C-3845-4611-AA0C-82B9E133E80C}" sibTransId="{746F6F6D-B9AD-480F-9993-A23C792750D1}"/>
    <dgm:cxn modelId="{8FAF062C-6704-4134-B2FF-1B634E5270D5}" type="presOf" srcId="{4C40E5AF-091F-4561-8732-5ECD7482A4A2}" destId="{FF37A2F2-7E36-43E3-9977-7A70715AF200}" srcOrd="0" destOrd="3" presId="urn:microsoft.com/office/officeart/2005/8/layout/matrix3"/>
    <dgm:cxn modelId="{3B19B15F-C0B4-48EA-9E00-B43D85F5166F}" type="presOf" srcId="{C0F69C43-482F-4C1D-AE4D-01CC6CB36BE3}" destId="{7E1C7466-44F3-4EC6-89A0-5BCDA5E9E5EE}" srcOrd="0" destOrd="0" presId="urn:microsoft.com/office/officeart/2005/8/layout/matrix3"/>
    <dgm:cxn modelId="{F543C34A-3180-4946-A084-285D02618258}" type="presOf" srcId="{8CB8FD4E-5D40-4BC0-A4B7-06280A5ADE57}" destId="{8F8921D5-F5F9-4869-9735-33EB4B10F384}" srcOrd="0" destOrd="0" presId="urn:microsoft.com/office/officeart/2005/8/layout/matrix3"/>
    <dgm:cxn modelId="{ED522094-218F-42C0-AA12-35839194082F}" type="presOf" srcId="{75D2ECE1-4A37-4952-8E4F-DD4EB1CA08DD}" destId="{08818A77-A11F-4756-AD8D-633D9B986DF2}" srcOrd="0" destOrd="0" presId="urn:microsoft.com/office/officeart/2005/8/layout/matrix3"/>
    <dgm:cxn modelId="{CC83A694-4911-4F10-9A34-40406660A6BE}" type="presOf" srcId="{759BE04E-8355-4A29-AB33-7A017A015105}" destId="{FF37A2F2-7E36-43E3-9977-7A70715AF200}" srcOrd="0" destOrd="1" presId="urn:microsoft.com/office/officeart/2005/8/layout/matrix3"/>
    <dgm:cxn modelId="{068970C6-FB65-4AFA-801B-13942DB611E4}" srcId="{230D1DB4-2AA7-4AB6-A42F-DA9DA5F62485}" destId="{4C40E5AF-091F-4561-8732-5ECD7482A4A2}" srcOrd="2" destOrd="0" parTransId="{9DBCFA1B-7015-4EFF-9E6A-4970E6E20D79}" sibTransId="{D33AEC84-E7F9-4D13-B075-1892706CE040}"/>
    <dgm:cxn modelId="{B410FDCB-7017-4DC2-A365-0A01DC59D306}" srcId="{8F99557A-CDD1-4DDE-B167-2DEA0C37400D}" destId="{8CB8FD4E-5D40-4BC0-A4B7-06280A5ADE57}" srcOrd="2" destOrd="0" parTransId="{1E77D4AB-3AEE-454C-8F01-0A0551E1FDA9}" sibTransId="{3AA0DBF8-E090-4A8F-8FC1-AD30AB7D0975}"/>
    <dgm:cxn modelId="{005685D8-FD6A-43DA-9C0D-E5C51954555A}" type="presOf" srcId="{230D1DB4-2AA7-4AB6-A42F-DA9DA5F62485}" destId="{FF37A2F2-7E36-43E3-9977-7A70715AF200}" srcOrd="0" destOrd="0" presId="urn:microsoft.com/office/officeart/2005/8/layout/matrix3"/>
    <dgm:cxn modelId="{E01208DC-5C39-4EAA-8F5F-E109FC8F63C0}" srcId="{230D1DB4-2AA7-4AB6-A42F-DA9DA5F62485}" destId="{E0241E33-42E8-49C8-B4EC-337D158BF631}" srcOrd="1" destOrd="0" parTransId="{C548B45C-ABDA-4970-BB4C-760D4E811620}" sibTransId="{3E5A53C2-00E2-44A2-B512-7467059D3616}"/>
    <dgm:cxn modelId="{7DA62BE2-B4AE-41D7-940B-0DF3989331F0}" srcId="{8F99557A-CDD1-4DDE-B167-2DEA0C37400D}" destId="{230D1DB4-2AA7-4AB6-A42F-DA9DA5F62485}" srcOrd="0" destOrd="0" parTransId="{7AB22CAC-FAA1-459E-80A2-990F9625A27B}" sibTransId="{0035CE82-425E-49C1-A667-442B890E71E1}"/>
    <dgm:cxn modelId="{5BA0D5E8-D786-4BC2-A8DD-812A8AE06053}" srcId="{8F99557A-CDD1-4DDE-B167-2DEA0C37400D}" destId="{75D2ECE1-4A37-4952-8E4F-DD4EB1CA08DD}" srcOrd="1" destOrd="0" parTransId="{8409830A-EE2D-4556-8631-24B4CE2C3405}" sibTransId="{750DE2C4-2908-485D-88C1-AEEF3F291CCB}"/>
    <dgm:cxn modelId="{C4F06FED-FF3B-42B7-95C8-8B17060E02E5}" type="presOf" srcId="{E0241E33-42E8-49C8-B4EC-337D158BF631}" destId="{FF37A2F2-7E36-43E3-9977-7A70715AF200}" srcOrd="0" destOrd="2" presId="urn:microsoft.com/office/officeart/2005/8/layout/matrix3"/>
    <dgm:cxn modelId="{688D4FF7-7F21-4165-812A-41F14F975DB3}" type="presOf" srcId="{8F99557A-CDD1-4DDE-B167-2DEA0C37400D}" destId="{156A94BB-8C84-47B0-B82C-F28B3F13C4C9}" srcOrd="0" destOrd="0" presId="urn:microsoft.com/office/officeart/2005/8/layout/matrix3"/>
    <dgm:cxn modelId="{62DD225B-B1B5-4400-9F8C-2E9BE8CBB69B}" type="presParOf" srcId="{156A94BB-8C84-47B0-B82C-F28B3F13C4C9}" destId="{A84D48BD-9C0C-4CEB-B440-DA3EC54C0731}" srcOrd="0" destOrd="0" presId="urn:microsoft.com/office/officeart/2005/8/layout/matrix3"/>
    <dgm:cxn modelId="{DA2E537A-A74B-4DA0-9562-42F59BF2AD85}" type="presParOf" srcId="{156A94BB-8C84-47B0-B82C-F28B3F13C4C9}" destId="{FF37A2F2-7E36-43E3-9977-7A70715AF200}" srcOrd="1" destOrd="0" presId="urn:microsoft.com/office/officeart/2005/8/layout/matrix3"/>
    <dgm:cxn modelId="{1489BEA2-D608-4C34-97A9-D485B2058FF4}" type="presParOf" srcId="{156A94BB-8C84-47B0-B82C-F28B3F13C4C9}" destId="{08818A77-A11F-4756-AD8D-633D9B986DF2}" srcOrd="2" destOrd="0" presId="urn:microsoft.com/office/officeart/2005/8/layout/matrix3"/>
    <dgm:cxn modelId="{E5109848-A32C-4AC9-81C9-156823B0382C}" type="presParOf" srcId="{156A94BB-8C84-47B0-B82C-F28B3F13C4C9}" destId="{8F8921D5-F5F9-4869-9735-33EB4B10F384}" srcOrd="3" destOrd="0" presId="urn:microsoft.com/office/officeart/2005/8/layout/matrix3"/>
    <dgm:cxn modelId="{36BB6C30-2E6B-4A98-BE62-A96B00A8DA30}" type="presParOf" srcId="{156A94BB-8C84-47B0-B82C-F28B3F13C4C9}" destId="{7E1C7466-44F3-4EC6-89A0-5BCDA5E9E5EE}"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99557A-CDD1-4DDE-B167-2DEA0C37400D}"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230D1DB4-2AA7-4AB6-A42F-DA9DA5F62485}">
      <dgm:prSet phldrT="[文字]"/>
      <dgm:spPr>
        <a:ln w="76200">
          <a:solidFill>
            <a:srgbClr val="4F81BD"/>
          </a:solidFill>
        </a:ln>
      </dgm:spPr>
      <dgm:t>
        <a:bodyPr/>
        <a:lstStyle/>
        <a:p>
          <a:r>
            <a:rPr lang="en-US" altLang="zh-TW" dirty="0"/>
            <a:t>Preparation of nutrient solution</a:t>
          </a:r>
          <a:endParaRPr lang="zh-TW" altLang="en-US" dirty="0"/>
        </a:p>
      </dgm:t>
    </dgm:pt>
    <dgm:pt modelId="{7AB22CAC-FAA1-459E-80A2-990F9625A27B}" type="parTrans" cxnId="{7DA62BE2-B4AE-41D7-940B-0DF3989331F0}">
      <dgm:prSet/>
      <dgm:spPr/>
      <dgm:t>
        <a:bodyPr/>
        <a:lstStyle/>
        <a:p>
          <a:endParaRPr lang="zh-TW" altLang="en-US"/>
        </a:p>
      </dgm:t>
    </dgm:pt>
    <dgm:pt modelId="{0035CE82-425E-49C1-A667-442B890E71E1}" type="sibTrans" cxnId="{7DA62BE2-B4AE-41D7-940B-0DF3989331F0}">
      <dgm:prSet/>
      <dgm:spPr/>
      <dgm:t>
        <a:bodyPr/>
        <a:lstStyle/>
        <a:p>
          <a:endParaRPr lang="zh-TW" altLang="en-US"/>
        </a:p>
      </dgm:t>
    </dgm:pt>
    <dgm:pt modelId="{75D2ECE1-4A37-4952-8E4F-DD4EB1CA08DD}">
      <dgm:prSet phldrT="[文字]" custT="1"/>
      <dgm:spPr/>
      <dgm:t>
        <a:bodyPr/>
        <a:lstStyle/>
        <a:p>
          <a:r>
            <a:rPr lang="en-US" altLang="zh-TW" sz="4000" dirty="0"/>
            <a:t>pH, EC</a:t>
          </a:r>
        </a:p>
        <a:p>
          <a:r>
            <a:rPr lang="en-US" altLang="zh-TW" sz="2200" dirty="0"/>
            <a:t>Management </a:t>
          </a:r>
          <a:endParaRPr lang="zh-TW" altLang="en-US" sz="2200" dirty="0"/>
        </a:p>
      </dgm:t>
    </dgm:pt>
    <dgm:pt modelId="{8409830A-EE2D-4556-8631-24B4CE2C3405}" type="parTrans" cxnId="{5BA0D5E8-D786-4BC2-A8DD-812A8AE06053}">
      <dgm:prSet/>
      <dgm:spPr/>
      <dgm:t>
        <a:bodyPr/>
        <a:lstStyle/>
        <a:p>
          <a:endParaRPr lang="zh-TW" altLang="en-US"/>
        </a:p>
      </dgm:t>
    </dgm:pt>
    <dgm:pt modelId="{750DE2C4-2908-485D-88C1-AEEF3F291CCB}" type="sibTrans" cxnId="{5BA0D5E8-D786-4BC2-A8DD-812A8AE06053}">
      <dgm:prSet/>
      <dgm:spPr/>
      <dgm:t>
        <a:bodyPr/>
        <a:lstStyle/>
        <a:p>
          <a:endParaRPr lang="zh-TW" altLang="en-US"/>
        </a:p>
      </dgm:t>
    </dgm:pt>
    <dgm:pt modelId="{8CB8FD4E-5D40-4BC0-A4B7-06280A5ADE57}">
      <dgm:prSet phldrT="[文字]" custT="1"/>
      <dgm:spPr/>
      <dgm:t>
        <a:bodyPr/>
        <a:lstStyle/>
        <a:p>
          <a:r>
            <a:rPr lang="en-US" altLang="zh-TW" sz="3600" dirty="0"/>
            <a:t>pH</a:t>
          </a:r>
        </a:p>
        <a:p>
          <a:r>
            <a:rPr lang="en-US" altLang="zh-TW" sz="2800" dirty="0"/>
            <a:t>Adjustment</a:t>
          </a:r>
          <a:endParaRPr lang="zh-TW" altLang="en-US" sz="2800" dirty="0"/>
        </a:p>
      </dgm:t>
    </dgm:pt>
    <dgm:pt modelId="{1E77D4AB-3AEE-454C-8F01-0A0551E1FDA9}" type="parTrans" cxnId="{B410FDCB-7017-4DC2-A365-0A01DC59D306}">
      <dgm:prSet/>
      <dgm:spPr/>
      <dgm:t>
        <a:bodyPr/>
        <a:lstStyle/>
        <a:p>
          <a:endParaRPr lang="zh-TW" altLang="en-US"/>
        </a:p>
      </dgm:t>
    </dgm:pt>
    <dgm:pt modelId="{3AA0DBF8-E090-4A8F-8FC1-AD30AB7D0975}" type="sibTrans" cxnId="{B410FDCB-7017-4DC2-A365-0A01DC59D306}">
      <dgm:prSet/>
      <dgm:spPr/>
      <dgm:t>
        <a:bodyPr/>
        <a:lstStyle/>
        <a:p>
          <a:endParaRPr lang="zh-TW" altLang="en-US"/>
        </a:p>
      </dgm:t>
    </dgm:pt>
    <dgm:pt modelId="{C0F69C43-482F-4C1D-AE4D-01CC6CB36BE3}">
      <dgm:prSet phldrT="[文字]" custT="1"/>
      <dgm:spPr/>
      <dgm:t>
        <a:bodyPr/>
        <a:lstStyle/>
        <a:p>
          <a:r>
            <a:rPr lang="en-US" altLang="zh-TW" sz="2800" dirty="0"/>
            <a:t>Hydroponic systems</a:t>
          </a:r>
        </a:p>
        <a:p>
          <a:r>
            <a:rPr lang="en-US" altLang="zh-TW" sz="2800" dirty="0"/>
            <a:t>Literature Review</a:t>
          </a:r>
          <a:endParaRPr lang="zh-TW" altLang="en-US" sz="2800" dirty="0"/>
        </a:p>
      </dgm:t>
    </dgm:pt>
    <dgm:pt modelId="{70DAE9BC-7A9D-4CA7-BD0E-DA4B19E2CE17}" type="parTrans" cxnId="{16C3E51C-9955-4511-AC3B-AF64260D2A58}">
      <dgm:prSet/>
      <dgm:spPr/>
      <dgm:t>
        <a:bodyPr/>
        <a:lstStyle/>
        <a:p>
          <a:endParaRPr lang="zh-TW" altLang="en-US"/>
        </a:p>
      </dgm:t>
    </dgm:pt>
    <dgm:pt modelId="{4BE25D64-E781-48DE-88DC-F5C928B63F7F}" type="sibTrans" cxnId="{16C3E51C-9955-4511-AC3B-AF64260D2A58}">
      <dgm:prSet/>
      <dgm:spPr/>
      <dgm:t>
        <a:bodyPr/>
        <a:lstStyle/>
        <a:p>
          <a:endParaRPr lang="zh-TW" altLang="en-US"/>
        </a:p>
      </dgm:t>
    </dgm:pt>
    <dgm:pt modelId="{759BE04E-8355-4A29-AB33-7A017A015105}">
      <dgm:prSet phldrT="[文字]"/>
      <dgm:spPr>
        <a:ln w="76200">
          <a:solidFill>
            <a:srgbClr val="4F81BD"/>
          </a:solidFill>
        </a:ln>
      </dgm:spPr>
      <dgm:t>
        <a:bodyPr/>
        <a:lstStyle/>
        <a:p>
          <a:r>
            <a:rPr lang="en-US" altLang="zh-TW" dirty="0"/>
            <a:t>Materials / Device</a:t>
          </a:r>
          <a:endParaRPr lang="zh-TW" altLang="en-US" dirty="0"/>
        </a:p>
      </dgm:t>
    </dgm:pt>
    <dgm:pt modelId="{D962374C-3845-4611-AA0C-82B9E133E80C}" type="parTrans" cxnId="{0117AB1F-634C-4598-A6A6-6321C1A42C19}">
      <dgm:prSet/>
      <dgm:spPr/>
      <dgm:t>
        <a:bodyPr/>
        <a:lstStyle/>
        <a:p>
          <a:endParaRPr lang="zh-TW" altLang="en-US"/>
        </a:p>
      </dgm:t>
    </dgm:pt>
    <dgm:pt modelId="{746F6F6D-B9AD-480F-9993-A23C792750D1}" type="sibTrans" cxnId="{0117AB1F-634C-4598-A6A6-6321C1A42C19}">
      <dgm:prSet/>
      <dgm:spPr/>
      <dgm:t>
        <a:bodyPr/>
        <a:lstStyle/>
        <a:p>
          <a:endParaRPr lang="zh-TW" altLang="en-US"/>
        </a:p>
      </dgm:t>
    </dgm:pt>
    <dgm:pt modelId="{E0241E33-42E8-49C8-B4EC-337D158BF631}">
      <dgm:prSet phldrT="[文字]"/>
      <dgm:spPr>
        <a:ln w="76200">
          <a:solidFill>
            <a:srgbClr val="4F81BD"/>
          </a:solidFill>
        </a:ln>
      </dgm:spPr>
      <dgm:t>
        <a:bodyPr/>
        <a:lstStyle/>
        <a:p>
          <a:r>
            <a:rPr lang="en-US" altLang="zh-TW" dirty="0"/>
            <a:t>Recipes</a:t>
          </a:r>
          <a:endParaRPr lang="zh-TW" altLang="en-US" dirty="0"/>
        </a:p>
      </dgm:t>
    </dgm:pt>
    <dgm:pt modelId="{C548B45C-ABDA-4970-BB4C-760D4E811620}" type="parTrans" cxnId="{E01208DC-5C39-4EAA-8F5F-E109FC8F63C0}">
      <dgm:prSet/>
      <dgm:spPr/>
      <dgm:t>
        <a:bodyPr/>
        <a:lstStyle/>
        <a:p>
          <a:endParaRPr lang="zh-TW" altLang="en-US"/>
        </a:p>
      </dgm:t>
    </dgm:pt>
    <dgm:pt modelId="{3E5A53C2-00E2-44A2-B512-7467059D3616}" type="sibTrans" cxnId="{E01208DC-5C39-4EAA-8F5F-E109FC8F63C0}">
      <dgm:prSet/>
      <dgm:spPr/>
      <dgm:t>
        <a:bodyPr/>
        <a:lstStyle/>
        <a:p>
          <a:endParaRPr lang="zh-TW" altLang="en-US"/>
        </a:p>
      </dgm:t>
    </dgm:pt>
    <dgm:pt modelId="{4C40E5AF-091F-4561-8732-5ECD7482A4A2}">
      <dgm:prSet phldrT="[文字]"/>
      <dgm:spPr>
        <a:ln w="76200">
          <a:solidFill>
            <a:srgbClr val="4F81BD"/>
          </a:solidFill>
        </a:ln>
      </dgm:spPr>
      <dgm:t>
        <a:bodyPr/>
        <a:lstStyle/>
        <a:p>
          <a:r>
            <a:rPr lang="en-US" altLang="zh-TW" dirty="0"/>
            <a:t>Unit conversion</a:t>
          </a:r>
          <a:endParaRPr lang="zh-TW" altLang="en-US" dirty="0"/>
        </a:p>
      </dgm:t>
    </dgm:pt>
    <dgm:pt modelId="{9DBCFA1B-7015-4EFF-9E6A-4970E6E20D79}" type="parTrans" cxnId="{068970C6-FB65-4AFA-801B-13942DB611E4}">
      <dgm:prSet/>
      <dgm:spPr/>
      <dgm:t>
        <a:bodyPr/>
        <a:lstStyle/>
        <a:p>
          <a:endParaRPr lang="zh-TW" altLang="en-US"/>
        </a:p>
      </dgm:t>
    </dgm:pt>
    <dgm:pt modelId="{D33AEC84-E7F9-4D13-B075-1892706CE040}" type="sibTrans" cxnId="{068970C6-FB65-4AFA-801B-13942DB611E4}">
      <dgm:prSet/>
      <dgm:spPr/>
      <dgm:t>
        <a:bodyPr/>
        <a:lstStyle/>
        <a:p>
          <a:endParaRPr lang="zh-TW" altLang="en-US"/>
        </a:p>
      </dgm:t>
    </dgm:pt>
    <dgm:pt modelId="{156A94BB-8C84-47B0-B82C-F28B3F13C4C9}" type="pres">
      <dgm:prSet presAssocID="{8F99557A-CDD1-4DDE-B167-2DEA0C37400D}" presName="matrix" presStyleCnt="0">
        <dgm:presLayoutVars>
          <dgm:chMax val="1"/>
          <dgm:dir/>
          <dgm:resizeHandles val="exact"/>
        </dgm:presLayoutVars>
      </dgm:prSet>
      <dgm:spPr/>
    </dgm:pt>
    <dgm:pt modelId="{A84D48BD-9C0C-4CEB-B440-DA3EC54C0731}" type="pres">
      <dgm:prSet presAssocID="{8F99557A-CDD1-4DDE-B167-2DEA0C37400D}" presName="diamond" presStyleLbl="bgShp" presStyleIdx="0" presStyleCnt="1"/>
      <dgm:spPr/>
    </dgm:pt>
    <dgm:pt modelId="{FF37A2F2-7E36-43E3-9977-7A70715AF200}" type="pres">
      <dgm:prSet presAssocID="{8F99557A-CDD1-4DDE-B167-2DEA0C37400D}" presName="quad1" presStyleLbl="node1" presStyleIdx="0" presStyleCnt="4" custScaleX="121451" custScaleY="121794">
        <dgm:presLayoutVars>
          <dgm:chMax val="0"/>
          <dgm:chPref val="0"/>
          <dgm:bulletEnabled val="1"/>
        </dgm:presLayoutVars>
      </dgm:prSet>
      <dgm:spPr/>
    </dgm:pt>
    <dgm:pt modelId="{08818A77-A11F-4756-AD8D-633D9B986DF2}" type="pres">
      <dgm:prSet presAssocID="{8F99557A-CDD1-4DDE-B167-2DEA0C37400D}" presName="quad2" presStyleLbl="node1" presStyleIdx="1" presStyleCnt="4">
        <dgm:presLayoutVars>
          <dgm:chMax val="0"/>
          <dgm:chPref val="0"/>
          <dgm:bulletEnabled val="1"/>
        </dgm:presLayoutVars>
      </dgm:prSet>
      <dgm:spPr/>
    </dgm:pt>
    <dgm:pt modelId="{8F8921D5-F5F9-4869-9735-33EB4B10F384}" type="pres">
      <dgm:prSet presAssocID="{8F99557A-CDD1-4DDE-B167-2DEA0C37400D}" presName="quad3" presStyleLbl="node1" presStyleIdx="2" presStyleCnt="4">
        <dgm:presLayoutVars>
          <dgm:chMax val="0"/>
          <dgm:chPref val="0"/>
          <dgm:bulletEnabled val="1"/>
        </dgm:presLayoutVars>
      </dgm:prSet>
      <dgm:spPr/>
    </dgm:pt>
    <dgm:pt modelId="{7E1C7466-44F3-4EC6-89A0-5BCDA5E9E5EE}" type="pres">
      <dgm:prSet presAssocID="{8F99557A-CDD1-4DDE-B167-2DEA0C37400D}" presName="quad4" presStyleLbl="node1" presStyleIdx="3" presStyleCnt="4">
        <dgm:presLayoutVars>
          <dgm:chMax val="0"/>
          <dgm:chPref val="0"/>
          <dgm:bulletEnabled val="1"/>
        </dgm:presLayoutVars>
      </dgm:prSet>
      <dgm:spPr/>
    </dgm:pt>
  </dgm:ptLst>
  <dgm:cxnLst>
    <dgm:cxn modelId="{16C3E51C-9955-4511-AC3B-AF64260D2A58}" srcId="{8F99557A-CDD1-4DDE-B167-2DEA0C37400D}" destId="{C0F69C43-482F-4C1D-AE4D-01CC6CB36BE3}" srcOrd="3" destOrd="0" parTransId="{70DAE9BC-7A9D-4CA7-BD0E-DA4B19E2CE17}" sibTransId="{4BE25D64-E781-48DE-88DC-F5C928B63F7F}"/>
    <dgm:cxn modelId="{0117AB1F-634C-4598-A6A6-6321C1A42C19}" srcId="{230D1DB4-2AA7-4AB6-A42F-DA9DA5F62485}" destId="{759BE04E-8355-4A29-AB33-7A017A015105}" srcOrd="0" destOrd="0" parTransId="{D962374C-3845-4611-AA0C-82B9E133E80C}" sibTransId="{746F6F6D-B9AD-480F-9993-A23C792750D1}"/>
    <dgm:cxn modelId="{8FAF062C-6704-4134-B2FF-1B634E5270D5}" type="presOf" srcId="{4C40E5AF-091F-4561-8732-5ECD7482A4A2}" destId="{FF37A2F2-7E36-43E3-9977-7A70715AF200}" srcOrd="0" destOrd="3" presId="urn:microsoft.com/office/officeart/2005/8/layout/matrix3"/>
    <dgm:cxn modelId="{3B19B15F-C0B4-48EA-9E00-B43D85F5166F}" type="presOf" srcId="{C0F69C43-482F-4C1D-AE4D-01CC6CB36BE3}" destId="{7E1C7466-44F3-4EC6-89A0-5BCDA5E9E5EE}" srcOrd="0" destOrd="0" presId="urn:microsoft.com/office/officeart/2005/8/layout/matrix3"/>
    <dgm:cxn modelId="{F543C34A-3180-4946-A084-285D02618258}" type="presOf" srcId="{8CB8FD4E-5D40-4BC0-A4B7-06280A5ADE57}" destId="{8F8921D5-F5F9-4869-9735-33EB4B10F384}" srcOrd="0" destOrd="0" presId="urn:microsoft.com/office/officeart/2005/8/layout/matrix3"/>
    <dgm:cxn modelId="{ED522094-218F-42C0-AA12-35839194082F}" type="presOf" srcId="{75D2ECE1-4A37-4952-8E4F-DD4EB1CA08DD}" destId="{08818A77-A11F-4756-AD8D-633D9B986DF2}" srcOrd="0" destOrd="0" presId="urn:microsoft.com/office/officeart/2005/8/layout/matrix3"/>
    <dgm:cxn modelId="{CC83A694-4911-4F10-9A34-40406660A6BE}" type="presOf" srcId="{759BE04E-8355-4A29-AB33-7A017A015105}" destId="{FF37A2F2-7E36-43E3-9977-7A70715AF200}" srcOrd="0" destOrd="1" presId="urn:microsoft.com/office/officeart/2005/8/layout/matrix3"/>
    <dgm:cxn modelId="{068970C6-FB65-4AFA-801B-13942DB611E4}" srcId="{230D1DB4-2AA7-4AB6-A42F-DA9DA5F62485}" destId="{4C40E5AF-091F-4561-8732-5ECD7482A4A2}" srcOrd="2" destOrd="0" parTransId="{9DBCFA1B-7015-4EFF-9E6A-4970E6E20D79}" sibTransId="{D33AEC84-E7F9-4D13-B075-1892706CE040}"/>
    <dgm:cxn modelId="{B410FDCB-7017-4DC2-A365-0A01DC59D306}" srcId="{8F99557A-CDD1-4DDE-B167-2DEA0C37400D}" destId="{8CB8FD4E-5D40-4BC0-A4B7-06280A5ADE57}" srcOrd="2" destOrd="0" parTransId="{1E77D4AB-3AEE-454C-8F01-0A0551E1FDA9}" sibTransId="{3AA0DBF8-E090-4A8F-8FC1-AD30AB7D0975}"/>
    <dgm:cxn modelId="{005685D8-FD6A-43DA-9C0D-E5C51954555A}" type="presOf" srcId="{230D1DB4-2AA7-4AB6-A42F-DA9DA5F62485}" destId="{FF37A2F2-7E36-43E3-9977-7A70715AF200}" srcOrd="0" destOrd="0" presId="urn:microsoft.com/office/officeart/2005/8/layout/matrix3"/>
    <dgm:cxn modelId="{E01208DC-5C39-4EAA-8F5F-E109FC8F63C0}" srcId="{230D1DB4-2AA7-4AB6-A42F-DA9DA5F62485}" destId="{E0241E33-42E8-49C8-B4EC-337D158BF631}" srcOrd="1" destOrd="0" parTransId="{C548B45C-ABDA-4970-BB4C-760D4E811620}" sibTransId="{3E5A53C2-00E2-44A2-B512-7467059D3616}"/>
    <dgm:cxn modelId="{7DA62BE2-B4AE-41D7-940B-0DF3989331F0}" srcId="{8F99557A-CDD1-4DDE-B167-2DEA0C37400D}" destId="{230D1DB4-2AA7-4AB6-A42F-DA9DA5F62485}" srcOrd="0" destOrd="0" parTransId="{7AB22CAC-FAA1-459E-80A2-990F9625A27B}" sibTransId="{0035CE82-425E-49C1-A667-442B890E71E1}"/>
    <dgm:cxn modelId="{5BA0D5E8-D786-4BC2-A8DD-812A8AE06053}" srcId="{8F99557A-CDD1-4DDE-B167-2DEA0C37400D}" destId="{75D2ECE1-4A37-4952-8E4F-DD4EB1CA08DD}" srcOrd="1" destOrd="0" parTransId="{8409830A-EE2D-4556-8631-24B4CE2C3405}" sibTransId="{750DE2C4-2908-485D-88C1-AEEF3F291CCB}"/>
    <dgm:cxn modelId="{C4F06FED-FF3B-42B7-95C8-8B17060E02E5}" type="presOf" srcId="{E0241E33-42E8-49C8-B4EC-337D158BF631}" destId="{FF37A2F2-7E36-43E3-9977-7A70715AF200}" srcOrd="0" destOrd="2" presId="urn:microsoft.com/office/officeart/2005/8/layout/matrix3"/>
    <dgm:cxn modelId="{688D4FF7-7F21-4165-812A-41F14F975DB3}" type="presOf" srcId="{8F99557A-CDD1-4DDE-B167-2DEA0C37400D}" destId="{156A94BB-8C84-47B0-B82C-F28B3F13C4C9}" srcOrd="0" destOrd="0" presId="urn:microsoft.com/office/officeart/2005/8/layout/matrix3"/>
    <dgm:cxn modelId="{62DD225B-B1B5-4400-9F8C-2E9BE8CBB69B}" type="presParOf" srcId="{156A94BB-8C84-47B0-B82C-F28B3F13C4C9}" destId="{A84D48BD-9C0C-4CEB-B440-DA3EC54C0731}" srcOrd="0" destOrd="0" presId="urn:microsoft.com/office/officeart/2005/8/layout/matrix3"/>
    <dgm:cxn modelId="{DA2E537A-A74B-4DA0-9562-42F59BF2AD85}" type="presParOf" srcId="{156A94BB-8C84-47B0-B82C-F28B3F13C4C9}" destId="{FF37A2F2-7E36-43E3-9977-7A70715AF200}" srcOrd="1" destOrd="0" presId="urn:microsoft.com/office/officeart/2005/8/layout/matrix3"/>
    <dgm:cxn modelId="{1489BEA2-D608-4C34-97A9-D485B2058FF4}" type="presParOf" srcId="{156A94BB-8C84-47B0-B82C-F28B3F13C4C9}" destId="{08818A77-A11F-4756-AD8D-633D9B986DF2}" srcOrd="2" destOrd="0" presId="urn:microsoft.com/office/officeart/2005/8/layout/matrix3"/>
    <dgm:cxn modelId="{E5109848-A32C-4AC9-81C9-156823B0382C}" type="presParOf" srcId="{156A94BB-8C84-47B0-B82C-F28B3F13C4C9}" destId="{8F8921D5-F5F9-4869-9735-33EB4B10F384}" srcOrd="3" destOrd="0" presId="urn:microsoft.com/office/officeart/2005/8/layout/matrix3"/>
    <dgm:cxn modelId="{36BB6C30-2E6B-4A98-BE62-A96B00A8DA30}" type="presParOf" srcId="{156A94BB-8C84-47B0-B82C-F28B3F13C4C9}" destId="{7E1C7466-44F3-4EC6-89A0-5BCDA5E9E5EE}" srcOrd="4" destOrd="0" presId="urn:microsoft.com/office/officeart/2005/8/layout/matrix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99557A-CDD1-4DDE-B167-2DEA0C37400D}"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230D1DB4-2AA7-4AB6-A42F-DA9DA5F62485}">
      <dgm:prSet phldrT="[文字]"/>
      <dgm:spPr>
        <a:ln w="57150">
          <a:solidFill>
            <a:schemeClr val="bg1"/>
          </a:solidFill>
        </a:ln>
      </dgm:spPr>
      <dgm:t>
        <a:bodyPr/>
        <a:lstStyle/>
        <a:p>
          <a:r>
            <a:rPr lang="en-US" altLang="zh-TW" dirty="0"/>
            <a:t>Preparation of nutrient solution</a:t>
          </a:r>
          <a:endParaRPr lang="zh-TW" altLang="en-US" dirty="0"/>
        </a:p>
      </dgm:t>
    </dgm:pt>
    <dgm:pt modelId="{7AB22CAC-FAA1-459E-80A2-990F9625A27B}" type="parTrans" cxnId="{7DA62BE2-B4AE-41D7-940B-0DF3989331F0}">
      <dgm:prSet/>
      <dgm:spPr/>
      <dgm:t>
        <a:bodyPr/>
        <a:lstStyle/>
        <a:p>
          <a:endParaRPr lang="zh-TW" altLang="en-US"/>
        </a:p>
      </dgm:t>
    </dgm:pt>
    <dgm:pt modelId="{0035CE82-425E-49C1-A667-442B890E71E1}" type="sibTrans" cxnId="{7DA62BE2-B4AE-41D7-940B-0DF3989331F0}">
      <dgm:prSet/>
      <dgm:spPr/>
      <dgm:t>
        <a:bodyPr/>
        <a:lstStyle/>
        <a:p>
          <a:endParaRPr lang="zh-TW" altLang="en-US"/>
        </a:p>
      </dgm:t>
    </dgm:pt>
    <dgm:pt modelId="{75D2ECE1-4A37-4952-8E4F-DD4EB1CA08DD}">
      <dgm:prSet phldrT="[文字]" custT="1"/>
      <dgm:spPr>
        <a:ln w="57150">
          <a:solidFill>
            <a:srgbClr val="4F81BD"/>
          </a:solidFill>
        </a:ln>
      </dgm:spPr>
      <dgm:t>
        <a:bodyPr/>
        <a:lstStyle/>
        <a:p>
          <a:r>
            <a:rPr lang="en-US" altLang="zh-TW" sz="2400" dirty="0"/>
            <a:t>pH, EC</a:t>
          </a:r>
        </a:p>
        <a:p>
          <a:r>
            <a:rPr lang="en-US" altLang="zh-TW" sz="2400" dirty="0"/>
            <a:t>Management</a:t>
          </a:r>
          <a:endParaRPr lang="zh-TW" altLang="en-US" sz="2400" dirty="0"/>
        </a:p>
      </dgm:t>
    </dgm:pt>
    <dgm:pt modelId="{8409830A-EE2D-4556-8631-24B4CE2C3405}" type="parTrans" cxnId="{5BA0D5E8-D786-4BC2-A8DD-812A8AE06053}">
      <dgm:prSet/>
      <dgm:spPr/>
      <dgm:t>
        <a:bodyPr/>
        <a:lstStyle/>
        <a:p>
          <a:endParaRPr lang="zh-TW" altLang="en-US"/>
        </a:p>
      </dgm:t>
    </dgm:pt>
    <dgm:pt modelId="{750DE2C4-2908-485D-88C1-AEEF3F291CCB}" type="sibTrans" cxnId="{5BA0D5E8-D786-4BC2-A8DD-812A8AE06053}">
      <dgm:prSet/>
      <dgm:spPr/>
      <dgm:t>
        <a:bodyPr/>
        <a:lstStyle/>
        <a:p>
          <a:endParaRPr lang="zh-TW" altLang="en-US"/>
        </a:p>
      </dgm:t>
    </dgm:pt>
    <dgm:pt modelId="{8CB8FD4E-5D40-4BC0-A4B7-06280A5ADE57}">
      <dgm:prSet phldrT="[文字]" custT="1"/>
      <dgm:spPr/>
      <dgm:t>
        <a:bodyPr anchor="ctr"/>
        <a:lstStyle/>
        <a:p>
          <a:pPr algn="ctr"/>
          <a:r>
            <a:rPr lang="en-US" altLang="zh-TW" sz="2800" dirty="0"/>
            <a:t>pH</a:t>
          </a:r>
        </a:p>
        <a:p>
          <a:pPr algn="ctr"/>
          <a:r>
            <a:rPr lang="en-US" altLang="zh-TW" sz="2800" dirty="0"/>
            <a:t>Adjustment</a:t>
          </a:r>
          <a:endParaRPr lang="zh-TW" altLang="en-US" sz="2800" dirty="0"/>
        </a:p>
      </dgm:t>
    </dgm:pt>
    <dgm:pt modelId="{1E77D4AB-3AEE-454C-8F01-0A0551E1FDA9}" type="parTrans" cxnId="{B410FDCB-7017-4DC2-A365-0A01DC59D306}">
      <dgm:prSet/>
      <dgm:spPr/>
      <dgm:t>
        <a:bodyPr/>
        <a:lstStyle/>
        <a:p>
          <a:endParaRPr lang="zh-TW" altLang="en-US"/>
        </a:p>
      </dgm:t>
    </dgm:pt>
    <dgm:pt modelId="{3AA0DBF8-E090-4A8F-8FC1-AD30AB7D0975}" type="sibTrans" cxnId="{B410FDCB-7017-4DC2-A365-0A01DC59D306}">
      <dgm:prSet/>
      <dgm:spPr/>
      <dgm:t>
        <a:bodyPr/>
        <a:lstStyle/>
        <a:p>
          <a:endParaRPr lang="zh-TW" altLang="en-US"/>
        </a:p>
      </dgm:t>
    </dgm:pt>
    <dgm:pt modelId="{C0F69C43-482F-4C1D-AE4D-01CC6CB36BE3}">
      <dgm:prSet phldrT="[文字]" custT="1"/>
      <dgm:spPr/>
      <dgm:t>
        <a:bodyPr/>
        <a:lstStyle/>
        <a:p>
          <a:r>
            <a:rPr lang="en-US" altLang="zh-TW" sz="2400" dirty="0"/>
            <a:t>Hydroponic systems</a:t>
          </a:r>
        </a:p>
        <a:p>
          <a:endParaRPr lang="en-US" altLang="zh-TW" sz="2400" dirty="0"/>
        </a:p>
        <a:p>
          <a:r>
            <a:rPr lang="en-US" altLang="zh-TW" sz="2400" dirty="0"/>
            <a:t>Literature Review</a:t>
          </a:r>
          <a:endParaRPr lang="zh-TW" altLang="en-US" sz="2400" dirty="0"/>
        </a:p>
      </dgm:t>
    </dgm:pt>
    <dgm:pt modelId="{70DAE9BC-7A9D-4CA7-BD0E-DA4B19E2CE17}" type="parTrans" cxnId="{16C3E51C-9955-4511-AC3B-AF64260D2A58}">
      <dgm:prSet/>
      <dgm:spPr/>
      <dgm:t>
        <a:bodyPr/>
        <a:lstStyle/>
        <a:p>
          <a:endParaRPr lang="zh-TW" altLang="en-US"/>
        </a:p>
      </dgm:t>
    </dgm:pt>
    <dgm:pt modelId="{4BE25D64-E781-48DE-88DC-F5C928B63F7F}" type="sibTrans" cxnId="{16C3E51C-9955-4511-AC3B-AF64260D2A58}">
      <dgm:prSet/>
      <dgm:spPr/>
      <dgm:t>
        <a:bodyPr/>
        <a:lstStyle/>
        <a:p>
          <a:endParaRPr lang="zh-TW" altLang="en-US"/>
        </a:p>
      </dgm:t>
    </dgm:pt>
    <dgm:pt modelId="{E7E174BE-7E62-423A-9BFA-3ED4C5F5AD68}">
      <dgm:prSet phldrT="[文字]" custT="1"/>
      <dgm:spPr>
        <a:ln w="57150">
          <a:solidFill>
            <a:srgbClr val="4F81BD"/>
          </a:solidFill>
        </a:ln>
      </dgm:spPr>
      <dgm:t>
        <a:bodyPr/>
        <a:lstStyle/>
        <a:p>
          <a:r>
            <a:rPr lang="en-US" altLang="zh-TW" sz="1600" dirty="0"/>
            <a:t> meters</a:t>
          </a:r>
          <a:endParaRPr lang="zh-TW" altLang="en-US" sz="1600" dirty="0"/>
        </a:p>
      </dgm:t>
    </dgm:pt>
    <dgm:pt modelId="{23D85C7A-F93B-4076-AD03-93296B097902}" type="parTrans" cxnId="{5D917569-FDB6-4059-9407-1C603F1315ED}">
      <dgm:prSet/>
      <dgm:spPr/>
      <dgm:t>
        <a:bodyPr/>
        <a:lstStyle/>
        <a:p>
          <a:endParaRPr lang="zh-TW" altLang="en-US"/>
        </a:p>
      </dgm:t>
    </dgm:pt>
    <dgm:pt modelId="{BE63ABE6-E2FD-4522-A637-C9FB198D473D}" type="sibTrans" cxnId="{5D917569-FDB6-4059-9407-1C603F1315ED}">
      <dgm:prSet/>
      <dgm:spPr/>
      <dgm:t>
        <a:bodyPr/>
        <a:lstStyle/>
        <a:p>
          <a:endParaRPr lang="zh-TW" altLang="en-US"/>
        </a:p>
      </dgm:t>
    </dgm:pt>
    <dgm:pt modelId="{A62728B5-400D-4BF9-9072-DD75DCE549F6}">
      <dgm:prSet phldrT="[文字]" custT="1"/>
      <dgm:spPr>
        <a:ln w="57150">
          <a:solidFill>
            <a:srgbClr val="4F81BD"/>
          </a:solidFill>
        </a:ln>
      </dgm:spPr>
      <dgm:t>
        <a:bodyPr/>
        <a:lstStyle/>
        <a:p>
          <a:r>
            <a:rPr lang="en-US" altLang="zh-TW" sz="1600" dirty="0"/>
            <a:t>Introducing EC &amp; pH</a:t>
          </a:r>
          <a:endParaRPr lang="zh-TW" altLang="en-US" sz="1600" dirty="0"/>
        </a:p>
      </dgm:t>
    </dgm:pt>
    <dgm:pt modelId="{AA932763-B0FB-4F79-B6C1-5F24D3595106}" type="parTrans" cxnId="{1B943646-5196-4AA8-8FD5-9F8D5736131B}">
      <dgm:prSet/>
      <dgm:spPr/>
      <dgm:t>
        <a:bodyPr/>
        <a:lstStyle/>
        <a:p>
          <a:endParaRPr lang="zh-TW" altLang="en-US"/>
        </a:p>
      </dgm:t>
    </dgm:pt>
    <dgm:pt modelId="{22BAFAAA-D993-483C-8C3D-323102920C1A}" type="sibTrans" cxnId="{1B943646-5196-4AA8-8FD5-9F8D5736131B}">
      <dgm:prSet/>
      <dgm:spPr/>
      <dgm:t>
        <a:bodyPr/>
        <a:lstStyle/>
        <a:p>
          <a:endParaRPr lang="zh-TW" altLang="en-US"/>
        </a:p>
      </dgm:t>
    </dgm:pt>
    <dgm:pt modelId="{3140344F-E554-47B4-AF0E-CE029A1CC318}">
      <dgm:prSet phldrT="[文字]"/>
      <dgm:spPr>
        <a:ln w="57150">
          <a:solidFill>
            <a:srgbClr val="4F81BD"/>
          </a:solidFill>
        </a:ln>
      </dgm:spPr>
      <dgm:t>
        <a:bodyPr/>
        <a:lstStyle/>
        <a:p>
          <a:endParaRPr lang="zh-TW" altLang="en-US" sz="1200" dirty="0"/>
        </a:p>
      </dgm:t>
    </dgm:pt>
    <dgm:pt modelId="{FDFEFCC1-9A32-4956-AEBA-515869CBC5E6}" type="parTrans" cxnId="{38594EB5-1D43-42A3-8168-5C7599AE9109}">
      <dgm:prSet/>
      <dgm:spPr/>
      <dgm:t>
        <a:bodyPr/>
        <a:lstStyle/>
        <a:p>
          <a:endParaRPr lang="zh-TW" altLang="en-US"/>
        </a:p>
      </dgm:t>
    </dgm:pt>
    <dgm:pt modelId="{46FCDD17-9A8E-4390-B9C5-3B5A7BA33BFA}" type="sibTrans" cxnId="{38594EB5-1D43-42A3-8168-5C7599AE9109}">
      <dgm:prSet/>
      <dgm:spPr/>
      <dgm:t>
        <a:bodyPr/>
        <a:lstStyle/>
        <a:p>
          <a:endParaRPr lang="zh-TW" altLang="en-US"/>
        </a:p>
      </dgm:t>
    </dgm:pt>
    <dgm:pt modelId="{C2A0C73C-378C-4098-A9D1-C9B7E38ACA47}">
      <dgm:prSet phldrT="[文字]" custT="1"/>
      <dgm:spPr>
        <a:ln w="57150">
          <a:solidFill>
            <a:srgbClr val="4F81BD"/>
          </a:solidFill>
        </a:ln>
      </dgm:spPr>
      <dgm:t>
        <a:bodyPr/>
        <a:lstStyle/>
        <a:p>
          <a:r>
            <a:rPr lang="en-US" altLang="zh-TW" sz="1600" dirty="0"/>
            <a:t>Maintenance of electrodes</a:t>
          </a:r>
          <a:endParaRPr lang="zh-TW" altLang="en-US" sz="1600" dirty="0"/>
        </a:p>
      </dgm:t>
    </dgm:pt>
    <dgm:pt modelId="{ED6F7A96-0221-4640-B7C2-80DDD105CEBD}" type="parTrans" cxnId="{2E9EC4E5-954F-4BCF-83BA-1BCC93665526}">
      <dgm:prSet/>
      <dgm:spPr/>
      <dgm:t>
        <a:bodyPr/>
        <a:lstStyle/>
        <a:p>
          <a:endParaRPr lang="zh-TW" altLang="en-US"/>
        </a:p>
      </dgm:t>
    </dgm:pt>
    <dgm:pt modelId="{F213F58F-CEC8-4F31-B310-D7EFEA8B5EA8}" type="sibTrans" cxnId="{2E9EC4E5-954F-4BCF-83BA-1BCC93665526}">
      <dgm:prSet/>
      <dgm:spPr/>
      <dgm:t>
        <a:bodyPr/>
        <a:lstStyle/>
        <a:p>
          <a:endParaRPr lang="zh-TW" altLang="en-US"/>
        </a:p>
      </dgm:t>
    </dgm:pt>
    <dgm:pt modelId="{E73D4918-F62D-4A1B-9B49-12B5DC42A140}">
      <dgm:prSet phldrT="[文字]"/>
      <dgm:spPr/>
      <dgm:t>
        <a:bodyPr anchor="ctr"/>
        <a:lstStyle/>
        <a:p>
          <a:pPr algn="l"/>
          <a:endParaRPr lang="zh-TW" altLang="en-US" sz="1600" dirty="0"/>
        </a:p>
      </dgm:t>
    </dgm:pt>
    <dgm:pt modelId="{56CC65A9-49E8-47CC-83C5-B0ACAEF17E43}" type="parTrans" cxnId="{D7956076-1AEB-424B-810E-1250DDEE8303}">
      <dgm:prSet/>
      <dgm:spPr/>
      <dgm:t>
        <a:bodyPr/>
        <a:lstStyle/>
        <a:p>
          <a:endParaRPr lang="zh-TW" altLang="en-US"/>
        </a:p>
      </dgm:t>
    </dgm:pt>
    <dgm:pt modelId="{5E3E2349-CF51-45B2-9677-7095142B9707}" type="sibTrans" cxnId="{D7956076-1AEB-424B-810E-1250DDEE8303}">
      <dgm:prSet/>
      <dgm:spPr/>
      <dgm:t>
        <a:bodyPr/>
        <a:lstStyle/>
        <a:p>
          <a:endParaRPr lang="zh-TW" altLang="en-US"/>
        </a:p>
      </dgm:t>
    </dgm:pt>
    <dgm:pt modelId="{FC3AE198-14E9-4261-9060-32A5778F9BF4}">
      <dgm:prSet phldrT="[文字]" custT="1"/>
      <dgm:spPr>
        <a:ln w="57150">
          <a:solidFill>
            <a:srgbClr val="4F81BD"/>
          </a:solidFill>
        </a:ln>
      </dgm:spPr>
      <dgm:t>
        <a:bodyPr/>
        <a:lstStyle/>
        <a:p>
          <a:r>
            <a:rPr lang="en-US" altLang="zh-TW" sz="1600" dirty="0"/>
            <a:t>EC control</a:t>
          </a:r>
          <a:endParaRPr lang="zh-TW" altLang="en-US" sz="1600" dirty="0"/>
        </a:p>
      </dgm:t>
    </dgm:pt>
    <dgm:pt modelId="{2AE3BACE-5D5F-46D7-B54F-2BDB267A1149}" type="parTrans" cxnId="{5FEC3B93-7DB7-4ACB-8A0A-0DC665C0B971}">
      <dgm:prSet/>
      <dgm:spPr/>
      <dgm:t>
        <a:bodyPr/>
        <a:lstStyle/>
        <a:p>
          <a:endParaRPr lang="zh-TW" altLang="en-US"/>
        </a:p>
      </dgm:t>
    </dgm:pt>
    <dgm:pt modelId="{97715BA1-07C7-4178-9D64-3CD05A2B3DC2}" type="sibTrans" cxnId="{5FEC3B93-7DB7-4ACB-8A0A-0DC665C0B971}">
      <dgm:prSet/>
      <dgm:spPr/>
      <dgm:t>
        <a:bodyPr/>
        <a:lstStyle/>
        <a:p>
          <a:endParaRPr lang="zh-TW" altLang="en-US"/>
        </a:p>
      </dgm:t>
    </dgm:pt>
    <dgm:pt modelId="{156A94BB-8C84-47B0-B82C-F28B3F13C4C9}" type="pres">
      <dgm:prSet presAssocID="{8F99557A-CDD1-4DDE-B167-2DEA0C37400D}" presName="matrix" presStyleCnt="0">
        <dgm:presLayoutVars>
          <dgm:chMax val="1"/>
          <dgm:dir/>
          <dgm:resizeHandles val="exact"/>
        </dgm:presLayoutVars>
      </dgm:prSet>
      <dgm:spPr/>
    </dgm:pt>
    <dgm:pt modelId="{A84D48BD-9C0C-4CEB-B440-DA3EC54C0731}" type="pres">
      <dgm:prSet presAssocID="{8F99557A-CDD1-4DDE-B167-2DEA0C37400D}" presName="diamond" presStyleLbl="bgShp" presStyleIdx="0" presStyleCnt="1" custScaleX="112293"/>
      <dgm:spPr/>
    </dgm:pt>
    <dgm:pt modelId="{FF37A2F2-7E36-43E3-9977-7A70715AF200}" type="pres">
      <dgm:prSet presAssocID="{8F99557A-CDD1-4DDE-B167-2DEA0C37400D}" presName="quad1" presStyleLbl="node1" presStyleIdx="0" presStyleCnt="4">
        <dgm:presLayoutVars>
          <dgm:chMax val="0"/>
          <dgm:chPref val="0"/>
          <dgm:bulletEnabled val="1"/>
        </dgm:presLayoutVars>
      </dgm:prSet>
      <dgm:spPr/>
    </dgm:pt>
    <dgm:pt modelId="{08818A77-A11F-4756-AD8D-633D9B986DF2}" type="pres">
      <dgm:prSet presAssocID="{8F99557A-CDD1-4DDE-B167-2DEA0C37400D}" presName="quad2" presStyleLbl="node1" presStyleIdx="1" presStyleCnt="4" custScaleX="115163" custScaleY="129196">
        <dgm:presLayoutVars>
          <dgm:chMax val="0"/>
          <dgm:chPref val="0"/>
          <dgm:bulletEnabled val="1"/>
        </dgm:presLayoutVars>
      </dgm:prSet>
      <dgm:spPr/>
    </dgm:pt>
    <dgm:pt modelId="{8F8921D5-F5F9-4869-9735-33EB4B10F384}" type="pres">
      <dgm:prSet presAssocID="{8F99557A-CDD1-4DDE-B167-2DEA0C37400D}" presName="quad3" presStyleLbl="node1" presStyleIdx="2" presStyleCnt="4">
        <dgm:presLayoutVars>
          <dgm:chMax val="0"/>
          <dgm:chPref val="0"/>
          <dgm:bulletEnabled val="1"/>
        </dgm:presLayoutVars>
      </dgm:prSet>
      <dgm:spPr/>
    </dgm:pt>
    <dgm:pt modelId="{7E1C7466-44F3-4EC6-89A0-5BCDA5E9E5EE}" type="pres">
      <dgm:prSet presAssocID="{8F99557A-CDD1-4DDE-B167-2DEA0C37400D}" presName="quad4" presStyleLbl="node1" presStyleIdx="3" presStyleCnt="4">
        <dgm:presLayoutVars>
          <dgm:chMax val="0"/>
          <dgm:chPref val="0"/>
          <dgm:bulletEnabled val="1"/>
        </dgm:presLayoutVars>
      </dgm:prSet>
      <dgm:spPr/>
    </dgm:pt>
  </dgm:ptLst>
  <dgm:cxnLst>
    <dgm:cxn modelId="{210CEB0E-CD1B-4340-BEAB-F3B5E0EFA886}" type="presOf" srcId="{C2A0C73C-378C-4098-A9D1-C9B7E38ACA47}" destId="{08818A77-A11F-4756-AD8D-633D9B986DF2}" srcOrd="0" destOrd="3" presId="urn:microsoft.com/office/officeart/2005/8/layout/matrix3"/>
    <dgm:cxn modelId="{16C3E51C-9955-4511-AC3B-AF64260D2A58}" srcId="{8F99557A-CDD1-4DDE-B167-2DEA0C37400D}" destId="{C0F69C43-482F-4C1D-AE4D-01CC6CB36BE3}" srcOrd="3" destOrd="0" parTransId="{70DAE9BC-7A9D-4CA7-BD0E-DA4B19E2CE17}" sibTransId="{4BE25D64-E781-48DE-88DC-F5C928B63F7F}"/>
    <dgm:cxn modelId="{82F9D940-EEB5-4F94-80F3-EA6DA80F9D53}" type="presOf" srcId="{FC3AE198-14E9-4261-9060-32A5778F9BF4}" destId="{08818A77-A11F-4756-AD8D-633D9B986DF2}" srcOrd="0" destOrd="4" presId="urn:microsoft.com/office/officeart/2005/8/layout/matrix3"/>
    <dgm:cxn modelId="{1B943646-5196-4AA8-8FD5-9F8D5736131B}" srcId="{75D2ECE1-4A37-4952-8E4F-DD4EB1CA08DD}" destId="{A62728B5-400D-4BF9-9072-DD75DCE549F6}" srcOrd="1" destOrd="0" parTransId="{AA932763-B0FB-4F79-B6C1-5F24D3595106}" sibTransId="{22BAFAAA-D993-483C-8C3D-323102920C1A}"/>
    <dgm:cxn modelId="{5D917569-FDB6-4059-9407-1C603F1315ED}" srcId="{75D2ECE1-4A37-4952-8E4F-DD4EB1CA08DD}" destId="{E7E174BE-7E62-423A-9BFA-3ED4C5F5AD68}" srcOrd="0" destOrd="0" parTransId="{23D85C7A-F93B-4076-AD03-93296B097902}" sibTransId="{BE63ABE6-E2FD-4522-A637-C9FB198D473D}"/>
    <dgm:cxn modelId="{D6D93951-A80B-49C1-9334-CC99477586F9}" type="presOf" srcId="{8CB8FD4E-5D40-4BC0-A4B7-06280A5ADE57}" destId="{8F8921D5-F5F9-4869-9735-33EB4B10F384}" srcOrd="0" destOrd="0" presId="urn:microsoft.com/office/officeart/2005/8/layout/matrix3"/>
    <dgm:cxn modelId="{D7956076-1AEB-424B-810E-1250DDEE8303}" srcId="{8CB8FD4E-5D40-4BC0-A4B7-06280A5ADE57}" destId="{E73D4918-F62D-4A1B-9B49-12B5DC42A140}" srcOrd="0" destOrd="0" parTransId="{56CC65A9-49E8-47CC-83C5-B0ACAEF17E43}" sibTransId="{5E3E2349-CF51-45B2-9677-7095142B9707}"/>
    <dgm:cxn modelId="{5FEC3B93-7DB7-4ACB-8A0A-0DC665C0B971}" srcId="{75D2ECE1-4A37-4952-8E4F-DD4EB1CA08DD}" destId="{FC3AE198-14E9-4261-9060-32A5778F9BF4}" srcOrd="3" destOrd="0" parTransId="{2AE3BACE-5D5F-46D7-B54F-2BDB267A1149}" sibTransId="{97715BA1-07C7-4178-9D64-3CD05A2B3DC2}"/>
    <dgm:cxn modelId="{ED522094-218F-42C0-AA12-35839194082F}" type="presOf" srcId="{75D2ECE1-4A37-4952-8E4F-DD4EB1CA08DD}" destId="{08818A77-A11F-4756-AD8D-633D9B986DF2}" srcOrd="0" destOrd="0" presId="urn:microsoft.com/office/officeart/2005/8/layout/matrix3"/>
    <dgm:cxn modelId="{764D4599-AF82-4A0A-8D58-64EA1879D404}" type="presOf" srcId="{E7E174BE-7E62-423A-9BFA-3ED4C5F5AD68}" destId="{08818A77-A11F-4756-AD8D-633D9B986DF2}" srcOrd="0" destOrd="1" presId="urn:microsoft.com/office/officeart/2005/8/layout/matrix3"/>
    <dgm:cxn modelId="{0F54399C-5234-48DE-B433-25CCF6C6E67E}" type="presOf" srcId="{E73D4918-F62D-4A1B-9B49-12B5DC42A140}" destId="{8F8921D5-F5F9-4869-9735-33EB4B10F384}" srcOrd="0" destOrd="1" presId="urn:microsoft.com/office/officeart/2005/8/layout/matrix3"/>
    <dgm:cxn modelId="{38594EB5-1D43-42A3-8168-5C7599AE9109}" srcId="{75D2ECE1-4A37-4952-8E4F-DD4EB1CA08DD}" destId="{3140344F-E554-47B4-AF0E-CE029A1CC318}" srcOrd="4" destOrd="0" parTransId="{FDFEFCC1-9A32-4956-AEBA-515869CBC5E6}" sibTransId="{46FCDD17-9A8E-4390-B9C5-3B5A7BA33BFA}"/>
    <dgm:cxn modelId="{B410FDCB-7017-4DC2-A365-0A01DC59D306}" srcId="{8F99557A-CDD1-4DDE-B167-2DEA0C37400D}" destId="{8CB8FD4E-5D40-4BC0-A4B7-06280A5ADE57}" srcOrd="2" destOrd="0" parTransId="{1E77D4AB-3AEE-454C-8F01-0A0551E1FDA9}" sibTransId="{3AA0DBF8-E090-4A8F-8FC1-AD30AB7D0975}"/>
    <dgm:cxn modelId="{005685D8-FD6A-43DA-9C0D-E5C51954555A}" type="presOf" srcId="{230D1DB4-2AA7-4AB6-A42F-DA9DA5F62485}" destId="{FF37A2F2-7E36-43E3-9977-7A70715AF200}" srcOrd="0" destOrd="0" presId="urn:microsoft.com/office/officeart/2005/8/layout/matrix3"/>
    <dgm:cxn modelId="{643FCEDD-A94F-4AFF-AB26-06473B6DEF7B}" type="presOf" srcId="{C0F69C43-482F-4C1D-AE4D-01CC6CB36BE3}" destId="{7E1C7466-44F3-4EC6-89A0-5BCDA5E9E5EE}" srcOrd="0" destOrd="0" presId="urn:microsoft.com/office/officeart/2005/8/layout/matrix3"/>
    <dgm:cxn modelId="{7DA62BE2-B4AE-41D7-940B-0DF3989331F0}" srcId="{8F99557A-CDD1-4DDE-B167-2DEA0C37400D}" destId="{230D1DB4-2AA7-4AB6-A42F-DA9DA5F62485}" srcOrd="0" destOrd="0" parTransId="{7AB22CAC-FAA1-459E-80A2-990F9625A27B}" sibTransId="{0035CE82-425E-49C1-A667-442B890E71E1}"/>
    <dgm:cxn modelId="{2E9EC4E5-954F-4BCF-83BA-1BCC93665526}" srcId="{75D2ECE1-4A37-4952-8E4F-DD4EB1CA08DD}" destId="{C2A0C73C-378C-4098-A9D1-C9B7E38ACA47}" srcOrd="2" destOrd="0" parTransId="{ED6F7A96-0221-4640-B7C2-80DDD105CEBD}" sibTransId="{F213F58F-CEC8-4F31-B310-D7EFEA8B5EA8}"/>
    <dgm:cxn modelId="{5BA0D5E8-D786-4BC2-A8DD-812A8AE06053}" srcId="{8F99557A-CDD1-4DDE-B167-2DEA0C37400D}" destId="{75D2ECE1-4A37-4952-8E4F-DD4EB1CA08DD}" srcOrd="1" destOrd="0" parTransId="{8409830A-EE2D-4556-8631-24B4CE2C3405}" sibTransId="{750DE2C4-2908-485D-88C1-AEEF3F291CCB}"/>
    <dgm:cxn modelId="{944CC6EB-ADEE-4234-AC6F-9839351FC201}" type="presOf" srcId="{A62728B5-400D-4BF9-9072-DD75DCE549F6}" destId="{08818A77-A11F-4756-AD8D-633D9B986DF2}" srcOrd="0" destOrd="2" presId="urn:microsoft.com/office/officeart/2005/8/layout/matrix3"/>
    <dgm:cxn modelId="{C09B1AF3-D924-434B-B56A-398A92646D94}" type="presOf" srcId="{3140344F-E554-47B4-AF0E-CE029A1CC318}" destId="{08818A77-A11F-4756-AD8D-633D9B986DF2}" srcOrd="0" destOrd="5" presId="urn:microsoft.com/office/officeart/2005/8/layout/matrix3"/>
    <dgm:cxn modelId="{688D4FF7-7F21-4165-812A-41F14F975DB3}" type="presOf" srcId="{8F99557A-CDD1-4DDE-B167-2DEA0C37400D}" destId="{156A94BB-8C84-47B0-B82C-F28B3F13C4C9}" srcOrd="0" destOrd="0" presId="urn:microsoft.com/office/officeart/2005/8/layout/matrix3"/>
    <dgm:cxn modelId="{62DD225B-B1B5-4400-9F8C-2E9BE8CBB69B}" type="presParOf" srcId="{156A94BB-8C84-47B0-B82C-F28B3F13C4C9}" destId="{A84D48BD-9C0C-4CEB-B440-DA3EC54C0731}" srcOrd="0" destOrd="0" presId="urn:microsoft.com/office/officeart/2005/8/layout/matrix3"/>
    <dgm:cxn modelId="{DA2E537A-A74B-4DA0-9562-42F59BF2AD85}" type="presParOf" srcId="{156A94BB-8C84-47B0-B82C-F28B3F13C4C9}" destId="{FF37A2F2-7E36-43E3-9977-7A70715AF200}" srcOrd="1" destOrd="0" presId="urn:microsoft.com/office/officeart/2005/8/layout/matrix3"/>
    <dgm:cxn modelId="{1489BEA2-D608-4C34-97A9-D485B2058FF4}" type="presParOf" srcId="{156A94BB-8C84-47B0-B82C-F28B3F13C4C9}" destId="{08818A77-A11F-4756-AD8D-633D9B986DF2}" srcOrd="2" destOrd="0" presId="urn:microsoft.com/office/officeart/2005/8/layout/matrix3"/>
    <dgm:cxn modelId="{E5109848-A32C-4AC9-81C9-156823B0382C}" type="presParOf" srcId="{156A94BB-8C84-47B0-B82C-F28B3F13C4C9}" destId="{8F8921D5-F5F9-4869-9735-33EB4B10F384}" srcOrd="3" destOrd="0" presId="urn:microsoft.com/office/officeart/2005/8/layout/matrix3"/>
    <dgm:cxn modelId="{36BB6C30-2E6B-4A98-BE62-A96B00A8DA30}" type="presParOf" srcId="{156A94BB-8C84-47B0-B82C-F28B3F13C4C9}" destId="{7E1C7466-44F3-4EC6-89A0-5BCDA5E9E5EE}"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5CF28D-7F9E-4A72-AC2A-140B9E90C595}"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zh-TW" altLang="en-US"/>
        </a:p>
      </dgm:t>
    </dgm:pt>
    <dgm:pt modelId="{EB2E5665-7B33-47D0-B49D-2B2E95E1C96A}">
      <dgm:prSet phldrT="[文字]"/>
      <dgm:spPr/>
      <dgm:t>
        <a:bodyPr/>
        <a:lstStyle/>
        <a:p>
          <a:r>
            <a:rPr lang="en-US" altLang="zh-TW" dirty="0"/>
            <a:t>Lots of Units</a:t>
          </a:r>
          <a:endParaRPr lang="zh-TW" altLang="en-US" dirty="0"/>
        </a:p>
      </dgm:t>
    </dgm:pt>
    <dgm:pt modelId="{4487325E-5C93-4227-9EC1-125F791ABCA2}" type="parTrans" cxnId="{58F59D70-ABEA-40C4-8A01-9A42758A1EDF}">
      <dgm:prSet/>
      <dgm:spPr/>
      <dgm:t>
        <a:bodyPr/>
        <a:lstStyle/>
        <a:p>
          <a:endParaRPr lang="zh-TW" altLang="en-US"/>
        </a:p>
      </dgm:t>
    </dgm:pt>
    <dgm:pt modelId="{D2A80820-345E-413D-8A02-65C029EC0C05}" type="sibTrans" cxnId="{58F59D70-ABEA-40C4-8A01-9A42758A1EDF}">
      <dgm:prSet/>
      <dgm:spPr/>
      <dgm:t>
        <a:bodyPr/>
        <a:lstStyle/>
        <a:p>
          <a:endParaRPr lang="zh-TW" altLang="en-US"/>
        </a:p>
      </dgm:t>
    </dgm:pt>
    <dgm:pt modelId="{1BF84FFF-08E1-4C39-A718-73CD201CC82B}">
      <dgm:prSet phldrT="[文字]"/>
      <dgm:spPr/>
      <dgm:t>
        <a:bodyPr/>
        <a:lstStyle/>
        <a:p>
          <a:r>
            <a:rPr lang="en-US" altLang="zh-TW" dirty="0"/>
            <a:t>1 mS/cm</a:t>
          </a:r>
          <a:endParaRPr lang="zh-TW" altLang="en-US" dirty="0"/>
        </a:p>
      </dgm:t>
    </dgm:pt>
    <dgm:pt modelId="{A535BAB0-7DE4-41FA-9803-9D6DEFFE54C5}" type="parTrans" cxnId="{430E3D6B-D883-486A-B1CC-8F18D750A47C}">
      <dgm:prSet/>
      <dgm:spPr/>
      <dgm:t>
        <a:bodyPr/>
        <a:lstStyle/>
        <a:p>
          <a:endParaRPr lang="zh-TW" altLang="en-US"/>
        </a:p>
      </dgm:t>
    </dgm:pt>
    <dgm:pt modelId="{6BD91747-F5F5-4166-B411-C1E6C60B8442}" type="sibTrans" cxnId="{430E3D6B-D883-486A-B1CC-8F18D750A47C}">
      <dgm:prSet/>
      <dgm:spPr/>
      <dgm:t>
        <a:bodyPr/>
        <a:lstStyle/>
        <a:p>
          <a:endParaRPr lang="zh-TW" altLang="en-US"/>
        </a:p>
      </dgm:t>
    </dgm:pt>
    <dgm:pt modelId="{61F3A96D-E222-49EC-8334-225CA8E6F6B4}">
      <dgm:prSet phldrT="[文字]"/>
      <dgm:spPr/>
      <dgm:t>
        <a:bodyPr/>
        <a:lstStyle/>
        <a:p>
          <a:r>
            <a:rPr lang="en-US" altLang="zh-TW" dirty="0"/>
            <a:t>1 </a:t>
          </a:r>
          <a:r>
            <a:rPr lang="en-US" altLang="zh-TW" dirty="0" err="1"/>
            <a:t>dS</a:t>
          </a:r>
          <a:r>
            <a:rPr lang="en-US" altLang="zh-TW" dirty="0"/>
            <a:t>/m</a:t>
          </a:r>
          <a:endParaRPr lang="zh-TW" altLang="en-US" dirty="0"/>
        </a:p>
      </dgm:t>
    </dgm:pt>
    <dgm:pt modelId="{56DB3029-74EA-4627-B354-EAB90CE7CA7B}" type="parTrans" cxnId="{66600429-1E84-43EF-86AF-670EA940C469}">
      <dgm:prSet/>
      <dgm:spPr/>
      <dgm:t>
        <a:bodyPr/>
        <a:lstStyle/>
        <a:p>
          <a:endParaRPr lang="zh-TW" altLang="en-US"/>
        </a:p>
      </dgm:t>
    </dgm:pt>
    <dgm:pt modelId="{244AF168-AB4D-46AE-856A-CDD378087E64}" type="sibTrans" cxnId="{66600429-1E84-43EF-86AF-670EA940C469}">
      <dgm:prSet/>
      <dgm:spPr/>
      <dgm:t>
        <a:bodyPr/>
        <a:lstStyle/>
        <a:p>
          <a:endParaRPr lang="zh-TW" altLang="en-US"/>
        </a:p>
      </dgm:t>
    </dgm:pt>
    <dgm:pt modelId="{FC94884E-90F5-401C-8713-8BE1175692DB}">
      <dgm:prSet phldrT="[文字]"/>
      <dgm:spPr/>
      <dgm:t>
        <a:bodyPr/>
        <a:lstStyle/>
        <a:p>
          <a:r>
            <a:rPr lang="en-US" altLang="zh-TW" dirty="0"/>
            <a:t>1 </a:t>
          </a:r>
          <a:r>
            <a:rPr lang="en-US" altLang="zh-TW" dirty="0" err="1"/>
            <a:t>mmhos</a:t>
          </a:r>
          <a:r>
            <a:rPr lang="en-US" altLang="zh-TW" dirty="0"/>
            <a:t>/cm</a:t>
          </a:r>
          <a:endParaRPr lang="zh-TW" altLang="en-US" dirty="0"/>
        </a:p>
      </dgm:t>
    </dgm:pt>
    <dgm:pt modelId="{283B2A8E-60A2-4746-A45A-45C31C9A952E}" type="parTrans" cxnId="{C2399194-AAFB-47E1-AF97-8B06703ADEFD}">
      <dgm:prSet/>
      <dgm:spPr/>
      <dgm:t>
        <a:bodyPr/>
        <a:lstStyle/>
        <a:p>
          <a:endParaRPr lang="zh-TW" altLang="en-US"/>
        </a:p>
      </dgm:t>
    </dgm:pt>
    <dgm:pt modelId="{11C0BDC6-CCE7-472D-8B45-13D83327C238}" type="sibTrans" cxnId="{C2399194-AAFB-47E1-AF97-8B06703ADEFD}">
      <dgm:prSet/>
      <dgm:spPr/>
      <dgm:t>
        <a:bodyPr/>
        <a:lstStyle/>
        <a:p>
          <a:endParaRPr lang="zh-TW" altLang="en-US"/>
        </a:p>
      </dgm:t>
    </dgm:pt>
    <dgm:pt modelId="{21403F47-3EBC-484D-999C-DDC05F5107B3}">
      <dgm:prSet phldrT="[文字]"/>
      <dgm:spPr/>
      <dgm:t>
        <a:bodyPr/>
        <a:lstStyle/>
        <a:p>
          <a:r>
            <a:rPr lang="en-US" altLang="zh-TW" dirty="0"/>
            <a:t>1000 </a:t>
          </a:r>
          <a:r>
            <a:rPr lang="el-GR" altLang="zh-TW" dirty="0">
              <a:latin typeface="新細明體" panose="02020500000000000000" pitchFamily="18" charset="-120"/>
              <a:ea typeface="新細明體" panose="02020500000000000000" pitchFamily="18" charset="-120"/>
            </a:rPr>
            <a:t>μ</a:t>
          </a:r>
          <a:r>
            <a:rPr lang="en-US" altLang="zh-TW" dirty="0">
              <a:latin typeface="新細明體" panose="02020500000000000000" pitchFamily="18" charset="-120"/>
              <a:ea typeface="新細明體" panose="02020500000000000000" pitchFamily="18" charset="-120"/>
            </a:rPr>
            <a:t>S/cm</a:t>
          </a:r>
          <a:endParaRPr lang="zh-TW" altLang="en-US" dirty="0"/>
        </a:p>
      </dgm:t>
    </dgm:pt>
    <dgm:pt modelId="{3C1A5022-531C-4D17-B899-50B58C6B58EE}" type="parTrans" cxnId="{FD586D62-3F45-4F60-92CA-386C2A282508}">
      <dgm:prSet/>
      <dgm:spPr/>
      <dgm:t>
        <a:bodyPr/>
        <a:lstStyle/>
        <a:p>
          <a:endParaRPr lang="zh-TW" altLang="en-US"/>
        </a:p>
      </dgm:t>
    </dgm:pt>
    <dgm:pt modelId="{DFC1F726-7271-485D-B728-A6C2C801D4C5}" type="sibTrans" cxnId="{FD586D62-3F45-4F60-92CA-386C2A282508}">
      <dgm:prSet/>
      <dgm:spPr/>
      <dgm:t>
        <a:bodyPr/>
        <a:lstStyle/>
        <a:p>
          <a:endParaRPr lang="zh-TW" altLang="en-US"/>
        </a:p>
      </dgm:t>
    </dgm:pt>
    <dgm:pt modelId="{5DA6E3E1-8F01-4983-A5CF-B573D6F6F87F}">
      <dgm:prSet phldrT="[文字]"/>
      <dgm:spPr/>
      <dgm:t>
        <a:bodyPr/>
        <a:lstStyle/>
        <a:p>
          <a:r>
            <a:rPr lang="en-US" altLang="zh-TW" dirty="0"/>
            <a:t>1000 </a:t>
          </a:r>
          <a:r>
            <a:rPr lang="el-GR" altLang="zh-TW" dirty="0">
              <a:latin typeface="新細明體" panose="02020500000000000000" pitchFamily="18" charset="-120"/>
              <a:ea typeface="新細明體" panose="02020500000000000000" pitchFamily="18" charset="-120"/>
            </a:rPr>
            <a:t>μ</a:t>
          </a:r>
          <a:r>
            <a:rPr lang="en-US" altLang="zh-TW" dirty="0">
              <a:latin typeface="新細明體" panose="02020500000000000000" pitchFamily="18" charset="-120"/>
              <a:ea typeface="新細明體" panose="02020500000000000000" pitchFamily="18" charset="-120"/>
            </a:rPr>
            <a:t>mhos/cm</a:t>
          </a:r>
          <a:endParaRPr lang="zh-TW" altLang="en-US" dirty="0"/>
        </a:p>
      </dgm:t>
    </dgm:pt>
    <dgm:pt modelId="{E61F3EFC-467B-4847-ADD9-AE256526A15D}" type="parTrans" cxnId="{749FB164-C910-49BD-BD87-79CE18FEA6E9}">
      <dgm:prSet/>
      <dgm:spPr/>
      <dgm:t>
        <a:bodyPr/>
        <a:lstStyle/>
        <a:p>
          <a:endParaRPr lang="zh-TW" altLang="en-US"/>
        </a:p>
      </dgm:t>
    </dgm:pt>
    <dgm:pt modelId="{C97C38A1-20E9-4F8E-A257-D6DF892B1988}" type="sibTrans" cxnId="{749FB164-C910-49BD-BD87-79CE18FEA6E9}">
      <dgm:prSet/>
      <dgm:spPr/>
      <dgm:t>
        <a:bodyPr/>
        <a:lstStyle/>
        <a:p>
          <a:endParaRPr lang="zh-TW" altLang="en-US"/>
        </a:p>
      </dgm:t>
    </dgm:pt>
    <dgm:pt modelId="{80BBA7E4-B7B3-42F1-986B-B210ED7F712C}" type="pres">
      <dgm:prSet presAssocID="{1C5CF28D-7F9E-4A72-AC2A-140B9E90C595}" presName="Name0" presStyleCnt="0">
        <dgm:presLayoutVars>
          <dgm:chMax val="1"/>
          <dgm:dir/>
          <dgm:animLvl val="ctr"/>
          <dgm:resizeHandles val="exact"/>
        </dgm:presLayoutVars>
      </dgm:prSet>
      <dgm:spPr/>
    </dgm:pt>
    <dgm:pt modelId="{84DE43E5-1648-4766-ADCD-D85387BE990D}" type="pres">
      <dgm:prSet presAssocID="{EB2E5665-7B33-47D0-B49D-2B2E95E1C96A}" presName="centerShape" presStyleLbl="node0" presStyleIdx="0" presStyleCnt="1"/>
      <dgm:spPr/>
    </dgm:pt>
    <dgm:pt modelId="{6783E0F3-EBBA-4E09-9F8F-C3124059EEA4}" type="pres">
      <dgm:prSet presAssocID="{1BF84FFF-08E1-4C39-A718-73CD201CC82B}" presName="node" presStyleLbl="node1" presStyleIdx="0" presStyleCnt="5">
        <dgm:presLayoutVars>
          <dgm:bulletEnabled val="1"/>
        </dgm:presLayoutVars>
      </dgm:prSet>
      <dgm:spPr/>
    </dgm:pt>
    <dgm:pt modelId="{7B5D9430-0B1C-476B-84C2-3BADACA725F8}" type="pres">
      <dgm:prSet presAssocID="{1BF84FFF-08E1-4C39-A718-73CD201CC82B}" presName="dummy" presStyleCnt="0"/>
      <dgm:spPr/>
    </dgm:pt>
    <dgm:pt modelId="{A627F6A5-6E00-48AC-81AC-7BAFFFF90BC9}" type="pres">
      <dgm:prSet presAssocID="{6BD91747-F5F5-4166-B411-C1E6C60B8442}" presName="sibTrans" presStyleLbl="sibTrans2D1" presStyleIdx="0" presStyleCnt="5"/>
      <dgm:spPr/>
    </dgm:pt>
    <dgm:pt modelId="{E300D4BA-F20D-4F93-8898-96CB67BFBC50}" type="pres">
      <dgm:prSet presAssocID="{61F3A96D-E222-49EC-8334-225CA8E6F6B4}" presName="node" presStyleLbl="node1" presStyleIdx="1" presStyleCnt="5">
        <dgm:presLayoutVars>
          <dgm:bulletEnabled val="1"/>
        </dgm:presLayoutVars>
      </dgm:prSet>
      <dgm:spPr/>
    </dgm:pt>
    <dgm:pt modelId="{9DA98E3B-2CE8-412B-92A0-72274267F497}" type="pres">
      <dgm:prSet presAssocID="{61F3A96D-E222-49EC-8334-225CA8E6F6B4}" presName="dummy" presStyleCnt="0"/>
      <dgm:spPr/>
    </dgm:pt>
    <dgm:pt modelId="{1330E881-3A40-48B4-A328-55F77602BE66}" type="pres">
      <dgm:prSet presAssocID="{244AF168-AB4D-46AE-856A-CDD378087E64}" presName="sibTrans" presStyleLbl="sibTrans2D1" presStyleIdx="1" presStyleCnt="5"/>
      <dgm:spPr/>
    </dgm:pt>
    <dgm:pt modelId="{7D1D4435-BA75-491E-A107-8FC9705315BF}" type="pres">
      <dgm:prSet presAssocID="{FC94884E-90F5-401C-8713-8BE1175692DB}" presName="node" presStyleLbl="node1" presStyleIdx="2" presStyleCnt="5">
        <dgm:presLayoutVars>
          <dgm:bulletEnabled val="1"/>
        </dgm:presLayoutVars>
      </dgm:prSet>
      <dgm:spPr/>
    </dgm:pt>
    <dgm:pt modelId="{73B4A1A0-6B96-468A-919C-8974DA19E11F}" type="pres">
      <dgm:prSet presAssocID="{FC94884E-90F5-401C-8713-8BE1175692DB}" presName="dummy" presStyleCnt="0"/>
      <dgm:spPr/>
    </dgm:pt>
    <dgm:pt modelId="{6D06F3A6-D22B-4F7D-9132-DD835FD08264}" type="pres">
      <dgm:prSet presAssocID="{11C0BDC6-CCE7-472D-8B45-13D83327C238}" presName="sibTrans" presStyleLbl="sibTrans2D1" presStyleIdx="2" presStyleCnt="5"/>
      <dgm:spPr/>
    </dgm:pt>
    <dgm:pt modelId="{E79056E5-3C72-4A63-8624-E2FDB551614B}" type="pres">
      <dgm:prSet presAssocID="{21403F47-3EBC-484D-999C-DDC05F5107B3}" presName="node" presStyleLbl="node1" presStyleIdx="3" presStyleCnt="5">
        <dgm:presLayoutVars>
          <dgm:bulletEnabled val="1"/>
        </dgm:presLayoutVars>
      </dgm:prSet>
      <dgm:spPr/>
    </dgm:pt>
    <dgm:pt modelId="{71EE55D8-57D4-4CFB-9099-2F0D24F17494}" type="pres">
      <dgm:prSet presAssocID="{21403F47-3EBC-484D-999C-DDC05F5107B3}" presName="dummy" presStyleCnt="0"/>
      <dgm:spPr/>
    </dgm:pt>
    <dgm:pt modelId="{BE88E4DB-FFC4-4AE9-9C10-A92997E5B301}" type="pres">
      <dgm:prSet presAssocID="{DFC1F726-7271-485D-B728-A6C2C801D4C5}" presName="sibTrans" presStyleLbl="sibTrans2D1" presStyleIdx="3" presStyleCnt="5"/>
      <dgm:spPr/>
    </dgm:pt>
    <dgm:pt modelId="{624A481D-8CB0-4C3C-8ABD-D808F2ED0C32}" type="pres">
      <dgm:prSet presAssocID="{5DA6E3E1-8F01-4983-A5CF-B573D6F6F87F}" presName="node" presStyleLbl="node1" presStyleIdx="4" presStyleCnt="5">
        <dgm:presLayoutVars>
          <dgm:bulletEnabled val="1"/>
        </dgm:presLayoutVars>
      </dgm:prSet>
      <dgm:spPr/>
    </dgm:pt>
    <dgm:pt modelId="{BF139010-2A9C-4B25-A99D-EBF0FED1C116}" type="pres">
      <dgm:prSet presAssocID="{5DA6E3E1-8F01-4983-A5CF-B573D6F6F87F}" presName="dummy" presStyleCnt="0"/>
      <dgm:spPr/>
    </dgm:pt>
    <dgm:pt modelId="{6CBA76EC-AF49-4830-A199-BAB54B803E4A}" type="pres">
      <dgm:prSet presAssocID="{C97C38A1-20E9-4F8E-A257-D6DF892B1988}" presName="sibTrans" presStyleLbl="sibTrans2D1" presStyleIdx="4" presStyleCnt="5"/>
      <dgm:spPr/>
    </dgm:pt>
  </dgm:ptLst>
  <dgm:cxnLst>
    <dgm:cxn modelId="{D9AD3603-0523-430E-B7BA-4A75D7F211DC}" type="presOf" srcId="{6BD91747-F5F5-4166-B411-C1E6C60B8442}" destId="{A627F6A5-6E00-48AC-81AC-7BAFFFF90BC9}" srcOrd="0" destOrd="0" presId="urn:microsoft.com/office/officeart/2005/8/layout/radial6"/>
    <dgm:cxn modelId="{EB5AD126-484F-4213-A908-7508B7DDADF4}" type="presOf" srcId="{61F3A96D-E222-49EC-8334-225CA8E6F6B4}" destId="{E300D4BA-F20D-4F93-8898-96CB67BFBC50}" srcOrd="0" destOrd="0" presId="urn:microsoft.com/office/officeart/2005/8/layout/radial6"/>
    <dgm:cxn modelId="{66600429-1E84-43EF-86AF-670EA940C469}" srcId="{EB2E5665-7B33-47D0-B49D-2B2E95E1C96A}" destId="{61F3A96D-E222-49EC-8334-225CA8E6F6B4}" srcOrd="1" destOrd="0" parTransId="{56DB3029-74EA-4627-B354-EAB90CE7CA7B}" sibTransId="{244AF168-AB4D-46AE-856A-CDD378087E64}"/>
    <dgm:cxn modelId="{767DA65D-8B69-4757-9F04-A3AAFA26D211}" type="presOf" srcId="{5DA6E3E1-8F01-4983-A5CF-B573D6F6F87F}" destId="{624A481D-8CB0-4C3C-8ABD-D808F2ED0C32}" srcOrd="0" destOrd="0" presId="urn:microsoft.com/office/officeart/2005/8/layout/radial6"/>
    <dgm:cxn modelId="{FD586D62-3F45-4F60-92CA-386C2A282508}" srcId="{EB2E5665-7B33-47D0-B49D-2B2E95E1C96A}" destId="{21403F47-3EBC-484D-999C-DDC05F5107B3}" srcOrd="3" destOrd="0" parTransId="{3C1A5022-531C-4D17-B899-50B58C6B58EE}" sibTransId="{DFC1F726-7271-485D-B728-A6C2C801D4C5}"/>
    <dgm:cxn modelId="{749FB164-C910-49BD-BD87-79CE18FEA6E9}" srcId="{EB2E5665-7B33-47D0-B49D-2B2E95E1C96A}" destId="{5DA6E3E1-8F01-4983-A5CF-B573D6F6F87F}" srcOrd="4" destOrd="0" parTransId="{E61F3EFC-467B-4847-ADD9-AE256526A15D}" sibTransId="{C97C38A1-20E9-4F8E-A257-D6DF892B1988}"/>
    <dgm:cxn modelId="{59F0A349-5E49-448E-BEA8-CCC07965B09C}" type="presOf" srcId="{FC94884E-90F5-401C-8713-8BE1175692DB}" destId="{7D1D4435-BA75-491E-A107-8FC9705315BF}" srcOrd="0" destOrd="0" presId="urn:microsoft.com/office/officeart/2005/8/layout/radial6"/>
    <dgm:cxn modelId="{430E3D6B-D883-486A-B1CC-8F18D750A47C}" srcId="{EB2E5665-7B33-47D0-B49D-2B2E95E1C96A}" destId="{1BF84FFF-08E1-4C39-A718-73CD201CC82B}" srcOrd="0" destOrd="0" parTransId="{A535BAB0-7DE4-41FA-9803-9D6DEFFE54C5}" sibTransId="{6BD91747-F5F5-4166-B411-C1E6C60B8442}"/>
    <dgm:cxn modelId="{58F59D70-ABEA-40C4-8A01-9A42758A1EDF}" srcId="{1C5CF28D-7F9E-4A72-AC2A-140B9E90C595}" destId="{EB2E5665-7B33-47D0-B49D-2B2E95E1C96A}" srcOrd="0" destOrd="0" parTransId="{4487325E-5C93-4227-9EC1-125F791ABCA2}" sibTransId="{D2A80820-345E-413D-8A02-65C029EC0C05}"/>
    <dgm:cxn modelId="{C2399194-AAFB-47E1-AF97-8B06703ADEFD}" srcId="{EB2E5665-7B33-47D0-B49D-2B2E95E1C96A}" destId="{FC94884E-90F5-401C-8713-8BE1175692DB}" srcOrd="2" destOrd="0" parTransId="{283B2A8E-60A2-4746-A45A-45C31C9A952E}" sibTransId="{11C0BDC6-CCE7-472D-8B45-13D83327C238}"/>
    <dgm:cxn modelId="{DE0F5099-B1BB-4DA6-9D03-7ED11E8CC873}" type="presOf" srcId="{11C0BDC6-CCE7-472D-8B45-13D83327C238}" destId="{6D06F3A6-D22B-4F7D-9132-DD835FD08264}" srcOrd="0" destOrd="0" presId="urn:microsoft.com/office/officeart/2005/8/layout/radial6"/>
    <dgm:cxn modelId="{CA729099-0DF2-40B3-B3E6-740A35774F87}" type="presOf" srcId="{21403F47-3EBC-484D-999C-DDC05F5107B3}" destId="{E79056E5-3C72-4A63-8624-E2FDB551614B}" srcOrd="0" destOrd="0" presId="urn:microsoft.com/office/officeart/2005/8/layout/radial6"/>
    <dgm:cxn modelId="{6309E4A2-6AEA-4A58-8D31-77D7B74106F6}" type="presOf" srcId="{244AF168-AB4D-46AE-856A-CDD378087E64}" destId="{1330E881-3A40-48B4-A328-55F77602BE66}" srcOrd="0" destOrd="0" presId="urn:microsoft.com/office/officeart/2005/8/layout/radial6"/>
    <dgm:cxn modelId="{295AB7A6-DB8D-4E43-B30E-119BA18E04C6}" type="presOf" srcId="{EB2E5665-7B33-47D0-B49D-2B2E95E1C96A}" destId="{84DE43E5-1648-4766-ADCD-D85387BE990D}" srcOrd="0" destOrd="0" presId="urn:microsoft.com/office/officeart/2005/8/layout/radial6"/>
    <dgm:cxn modelId="{D1379EA9-2496-4E00-832B-C135E3438542}" type="presOf" srcId="{C97C38A1-20E9-4F8E-A257-D6DF892B1988}" destId="{6CBA76EC-AF49-4830-A199-BAB54B803E4A}" srcOrd="0" destOrd="0" presId="urn:microsoft.com/office/officeart/2005/8/layout/radial6"/>
    <dgm:cxn modelId="{109132C4-C0B8-42B7-A109-AB4A64599477}" type="presOf" srcId="{1BF84FFF-08E1-4C39-A718-73CD201CC82B}" destId="{6783E0F3-EBBA-4E09-9F8F-C3124059EEA4}" srcOrd="0" destOrd="0" presId="urn:microsoft.com/office/officeart/2005/8/layout/radial6"/>
    <dgm:cxn modelId="{D8640CD4-64ED-4661-92ED-2075577DFFB1}" type="presOf" srcId="{1C5CF28D-7F9E-4A72-AC2A-140B9E90C595}" destId="{80BBA7E4-B7B3-42F1-986B-B210ED7F712C}" srcOrd="0" destOrd="0" presId="urn:microsoft.com/office/officeart/2005/8/layout/radial6"/>
    <dgm:cxn modelId="{999FAFD4-4DAC-4D3D-9CF0-0D7C02F450D2}" type="presOf" srcId="{DFC1F726-7271-485D-B728-A6C2C801D4C5}" destId="{BE88E4DB-FFC4-4AE9-9C10-A92997E5B301}" srcOrd="0" destOrd="0" presId="urn:microsoft.com/office/officeart/2005/8/layout/radial6"/>
    <dgm:cxn modelId="{9108ECA5-F3E7-4E2B-A81A-DD2993A60A34}" type="presParOf" srcId="{80BBA7E4-B7B3-42F1-986B-B210ED7F712C}" destId="{84DE43E5-1648-4766-ADCD-D85387BE990D}" srcOrd="0" destOrd="0" presId="urn:microsoft.com/office/officeart/2005/8/layout/radial6"/>
    <dgm:cxn modelId="{1BB80C3D-4D74-4592-8E2E-257F5765316E}" type="presParOf" srcId="{80BBA7E4-B7B3-42F1-986B-B210ED7F712C}" destId="{6783E0F3-EBBA-4E09-9F8F-C3124059EEA4}" srcOrd="1" destOrd="0" presId="urn:microsoft.com/office/officeart/2005/8/layout/radial6"/>
    <dgm:cxn modelId="{04610822-2DF0-4044-AA14-531FF87C6838}" type="presParOf" srcId="{80BBA7E4-B7B3-42F1-986B-B210ED7F712C}" destId="{7B5D9430-0B1C-476B-84C2-3BADACA725F8}" srcOrd="2" destOrd="0" presId="urn:microsoft.com/office/officeart/2005/8/layout/radial6"/>
    <dgm:cxn modelId="{7BCF23D0-21C5-4FE1-B0EF-30213AC43137}" type="presParOf" srcId="{80BBA7E4-B7B3-42F1-986B-B210ED7F712C}" destId="{A627F6A5-6E00-48AC-81AC-7BAFFFF90BC9}" srcOrd="3" destOrd="0" presId="urn:microsoft.com/office/officeart/2005/8/layout/radial6"/>
    <dgm:cxn modelId="{CC55E4C9-47E6-4876-B9DF-402405A2AEB6}" type="presParOf" srcId="{80BBA7E4-B7B3-42F1-986B-B210ED7F712C}" destId="{E300D4BA-F20D-4F93-8898-96CB67BFBC50}" srcOrd="4" destOrd="0" presId="urn:microsoft.com/office/officeart/2005/8/layout/radial6"/>
    <dgm:cxn modelId="{4418F66E-6021-4C71-AA30-F434530EA32B}" type="presParOf" srcId="{80BBA7E4-B7B3-42F1-986B-B210ED7F712C}" destId="{9DA98E3B-2CE8-412B-92A0-72274267F497}" srcOrd="5" destOrd="0" presId="urn:microsoft.com/office/officeart/2005/8/layout/radial6"/>
    <dgm:cxn modelId="{ECD6D924-175A-4BF1-AC34-93491C766168}" type="presParOf" srcId="{80BBA7E4-B7B3-42F1-986B-B210ED7F712C}" destId="{1330E881-3A40-48B4-A328-55F77602BE66}" srcOrd="6" destOrd="0" presId="urn:microsoft.com/office/officeart/2005/8/layout/radial6"/>
    <dgm:cxn modelId="{65616974-7F29-4725-B1E6-22FA62E314A0}" type="presParOf" srcId="{80BBA7E4-B7B3-42F1-986B-B210ED7F712C}" destId="{7D1D4435-BA75-491E-A107-8FC9705315BF}" srcOrd="7" destOrd="0" presId="urn:microsoft.com/office/officeart/2005/8/layout/radial6"/>
    <dgm:cxn modelId="{59FBA931-F91F-43D0-9A96-C10FE6F3BE7B}" type="presParOf" srcId="{80BBA7E4-B7B3-42F1-986B-B210ED7F712C}" destId="{73B4A1A0-6B96-468A-919C-8974DA19E11F}" srcOrd="8" destOrd="0" presId="urn:microsoft.com/office/officeart/2005/8/layout/radial6"/>
    <dgm:cxn modelId="{A7B7E2AD-5F36-45AD-A53E-282666B8A02D}" type="presParOf" srcId="{80BBA7E4-B7B3-42F1-986B-B210ED7F712C}" destId="{6D06F3A6-D22B-4F7D-9132-DD835FD08264}" srcOrd="9" destOrd="0" presId="urn:microsoft.com/office/officeart/2005/8/layout/radial6"/>
    <dgm:cxn modelId="{CAEF6797-99CE-4298-9182-00E459EFCED7}" type="presParOf" srcId="{80BBA7E4-B7B3-42F1-986B-B210ED7F712C}" destId="{E79056E5-3C72-4A63-8624-E2FDB551614B}" srcOrd="10" destOrd="0" presId="urn:microsoft.com/office/officeart/2005/8/layout/radial6"/>
    <dgm:cxn modelId="{3EF187DF-2375-4281-B8A2-304C38428FD7}" type="presParOf" srcId="{80BBA7E4-B7B3-42F1-986B-B210ED7F712C}" destId="{71EE55D8-57D4-4CFB-9099-2F0D24F17494}" srcOrd="11" destOrd="0" presId="urn:microsoft.com/office/officeart/2005/8/layout/radial6"/>
    <dgm:cxn modelId="{6A9C82A9-74F0-471B-99D8-47AEF30FBDAF}" type="presParOf" srcId="{80BBA7E4-B7B3-42F1-986B-B210ED7F712C}" destId="{BE88E4DB-FFC4-4AE9-9C10-A92997E5B301}" srcOrd="12" destOrd="0" presId="urn:microsoft.com/office/officeart/2005/8/layout/radial6"/>
    <dgm:cxn modelId="{0E791A6C-239D-41F4-B6AB-E2E5F3A9ABED}" type="presParOf" srcId="{80BBA7E4-B7B3-42F1-986B-B210ED7F712C}" destId="{624A481D-8CB0-4C3C-8ABD-D808F2ED0C32}" srcOrd="13" destOrd="0" presId="urn:microsoft.com/office/officeart/2005/8/layout/radial6"/>
    <dgm:cxn modelId="{3AB76D83-8C23-43DD-BE0A-39B7D52CE1CD}" type="presParOf" srcId="{80BBA7E4-B7B3-42F1-986B-B210ED7F712C}" destId="{BF139010-2A9C-4B25-A99D-EBF0FED1C116}" srcOrd="14" destOrd="0" presId="urn:microsoft.com/office/officeart/2005/8/layout/radial6"/>
    <dgm:cxn modelId="{409D8AAC-1365-438C-9B66-BAA1C77643B0}" type="presParOf" srcId="{80BBA7E4-B7B3-42F1-986B-B210ED7F712C}" destId="{6CBA76EC-AF49-4830-A199-BAB54B803E4A}" srcOrd="15" destOrd="0" presId="urn:microsoft.com/office/officeart/2005/8/layout/radial6"/>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F99557A-CDD1-4DDE-B167-2DEA0C37400D}"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230D1DB4-2AA7-4AB6-A42F-DA9DA5F62485}">
      <dgm:prSet phldrT="[文字]"/>
      <dgm:spPr>
        <a:ln w="57150">
          <a:solidFill>
            <a:schemeClr val="bg1"/>
          </a:solidFill>
        </a:ln>
      </dgm:spPr>
      <dgm:t>
        <a:bodyPr/>
        <a:lstStyle/>
        <a:p>
          <a:r>
            <a:rPr lang="en-US" altLang="zh-TW" dirty="0"/>
            <a:t>Preparation of nutrient solution</a:t>
          </a:r>
          <a:endParaRPr lang="zh-TW" altLang="en-US" dirty="0"/>
        </a:p>
      </dgm:t>
    </dgm:pt>
    <dgm:pt modelId="{7AB22CAC-FAA1-459E-80A2-990F9625A27B}" type="parTrans" cxnId="{7DA62BE2-B4AE-41D7-940B-0DF3989331F0}">
      <dgm:prSet/>
      <dgm:spPr/>
      <dgm:t>
        <a:bodyPr/>
        <a:lstStyle/>
        <a:p>
          <a:endParaRPr lang="zh-TW" altLang="en-US"/>
        </a:p>
      </dgm:t>
    </dgm:pt>
    <dgm:pt modelId="{0035CE82-425E-49C1-A667-442B890E71E1}" type="sibTrans" cxnId="{7DA62BE2-B4AE-41D7-940B-0DF3989331F0}">
      <dgm:prSet/>
      <dgm:spPr/>
      <dgm:t>
        <a:bodyPr/>
        <a:lstStyle/>
        <a:p>
          <a:endParaRPr lang="zh-TW" altLang="en-US"/>
        </a:p>
      </dgm:t>
    </dgm:pt>
    <dgm:pt modelId="{75D2ECE1-4A37-4952-8E4F-DD4EB1CA08DD}">
      <dgm:prSet phldrT="[文字]" custT="1"/>
      <dgm:spPr>
        <a:ln w="57150">
          <a:solidFill>
            <a:schemeClr val="bg1"/>
          </a:solidFill>
        </a:ln>
      </dgm:spPr>
      <dgm:t>
        <a:bodyPr anchor="ctr"/>
        <a:lstStyle/>
        <a:p>
          <a:pPr algn="ctr"/>
          <a:r>
            <a:rPr lang="en-US" altLang="zh-TW" sz="3600" dirty="0"/>
            <a:t>pH, EC</a:t>
          </a:r>
        </a:p>
        <a:p>
          <a:pPr algn="ctr"/>
          <a:r>
            <a:rPr lang="en-US" altLang="zh-TW" sz="2000" dirty="0"/>
            <a:t>Management</a:t>
          </a:r>
          <a:endParaRPr lang="zh-TW" altLang="en-US" sz="2000" dirty="0"/>
        </a:p>
      </dgm:t>
    </dgm:pt>
    <dgm:pt modelId="{8409830A-EE2D-4556-8631-24B4CE2C3405}" type="parTrans" cxnId="{5BA0D5E8-D786-4BC2-A8DD-812A8AE06053}">
      <dgm:prSet/>
      <dgm:spPr/>
      <dgm:t>
        <a:bodyPr/>
        <a:lstStyle/>
        <a:p>
          <a:endParaRPr lang="zh-TW" altLang="en-US"/>
        </a:p>
      </dgm:t>
    </dgm:pt>
    <dgm:pt modelId="{750DE2C4-2908-485D-88C1-AEEF3F291CCB}" type="sibTrans" cxnId="{5BA0D5E8-D786-4BC2-A8DD-812A8AE06053}">
      <dgm:prSet/>
      <dgm:spPr/>
      <dgm:t>
        <a:bodyPr/>
        <a:lstStyle/>
        <a:p>
          <a:endParaRPr lang="zh-TW" altLang="en-US"/>
        </a:p>
      </dgm:t>
    </dgm:pt>
    <dgm:pt modelId="{8CB8FD4E-5D40-4BC0-A4B7-06280A5ADE57}">
      <dgm:prSet phldrT="[文字]" custT="1"/>
      <dgm:spPr>
        <a:ln w="57150">
          <a:solidFill>
            <a:srgbClr val="4F81BD"/>
          </a:solidFill>
        </a:ln>
      </dgm:spPr>
      <dgm:t>
        <a:bodyPr/>
        <a:lstStyle/>
        <a:p>
          <a:r>
            <a:rPr lang="en-US" altLang="zh-TW" sz="3600" dirty="0"/>
            <a:t>pH Adjustment</a:t>
          </a:r>
          <a:endParaRPr lang="zh-TW" altLang="en-US" sz="3600" dirty="0"/>
        </a:p>
      </dgm:t>
    </dgm:pt>
    <dgm:pt modelId="{1E77D4AB-3AEE-454C-8F01-0A0551E1FDA9}" type="parTrans" cxnId="{B410FDCB-7017-4DC2-A365-0A01DC59D306}">
      <dgm:prSet/>
      <dgm:spPr/>
      <dgm:t>
        <a:bodyPr/>
        <a:lstStyle/>
        <a:p>
          <a:endParaRPr lang="zh-TW" altLang="en-US"/>
        </a:p>
      </dgm:t>
    </dgm:pt>
    <dgm:pt modelId="{3AA0DBF8-E090-4A8F-8FC1-AD30AB7D0975}" type="sibTrans" cxnId="{B410FDCB-7017-4DC2-A365-0A01DC59D306}">
      <dgm:prSet/>
      <dgm:spPr/>
      <dgm:t>
        <a:bodyPr/>
        <a:lstStyle/>
        <a:p>
          <a:endParaRPr lang="zh-TW" altLang="en-US"/>
        </a:p>
      </dgm:t>
    </dgm:pt>
    <dgm:pt modelId="{C0F69C43-482F-4C1D-AE4D-01CC6CB36BE3}">
      <dgm:prSet phldrT="[文字]" custT="1"/>
      <dgm:spPr/>
      <dgm:t>
        <a:bodyPr/>
        <a:lstStyle/>
        <a:p>
          <a:r>
            <a:rPr lang="en-US" altLang="zh-TW" sz="2000" dirty="0"/>
            <a:t>Hydroponic systems</a:t>
          </a:r>
        </a:p>
        <a:p>
          <a:endParaRPr lang="en-US" altLang="zh-TW" sz="2000" dirty="0"/>
        </a:p>
        <a:p>
          <a:r>
            <a:rPr lang="en-US" altLang="zh-TW" sz="2000" dirty="0"/>
            <a:t>Literature Review</a:t>
          </a:r>
          <a:endParaRPr lang="zh-TW" altLang="en-US" sz="2000" dirty="0"/>
        </a:p>
      </dgm:t>
    </dgm:pt>
    <dgm:pt modelId="{70DAE9BC-7A9D-4CA7-BD0E-DA4B19E2CE17}" type="parTrans" cxnId="{16C3E51C-9955-4511-AC3B-AF64260D2A58}">
      <dgm:prSet/>
      <dgm:spPr/>
      <dgm:t>
        <a:bodyPr/>
        <a:lstStyle/>
        <a:p>
          <a:endParaRPr lang="zh-TW" altLang="en-US"/>
        </a:p>
      </dgm:t>
    </dgm:pt>
    <dgm:pt modelId="{4BE25D64-E781-48DE-88DC-F5C928B63F7F}" type="sibTrans" cxnId="{16C3E51C-9955-4511-AC3B-AF64260D2A58}">
      <dgm:prSet/>
      <dgm:spPr/>
      <dgm:t>
        <a:bodyPr/>
        <a:lstStyle/>
        <a:p>
          <a:endParaRPr lang="zh-TW" altLang="en-US"/>
        </a:p>
      </dgm:t>
    </dgm:pt>
    <dgm:pt modelId="{3140344F-E554-47B4-AF0E-CE029A1CC318}">
      <dgm:prSet phldrT="[文字]"/>
      <dgm:spPr>
        <a:ln w="57150">
          <a:solidFill>
            <a:schemeClr val="bg1"/>
          </a:solidFill>
        </a:ln>
      </dgm:spPr>
      <dgm:t>
        <a:bodyPr anchor="ctr"/>
        <a:lstStyle/>
        <a:p>
          <a:pPr algn="l"/>
          <a:endParaRPr lang="zh-TW" altLang="en-US" sz="1200" dirty="0"/>
        </a:p>
      </dgm:t>
    </dgm:pt>
    <dgm:pt modelId="{FDFEFCC1-9A32-4956-AEBA-515869CBC5E6}" type="parTrans" cxnId="{38594EB5-1D43-42A3-8168-5C7599AE9109}">
      <dgm:prSet/>
      <dgm:spPr/>
      <dgm:t>
        <a:bodyPr/>
        <a:lstStyle/>
        <a:p>
          <a:endParaRPr lang="zh-TW" altLang="en-US"/>
        </a:p>
      </dgm:t>
    </dgm:pt>
    <dgm:pt modelId="{46FCDD17-9A8E-4390-B9C5-3B5A7BA33BFA}" type="sibTrans" cxnId="{38594EB5-1D43-42A3-8168-5C7599AE9109}">
      <dgm:prSet/>
      <dgm:spPr/>
      <dgm:t>
        <a:bodyPr/>
        <a:lstStyle/>
        <a:p>
          <a:endParaRPr lang="zh-TW" altLang="en-US"/>
        </a:p>
      </dgm:t>
    </dgm:pt>
    <dgm:pt modelId="{156A94BB-8C84-47B0-B82C-F28B3F13C4C9}" type="pres">
      <dgm:prSet presAssocID="{8F99557A-CDD1-4DDE-B167-2DEA0C37400D}" presName="matrix" presStyleCnt="0">
        <dgm:presLayoutVars>
          <dgm:chMax val="1"/>
          <dgm:dir/>
          <dgm:resizeHandles val="exact"/>
        </dgm:presLayoutVars>
      </dgm:prSet>
      <dgm:spPr/>
    </dgm:pt>
    <dgm:pt modelId="{A84D48BD-9C0C-4CEB-B440-DA3EC54C0731}" type="pres">
      <dgm:prSet presAssocID="{8F99557A-CDD1-4DDE-B167-2DEA0C37400D}" presName="diamond" presStyleLbl="bgShp" presStyleIdx="0" presStyleCnt="1" custScaleX="112293"/>
      <dgm:spPr/>
    </dgm:pt>
    <dgm:pt modelId="{FF37A2F2-7E36-43E3-9977-7A70715AF200}" type="pres">
      <dgm:prSet presAssocID="{8F99557A-CDD1-4DDE-B167-2DEA0C37400D}" presName="quad1" presStyleLbl="node1" presStyleIdx="0" presStyleCnt="4">
        <dgm:presLayoutVars>
          <dgm:chMax val="0"/>
          <dgm:chPref val="0"/>
          <dgm:bulletEnabled val="1"/>
        </dgm:presLayoutVars>
      </dgm:prSet>
      <dgm:spPr/>
    </dgm:pt>
    <dgm:pt modelId="{08818A77-A11F-4756-AD8D-633D9B986DF2}" type="pres">
      <dgm:prSet presAssocID="{8F99557A-CDD1-4DDE-B167-2DEA0C37400D}" presName="quad2" presStyleLbl="node1" presStyleIdx="1" presStyleCnt="4" custScaleX="95641" custScaleY="98563">
        <dgm:presLayoutVars>
          <dgm:chMax val="0"/>
          <dgm:chPref val="0"/>
          <dgm:bulletEnabled val="1"/>
        </dgm:presLayoutVars>
      </dgm:prSet>
      <dgm:spPr/>
    </dgm:pt>
    <dgm:pt modelId="{8F8921D5-F5F9-4869-9735-33EB4B10F384}" type="pres">
      <dgm:prSet presAssocID="{8F99557A-CDD1-4DDE-B167-2DEA0C37400D}" presName="quad3" presStyleLbl="node1" presStyleIdx="2" presStyleCnt="4" custScaleX="131478" custScaleY="130460">
        <dgm:presLayoutVars>
          <dgm:chMax val="0"/>
          <dgm:chPref val="0"/>
          <dgm:bulletEnabled val="1"/>
        </dgm:presLayoutVars>
      </dgm:prSet>
      <dgm:spPr/>
    </dgm:pt>
    <dgm:pt modelId="{7E1C7466-44F3-4EC6-89A0-5BCDA5E9E5EE}" type="pres">
      <dgm:prSet presAssocID="{8F99557A-CDD1-4DDE-B167-2DEA0C37400D}" presName="quad4" presStyleLbl="node1" presStyleIdx="3" presStyleCnt="4">
        <dgm:presLayoutVars>
          <dgm:chMax val="0"/>
          <dgm:chPref val="0"/>
          <dgm:bulletEnabled val="1"/>
        </dgm:presLayoutVars>
      </dgm:prSet>
      <dgm:spPr/>
    </dgm:pt>
  </dgm:ptLst>
  <dgm:cxnLst>
    <dgm:cxn modelId="{16C3E51C-9955-4511-AC3B-AF64260D2A58}" srcId="{8F99557A-CDD1-4DDE-B167-2DEA0C37400D}" destId="{C0F69C43-482F-4C1D-AE4D-01CC6CB36BE3}" srcOrd="3" destOrd="0" parTransId="{70DAE9BC-7A9D-4CA7-BD0E-DA4B19E2CE17}" sibTransId="{4BE25D64-E781-48DE-88DC-F5C928B63F7F}"/>
    <dgm:cxn modelId="{D6D93951-A80B-49C1-9334-CC99477586F9}" type="presOf" srcId="{8CB8FD4E-5D40-4BC0-A4B7-06280A5ADE57}" destId="{8F8921D5-F5F9-4869-9735-33EB4B10F384}" srcOrd="0" destOrd="0" presId="urn:microsoft.com/office/officeart/2005/8/layout/matrix3"/>
    <dgm:cxn modelId="{ED522094-218F-42C0-AA12-35839194082F}" type="presOf" srcId="{75D2ECE1-4A37-4952-8E4F-DD4EB1CA08DD}" destId="{08818A77-A11F-4756-AD8D-633D9B986DF2}" srcOrd="0" destOrd="0" presId="urn:microsoft.com/office/officeart/2005/8/layout/matrix3"/>
    <dgm:cxn modelId="{38594EB5-1D43-42A3-8168-5C7599AE9109}" srcId="{75D2ECE1-4A37-4952-8E4F-DD4EB1CA08DD}" destId="{3140344F-E554-47B4-AF0E-CE029A1CC318}" srcOrd="0" destOrd="0" parTransId="{FDFEFCC1-9A32-4956-AEBA-515869CBC5E6}" sibTransId="{46FCDD17-9A8E-4390-B9C5-3B5A7BA33BFA}"/>
    <dgm:cxn modelId="{B410FDCB-7017-4DC2-A365-0A01DC59D306}" srcId="{8F99557A-CDD1-4DDE-B167-2DEA0C37400D}" destId="{8CB8FD4E-5D40-4BC0-A4B7-06280A5ADE57}" srcOrd="2" destOrd="0" parTransId="{1E77D4AB-3AEE-454C-8F01-0A0551E1FDA9}" sibTransId="{3AA0DBF8-E090-4A8F-8FC1-AD30AB7D0975}"/>
    <dgm:cxn modelId="{005685D8-FD6A-43DA-9C0D-E5C51954555A}" type="presOf" srcId="{230D1DB4-2AA7-4AB6-A42F-DA9DA5F62485}" destId="{FF37A2F2-7E36-43E3-9977-7A70715AF200}" srcOrd="0" destOrd="0" presId="urn:microsoft.com/office/officeart/2005/8/layout/matrix3"/>
    <dgm:cxn modelId="{643FCEDD-A94F-4AFF-AB26-06473B6DEF7B}" type="presOf" srcId="{C0F69C43-482F-4C1D-AE4D-01CC6CB36BE3}" destId="{7E1C7466-44F3-4EC6-89A0-5BCDA5E9E5EE}" srcOrd="0" destOrd="0" presId="urn:microsoft.com/office/officeart/2005/8/layout/matrix3"/>
    <dgm:cxn modelId="{7DA62BE2-B4AE-41D7-940B-0DF3989331F0}" srcId="{8F99557A-CDD1-4DDE-B167-2DEA0C37400D}" destId="{230D1DB4-2AA7-4AB6-A42F-DA9DA5F62485}" srcOrd="0" destOrd="0" parTransId="{7AB22CAC-FAA1-459E-80A2-990F9625A27B}" sibTransId="{0035CE82-425E-49C1-A667-442B890E71E1}"/>
    <dgm:cxn modelId="{5BA0D5E8-D786-4BC2-A8DD-812A8AE06053}" srcId="{8F99557A-CDD1-4DDE-B167-2DEA0C37400D}" destId="{75D2ECE1-4A37-4952-8E4F-DD4EB1CA08DD}" srcOrd="1" destOrd="0" parTransId="{8409830A-EE2D-4556-8631-24B4CE2C3405}" sibTransId="{750DE2C4-2908-485D-88C1-AEEF3F291CCB}"/>
    <dgm:cxn modelId="{C09B1AF3-D924-434B-B56A-398A92646D94}" type="presOf" srcId="{3140344F-E554-47B4-AF0E-CE029A1CC318}" destId="{08818A77-A11F-4756-AD8D-633D9B986DF2}" srcOrd="0" destOrd="1" presId="urn:microsoft.com/office/officeart/2005/8/layout/matrix3"/>
    <dgm:cxn modelId="{688D4FF7-7F21-4165-812A-41F14F975DB3}" type="presOf" srcId="{8F99557A-CDD1-4DDE-B167-2DEA0C37400D}" destId="{156A94BB-8C84-47B0-B82C-F28B3F13C4C9}" srcOrd="0" destOrd="0" presId="urn:microsoft.com/office/officeart/2005/8/layout/matrix3"/>
    <dgm:cxn modelId="{62DD225B-B1B5-4400-9F8C-2E9BE8CBB69B}" type="presParOf" srcId="{156A94BB-8C84-47B0-B82C-F28B3F13C4C9}" destId="{A84D48BD-9C0C-4CEB-B440-DA3EC54C0731}" srcOrd="0" destOrd="0" presId="urn:microsoft.com/office/officeart/2005/8/layout/matrix3"/>
    <dgm:cxn modelId="{DA2E537A-A74B-4DA0-9562-42F59BF2AD85}" type="presParOf" srcId="{156A94BB-8C84-47B0-B82C-F28B3F13C4C9}" destId="{FF37A2F2-7E36-43E3-9977-7A70715AF200}" srcOrd="1" destOrd="0" presId="urn:microsoft.com/office/officeart/2005/8/layout/matrix3"/>
    <dgm:cxn modelId="{1489BEA2-D608-4C34-97A9-D485B2058FF4}" type="presParOf" srcId="{156A94BB-8C84-47B0-B82C-F28B3F13C4C9}" destId="{08818A77-A11F-4756-AD8D-633D9B986DF2}" srcOrd="2" destOrd="0" presId="urn:microsoft.com/office/officeart/2005/8/layout/matrix3"/>
    <dgm:cxn modelId="{E5109848-A32C-4AC9-81C9-156823B0382C}" type="presParOf" srcId="{156A94BB-8C84-47B0-B82C-F28B3F13C4C9}" destId="{8F8921D5-F5F9-4869-9735-33EB4B10F384}" srcOrd="3" destOrd="0" presId="urn:microsoft.com/office/officeart/2005/8/layout/matrix3"/>
    <dgm:cxn modelId="{36BB6C30-2E6B-4A98-BE62-A96B00A8DA30}" type="presParOf" srcId="{156A94BB-8C84-47B0-B82C-F28B3F13C4C9}" destId="{7E1C7466-44F3-4EC6-89A0-5BCDA5E9E5EE}"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F99557A-CDD1-4DDE-B167-2DEA0C37400D}"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230D1DB4-2AA7-4AB6-A42F-DA9DA5F62485}">
      <dgm:prSet phldrT="[文字]"/>
      <dgm:spPr/>
      <dgm:t>
        <a:bodyPr/>
        <a:lstStyle/>
        <a:p>
          <a:r>
            <a:rPr lang="en-US" altLang="zh-TW" dirty="0"/>
            <a:t>Preparation of nutrient solution</a:t>
          </a:r>
          <a:endParaRPr lang="zh-TW" altLang="en-US" dirty="0"/>
        </a:p>
      </dgm:t>
    </dgm:pt>
    <dgm:pt modelId="{7AB22CAC-FAA1-459E-80A2-990F9625A27B}" type="parTrans" cxnId="{7DA62BE2-B4AE-41D7-940B-0DF3989331F0}">
      <dgm:prSet/>
      <dgm:spPr/>
      <dgm:t>
        <a:bodyPr/>
        <a:lstStyle/>
        <a:p>
          <a:endParaRPr lang="zh-TW" altLang="en-US"/>
        </a:p>
      </dgm:t>
    </dgm:pt>
    <dgm:pt modelId="{0035CE82-425E-49C1-A667-442B890E71E1}" type="sibTrans" cxnId="{7DA62BE2-B4AE-41D7-940B-0DF3989331F0}">
      <dgm:prSet/>
      <dgm:spPr/>
      <dgm:t>
        <a:bodyPr/>
        <a:lstStyle/>
        <a:p>
          <a:endParaRPr lang="zh-TW" altLang="en-US"/>
        </a:p>
      </dgm:t>
    </dgm:pt>
    <dgm:pt modelId="{75D2ECE1-4A37-4952-8E4F-DD4EB1CA08DD}">
      <dgm:prSet phldrT="[文字]"/>
      <dgm:spPr/>
      <dgm:t>
        <a:bodyPr/>
        <a:lstStyle/>
        <a:p>
          <a:r>
            <a:rPr lang="en-US" altLang="zh-TW" dirty="0"/>
            <a:t>pH, EC</a:t>
          </a:r>
        </a:p>
        <a:p>
          <a:r>
            <a:rPr lang="en-US" altLang="zh-TW" dirty="0"/>
            <a:t>Management </a:t>
          </a:r>
          <a:endParaRPr lang="zh-TW" altLang="en-US" dirty="0"/>
        </a:p>
      </dgm:t>
    </dgm:pt>
    <dgm:pt modelId="{8409830A-EE2D-4556-8631-24B4CE2C3405}" type="parTrans" cxnId="{5BA0D5E8-D786-4BC2-A8DD-812A8AE06053}">
      <dgm:prSet/>
      <dgm:spPr/>
      <dgm:t>
        <a:bodyPr/>
        <a:lstStyle/>
        <a:p>
          <a:endParaRPr lang="zh-TW" altLang="en-US"/>
        </a:p>
      </dgm:t>
    </dgm:pt>
    <dgm:pt modelId="{750DE2C4-2908-485D-88C1-AEEF3F291CCB}" type="sibTrans" cxnId="{5BA0D5E8-D786-4BC2-A8DD-812A8AE06053}">
      <dgm:prSet/>
      <dgm:spPr/>
      <dgm:t>
        <a:bodyPr/>
        <a:lstStyle/>
        <a:p>
          <a:endParaRPr lang="zh-TW" altLang="en-US"/>
        </a:p>
      </dgm:t>
    </dgm:pt>
    <dgm:pt modelId="{8CB8FD4E-5D40-4BC0-A4B7-06280A5ADE57}">
      <dgm:prSet phldrT="[文字]"/>
      <dgm:spPr/>
      <dgm:t>
        <a:bodyPr/>
        <a:lstStyle/>
        <a:p>
          <a:r>
            <a:rPr lang="en-US" altLang="zh-TW" dirty="0"/>
            <a:t>pH adjustment</a:t>
          </a:r>
          <a:endParaRPr lang="zh-TW" altLang="en-US" dirty="0"/>
        </a:p>
      </dgm:t>
    </dgm:pt>
    <dgm:pt modelId="{1E77D4AB-3AEE-454C-8F01-0A0551E1FDA9}" type="parTrans" cxnId="{B410FDCB-7017-4DC2-A365-0A01DC59D306}">
      <dgm:prSet/>
      <dgm:spPr/>
      <dgm:t>
        <a:bodyPr/>
        <a:lstStyle/>
        <a:p>
          <a:endParaRPr lang="zh-TW" altLang="en-US"/>
        </a:p>
      </dgm:t>
    </dgm:pt>
    <dgm:pt modelId="{3AA0DBF8-E090-4A8F-8FC1-AD30AB7D0975}" type="sibTrans" cxnId="{B410FDCB-7017-4DC2-A365-0A01DC59D306}">
      <dgm:prSet/>
      <dgm:spPr/>
      <dgm:t>
        <a:bodyPr/>
        <a:lstStyle/>
        <a:p>
          <a:endParaRPr lang="zh-TW" altLang="en-US"/>
        </a:p>
      </dgm:t>
    </dgm:pt>
    <dgm:pt modelId="{C0F69C43-482F-4C1D-AE4D-01CC6CB36BE3}">
      <dgm:prSet phldrT="[文字]" custT="1"/>
      <dgm:spPr>
        <a:ln w="57150">
          <a:solidFill>
            <a:srgbClr val="4F81BD"/>
          </a:solidFill>
        </a:ln>
      </dgm:spPr>
      <dgm:t>
        <a:bodyPr/>
        <a:lstStyle/>
        <a:p>
          <a:r>
            <a:rPr lang="en-US" altLang="zh-TW" sz="3200" dirty="0"/>
            <a:t>Hydroponic systems</a:t>
          </a:r>
          <a:endParaRPr lang="zh-TW" altLang="en-US" sz="3200" dirty="0"/>
        </a:p>
      </dgm:t>
    </dgm:pt>
    <dgm:pt modelId="{70DAE9BC-7A9D-4CA7-BD0E-DA4B19E2CE17}" type="parTrans" cxnId="{16C3E51C-9955-4511-AC3B-AF64260D2A58}">
      <dgm:prSet/>
      <dgm:spPr/>
      <dgm:t>
        <a:bodyPr/>
        <a:lstStyle/>
        <a:p>
          <a:endParaRPr lang="zh-TW" altLang="en-US"/>
        </a:p>
      </dgm:t>
    </dgm:pt>
    <dgm:pt modelId="{4BE25D64-E781-48DE-88DC-F5C928B63F7F}" type="sibTrans" cxnId="{16C3E51C-9955-4511-AC3B-AF64260D2A58}">
      <dgm:prSet/>
      <dgm:spPr/>
      <dgm:t>
        <a:bodyPr/>
        <a:lstStyle/>
        <a:p>
          <a:endParaRPr lang="zh-TW" altLang="en-US"/>
        </a:p>
      </dgm:t>
    </dgm:pt>
    <dgm:pt modelId="{BE1AE4BB-5D86-4CB0-B1A9-1F1C96426979}" type="pres">
      <dgm:prSet presAssocID="{8F99557A-CDD1-4DDE-B167-2DEA0C37400D}" presName="matrix" presStyleCnt="0">
        <dgm:presLayoutVars>
          <dgm:chMax val="1"/>
          <dgm:dir/>
          <dgm:resizeHandles val="exact"/>
        </dgm:presLayoutVars>
      </dgm:prSet>
      <dgm:spPr/>
    </dgm:pt>
    <dgm:pt modelId="{9CC5D654-7A23-42AB-8533-81A914A681B6}" type="pres">
      <dgm:prSet presAssocID="{8F99557A-CDD1-4DDE-B167-2DEA0C37400D}" presName="diamond" presStyleLbl="bgShp" presStyleIdx="0" presStyleCnt="1" custLinFactNeighborX="0" custLinFactNeighborY="57"/>
      <dgm:spPr/>
    </dgm:pt>
    <dgm:pt modelId="{16B9D10A-14D6-4B91-B5D4-458ED01A575F}" type="pres">
      <dgm:prSet presAssocID="{8F99557A-CDD1-4DDE-B167-2DEA0C37400D}" presName="quad1" presStyleLbl="node1" presStyleIdx="0" presStyleCnt="4">
        <dgm:presLayoutVars>
          <dgm:chMax val="0"/>
          <dgm:chPref val="0"/>
          <dgm:bulletEnabled val="1"/>
        </dgm:presLayoutVars>
      </dgm:prSet>
      <dgm:spPr/>
    </dgm:pt>
    <dgm:pt modelId="{50C2E273-9D3F-4C3B-A39B-91CD2A9DC8E7}" type="pres">
      <dgm:prSet presAssocID="{8F99557A-CDD1-4DDE-B167-2DEA0C37400D}" presName="quad2" presStyleLbl="node1" presStyleIdx="1" presStyleCnt="4">
        <dgm:presLayoutVars>
          <dgm:chMax val="0"/>
          <dgm:chPref val="0"/>
          <dgm:bulletEnabled val="1"/>
        </dgm:presLayoutVars>
      </dgm:prSet>
      <dgm:spPr/>
    </dgm:pt>
    <dgm:pt modelId="{1EC25228-8E69-489B-862E-8108370FCD2B}" type="pres">
      <dgm:prSet presAssocID="{8F99557A-CDD1-4DDE-B167-2DEA0C37400D}" presName="quad3" presStyleLbl="node1" presStyleIdx="2" presStyleCnt="4">
        <dgm:presLayoutVars>
          <dgm:chMax val="0"/>
          <dgm:chPref val="0"/>
          <dgm:bulletEnabled val="1"/>
        </dgm:presLayoutVars>
      </dgm:prSet>
      <dgm:spPr/>
    </dgm:pt>
    <dgm:pt modelId="{68E8682B-B3C4-45B1-9BFB-13BF691EEE40}" type="pres">
      <dgm:prSet presAssocID="{8F99557A-CDD1-4DDE-B167-2DEA0C37400D}" presName="quad4" presStyleLbl="node1" presStyleIdx="3" presStyleCnt="4" custScaleX="131100" custScaleY="121931">
        <dgm:presLayoutVars>
          <dgm:chMax val="0"/>
          <dgm:chPref val="0"/>
          <dgm:bulletEnabled val="1"/>
        </dgm:presLayoutVars>
      </dgm:prSet>
      <dgm:spPr/>
    </dgm:pt>
  </dgm:ptLst>
  <dgm:cxnLst>
    <dgm:cxn modelId="{B918A805-ADA1-471A-A065-90C52890D95D}" type="presOf" srcId="{8F99557A-CDD1-4DDE-B167-2DEA0C37400D}" destId="{BE1AE4BB-5D86-4CB0-B1A9-1F1C96426979}" srcOrd="0" destOrd="0" presId="urn:microsoft.com/office/officeart/2005/8/layout/matrix3"/>
    <dgm:cxn modelId="{12EB1F0B-F905-450C-BBD9-13B0D502CF8C}" type="presOf" srcId="{230D1DB4-2AA7-4AB6-A42F-DA9DA5F62485}" destId="{16B9D10A-14D6-4B91-B5D4-458ED01A575F}" srcOrd="0" destOrd="0" presId="urn:microsoft.com/office/officeart/2005/8/layout/matrix3"/>
    <dgm:cxn modelId="{16C3E51C-9955-4511-AC3B-AF64260D2A58}" srcId="{8F99557A-CDD1-4DDE-B167-2DEA0C37400D}" destId="{C0F69C43-482F-4C1D-AE4D-01CC6CB36BE3}" srcOrd="3" destOrd="0" parTransId="{70DAE9BC-7A9D-4CA7-BD0E-DA4B19E2CE17}" sibTransId="{4BE25D64-E781-48DE-88DC-F5C928B63F7F}"/>
    <dgm:cxn modelId="{D5F53F6F-EE4C-4D5A-8597-D5AE795F0407}" type="presOf" srcId="{8CB8FD4E-5D40-4BC0-A4B7-06280A5ADE57}" destId="{1EC25228-8E69-489B-862E-8108370FCD2B}" srcOrd="0" destOrd="0" presId="urn:microsoft.com/office/officeart/2005/8/layout/matrix3"/>
    <dgm:cxn modelId="{4E9FBEB4-9F36-4201-8DA7-61DE62330809}" type="presOf" srcId="{75D2ECE1-4A37-4952-8E4F-DD4EB1CA08DD}" destId="{50C2E273-9D3F-4C3B-A39B-91CD2A9DC8E7}" srcOrd="0" destOrd="0" presId="urn:microsoft.com/office/officeart/2005/8/layout/matrix3"/>
    <dgm:cxn modelId="{B410FDCB-7017-4DC2-A365-0A01DC59D306}" srcId="{8F99557A-CDD1-4DDE-B167-2DEA0C37400D}" destId="{8CB8FD4E-5D40-4BC0-A4B7-06280A5ADE57}" srcOrd="2" destOrd="0" parTransId="{1E77D4AB-3AEE-454C-8F01-0A0551E1FDA9}" sibTransId="{3AA0DBF8-E090-4A8F-8FC1-AD30AB7D0975}"/>
    <dgm:cxn modelId="{7DA62BE2-B4AE-41D7-940B-0DF3989331F0}" srcId="{8F99557A-CDD1-4DDE-B167-2DEA0C37400D}" destId="{230D1DB4-2AA7-4AB6-A42F-DA9DA5F62485}" srcOrd="0" destOrd="0" parTransId="{7AB22CAC-FAA1-459E-80A2-990F9625A27B}" sibTransId="{0035CE82-425E-49C1-A667-442B890E71E1}"/>
    <dgm:cxn modelId="{D79E9BE8-5EDD-4247-850E-76880D1317F2}" type="presOf" srcId="{C0F69C43-482F-4C1D-AE4D-01CC6CB36BE3}" destId="{68E8682B-B3C4-45B1-9BFB-13BF691EEE40}" srcOrd="0" destOrd="0" presId="urn:microsoft.com/office/officeart/2005/8/layout/matrix3"/>
    <dgm:cxn modelId="{5BA0D5E8-D786-4BC2-A8DD-812A8AE06053}" srcId="{8F99557A-CDD1-4DDE-B167-2DEA0C37400D}" destId="{75D2ECE1-4A37-4952-8E4F-DD4EB1CA08DD}" srcOrd="1" destOrd="0" parTransId="{8409830A-EE2D-4556-8631-24B4CE2C3405}" sibTransId="{750DE2C4-2908-485D-88C1-AEEF3F291CCB}"/>
    <dgm:cxn modelId="{5949D97A-624D-4F8E-8B74-29764E3D4B9E}" type="presParOf" srcId="{BE1AE4BB-5D86-4CB0-B1A9-1F1C96426979}" destId="{9CC5D654-7A23-42AB-8533-81A914A681B6}" srcOrd="0" destOrd="0" presId="urn:microsoft.com/office/officeart/2005/8/layout/matrix3"/>
    <dgm:cxn modelId="{935462EE-626C-45E6-AED4-E94B78D7E97D}" type="presParOf" srcId="{BE1AE4BB-5D86-4CB0-B1A9-1F1C96426979}" destId="{16B9D10A-14D6-4B91-B5D4-458ED01A575F}" srcOrd="1" destOrd="0" presId="urn:microsoft.com/office/officeart/2005/8/layout/matrix3"/>
    <dgm:cxn modelId="{DBEF95EB-56F9-4208-BB61-C26C4007DC32}" type="presParOf" srcId="{BE1AE4BB-5D86-4CB0-B1A9-1F1C96426979}" destId="{50C2E273-9D3F-4C3B-A39B-91CD2A9DC8E7}" srcOrd="2" destOrd="0" presId="urn:microsoft.com/office/officeart/2005/8/layout/matrix3"/>
    <dgm:cxn modelId="{681BE4EF-F6A6-4D2D-B00D-19471CCF0D22}" type="presParOf" srcId="{BE1AE4BB-5D86-4CB0-B1A9-1F1C96426979}" destId="{1EC25228-8E69-489B-862E-8108370FCD2B}" srcOrd="3" destOrd="0" presId="urn:microsoft.com/office/officeart/2005/8/layout/matrix3"/>
    <dgm:cxn modelId="{D2EE809B-D793-49B0-A9DE-93F2647FB3FC}" type="presParOf" srcId="{BE1AE4BB-5D86-4CB0-B1A9-1F1C96426979}" destId="{68E8682B-B3C4-45B1-9BFB-13BF691EEE40}"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F99557A-CDD1-4DDE-B167-2DEA0C37400D}"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230D1DB4-2AA7-4AB6-A42F-DA9DA5F62485}">
      <dgm:prSet phldrT="[文字]"/>
      <dgm:spPr/>
      <dgm:t>
        <a:bodyPr/>
        <a:lstStyle/>
        <a:p>
          <a:r>
            <a:rPr lang="en-US" altLang="zh-TW" dirty="0"/>
            <a:t>Preparation of nutrient solution</a:t>
          </a:r>
          <a:endParaRPr lang="zh-TW" altLang="en-US" dirty="0"/>
        </a:p>
      </dgm:t>
    </dgm:pt>
    <dgm:pt modelId="{7AB22CAC-FAA1-459E-80A2-990F9625A27B}" type="parTrans" cxnId="{7DA62BE2-B4AE-41D7-940B-0DF3989331F0}">
      <dgm:prSet/>
      <dgm:spPr/>
      <dgm:t>
        <a:bodyPr/>
        <a:lstStyle/>
        <a:p>
          <a:endParaRPr lang="zh-TW" altLang="en-US"/>
        </a:p>
      </dgm:t>
    </dgm:pt>
    <dgm:pt modelId="{0035CE82-425E-49C1-A667-442B890E71E1}" type="sibTrans" cxnId="{7DA62BE2-B4AE-41D7-940B-0DF3989331F0}">
      <dgm:prSet/>
      <dgm:spPr/>
      <dgm:t>
        <a:bodyPr/>
        <a:lstStyle/>
        <a:p>
          <a:endParaRPr lang="zh-TW" altLang="en-US"/>
        </a:p>
      </dgm:t>
    </dgm:pt>
    <dgm:pt modelId="{75D2ECE1-4A37-4952-8E4F-DD4EB1CA08DD}">
      <dgm:prSet phldrT="[文字]"/>
      <dgm:spPr/>
      <dgm:t>
        <a:bodyPr/>
        <a:lstStyle/>
        <a:p>
          <a:r>
            <a:rPr lang="en-US" altLang="zh-TW" dirty="0"/>
            <a:t>pH, EC</a:t>
          </a:r>
        </a:p>
        <a:p>
          <a:r>
            <a:rPr lang="en-US" altLang="zh-TW" dirty="0"/>
            <a:t>Management </a:t>
          </a:r>
          <a:endParaRPr lang="zh-TW" altLang="en-US" dirty="0"/>
        </a:p>
      </dgm:t>
    </dgm:pt>
    <dgm:pt modelId="{8409830A-EE2D-4556-8631-24B4CE2C3405}" type="parTrans" cxnId="{5BA0D5E8-D786-4BC2-A8DD-812A8AE06053}">
      <dgm:prSet/>
      <dgm:spPr/>
      <dgm:t>
        <a:bodyPr/>
        <a:lstStyle/>
        <a:p>
          <a:endParaRPr lang="zh-TW" altLang="en-US"/>
        </a:p>
      </dgm:t>
    </dgm:pt>
    <dgm:pt modelId="{750DE2C4-2908-485D-88C1-AEEF3F291CCB}" type="sibTrans" cxnId="{5BA0D5E8-D786-4BC2-A8DD-812A8AE06053}">
      <dgm:prSet/>
      <dgm:spPr/>
      <dgm:t>
        <a:bodyPr/>
        <a:lstStyle/>
        <a:p>
          <a:endParaRPr lang="zh-TW" altLang="en-US"/>
        </a:p>
      </dgm:t>
    </dgm:pt>
    <dgm:pt modelId="{8CB8FD4E-5D40-4BC0-A4B7-06280A5ADE57}">
      <dgm:prSet phldrT="[文字]"/>
      <dgm:spPr/>
      <dgm:t>
        <a:bodyPr/>
        <a:lstStyle/>
        <a:p>
          <a:r>
            <a:rPr lang="en-US" altLang="zh-TW" dirty="0"/>
            <a:t>pH adjustment</a:t>
          </a:r>
          <a:endParaRPr lang="zh-TW" altLang="en-US" dirty="0"/>
        </a:p>
      </dgm:t>
    </dgm:pt>
    <dgm:pt modelId="{1E77D4AB-3AEE-454C-8F01-0A0551E1FDA9}" type="parTrans" cxnId="{B410FDCB-7017-4DC2-A365-0A01DC59D306}">
      <dgm:prSet/>
      <dgm:spPr/>
      <dgm:t>
        <a:bodyPr/>
        <a:lstStyle/>
        <a:p>
          <a:endParaRPr lang="zh-TW" altLang="en-US"/>
        </a:p>
      </dgm:t>
    </dgm:pt>
    <dgm:pt modelId="{3AA0DBF8-E090-4A8F-8FC1-AD30AB7D0975}" type="sibTrans" cxnId="{B410FDCB-7017-4DC2-A365-0A01DC59D306}">
      <dgm:prSet/>
      <dgm:spPr/>
      <dgm:t>
        <a:bodyPr/>
        <a:lstStyle/>
        <a:p>
          <a:endParaRPr lang="zh-TW" altLang="en-US"/>
        </a:p>
      </dgm:t>
    </dgm:pt>
    <dgm:pt modelId="{C0F69C43-482F-4C1D-AE4D-01CC6CB36BE3}">
      <dgm:prSet phldrT="[文字]" custT="1"/>
      <dgm:spPr>
        <a:ln w="57150">
          <a:solidFill>
            <a:srgbClr val="4F81BD"/>
          </a:solidFill>
        </a:ln>
      </dgm:spPr>
      <dgm:t>
        <a:bodyPr/>
        <a:lstStyle/>
        <a:p>
          <a:r>
            <a:rPr lang="en-US" altLang="zh-TW" sz="1900" dirty="0"/>
            <a:t>Hydroponic systems</a:t>
          </a:r>
        </a:p>
        <a:p>
          <a:endParaRPr lang="en-US" altLang="zh-TW" sz="3200" dirty="0"/>
        </a:p>
        <a:p>
          <a:r>
            <a:rPr lang="en-US" altLang="zh-TW" sz="3200" dirty="0"/>
            <a:t>Literature Review</a:t>
          </a:r>
          <a:endParaRPr lang="zh-TW" altLang="en-US" sz="3200" dirty="0"/>
        </a:p>
      </dgm:t>
    </dgm:pt>
    <dgm:pt modelId="{70DAE9BC-7A9D-4CA7-BD0E-DA4B19E2CE17}" type="parTrans" cxnId="{16C3E51C-9955-4511-AC3B-AF64260D2A58}">
      <dgm:prSet/>
      <dgm:spPr/>
      <dgm:t>
        <a:bodyPr/>
        <a:lstStyle/>
        <a:p>
          <a:endParaRPr lang="zh-TW" altLang="en-US"/>
        </a:p>
      </dgm:t>
    </dgm:pt>
    <dgm:pt modelId="{4BE25D64-E781-48DE-88DC-F5C928B63F7F}" type="sibTrans" cxnId="{16C3E51C-9955-4511-AC3B-AF64260D2A58}">
      <dgm:prSet/>
      <dgm:spPr/>
      <dgm:t>
        <a:bodyPr/>
        <a:lstStyle/>
        <a:p>
          <a:endParaRPr lang="zh-TW" altLang="en-US"/>
        </a:p>
      </dgm:t>
    </dgm:pt>
    <dgm:pt modelId="{BE1AE4BB-5D86-4CB0-B1A9-1F1C96426979}" type="pres">
      <dgm:prSet presAssocID="{8F99557A-CDD1-4DDE-B167-2DEA0C37400D}" presName="matrix" presStyleCnt="0">
        <dgm:presLayoutVars>
          <dgm:chMax val="1"/>
          <dgm:dir/>
          <dgm:resizeHandles val="exact"/>
        </dgm:presLayoutVars>
      </dgm:prSet>
      <dgm:spPr/>
    </dgm:pt>
    <dgm:pt modelId="{9CC5D654-7A23-42AB-8533-81A914A681B6}" type="pres">
      <dgm:prSet presAssocID="{8F99557A-CDD1-4DDE-B167-2DEA0C37400D}" presName="diamond" presStyleLbl="bgShp" presStyleIdx="0" presStyleCnt="1"/>
      <dgm:spPr/>
    </dgm:pt>
    <dgm:pt modelId="{16B9D10A-14D6-4B91-B5D4-458ED01A575F}" type="pres">
      <dgm:prSet presAssocID="{8F99557A-CDD1-4DDE-B167-2DEA0C37400D}" presName="quad1" presStyleLbl="node1" presStyleIdx="0" presStyleCnt="4">
        <dgm:presLayoutVars>
          <dgm:chMax val="0"/>
          <dgm:chPref val="0"/>
          <dgm:bulletEnabled val="1"/>
        </dgm:presLayoutVars>
      </dgm:prSet>
      <dgm:spPr/>
    </dgm:pt>
    <dgm:pt modelId="{50C2E273-9D3F-4C3B-A39B-91CD2A9DC8E7}" type="pres">
      <dgm:prSet presAssocID="{8F99557A-CDD1-4DDE-B167-2DEA0C37400D}" presName="quad2" presStyleLbl="node1" presStyleIdx="1" presStyleCnt="4">
        <dgm:presLayoutVars>
          <dgm:chMax val="0"/>
          <dgm:chPref val="0"/>
          <dgm:bulletEnabled val="1"/>
        </dgm:presLayoutVars>
      </dgm:prSet>
      <dgm:spPr/>
    </dgm:pt>
    <dgm:pt modelId="{1EC25228-8E69-489B-862E-8108370FCD2B}" type="pres">
      <dgm:prSet presAssocID="{8F99557A-CDD1-4DDE-B167-2DEA0C37400D}" presName="quad3" presStyleLbl="node1" presStyleIdx="2" presStyleCnt="4">
        <dgm:presLayoutVars>
          <dgm:chMax val="0"/>
          <dgm:chPref val="0"/>
          <dgm:bulletEnabled val="1"/>
        </dgm:presLayoutVars>
      </dgm:prSet>
      <dgm:spPr/>
    </dgm:pt>
    <dgm:pt modelId="{68E8682B-B3C4-45B1-9BFB-13BF691EEE40}" type="pres">
      <dgm:prSet presAssocID="{8F99557A-CDD1-4DDE-B167-2DEA0C37400D}" presName="quad4" presStyleLbl="node1" presStyleIdx="3" presStyleCnt="4" custScaleX="145236" custScaleY="136835">
        <dgm:presLayoutVars>
          <dgm:chMax val="0"/>
          <dgm:chPref val="0"/>
          <dgm:bulletEnabled val="1"/>
        </dgm:presLayoutVars>
      </dgm:prSet>
      <dgm:spPr/>
    </dgm:pt>
  </dgm:ptLst>
  <dgm:cxnLst>
    <dgm:cxn modelId="{B918A805-ADA1-471A-A065-90C52890D95D}" type="presOf" srcId="{8F99557A-CDD1-4DDE-B167-2DEA0C37400D}" destId="{BE1AE4BB-5D86-4CB0-B1A9-1F1C96426979}" srcOrd="0" destOrd="0" presId="urn:microsoft.com/office/officeart/2005/8/layout/matrix3"/>
    <dgm:cxn modelId="{12EB1F0B-F905-450C-BBD9-13B0D502CF8C}" type="presOf" srcId="{230D1DB4-2AA7-4AB6-A42F-DA9DA5F62485}" destId="{16B9D10A-14D6-4B91-B5D4-458ED01A575F}" srcOrd="0" destOrd="0" presId="urn:microsoft.com/office/officeart/2005/8/layout/matrix3"/>
    <dgm:cxn modelId="{16C3E51C-9955-4511-AC3B-AF64260D2A58}" srcId="{8F99557A-CDD1-4DDE-B167-2DEA0C37400D}" destId="{C0F69C43-482F-4C1D-AE4D-01CC6CB36BE3}" srcOrd="3" destOrd="0" parTransId="{70DAE9BC-7A9D-4CA7-BD0E-DA4B19E2CE17}" sibTransId="{4BE25D64-E781-48DE-88DC-F5C928B63F7F}"/>
    <dgm:cxn modelId="{D5F53F6F-EE4C-4D5A-8597-D5AE795F0407}" type="presOf" srcId="{8CB8FD4E-5D40-4BC0-A4B7-06280A5ADE57}" destId="{1EC25228-8E69-489B-862E-8108370FCD2B}" srcOrd="0" destOrd="0" presId="urn:microsoft.com/office/officeart/2005/8/layout/matrix3"/>
    <dgm:cxn modelId="{4E9FBEB4-9F36-4201-8DA7-61DE62330809}" type="presOf" srcId="{75D2ECE1-4A37-4952-8E4F-DD4EB1CA08DD}" destId="{50C2E273-9D3F-4C3B-A39B-91CD2A9DC8E7}" srcOrd="0" destOrd="0" presId="urn:microsoft.com/office/officeart/2005/8/layout/matrix3"/>
    <dgm:cxn modelId="{B410FDCB-7017-4DC2-A365-0A01DC59D306}" srcId="{8F99557A-CDD1-4DDE-B167-2DEA0C37400D}" destId="{8CB8FD4E-5D40-4BC0-A4B7-06280A5ADE57}" srcOrd="2" destOrd="0" parTransId="{1E77D4AB-3AEE-454C-8F01-0A0551E1FDA9}" sibTransId="{3AA0DBF8-E090-4A8F-8FC1-AD30AB7D0975}"/>
    <dgm:cxn modelId="{7DA62BE2-B4AE-41D7-940B-0DF3989331F0}" srcId="{8F99557A-CDD1-4DDE-B167-2DEA0C37400D}" destId="{230D1DB4-2AA7-4AB6-A42F-DA9DA5F62485}" srcOrd="0" destOrd="0" parTransId="{7AB22CAC-FAA1-459E-80A2-990F9625A27B}" sibTransId="{0035CE82-425E-49C1-A667-442B890E71E1}"/>
    <dgm:cxn modelId="{D79E9BE8-5EDD-4247-850E-76880D1317F2}" type="presOf" srcId="{C0F69C43-482F-4C1D-AE4D-01CC6CB36BE3}" destId="{68E8682B-B3C4-45B1-9BFB-13BF691EEE40}" srcOrd="0" destOrd="0" presId="urn:microsoft.com/office/officeart/2005/8/layout/matrix3"/>
    <dgm:cxn modelId="{5BA0D5E8-D786-4BC2-A8DD-812A8AE06053}" srcId="{8F99557A-CDD1-4DDE-B167-2DEA0C37400D}" destId="{75D2ECE1-4A37-4952-8E4F-DD4EB1CA08DD}" srcOrd="1" destOrd="0" parTransId="{8409830A-EE2D-4556-8631-24B4CE2C3405}" sibTransId="{750DE2C4-2908-485D-88C1-AEEF3F291CCB}"/>
    <dgm:cxn modelId="{5949D97A-624D-4F8E-8B74-29764E3D4B9E}" type="presParOf" srcId="{BE1AE4BB-5D86-4CB0-B1A9-1F1C96426979}" destId="{9CC5D654-7A23-42AB-8533-81A914A681B6}" srcOrd="0" destOrd="0" presId="urn:microsoft.com/office/officeart/2005/8/layout/matrix3"/>
    <dgm:cxn modelId="{935462EE-626C-45E6-AED4-E94B78D7E97D}" type="presParOf" srcId="{BE1AE4BB-5D86-4CB0-B1A9-1F1C96426979}" destId="{16B9D10A-14D6-4B91-B5D4-458ED01A575F}" srcOrd="1" destOrd="0" presId="urn:microsoft.com/office/officeart/2005/8/layout/matrix3"/>
    <dgm:cxn modelId="{DBEF95EB-56F9-4208-BB61-C26C4007DC32}" type="presParOf" srcId="{BE1AE4BB-5D86-4CB0-B1A9-1F1C96426979}" destId="{50C2E273-9D3F-4C3B-A39B-91CD2A9DC8E7}" srcOrd="2" destOrd="0" presId="urn:microsoft.com/office/officeart/2005/8/layout/matrix3"/>
    <dgm:cxn modelId="{681BE4EF-F6A6-4D2D-B00D-19471CCF0D22}" type="presParOf" srcId="{BE1AE4BB-5D86-4CB0-B1A9-1F1C96426979}" destId="{1EC25228-8E69-489B-862E-8108370FCD2B}" srcOrd="3" destOrd="0" presId="urn:microsoft.com/office/officeart/2005/8/layout/matrix3"/>
    <dgm:cxn modelId="{D2EE809B-D793-49B0-A9DE-93F2647FB3FC}" type="presParOf" srcId="{BE1AE4BB-5D86-4CB0-B1A9-1F1C96426979}" destId="{68E8682B-B3C4-45B1-9BFB-13BF691EEE40}"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0AD4F-716C-4FC1-8AD9-7D1DAE7AB582}">
      <dsp:nvSpPr>
        <dsp:cNvPr id="0" name=""/>
        <dsp:cNvSpPr/>
      </dsp:nvSpPr>
      <dsp:spPr>
        <a:xfrm>
          <a:off x="2503929" y="2101"/>
          <a:ext cx="1352509" cy="1352509"/>
        </a:xfrm>
        <a:prstGeom prst="ellipse">
          <a:avLst/>
        </a:prstGeom>
        <a:solidFill>
          <a:srgbClr val="F79646"/>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altLang="zh-TW" sz="3100" kern="1200" dirty="0">
              <a:solidFill>
                <a:prstClr val="white"/>
              </a:solidFill>
              <a:latin typeface="Calibri"/>
              <a:ea typeface="新細明體" panose="02020500000000000000" pitchFamily="18" charset="-120"/>
              <a:cs typeface="+mn-cs"/>
            </a:rPr>
            <a:t>Air</a:t>
          </a:r>
          <a:endParaRPr lang="zh-TW" altLang="en-US" sz="3100" kern="1200" dirty="0">
            <a:solidFill>
              <a:prstClr val="white"/>
            </a:solidFill>
            <a:latin typeface="Calibri"/>
            <a:ea typeface="新細明體" panose="02020500000000000000" pitchFamily="18" charset="-120"/>
            <a:cs typeface="+mn-cs"/>
          </a:endParaRPr>
        </a:p>
      </dsp:txBody>
      <dsp:txXfrm>
        <a:off x="2701999" y="200171"/>
        <a:ext cx="956369" cy="956369"/>
      </dsp:txXfrm>
    </dsp:sp>
    <dsp:sp modelId="{F45B8014-8747-4F0A-B084-5AC624AE88C7}">
      <dsp:nvSpPr>
        <dsp:cNvPr id="0" name=""/>
        <dsp:cNvSpPr/>
      </dsp:nvSpPr>
      <dsp:spPr>
        <a:xfrm rot="2160000">
          <a:off x="3813555" y="1040695"/>
          <a:ext cx="358970" cy="456472"/>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zh-TW" altLang="en-US" sz="1900" kern="1200"/>
        </a:p>
      </dsp:txBody>
      <dsp:txXfrm>
        <a:off x="3823839" y="1100339"/>
        <a:ext cx="251279" cy="273884"/>
      </dsp:txXfrm>
    </dsp:sp>
    <dsp:sp modelId="{6A8E455B-D5A9-41C5-9308-D6C4C74BCAEE}">
      <dsp:nvSpPr>
        <dsp:cNvPr id="0" name=""/>
        <dsp:cNvSpPr/>
      </dsp:nvSpPr>
      <dsp:spPr>
        <a:xfrm>
          <a:off x="4146081" y="1195194"/>
          <a:ext cx="1352509" cy="1352509"/>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altLang="zh-TW" sz="3400" kern="1200" dirty="0"/>
            <a:t>Light</a:t>
          </a:r>
          <a:endParaRPr lang="zh-TW" altLang="en-US" sz="3400" kern="1200" dirty="0"/>
        </a:p>
      </dsp:txBody>
      <dsp:txXfrm>
        <a:off x="4344151" y="1393264"/>
        <a:ext cx="956369" cy="956369"/>
      </dsp:txXfrm>
    </dsp:sp>
    <dsp:sp modelId="{A415518B-9AFE-457E-80BC-E01650785318}">
      <dsp:nvSpPr>
        <dsp:cNvPr id="0" name=""/>
        <dsp:cNvSpPr/>
      </dsp:nvSpPr>
      <dsp:spPr>
        <a:xfrm rot="6480000">
          <a:off x="4332367" y="2598784"/>
          <a:ext cx="358970" cy="456472"/>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zh-TW" altLang="en-US" sz="1900" kern="1200"/>
        </a:p>
      </dsp:txBody>
      <dsp:txXfrm rot="10800000">
        <a:off x="4402852" y="2638868"/>
        <a:ext cx="251279" cy="273884"/>
      </dsp:txXfrm>
    </dsp:sp>
    <dsp:sp modelId="{02BCEB90-B26E-46BF-9757-990B56F4040C}">
      <dsp:nvSpPr>
        <dsp:cNvPr id="0" name=""/>
        <dsp:cNvSpPr/>
      </dsp:nvSpPr>
      <dsp:spPr>
        <a:xfrm>
          <a:off x="3518834" y="3125660"/>
          <a:ext cx="1352509" cy="1352509"/>
        </a:xfrm>
        <a:prstGeom prst="ellipse">
          <a:avLst/>
        </a:prstGeom>
        <a:solidFill>
          <a:prstClr val="white"/>
        </a:solidFill>
        <a:ln w="25400" cap="flat" cmpd="sng" algn="ctr">
          <a:solidFill>
            <a:prstClr val="black"/>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zh-TW" sz="2000" b="1" kern="1200" dirty="0">
              <a:solidFill>
                <a:srgbClr val="FF0000"/>
              </a:solidFill>
              <a:latin typeface="Calibri"/>
              <a:ea typeface="新細明體" panose="02020500000000000000" pitchFamily="18" charset="-120"/>
              <a:cs typeface="+mn-cs"/>
            </a:rPr>
            <a:t>Water</a:t>
          </a:r>
          <a:endParaRPr lang="zh-TW" altLang="en-US" sz="2000" b="1" kern="1200" dirty="0">
            <a:solidFill>
              <a:srgbClr val="FF0000"/>
            </a:solidFill>
            <a:latin typeface="Calibri"/>
            <a:ea typeface="新細明體" panose="02020500000000000000" pitchFamily="18" charset="-120"/>
            <a:cs typeface="+mn-cs"/>
          </a:endParaRPr>
        </a:p>
      </dsp:txBody>
      <dsp:txXfrm>
        <a:off x="3716904" y="3323730"/>
        <a:ext cx="956369" cy="956369"/>
      </dsp:txXfrm>
    </dsp:sp>
    <dsp:sp modelId="{574AED29-CC17-4397-BF66-C1EDC211670F}">
      <dsp:nvSpPr>
        <dsp:cNvPr id="0" name=""/>
        <dsp:cNvSpPr/>
      </dsp:nvSpPr>
      <dsp:spPr>
        <a:xfrm rot="10800000">
          <a:off x="3010858" y="3573679"/>
          <a:ext cx="358970" cy="456472"/>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zh-TW" altLang="en-US" sz="1900" kern="1200"/>
        </a:p>
      </dsp:txBody>
      <dsp:txXfrm rot="10800000">
        <a:off x="3118549" y="3664973"/>
        <a:ext cx="251279" cy="273884"/>
      </dsp:txXfrm>
    </dsp:sp>
    <dsp:sp modelId="{A9BF01B3-5780-4F2D-94B2-E47203B3AD70}">
      <dsp:nvSpPr>
        <dsp:cNvPr id="0" name=""/>
        <dsp:cNvSpPr/>
      </dsp:nvSpPr>
      <dsp:spPr>
        <a:xfrm>
          <a:off x="1489023" y="3125660"/>
          <a:ext cx="1352509" cy="1352509"/>
        </a:xfrm>
        <a:prstGeom prst="ellipse">
          <a:avLst/>
        </a:prstGeom>
        <a:solidFill>
          <a:prstClr val="white"/>
        </a:solidFill>
        <a:ln w="25400" cap="flat" cmpd="sng" algn="ctr">
          <a:solidFill>
            <a:prstClr val="black"/>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zh-TW" sz="2000" b="1" kern="1200" dirty="0">
              <a:solidFill>
                <a:srgbClr val="FF0000"/>
              </a:solidFill>
              <a:latin typeface="Calibri"/>
              <a:ea typeface="新細明體" panose="02020500000000000000" pitchFamily="18" charset="-120"/>
              <a:cs typeface="+mn-cs"/>
            </a:rPr>
            <a:t>Nutrient</a:t>
          </a:r>
          <a:endParaRPr lang="zh-TW" altLang="en-US" sz="2000" b="1" kern="1200" dirty="0">
            <a:solidFill>
              <a:srgbClr val="FF0000"/>
            </a:solidFill>
            <a:latin typeface="Calibri"/>
            <a:ea typeface="新細明體" panose="02020500000000000000" pitchFamily="18" charset="-120"/>
            <a:cs typeface="+mn-cs"/>
          </a:endParaRPr>
        </a:p>
      </dsp:txBody>
      <dsp:txXfrm>
        <a:off x="1687093" y="3323730"/>
        <a:ext cx="956369" cy="956369"/>
      </dsp:txXfrm>
    </dsp:sp>
    <dsp:sp modelId="{364A797E-5F28-4E48-8995-7C35B9D573DB}">
      <dsp:nvSpPr>
        <dsp:cNvPr id="0" name=""/>
        <dsp:cNvSpPr/>
      </dsp:nvSpPr>
      <dsp:spPr>
        <a:xfrm rot="15120000">
          <a:off x="1675309" y="2618108"/>
          <a:ext cx="358970" cy="456472"/>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zh-TW" altLang="en-US" sz="1900" kern="1200"/>
        </a:p>
      </dsp:txBody>
      <dsp:txXfrm rot="10800000">
        <a:off x="1745794" y="2760612"/>
        <a:ext cx="251279" cy="273884"/>
      </dsp:txXfrm>
    </dsp:sp>
    <dsp:sp modelId="{C21F4D26-666B-480A-80DB-44A27F42E688}">
      <dsp:nvSpPr>
        <dsp:cNvPr id="0" name=""/>
        <dsp:cNvSpPr/>
      </dsp:nvSpPr>
      <dsp:spPr>
        <a:xfrm>
          <a:off x="861776" y="1195194"/>
          <a:ext cx="1352509" cy="1352509"/>
        </a:xfrm>
        <a:prstGeom prst="ellipse">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altLang="zh-TW" sz="3400" kern="1200" dirty="0">
              <a:solidFill>
                <a:schemeClr val="bg1"/>
              </a:solidFill>
            </a:rPr>
            <a:t>Gas</a:t>
          </a:r>
          <a:endParaRPr lang="zh-TW" altLang="en-US" sz="3400" kern="1200" dirty="0">
            <a:solidFill>
              <a:schemeClr val="bg1"/>
            </a:solidFill>
          </a:endParaRPr>
        </a:p>
      </dsp:txBody>
      <dsp:txXfrm>
        <a:off x="1059846" y="1393264"/>
        <a:ext cx="956369" cy="956369"/>
      </dsp:txXfrm>
    </dsp:sp>
    <dsp:sp modelId="{FF6F539A-CCA2-4DDA-B5C6-8C6DD4F6464B}">
      <dsp:nvSpPr>
        <dsp:cNvPr id="0" name=""/>
        <dsp:cNvSpPr/>
      </dsp:nvSpPr>
      <dsp:spPr>
        <a:xfrm rot="19440000">
          <a:off x="2171403" y="1052638"/>
          <a:ext cx="358970" cy="456472"/>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zh-TW" altLang="en-US" sz="1900" kern="1200"/>
        </a:p>
      </dsp:txBody>
      <dsp:txXfrm>
        <a:off x="2181687" y="1175582"/>
        <a:ext cx="251279" cy="2738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4D48BD-9C0C-4CEB-B440-DA3EC54C0731}">
      <dsp:nvSpPr>
        <dsp:cNvPr id="0" name=""/>
        <dsp:cNvSpPr/>
      </dsp:nvSpPr>
      <dsp:spPr>
        <a:xfrm>
          <a:off x="1896951" y="0"/>
          <a:ext cx="5962674" cy="5962674"/>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37A2F2-7E36-43E3-9977-7A70715AF200}">
      <dsp:nvSpPr>
        <dsp:cNvPr id="0" name=""/>
        <dsp:cNvSpPr/>
      </dsp:nvSpPr>
      <dsp:spPr>
        <a:xfrm>
          <a:off x="2213989" y="313050"/>
          <a:ext cx="2824273" cy="2832249"/>
        </a:xfrm>
        <a:prstGeom prst="roundRect">
          <a:avLst/>
        </a:prstGeom>
        <a:solidFill>
          <a:schemeClr val="accent5">
            <a:hueOff val="0"/>
            <a:satOff val="0"/>
            <a:lumOff val="0"/>
            <a:alphaOff val="0"/>
          </a:schemeClr>
        </a:solidFill>
        <a:ln w="76200" cap="flat" cmpd="sng" algn="ctr">
          <a:solidFill>
            <a:srgbClr val="4F81B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altLang="zh-TW" sz="2700" kern="1200" dirty="0"/>
            <a:t>Preparation of nutrient solution</a:t>
          </a:r>
          <a:endParaRPr lang="zh-TW" altLang="en-US" sz="2700" kern="1200" dirty="0"/>
        </a:p>
        <a:p>
          <a:pPr marL="228600" lvl="1" indent="-228600" algn="l" defTabSz="933450">
            <a:lnSpc>
              <a:spcPct val="90000"/>
            </a:lnSpc>
            <a:spcBef>
              <a:spcPct val="0"/>
            </a:spcBef>
            <a:spcAft>
              <a:spcPct val="15000"/>
            </a:spcAft>
            <a:buChar char="•"/>
          </a:pPr>
          <a:r>
            <a:rPr lang="en-US" altLang="zh-TW" sz="2100" kern="1200" dirty="0"/>
            <a:t>Materials / Device</a:t>
          </a:r>
          <a:endParaRPr lang="zh-TW" altLang="en-US" sz="2100" kern="1200" dirty="0"/>
        </a:p>
        <a:p>
          <a:pPr marL="228600" lvl="1" indent="-228600" algn="l" defTabSz="933450">
            <a:lnSpc>
              <a:spcPct val="90000"/>
            </a:lnSpc>
            <a:spcBef>
              <a:spcPct val="0"/>
            </a:spcBef>
            <a:spcAft>
              <a:spcPct val="15000"/>
            </a:spcAft>
            <a:buChar char="•"/>
          </a:pPr>
          <a:r>
            <a:rPr lang="en-US" altLang="zh-TW" sz="2100" kern="1200" dirty="0"/>
            <a:t>Recipes</a:t>
          </a:r>
          <a:endParaRPr lang="zh-TW" altLang="en-US" sz="2100" kern="1200" dirty="0"/>
        </a:p>
        <a:p>
          <a:pPr marL="228600" lvl="1" indent="-228600" algn="l" defTabSz="933450">
            <a:lnSpc>
              <a:spcPct val="90000"/>
            </a:lnSpc>
            <a:spcBef>
              <a:spcPct val="0"/>
            </a:spcBef>
            <a:spcAft>
              <a:spcPct val="15000"/>
            </a:spcAft>
            <a:buChar char="•"/>
          </a:pPr>
          <a:r>
            <a:rPr lang="en-US" altLang="zh-TW" sz="2100" kern="1200" dirty="0"/>
            <a:t>Unit conversion</a:t>
          </a:r>
          <a:endParaRPr lang="zh-TW" altLang="en-US" sz="2100" kern="1200" dirty="0"/>
        </a:p>
      </dsp:txBody>
      <dsp:txXfrm>
        <a:off x="2351859" y="450920"/>
        <a:ext cx="2548533" cy="2556509"/>
      </dsp:txXfrm>
    </dsp:sp>
    <dsp:sp modelId="{08818A77-A11F-4756-AD8D-633D9B986DF2}">
      <dsp:nvSpPr>
        <dsp:cNvPr id="0" name=""/>
        <dsp:cNvSpPr/>
      </dsp:nvSpPr>
      <dsp:spPr>
        <a:xfrm>
          <a:off x="4967728" y="566454"/>
          <a:ext cx="2325442" cy="2325442"/>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altLang="zh-TW" sz="4000" kern="1200" dirty="0"/>
            <a:t>pH, EC</a:t>
          </a:r>
        </a:p>
        <a:p>
          <a:pPr marL="0" lvl="0" indent="0" algn="ctr" defTabSz="1778000">
            <a:lnSpc>
              <a:spcPct val="90000"/>
            </a:lnSpc>
            <a:spcBef>
              <a:spcPct val="0"/>
            </a:spcBef>
            <a:spcAft>
              <a:spcPct val="35000"/>
            </a:spcAft>
            <a:buNone/>
          </a:pPr>
          <a:r>
            <a:rPr lang="en-US" altLang="zh-TW" sz="2200" kern="1200" dirty="0"/>
            <a:t>Management </a:t>
          </a:r>
          <a:endParaRPr lang="zh-TW" altLang="en-US" sz="2200" kern="1200" dirty="0"/>
        </a:p>
      </dsp:txBody>
      <dsp:txXfrm>
        <a:off x="5081247" y="679973"/>
        <a:ext cx="2098404" cy="2098404"/>
      </dsp:txXfrm>
    </dsp:sp>
    <dsp:sp modelId="{8F8921D5-F5F9-4869-9735-33EB4B10F384}">
      <dsp:nvSpPr>
        <dsp:cNvPr id="0" name=""/>
        <dsp:cNvSpPr/>
      </dsp:nvSpPr>
      <dsp:spPr>
        <a:xfrm>
          <a:off x="2463405" y="3070777"/>
          <a:ext cx="2325442" cy="2325442"/>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altLang="zh-TW" sz="3600" kern="1200" dirty="0"/>
            <a:t>pH</a:t>
          </a:r>
        </a:p>
        <a:p>
          <a:pPr marL="0" lvl="0" indent="0" algn="ctr" defTabSz="1600200">
            <a:lnSpc>
              <a:spcPct val="90000"/>
            </a:lnSpc>
            <a:spcBef>
              <a:spcPct val="0"/>
            </a:spcBef>
            <a:spcAft>
              <a:spcPct val="35000"/>
            </a:spcAft>
            <a:buNone/>
          </a:pPr>
          <a:r>
            <a:rPr lang="en-US" altLang="zh-TW" sz="2800" kern="1200" dirty="0"/>
            <a:t>Adjustment</a:t>
          </a:r>
          <a:endParaRPr lang="zh-TW" altLang="en-US" sz="2800" kern="1200" dirty="0"/>
        </a:p>
      </dsp:txBody>
      <dsp:txXfrm>
        <a:off x="2576924" y="3184296"/>
        <a:ext cx="2098404" cy="2098404"/>
      </dsp:txXfrm>
    </dsp:sp>
    <dsp:sp modelId="{7E1C7466-44F3-4EC6-89A0-5BCDA5E9E5EE}">
      <dsp:nvSpPr>
        <dsp:cNvPr id="0" name=""/>
        <dsp:cNvSpPr/>
      </dsp:nvSpPr>
      <dsp:spPr>
        <a:xfrm>
          <a:off x="4967728" y="3070777"/>
          <a:ext cx="2325442" cy="2325442"/>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Hydroponic systems</a:t>
          </a:r>
        </a:p>
        <a:p>
          <a:pPr marL="0" lvl="0" indent="0" algn="ctr" defTabSz="1244600">
            <a:lnSpc>
              <a:spcPct val="90000"/>
            </a:lnSpc>
            <a:spcBef>
              <a:spcPct val="0"/>
            </a:spcBef>
            <a:spcAft>
              <a:spcPct val="35000"/>
            </a:spcAft>
            <a:buNone/>
          </a:pPr>
          <a:r>
            <a:rPr lang="en-US" altLang="zh-TW" sz="2800" kern="1200" dirty="0"/>
            <a:t>Literature Review</a:t>
          </a:r>
          <a:endParaRPr lang="zh-TW" altLang="en-US" sz="2800" kern="1200" dirty="0"/>
        </a:p>
      </dsp:txBody>
      <dsp:txXfrm>
        <a:off x="5081247" y="3184296"/>
        <a:ext cx="2098404" cy="20984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4D48BD-9C0C-4CEB-B440-DA3EC54C0731}">
      <dsp:nvSpPr>
        <dsp:cNvPr id="0" name=""/>
        <dsp:cNvSpPr/>
      </dsp:nvSpPr>
      <dsp:spPr>
        <a:xfrm>
          <a:off x="1896951" y="0"/>
          <a:ext cx="5962674" cy="5962674"/>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37A2F2-7E36-43E3-9977-7A70715AF200}">
      <dsp:nvSpPr>
        <dsp:cNvPr id="0" name=""/>
        <dsp:cNvSpPr/>
      </dsp:nvSpPr>
      <dsp:spPr>
        <a:xfrm>
          <a:off x="2213989" y="313050"/>
          <a:ext cx="2824273" cy="2832249"/>
        </a:xfrm>
        <a:prstGeom prst="roundRect">
          <a:avLst/>
        </a:prstGeom>
        <a:solidFill>
          <a:schemeClr val="accent5">
            <a:hueOff val="0"/>
            <a:satOff val="0"/>
            <a:lumOff val="0"/>
            <a:alphaOff val="0"/>
          </a:schemeClr>
        </a:solidFill>
        <a:ln w="76200" cap="flat" cmpd="sng" algn="ctr">
          <a:solidFill>
            <a:srgbClr val="4F81B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altLang="zh-TW" sz="2700" kern="1200" dirty="0"/>
            <a:t>Preparation of nutrient solution</a:t>
          </a:r>
          <a:endParaRPr lang="zh-TW" altLang="en-US" sz="2700" kern="1200" dirty="0"/>
        </a:p>
        <a:p>
          <a:pPr marL="228600" lvl="1" indent="-228600" algn="l" defTabSz="933450">
            <a:lnSpc>
              <a:spcPct val="90000"/>
            </a:lnSpc>
            <a:spcBef>
              <a:spcPct val="0"/>
            </a:spcBef>
            <a:spcAft>
              <a:spcPct val="15000"/>
            </a:spcAft>
            <a:buChar char="•"/>
          </a:pPr>
          <a:r>
            <a:rPr lang="en-US" altLang="zh-TW" sz="2100" kern="1200" dirty="0"/>
            <a:t>Materials / Device</a:t>
          </a:r>
          <a:endParaRPr lang="zh-TW" altLang="en-US" sz="2100" kern="1200" dirty="0"/>
        </a:p>
        <a:p>
          <a:pPr marL="228600" lvl="1" indent="-228600" algn="l" defTabSz="933450">
            <a:lnSpc>
              <a:spcPct val="90000"/>
            </a:lnSpc>
            <a:spcBef>
              <a:spcPct val="0"/>
            </a:spcBef>
            <a:spcAft>
              <a:spcPct val="15000"/>
            </a:spcAft>
            <a:buChar char="•"/>
          </a:pPr>
          <a:r>
            <a:rPr lang="en-US" altLang="zh-TW" sz="2100" kern="1200" dirty="0"/>
            <a:t>Recipes</a:t>
          </a:r>
          <a:endParaRPr lang="zh-TW" altLang="en-US" sz="2100" kern="1200" dirty="0"/>
        </a:p>
        <a:p>
          <a:pPr marL="228600" lvl="1" indent="-228600" algn="l" defTabSz="933450">
            <a:lnSpc>
              <a:spcPct val="90000"/>
            </a:lnSpc>
            <a:spcBef>
              <a:spcPct val="0"/>
            </a:spcBef>
            <a:spcAft>
              <a:spcPct val="15000"/>
            </a:spcAft>
            <a:buChar char="•"/>
          </a:pPr>
          <a:r>
            <a:rPr lang="en-US" altLang="zh-TW" sz="2100" kern="1200" dirty="0"/>
            <a:t>Unit conversion</a:t>
          </a:r>
          <a:endParaRPr lang="zh-TW" altLang="en-US" sz="2100" kern="1200" dirty="0"/>
        </a:p>
      </dsp:txBody>
      <dsp:txXfrm>
        <a:off x="2351859" y="450920"/>
        <a:ext cx="2548533" cy="2556509"/>
      </dsp:txXfrm>
    </dsp:sp>
    <dsp:sp modelId="{08818A77-A11F-4756-AD8D-633D9B986DF2}">
      <dsp:nvSpPr>
        <dsp:cNvPr id="0" name=""/>
        <dsp:cNvSpPr/>
      </dsp:nvSpPr>
      <dsp:spPr>
        <a:xfrm>
          <a:off x="4967728" y="566454"/>
          <a:ext cx="2325442" cy="2325442"/>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altLang="zh-TW" sz="4000" kern="1200" dirty="0"/>
            <a:t>pH, EC</a:t>
          </a:r>
        </a:p>
        <a:p>
          <a:pPr marL="0" lvl="0" indent="0" algn="ctr" defTabSz="1778000">
            <a:lnSpc>
              <a:spcPct val="90000"/>
            </a:lnSpc>
            <a:spcBef>
              <a:spcPct val="0"/>
            </a:spcBef>
            <a:spcAft>
              <a:spcPct val="35000"/>
            </a:spcAft>
            <a:buNone/>
          </a:pPr>
          <a:r>
            <a:rPr lang="en-US" altLang="zh-TW" sz="2200" kern="1200" dirty="0"/>
            <a:t>Management </a:t>
          </a:r>
          <a:endParaRPr lang="zh-TW" altLang="en-US" sz="2200" kern="1200" dirty="0"/>
        </a:p>
      </dsp:txBody>
      <dsp:txXfrm>
        <a:off x="5081247" y="679973"/>
        <a:ext cx="2098404" cy="2098404"/>
      </dsp:txXfrm>
    </dsp:sp>
    <dsp:sp modelId="{8F8921D5-F5F9-4869-9735-33EB4B10F384}">
      <dsp:nvSpPr>
        <dsp:cNvPr id="0" name=""/>
        <dsp:cNvSpPr/>
      </dsp:nvSpPr>
      <dsp:spPr>
        <a:xfrm>
          <a:off x="2463405" y="3070777"/>
          <a:ext cx="2325442" cy="2325442"/>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altLang="zh-TW" sz="3600" kern="1200" dirty="0"/>
            <a:t>pH</a:t>
          </a:r>
        </a:p>
        <a:p>
          <a:pPr marL="0" lvl="0" indent="0" algn="ctr" defTabSz="1600200">
            <a:lnSpc>
              <a:spcPct val="90000"/>
            </a:lnSpc>
            <a:spcBef>
              <a:spcPct val="0"/>
            </a:spcBef>
            <a:spcAft>
              <a:spcPct val="35000"/>
            </a:spcAft>
            <a:buNone/>
          </a:pPr>
          <a:r>
            <a:rPr lang="en-US" altLang="zh-TW" sz="2800" kern="1200" dirty="0"/>
            <a:t>Adjustment</a:t>
          </a:r>
          <a:endParaRPr lang="zh-TW" altLang="en-US" sz="2800" kern="1200" dirty="0"/>
        </a:p>
      </dsp:txBody>
      <dsp:txXfrm>
        <a:off x="2576924" y="3184296"/>
        <a:ext cx="2098404" cy="2098404"/>
      </dsp:txXfrm>
    </dsp:sp>
    <dsp:sp modelId="{7E1C7466-44F3-4EC6-89A0-5BCDA5E9E5EE}">
      <dsp:nvSpPr>
        <dsp:cNvPr id="0" name=""/>
        <dsp:cNvSpPr/>
      </dsp:nvSpPr>
      <dsp:spPr>
        <a:xfrm>
          <a:off x="4967728" y="3070777"/>
          <a:ext cx="2325442" cy="2325442"/>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Hydroponic systems</a:t>
          </a:r>
        </a:p>
        <a:p>
          <a:pPr marL="0" lvl="0" indent="0" algn="ctr" defTabSz="1244600">
            <a:lnSpc>
              <a:spcPct val="90000"/>
            </a:lnSpc>
            <a:spcBef>
              <a:spcPct val="0"/>
            </a:spcBef>
            <a:spcAft>
              <a:spcPct val="35000"/>
            </a:spcAft>
            <a:buNone/>
          </a:pPr>
          <a:r>
            <a:rPr lang="en-US" altLang="zh-TW" sz="2800" kern="1200" dirty="0"/>
            <a:t>Literature Review</a:t>
          </a:r>
          <a:endParaRPr lang="zh-TW" altLang="en-US" sz="2800" kern="1200" dirty="0"/>
        </a:p>
      </dsp:txBody>
      <dsp:txXfrm>
        <a:off x="5081247" y="3184296"/>
        <a:ext cx="2098404" cy="20984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4D48BD-9C0C-4CEB-B440-DA3EC54C0731}">
      <dsp:nvSpPr>
        <dsp:cNvPr id="0" name=""/>
        <dsp:cNvSpPr/>
      </dsp:nvSpPr>
      <dsp:spPr>
        <a:xfrm>
          <a:off x="1512155" y="0"/>
          <a:ext cx="6372225" cy="5674642"/>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37A2F2-7E36-43E3-9977-7A70715AF200}">
      <dsp:nvSpPr>
        <dsp:cNvPr id="0" name=""/>
        <dsp:cNvSpPr/>
      </dsp:nvSpPr>
      <dsp:spPr>
        <a:xfrm>
          <a:off x="2400037" y="539090"/>
          <a:ext cx="2213110" cy="2213110"/>
        </a:xfrm>
        <a:prstGeom prst="roundRect">
          <a:avLst/>
        </a:prstGeom>
        <a:solidFill>
          <a:schemeClr val="accent5">
            <a:hueOff val="0"/>
            <a:satOff val="0"/>
            <a:lumOff val="0"/>
            <a:alphaOff val="0"/>
          </a:schemeClr>
        </a:solidFill>
        <a:ln w="571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altLang="zh-TW" sz="2900" kern="1200" dirty="0"/>
            <a:t>Preparation of nutrient solution</a:t>
          </a:r>
          <a:endParaRPr lang="zh-TW" altLang="en-US" sz="2900" kern="1200" dirty="0"/>
        </a:p>
      </dsp:txBody>
      <dsp:txXfrm>
        <a:off x="2508072" y="647125"/>
        <a:ext cx="1997040" cy="1997040"/>
      </dsp:txXfrm>
    </dsp:sp>
    <dsp:sp modelId="{08818A77-A11F-4756-AD8D-633D9B986DF2}">
      <dsp:nvSpPr>
        <dsp:cNvPr id="0" name=""/>
        <dsp:cNvSpPr/>
      </dsp:nvSpPr>
      <dsp:spPr>
        <a:xfrm>
          <a:off x="4615600" y="216021"/>
          <a:ext cx="2548684" cy="2859250"/>
        </a:xfrm>
        <a:prstGeom prst="roundRect">
          <a:avLst/>
        </a:prstGeom>
        <a:solidFill>
          <a:schemeClr val="accent5">
            <a:hueOff val="-3311292"/>
            <a:satOff val="13270"/>
            <a:lumOff val="2876"/>
            <a:alphaOff val="0"/>
          </a:schemeClr>
        </a:solidFill>
        <a:ln w="57150" cap="flat" cmpd="sng" algn="ctr">
          <a:solidFill>
            <a:srgbClr val="4F81B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altLang="zh-TW" sz="2400" kern="1200" dirty="0"/>
            <a:t>pH, EC</a:t>
          </a:r>
        </a:p>
        <a:p>
          <a:pPr marL="0" lvl="0" indent="0" algn="l" defTabSz="1066800">
            <a:lnSpc>
              <a:spcPct val="90000"/>
            </a:lnSpc>
            <a:spcBef>
              <a:spcPct val="0"/>
            </a:spcBef>
            <a:spcAft>
              <a:spcPct val="35000"/>
            </a:spcAft>
            <a:buNone/>
          </a:pPr>
          <a:r>
            <a:rPr lang="en-US" altLang="zh-TW" sz="2400" kern="1200" dirty="0"/>
            <a:t>Management</a:t>
          </a:r>
          <a:endParaRPr lang="zh-TW" altLang="en-US" sz="2400" kern="1200" dirty="0"/>
        </a:p>
        <a:p>
          <a:pPr marL="171450" lvl="1" indent="-171450" algn="l" defTabSz="711200">
            <a:lnSpc>
              <a:spcPct val="90000"/>
            </a:lnSpc>
            <a:spcBef>
              <a:spcPct val="0"/>
            </a:spcBef>
            <a:spcAft>
              <a:spcPct val="15000"/>
            </a:spcAft>
            <a:buChar char="•"/>
          </a:pPr>
          <a:r>
            <a:rPr lang="en-US" altLang="zh-TW" sz="1600" kern="1200" dirty="0"/>
            <a:t> meters</a:t>
          </a:r>
          <a:endParaRPr lang="zh-TW" altLang="en-US" sz="1600" kern="1200" dirty="0"/>
        </a:p>
        <a:p>
          <a:pPr marL="171450" lvl="1" indent="-171450" algn="l" defTabSz="711200">
            <a:lnSpc>
              <a:spcPct val="90000"/>
            </a:lnSpc>
            <a:spcBef>
              <a:spcPct val="0"/>
            </a:spcBef>
            <a:spcAft>
              <a:spcPct val="15000"/>
            </a:spcAft>
            <a:buChar char="•"/>
          </a:pPr>
          <a:r>
            <a:rPr lang="en-US" altLang="zh-TW" sz="1600" kern="1200" dirty="0"/>
            <a:t>Introducing EC &amp; pH</a:t>
          </a:r>
          <a:endParaRPr lang="zh-TW" altLang="en-US" sz="1600" kern="1200" dirty="0"/>
        </a:p>
        <a:p>
          <a:pPr marL="171450" lvl="1" indent="-171450" algn="l" defTabSz="711200">
            <a:lnSpc>
              <a:spcPct val="90000"/>
            </a:lnSpc>
            <a:spcBef>
              <a:spcPct val="0"/>
            </a:spcBef>
            <a:spcAft>
              <a:spcPct val="15000"/>
            </a:spcAft>
            <a:buChar char="•"/>
          </a:pPr>
          <a:r>
            <a:rPr lang="en-US" altLang="zh-TW" sz="1600" kern="1200" dirty="0"/>
            <a:t>Maintenance of electrodes</a:t>
          </a:r>
          <a:endParaRPr lang="zh-TW" altLang="en-US" sz="1600" kern="1200" dirty="0"/>
        </a:p>
        <a:p>
          <a:pPr marL="171450" lvl="1" indent="-171450" algn="l" defTabSz="711200">
            <a:lnSpc>
              <a:spcPct val="90000"/>
            </a:lnSpc>
            <a:spcBef>
              <a:spcPct val="0"/>
            </a:spcBef>
            <a:spcAft>
              <a:spcPct val="15000"/>
            </a:spcAft>
            <a:buChar char="•"/>
          </a:pPr>
          <a:r>
            <a:rPr lang="en-US" altLang="zh-TW" sz="1600" kern="1200" dirty="0"/>
            <a:t>EC control</a:t>
          </a:r>
          <a:endParaRPr lang="zh-TW" altLang="en-US" sz="1600" kern="1200" dirty="0"/>
        </a:p>
        <a:p>
          <a:pPr marL="114300" lvl="1" indent="-114300" algn="l" defTabSz="533400">
            <a:lnSpc>
              <a:spcPct val="90000"/>
            </a:lnSpc>
            <a:spcBef>
              <a:spcPct val="0"/>
            </a:spcBef>
            <a:spcAft>
              <a:spcPct val="15000"/>
            </a:spcAft>
            <a:buChar char="•"/>
          </a:pPr>
          <a:endParaRPr lang="zh-TW" altLang="en-US" sz="1200" kern="1200" dirty="0"/>
        </a:p>
      </dsp:txBody>
      <dsp:txXfrm>
        <a:off x="4740016" y="340437"/>
        <a:ext cx="2299852" cy="2610418"/>
      </dsp:txXfrm>
    </dsp:sp>
    <dsp:sp modelId="{8F8921D5-F5F9-4869-9735-33EB4B10F384}">
      <dsp:nvSpPr>
        <dsp:cNvPr id="0" name=""/>
        <dsp:cNvSpPr/>
      </dsp:nvSpPr>
      <dsp:spPr>
        <a:xfrm>
          <a:off x="2400037" y="2922440"/>
          <a:ext cx="2213110" cy="2213110"/>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kern="1200" dirty="0"/>
            <a:t>pH</a:t>
          </a:r>
        </a:p>
        <a:p>
          <a:pPr marL="0" lvl="0" indent="0" algn="ctr" defTabSz="1244600">
            <a:lnSpc>
              <a:spcPct val="90000"/>
            </a:lnSpc>
            <a:spcBef>
              <a:spcPct val="0"/>
            </a:spcBef>
            <a:spcAft>
              <a:spcPct val="35000"/>
            </a:spcAft>
            <a:buNone/>
          </a:pPr>
          <a:r>
            <a:rPr lang="en-US" altLang="zh-TW" sz="2800" kern="1200" dirty="0"/>
            <a:t>Adjustment</a:t>
          </a:r>
          <a:endParaRPr lang="zh-TW" altLang="en-US" sz="2800" kern="1200" dirty="0"/>
        </a:p>
        <a:p>
          <a:pPr marL="171450" lvl="1" indent="-171450" algn="l" defTabSz="711200">
            <a:lnSpc>
              <a:spcPct val="90000"/>
            </a:lnSpc>
            <a:spcBef>
              <a:spcPct val="0"/>
            </a:spcBef>
            <a:spcAft>
              <a:spcPct val="15000"/>
            </a:spcAft>
            <a:buChar char="•"/>
          </a:pPr>
          <a:endParaRPr lang="zh-TW" altLang="en-US" sz="1600" kern="1200" dirty="0"/>
        </a:p>
      </dsp:txBody>
      <dsp:txXfrm>
        <a:off x="2508072" y="3030475"/>
        <a:ext cx="1997040" cy="1997040"/>
      </dsp:txXfrm>
    </dsp:sp>
    <dsp:sp modelId="{7E1C7466-44F3-4EC6-89A0-5BCDA5E9E5EE}">
      <dsp:nvSpPr>
        <dsp:cNvPr id="0" name=""/>
        <dsp:cNvSpPr/>
      </dsp:nvSpPr>
      <dsp:spPr>
        <a:xfrm>
          <a:off x="4783387" y="2922440"/>
          <a:ext cx="2213110" cy="221311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t>Hydroponic systems</a:t>
          </a:r>
        </a:p>
        <a:p>
          <a:pPr marL="0" lvl="0" indent="0" algn="ctr" defTabSz="1066800">
            <a:lnSpc>
              <a:spcPct val="90000"/>
            </a:lnSpc>
            <a:spcBef>
              <a:spcPct val="0"/>
            </a:spcBef>
            <a:spcAft>
              <a:spcPct val="35000"/>
            </a:spcAft>
            <a:buNone/>
          </a:pPr>
          <a:endParaRPr lang="en-US" altLang="zh-TW" sz="2400" kern="1200" dirty="0"/>
        </a:p>
        <a:p>
          <a:pPr marL="0" lvl="0" indent="0" algn="ctr" defTabSz="1066800">
            <a:lnSpc>
              <a:spcPct val="90000"/>
            </a:lnSpc>
            <a:spcBef>
              <a:spcPct val="0"/>
            </a:spcBef>
            <a:spcAft>
              <a:spcPct val="35000"/>
            </a:spcAft>
            <a:buNone/>
          </a:pPr>
          <a:r>
            <a:rPr lang="en-US" altLang="zh-TW" sz="2400" kern="1200" dirty="0"/>
            <a:t>Literature Review</a:t>
          </a:r>
          <a:endParaRPr lang="zh-TW" altLang="en-US" sz="2400" kern="1200" dirty="0"/>
        </a:p>
      </dsp:txBody>
      <dsp:txXfrm>
        <a:off x="4891422" y="3030475"/>
        <a:ext cx="1997040" cy="19970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A76EC-AF49-4830-A199-BAB54B803E4A}">
      <dsp:nvSpPr>
        <dsp:cNvPr id="0" name=""/>
        <dsp:cNvSpPr/>
      </dsp:nvSpPr>
      <dsp:spPr>
        <a:xfrm>
          <a:off x="1374925" y="501235"/>
          <a:ext cx="3346149" cy="3346149"/>
        </a:xfrm>
        <a:prstGeom prst="blockArc">
          <a:avLst>
            <a:gd name="adj1" fmla="val 11880000"/>
            <a:gd name="adj2" fmla="val 16200000"/>
            <a:gd name="adj3" fmla="val 4636"/>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88E4DB-FFC4-4AE9-9C10-A92997E5B301}">
      <dsp:nvSpPr>
        <dsp:cNvPr id="0" name=""/>
        <dsp:cNvSpPr/>
      </dsp:nvSpPr>
      <dsp:spPr>
        <a:xfrm>
          <a:off x="1374925" y="501235"/>
          <a:ext cx="3346149" cy="3346149"/>
        </a:xfrm>
        <a:prstGeom prst="blockArc">
          <a:avLst>
            <a:gd name="adj1" fmla="val 7560000"/>
            <a:gd name="adj2" fmla="val 11880000"/>
            <a:gd name="adj3" fmla="val 4636"/>
          </a:avLst>
        </a:prstGeom>
        <a:solidFill>
          <a:schemeClr val="accent5">
            <a:hueOff val="-7450407"/>
            <a:satOff val="29858"/>
            <a:lumOff val="647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06F3A6-D22B-4F7D-9132-DD835FD08264}">
      <dsp:nvSpPr>
        <dsp:cNvPr id="0" name=""/>
        <dsp:cNvSpPr/>
      </dsp:nvSpPr>
      <dsp:spPr>
        <a:xfrm>
          <a:off x="1374925" y="501235"/>
          <a:ext cx="3346149" cy="3346149"/>
        </a:xfrm>
        <a:prstGeom prst="blockArc">
          <a:avLst>
            <a:gd name="adj1" fmla="val 3240000"/>
            <a:gd name="adj2" fmla="val 7560000"/>
            <a:gd name="adj3" fmla="val 4636"/>
          </a:avLst>
        </a:prstGeom>
        <a:solidFill>
          <a:schemeClr val="accent5">
            <a:hueOff val="-4966938"/>
            <a:satOff val="19906"/>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30E881-3A40-48B4-A328-55F77602BE66}">
      <dsp:nvSpPr>
        <dsp:cNvPr id="0" name=""/>
        <dsp:cNvSpPr/>
      </dsp:nvSpPr>
      <dsp:spPr>
        <a:xfrm>
          <a:off x="1374925" y="501235"/>
          <a:ext cx="3346149" cy="3346149"/>
        </a:xfrm>
        <a:prstGeom prst="blockArc">
          <a:avLst>
            <a:gd name="adj1" fmla="val 20520000"/>
            <a:gd name="adj2" fmla="val 3240000"/>
            <a:gd name="adj3" fmla="val 4636"/>
          </a:avLst>
        </a:prstGeom>
        <a:solidFill>
          <a:schemeClr val="accent5">
            <a:hueOff val="-2483469"/>
            <a:satOff val="9953"/>
            <a:lumOff val="215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27F6A5-6E00-48AC-81AC-7BAFFFF90BC9}">
      <dsp:nvSpPr>
        <dsp:cNvPr id="0" name=""/>
        <dsp:cNvSpPr/>
      </dsp:nvSpPr>
      <dsp:spPr>
        <a:xfrm>
          <a:off x="1374925" y="501235"/>
          <a:ext cx="3346149" cy="3346149"/>
        </a:xfrm>
        <a:prstGeom prst="blockArc">
          <a:avLst>
            <a:gd name="adj1" fmla="val 16200000"/>
            <a:gd name="adj2" fmla="val 20520000"/>
            <a:gd name="adj3" fmla="val 4636"/>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DE43E5-1648-4766-ADCD-D85387BE990D}">
      <dsp:nvSpPr>
        <dsp:cNvPr id="0" name=""/>
        <dsp:cNvSpPr/>
      </dsp:nvSpPr>
      <dsp:spPr>
        <a:xfrm>
          <a:off x="2278558" y="1404868"/>
          <a:ext cx="1538882" cy="1538882"/>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altLang="zh-TW" sz="2900" kern="1200" dirty="0"/>
            <a:t>Lots of Units</a:t>
          </a:r>
          <a:endParaRPr lang="zh-TW" altLang="en-US" sz="2900" kern="1200" dirty="0"/>
        </a:p>
      </dsp:txBody>
      <dsp:txXfrm>
        <a:off x="2503922" y="1630232"/>
        <a:ext cx="1088154" cy="1088154"/>
      </dsp:txXfrm>
    </dsp:sp>
    <dsp:sp modelId="{6783E0F3-EBBA-4E09-9F8F-C3124059EEA4}">
      <dsp:nvSpPr>
        <dsp:cNvPr id="0" name=""/>
        <dsp:cNvSpPr/>
      </dsp:nvSpPr>
      <dsp:spPr>
        <a:xfrm>
          <a:off x="2509391" y="1406"/>
          <a:ext cx="1077217" cy="107721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altLang="zh-TW" sz="1200" kern="1200" dirty="0"/>
            <a:t>1 mS/cm</a:t>
          </a:r>
          <a:endParaRPr lang="zh-TW" altLang="en-US" sz="1200" kern="1200" dirty="0"/>
        </a:p>
      </dsp:txBody>
      <dsp:txXfrm>
        <a:off x="2667146" y="159161"/>
        <a:ext cx="761707" cy="761707"/>
      </dsp:txXfrm>
    </dsp:sp>
    <dsp:sp modelId="{E300D4BA-F20D-4F93-8898-96CB67BFBC50}">
      <dsp:nvSpPr>
        <dsp:cNvPr id="0" name=""/>
        <dsp:cNvSpPr/>
      </dsp:nvSpPr>
      <dsp:spPr>
        <a:xfrm>
          <a:off x="4063697" y="1130676"/>
          <a:ext cx="1077217" cy="1077217"/>
        </a:xfrm>
        <a:prstGeom prst="ellipse">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altLang="zh-TW" sz="1200" kern="1200" dirty="0"/>
            <a:t>1 </a:t>
          </a:r>
          <a:r>
            <a:rPr lang="en-US" altLang="zh-TW" sz="1200" kern="1200" dirty="0" err="1"/>
            <a:t>dS</a:t>
          </a:r>
          <a:r>
            <a:rPr lang="en-US" altLang="zh-TW" sz="1200" kern="1200" dirty="0"/>
            <a:t>/m</a:t>
          </a:r>
          <a:endParaRPr lang="zh-TW" altLang="en-US" sz="1200" kern="1200" dirty="0"/>
        </a:p>
      </dsp:txBody>
      <dsp:txXfrm>
        <a:off x="4221452" y="1288431"/>
        <a:ext cx="761707" cy="761707"/>
      </dsp:txXfrm>
    </dsp:sp>
    <dsp:sp modelId="{7D1D4435-BA75-491E-A107-8FC9705315BF}">
      <dsp:nvSpPr>
        <dsp:cNvPr id="0" name=""/>
        <dsp:cNvSpPr/>
      </dsp:nvSpPr>
      <dsp:spPr>
        <a:xfrm>
          <a:off x="3470005" y="2957873"/>
          <a:ext cx="1077217" cy="1077217"/>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altLang="zh-TW" sz="1200" kern="1200" dirty="0"/>
            <a:t>1 </a:t>
          </a:r>
          <a:r>
            <a:rPr lang="en-US" altLang="zh-TW" sz="1200" kern="1200" dirty="0" err="1"/>
            <a:t>mmhos</a:t>
          </a:r>
          <a:r>
            <a:rPr lang="en-US" altLang="zh-TW" sz="1200" kern="1200" dirty="0"/>
            <a:t>/cm</a:t>
          </a:r>
          <a:endParaRPr lang="zh-TW" altLang="en-US" sz="1200" kern="1200" dirty="0"/>
        </a:p>
      </dsp:txBody>
      <dsp:txXfrm>
        <a:off x="3627760" y="3115628"/>
        <a:ext cx="761707" cy="761707"/>
      </dsp:txXfrm>
    </dsp:sp>
    <dsp:sp modelId="{E79056E5-3C72-4A63-8624-E2FDB551614B}">
      <dsp:nvSpPr>
        <dsp:cNvPr id="0" name=""/>
        <dsp:cNvSpPr/>
      </dsp:nvSpPr>
      <dsp:spPr>
        <a:xfrm>
          <a:off x="1548776" y="2957873"/>
          <a:ext cx="1077217" cy="1077217"/>
        </a:xfrm>
        <a:prstGeom prst="ellipse">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altLang="zh-TW" sz="1200" kern="1200" dirty="0"/>
            <a:t>1000 </a:t>
          </a:r>
          <a:r>
            <a:rPr lang="el-GR" altLang="zh-TW" sz="1200" kern="1200" dirty="0">
              <a:latin typeface="新細明體" panose="02020500000000000000" pitchFamily="18" charset="-120"/>
              <a:ea typeface="新細明體" panose="02020500000000000000" pitchFamily="18" charset="-120"/>
            </a:rPr>
            <a:t>μ</a:t>
          </a:r>
          <a:r>
            <a:rPr lang="en-US" altLang="zh-TW" sz="1200" kern="1200" dirty="0">
              <a:latin typeface="新細明體" panose="02020500000000000000" pitchFamily="18" charset="-120"/>
              <a:ea typeface="新細明體" panose="02020500000000000000" pitchFamily="18" charset="-120"/>
            </a:rPr>
            <a:t>S/cm</a:t>
          </a:r>
          <a:endParaRPr lang="zh-TW" altLang="en-US" sz="1200" kern="1200" dirty="0"/>
        </a:p>
      </dsp:txBody>
      <dsp:txXfrm>
        <a:off x="1706531" y="3115628"/>
        <a:ext cx="761707" cy="761707"/>
      </dsp:txXfrm>
    </dsp:sp>
    <dsp:sp modelId="{624A481D-8CB0-4C3C-8ABD-D808F2ED0C32}">
      <dsp:nvSpPr>
        <dsp:cNvPr id="0" name=""/>
        <dsp:cNvSpPr/>
      </dsp:nvSpPr>
      <dsp:spPr>
        <a:xfrm>
          <a:off x="955084" y="1130676"/>
          <a:ext cx="1077217" cy="1077217"/>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altLang="zh-TW" sz="1200" kern="1200" dirty="0"/>
            <a:t>1000 </a:t>
          </a:r>
          <a:r>
            <a:rPr lang="el-GR" altLang="zh-TW" sz="1200" kern="1200" dirty="0">
              <a:latin typeface="新細明體" panose="02020500000000000000" pitchFamily="18" charset="-120"/>
              <a:ea typeface="新細明體" panose="02020500000000000000" pitchFamily="18" charset="-120"/>
            </a:rPr>
            <a:t>μ</a:t>
          </a:r>
          <a:r>
            <a:rPr lang="en-US" altLang="zh-TW" sz="1200" kern="1200" dirty="0">
              <a:latin typeface="新細明體" panose="02020500000000000000" pitchFamily="18" charset="-120"/>
              <a:ea typeface="新細明體" panose="02020500000000000000" pitchFamily="18" charset="-120"/>
            </a:rPr>
            <a:t>mhos/cm</a:t>
          </a:r>
          <a:endParaRPr lang="zh-TW" altLang="en-US" sz="1200" kern="1200" dirty="0"/>
        </a:p>
      </dsp:txBody>
      <dsp:txXfrm>
        <a:off x="1112839" y="1288431"/>
        <a:ext cx="761707" cy="7617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4D48BD-9C0C-4CEB-B440-DA3EC54C0731}">
      <dsp:nvSpPr>
        <dsp:cNvPr id="0" name=""/>
        <dsp:cNvSpPr/>
      </dsp:nvSpPr>
      <dsp:spPr>
        <a:xfrm>
          <a:off x="1512155" y="0"/>
          <a:ext cx="6372225" cy="5674642"/>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37A2F2-7E36-43E3-9977-7A70715AF200}">
      <dsp:nvSpPr>
        <dsp:cNvPr id="0" name=""/>
        <dsp:cNvSpPr/>
      </dsp:nvSpPr>
      <dsp:spPr>
        <a:xfrm>
          <a:off x="2400037" y="539090"/>
          <a:ext cx="2213110" cy="2213110"/>
        </a:xfrm>
        <a:prstGeom prst="roundRect">
          <a:avLst/>
        </a:prstGeom>
        <a:solidFill>
          <a:schemeClr val="accent5">
            <a:hueOff val="0"/>
            <a:satOff val="0"/>
            <a:lumOff val="0"/>
            <a:alphaOff val="0"/>
          </a:schemeClr>
        </a:solidFill>
        <a:ln w="571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altLang="zh-TW" sz="2900" kern="1200" dirty="0"/>
            <a:t>Preparation of nutrient solution</a:t>
          </a:r>
          <a:endParaRPr lang="zh-TW" altLang="en-US" sz="2900" kern="1200" dirty="0"/>
        </a:p>
      </dsp:txBody>
      <dsp:txXfrm>
        <a:off x="2508072" y="647125"/>
        <a:ext cx="1997040" cy="1997040"/>
      </dsp:txXfrm>
    </dsp:sp>
    <dsp:sp modelId="{08818A77-A11F-4756-AD8D-633D9B986DF2}">
      <dsp:nvSpPr>
        <dsp:cNvPr id="0" name=""/>
        <dsp:cNvSpPr/>
      </dsp:nvSpPr>
      <dsp:spPr>
        <a:xfrm>
          <a:off x="4783387" y="506757"/>
          <a:ext cx="2116640" cy="2181307"/>
        </a:xfrm>
        <a:prstGeom prst="roundRect">
          <a:avLst/>
        </a:prstGeom>
        <a:solidFill>
          <a:schemeClr val="accent5">
            <a:hueOff val="-3311292"/>
            <a:satOff val="13270"/>
            <a:lumOff val="2876"/>
            <a:alphaOff val="0"/>
          </a:schemeClr>
        </a:solidFill>
        <a:ln w="5715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altLang="zh-TW" sz="3600" kern="1200" dirty="0"/>
            <a:t>pH, EC</a:t>
          </a:r>
        </a:p>
        <a:p>
          <a:pPr marL="0" lvl="0" indent="0" algn="ctr" defTabSz="1600200">
            <a:lnSpc>
              <a:spcPct val="90000"/>
            </a:lnSpc>
            <a:spcBef>
              <a:spcPct val="0"/>
            </a:spcBef>
            <a:spcAft>
              <a:spcPct val="35000"/>
            </a:spcAft>
            <a:buNone/>
          </a:pPr>
          <a:r>
            <a:rPr lang="en-US" altLang="zh-TW" sz="2000" kern="1200" dirty="0"/>
            <a:t>Management</a:t>
          </a:r>
          <a:endParaRPr lang="zh-TW" altLang="en-US" sz="2000" kern="1200" dirty="0"/>
        </a:p>
        <a:p>
          <a:pPr marL="114300" lvl="1" indent="-114300" algn="l" defTabSz="533400">
            <a:lnSpc>
              <a:spcPct val="90000"/>
            </a:lnSpc>
            <a:spcBef>
              <a:spcPct val="0"/>
            </a:spcBef>
            <a:spcAft>
              <a:spcPct val="15000"/>
            </a:spcAft>
            <a:buChar char="•"/>
          </a:pPr>
          <a:endParaRPr lang="zh-TW" altLang="en-US" sz="1200" kern="1200" dirty="0"/>
        </a:p>
      </dsp:txBody>
      <dsp:txXfrm>
        <a:off x="4886713" y="610083"/>
        <a:ext cx="1909988" cy="1974655"/>
      </dsp:txXfrm>
    </dsp:sp>
    <dsp:sp modelId="{8F8921D5-F5F9-4869-9735-33EB4B10F384}">
      <dsp:nvSpPr>
        <dsp:cNvPr id="0" name=""/>
        <dsp:cNvSpPr/>
      </dsp:nvSpPr>
      <dsp:spPr>
        <a:xfrm>
          <a:off x="2051716" y="2585383"/>
          <a:ext cx="2909753" cy="2887223"/>
        </a:xfrm>
        <a:prstGeom prst="roundRect">
          <a:avLst/>
        </a:prstGeom>
        <a:solidFill>
          <a:schemeClr val="accent5">
            <a:hueOff val="-6622584"/>
            <a:satOff val="26541"/>
            <a:lumOff val="5752"/>
            <a:alphaOff val="0"/>
          </a:schemeClr>
        </a:solidFill>
        <a:ln w="57150" cap="flat" cmpd="sng" algn="ctr">
          <a:solidFill>
            <a:srgbClr val="4F81B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altLang="zh-TW" sz="3600" kern="1200" dirty="0"/>
            <a:t>pH Adjustment</a:t>
          </a:r>
          <a:endParaRPr lang="zh-TW" altLang="en-US" sz="3600" kern="1200" dirty="0"/>
        </a:p>
      </dsp:txBody>
      <dsp:txXfrm>
        <a:off x="2192659" y="2726326"/>
        <a:ext cx="2627867" cy="2605337"/>
      </dsp:txXfrm>
    </dsp:sp>
    <dsp:sp modelId="{7E1C7466-44F3-4EC6-89A0-5BCDA5E9E5EE}">
      <dsp:nvSpPr>
        <dsp:cNvPr id="0" name=""/>
        <dsp:cNvSpPr/>
      </dsp:nvSpPr>
      <dsp:spPr>
        <a:xfrm>
          <a:off x="4783387" y="2922440"/>
          <a:ext cx="2213110" cy="221311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TW" sz="2000" kern="1200" dirty="0"/>
            <a:t>Hydroponic systems</a:t>
          </a:r>
        </a:p>
        <a:p>
          <a:pPr marL="0" lvl="0" indent="0" algn="ctr" defTabSz="889000">
            <a:lnSpc>
              <a:spcPct val="90000"/>
            </a:lnSpc>
            <a:spcBef>
              <a:spcPct val="0"/>
            </a:spcBef>
            <a:spcAft>
              <a:spcPct val="35000"/>
            </a:spcAft>
            <a:buNone/>
          </a:pPr>
          <a:endParaRPr lang="en-US" altLang="zh-TW" sz="2000" kern="1200" dirty="0"/>
        </a:p>
        <a:p>
          <a:pPr marL="0" lvl="0" indent="0" algn="ctr" defTabSz="889000">
            <a:lnSpc>
              <a:spcPct val="90000"/>
            </a:lnSpc>
            <a:spcBef>
              <a:spcPct val="0"/>
            </a:spcBef>
            <a:spcAft>
              <a:spcPct val="35000"/>
            </a:spcAft>
            <a:buNone/>
          </a:pPr>
          <a:r>
            <a:rPr lang="en-US" altLang="zh-TW" sz="2000" kern="1200" dirty="0"/>
            <a:t>Literature Review</a:t>
          </a:r>
          <a:endParaRPr lang="zh-TW" altLang="en-US" sz="2000" kern="1200" dirty="0"/>
        </a:p>
      </dsp:txBody>
      <dsp:txXfrm>
        <a:off x="4891422" y="3030475"/>
        <a:ext cx="1997040" cy="19970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5D654-7A23-42AB-8533-81A914A681B6}">
      <dsp:nvSpPr>
        <dsp:cNvPr id="0" name=""/>
        <dsp:cNvSpPr/>
      </dsp:nvSpPr>
      <dsp:spPr>
        <a:xfrm>
          <a:off x="1939652" y="0"/>
          <a:ext cx="5661248" cy="5661248"/>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B9D10A-14D6-4B91-B5D4-458ED01A575F}">
      <dsp:nvSpPr>
        <dsp:cNvPr id="0" name=""/>
        <dsp:cNvSpPr/>
      </dsp:nvSpPr>
      <dsp:spPr>
        <a:xfrm>
          <a:off x="2477470" y="537818"/>
          <a:ext cx="2207886" cy="220788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altLang="zh-TW" sz="2500" kern="1200" dirty="0"/>
            <a:t>Preparation of nutrient solution</a:t>
          </a:r>
          <a:endParaRPr lang="zh-TW" altLang="en-US" sz="2500" kern="1200" dirty="0"/>
        </a:p>
      </dsp:txBody>
      <dsp:txXfrm>
        <a:off x="2585250" y="645598"/>
        <a:ext cx="1992326" cy="1992326"/>
      </dsp:txXfrm>
    </dsp:sp>
    <dsp:sp modelId="{50C2E273-9D3F-4C3B-A39B-91CD2A9DC8E7}">
      <dsp:nvSpPr>
        <dsp:cNvPr id="0" name=""/>
        <dsp:cNvSpPr/>
      </dsp:nvSpPr>
      <dsp:spPr>
        <a:xfrm>
          <a:off x="4855194" y="537818"/>
          <a:ext cx="2207886" cy="2207886"/>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altLang="zh-TW" sz="2500" kern="1200" dirty="0"/>
            <a:t>pH, EC</a:t>
          </a:r>
        </a:p>
        <a:p>
          <a:pPr marL="0" lvl="0" indent="0" algn="ctr" defTabSz="1111250">
            <a:lnSpc>
              <a:spcPct val="90000"/>
            </a:lnSpc>
            <a:spcBef>
              <a:spcPct val="0"/>
            </a:spcBef>
            <a:spcAft>
              <a:spcPct val="35000"/>
            </a:spcAft>
            <a:buNone/>
          </a:pPr>
          <a:r>
            <a:rPr lang="en-US" altLang="zh-TW" sz="2500" kern="1200" dirty="0"/>
            <a:t>Management </a:t>
          </a:r>
          <a:endParaRPr lang="zh-TW" altLang="en-US" sz="2500" kern="1200" dirty="0"/>
        </a:p>
      </dsp:txBody>
      <dsp:txXfrm>
        <a:off x="4962974" y="645598"/>
        <a:ext cx="1992326" cy="1992326"/>
      </dsp:txXfrm>
    </dsp:sp>
    <dsp:sp modelId="{1EC25228-8E69-489B-862E-8108370FCD2B}">
      <dsp:nvSpPr>
        <dsp:cNvPr id="0" name=""/>
        <dsp:cNvSpPr/>
      </dsp:nvSpPr>
      <dsp:spPr>
        <a:xfrm>
          <a:off x="2477470" y="2915542"/>
          <a:ext cx="2207886" cy="2207886"/>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altLang="zh-TW" sz="2500" kern="1200" dirty="0"/>
            <a:t>pH adjustment</a:t>
          </a:r>
          <a:endParaRPr lang="zh-TW" altLang="en-US" sz="2500" kern="1200" dirty="0"/>
        </a:p>
      </dsp:txBody>
      <dsp:txXfrm>
        <a:off x="2585250" y="3023322"/>
        <a:ext cx="1992326" cy="1992326"/>
      </dsp:txXfrm>
    </dsp:sp>
    <dsp:sp modelId="{68E8682B-B3C4-45B1-9BFB-13BF691EEE40}">
      <dsp:nvSpPr>
        <dsp:cNvPr id="0" name=""/>
        <dsp:cNvSpPr/>
      </dsp:nvSpPr>
      <dsp:spPr>
        <a:xfrm>
          <a:off x="4511868" y="2673436"/>
          <a:ext cx="2894539" cy="2692098"/>
        </a:xfrm>
        <a:prstGeom prst="roundRect">
          <a:avLst/>
        </a:prstGeom>
        <a:solidFill>
          <a:schemeClr val="accent5">
            <a:hueOff val="-9933876"/>
            <a:satOff val="39811"/>
            <a:lumOff val="8628"/>
            <a:alphaOff val="0"/>
          </a:schemeClr>
        </a:solidFill>
        <a:ln w="57150" cap="flat" cmpd="sng" algn="ctr">
          <a:solidFill>
            <a:srgbClr val="4F81B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altLang="zh-TW" sz="3200" kern="1200" dirty="0"/>
            <a:t>Hydroponic systems</a:t>
          </a:r>
          <a:endParaRPr lang="zh-TW" altLang="en-US" sz="3200" kern="1200" dirty="0"/>
        </a:p>
      </dsp:txBody>
      <dsp:txXfrm>
        <a:off x="4643285" y="2804853"/>
        <a:ext cx="2631705" cy="24292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5D654-7A23-42AB-8533-81A914A681B6}">
      <dsp:nvSpPr>
        <dsp:cNvPr id="0" name=""/>
        <dsp:cNvSpPr/>
      </dsp:nvSpPr>
      <dsp:spPr>
        <a:xfrm>
          <a:off x="1853952" y="0"/>
          <a:ext cx="5328591" cy="5328591"/>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B9D10A-14D6-4B91-B5D4-458ED01A575F}">
      <dsp:nvSpPr>
        <dsp:cNvPr id="0" name=""/>
        <dsp:cNvSpPr/>
      </dsp:nvSpPr>
      <dsp:spPr>
        <a:xfrm>
          <a:off x="2360168" y="506216"/>
          <a:ext cx="2078150" cy="207815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t>Preparation of nutrient solution</a:t>
          </a:r>
          <a:endParaRPr lang="zh-TW" altLang="en-US" sz="2400" kern="1200" dirty="0"/>
        </a:p>
      </dsp:txBody>
      <dsp:txXfrm>
        <a:off x="2461615" y="607663"/>
        <a:ext cx="1875256" cy="1875256"/>
      </dsp:txXfrm>
    </dsp:sp>
    <dsp:sp modelId="{50C2E273-9D3F-4C3B-A39B-91CD2A9DC8E7}">
      <dsp:nvSpPr>
        <dsp:cNvPr id="0" name=""/>
        <dsp:cNvSpPr/>
      </dsp:nvSpPr>
      <dsp:spPr>
        <a:xfrm>
          <a:off x="4598176" y="506216"/>
          <a:ext cx="2078150" cy="2078150"/>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t>pH, EC</a:t>
          </a:r>
        </a:p>
        <a:p>
          <a:pPr marL="0" lvl="0" indent="0" algn="ctr" defTabSz="1066800">
            <a:lnSpc>
              <a:spcPct val="90000"/>
            </a:lnSpc>
            <a:spcBef>
              <a:spcPct val="0"/>
            </a:spcBef>
            <a:spcAft>
              <a:spcPct val="35000"/>
            </a:spcAft>
            <a:buNone/>
          </a:pPr>
          <a:r>
            <a:rPr lang="en-US" altLang="zh-TW" sz="2400" kern="1200" dirty="0"/>
            <a:t>Management </a:t>
          </a:r>
          <a:endParaRPr lang="zh-TW" altLang="en-US" sz="2400" kern="1200" dirty="0"/>
        </a:p>
      </dsp:txBody>
      <dsp:txXfrm>
        <a:off x="4699623" y="607663"/>
        <a:ext cx="1875256" cy="1875256"/>
      </dsp:txXfrm>
    </dsp:sp>
    <dsp:sp modelId="{1EC25228-8E69-489B-862E-8108370FCD2B}">
      <dsp:nvSpPr>
        <dsp:cNvPr id="0" name=""/>
        <dsp:cNvSpPr/>
      </dsp:nvSpPr>
      <dsp:spPr>
        <a:xfrm>
          <a:off x="2360168" y="2744224"/>
          <a:ext cx="2078150" cy="2078150"/>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kern="1200" dirty="0"/>
            <a:t>pH adjustment</a:t>
          </a:r>
          <a:endParaRPr lang="zh-TW" altLang="en-US" sz="2400" kern="1200" dirty="0"/>
        </a:p>
      </dsp:txBody>
      <dsp:txXfrm>
        <a:off x="2461615" y="2845671"/>
        <a:ext cx="1875256" cy="1875256"/>
      </dsp:txXfrm>
    </dsp:sp>
    <dsp:sp modelId="{68E8682B-B3C4-45B1-9BFB-13BF691EEE40}">
      <dsp:nvSpPr>
        <dsp:cNvPr id="0" name=""/>
        <dsp:cNvSpPr/>
      </dsp:nvSpPr>
      <dsp:spPr>
        <a:xfrm>
          <a:off x="4128140" y="2361481"/>
          <a:ext cx="3018223" cy="2843637"/>
        </a:xfrm>
        <a:prstGeom prst="roundRect">
          <a:avLst/>
        </a:prstGeom>
        <a:solidFill>
          <a:schemeClr val="accent5">
            <a:hueOff val="-9933876"/>
            <a:satOff val="39811"/>
            <a:lumOff val="8628"/>
            <a:alphaOff val="0"/>
          </a:schemeClr>
        </a:solidFill>
        <a:ln w="57150" cap="flat" cmpd="sng" algn="ctr">
          <a:solidFill>
            <a:srgbClr val="4F81BD"/>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altLang="zh-TW" sz="1900" kern="1200" dirty="0"/>
            <a:t>Hydroponic systems</a:t>
          </a:r>
        </a:p>
        <a:p>
          <a:pPr marL="0" lvl="0" indent="0" algn="ctr" defTabSz="844550">
            <a:lnSpc>
              <a:spcPct val="90000"/>
            </a:lnSpc>
            <a:spcBef>
              <a:spcPct val="0"/>
            </a:spcBef>
            <a:spcAft>
              <a:spcPct val="35000"/>
            </a:spcAft>
            <a:buNone/>
          </a:pPr>
          <a:endParaRPr lang="en-US" altLang="zh-TW" sz="3200" kern="1200" dirty="0"/>
        </a:p>
        <a:p>
          <a:pPr marL="0" lvl="0" indent="0" algn="ctr" defTabSz="844550">
            <a:lnSpc>
              <a:spcPct val="90000"/>
            </a:lnSpc>
            <a:spcBef>
              <a:spcPct val="0"/>
            </a:spcBef>
            <a:spcAft>
              <a:spcPct val="35000"/>
            </a:spcAft>
            <a:buNone/>
          </a:pPr>
          <a:r>
            <a:rPr lang="en-US" altLang="zh-TW" sz="3200" kern="1200" dirty="0"/>
            <a:t>Literature Review</a:t>
          </a:r>
          <a:endParaRPr lang="zh-TW" altLang="en-US" sz="3200" kern="1200" dirty="0"/>
        </a:p>
      </dsp:txBody>
      <dsp:txXfrm>
        <a:off x="4266955" y="2500296"/>
        <a:ext cx="2740593" cy="256600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C6A9-4F51-4AE4-B9F0-90AA95231CEA}" type="datetimeFigureOut">
              <a:rPr lang="zh-TW" altLang="en-US" smtClean="0"/>
              <a:t>2023/4/10</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3D3FF1-F87F-49F3-B624-7E0B62165BB3}" type="slidenum">
              <a:rPr lang="zh-TW" altLang="en-US" smtClean="0"/>
              <a:t>‹#›</a:t>
            </a:fld>
            <a:endParaRPr lang="zh-TW" altLang="en-US"/>
          </a:p>
        </p:txBody>
      </p:sp>
    </p:spTree>
    <p:extLst>
      <p:ext uri="{BB962C8B-B14F-4D97-AF65-F5344CB8AC3E}">
        <p14:creationId xmlns:p14="http://schemas.microsoft.com/office/powerpoint/2010/main" val="1177111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152.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75.xml.rels><?xml version="1.0" encoding="UTF-8" standalone="yes"?>
<Relationships xmlns="http://schemas.openxmlformats.org/package/2006/relationships"><Relationship Id="rId3" Type="http://schemas.openxmlformats.org/officeDocument/2006/relationships/slide" Target="../slides/slide153.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76.xml.rels><?xml version="1.0" encoding="UTF-8" standalone="yes"?>
<Relationships xmlns="http://schemas.openxmlformats.org/package/2006/relationships"><Relationship Id="rId3" Type="http://schemas.openxmlformats.org/officeDocument/2006/relationships/slide" Target="../slides/slide154.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7.xml.rels><?xml version="1.0" encoding="UTF-8" standalone="yes"?>
<Relationships xmlns="http://schemas.openxmlformats.org/package/2006/relationships"><Relationship Id="rId3" Type="http://schemas.openxmlformats.org/officeDocument/2006/relationships/slide" Target="../slides/slide155.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78.xml.rels><?xml version="1.0" encoding="UTF-8" standalone="yes"?>
<Relationships xmlns="http://schemas.openxmlformats.org/package/2006/relationships"><Relationship Id="rId3" Type="http://schemas.openxmlformats.org/officeDocument/2006/relationships/slide" Target="../slides/slide156.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01613" y="727075"/>
            <a:ext cx="6454775" cy="36322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BDA0376C-EC0A-46AB-A541-3A8050CF04AE}" type="slidenum">
              <a:rPr kumimoji="1" lang="zh-TW" altLang="en-US"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a:t>
            </a:fld>
            <a:endParaRPr kumimoji="1" lang="zh-TW" altLang="en-US"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442848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投影片圖像版面配置區 1"/>
          <p:cNvSpPr>
            <a:spLocks noGrp="1" noRot="1" noChangeAspect="1" noTextEdit="1"/>
          </p:cNvSpPr>
          <p:nvPr>
            <p:ph type="sldImg"/>
          </p:nvPr>
        </p:nvSpPr>
        <p:spPr>
          <a:ln/>
        </p:spPr>
      </p:sp>
      <p:sp>
        <p:nvSpPr>
          <p:cNvPr id="11366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1366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400584A8-1384-4295-92E2-9C1E5F3A1767}" type="slidenum">
              <a:rPr kumimoji="1" lang="en-US" altLang="zh-TW"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25</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535069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投影片圖像版面配置區 1"/>
          <p:cNvSpPr>
            <a:spLocks noGrp="1" noRot="1" noChangeAspect="1" noTextEdit="1"/>
          </p:cNvSpPr>
          <p:nvPr>
            <p:ph type="sldImg"/>
          </p:nvPr>
        </p:nvSpPr>
        <p:spPr>
          <a:ln/>
        </p:spPr>
      </p:sp>
      <p:sp>
        <p:nvSpPr>
          <p:cNvPr id="11469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1469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50E76A49-949A-4F6D-ABE0-7998CD53BC14}" type="slidenum">
              <a:rPr kumimoji="1" lang="en-US" altLang="zh-TW"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26</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2547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12*100/70=17.14</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269A650D-BDD6-40F8-99BC-121A97C107E4}"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27</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841817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投影片圖像版面配置區 1"/>
          <p:cNvSpPr>
            <a:spLocks noGrp="1" noRot="1" noChangeAspect="1" noTextEdit="1"/>
          </p:cNvSpPr>
          <p:nvPr>
            <p:ph type="sldImg"/>
          </p:nvPr>
        </p:nvSpPr>
        <p:spPr>
          <a:ln/>
        </p:spPr>
      </p:sp>
      <p:sp>
        <p:nvSpPr>
          <p:cNvPr id="14233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4234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1539C602-AC82-427C-A0ED-B93EF682BD82}" type="slidenum">
              <a:rPr kumimoji="1" lang="en-US" altLang="zh-TW"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32</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3007062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投影片圖像版面配置區 1"/>
          <p:cNvSpPr>
            <a:spLocks noGrp="1" noRot="1" noChangeAspect="1" noTextEdit="1"/>
          </p:cNvSpPr>
          <p:nvPr>
            <p:ph type="sldImg"/>
          </p:nvPr>
        </p:nvSpPr>
        <p:spPr>
          <a:ln/>
        </p:spPr>
      </p:sp>
      <p:sp>
        <p:nvSpPr>
          <p:cNvPr id="14131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4131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8BE3F52A-40F2-48B1-987B-36576149E84C}" type="slidenum">
              <a:rPr kumimoji="1" lang="en-US" altLang="zh-TW"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33</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463822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b="1">
                <a:solidFill>
                  <a:schemeClr val="tx1"/>
                </a:solidFill>
                <a:latin typeface="Arial" pitchFamily="34" charset="0"/>
                <a:ea typeface="新細明體" pitchFamily="18" charset="-120"/>
              </a:defRPr>
            </a:lvl1pPr>
            <a:lvl2pPr marL="804763" indent="-309524" eaLnBrk="0" hangingPunct="0">
              <a:defRPr kumimoji="1" b="1">
                <a:solidFill>
                  <a:schemeClr val="tx1"/>
                </a:solidFill>
                <a:latin typeface="Arial" pitchFamily="34" charset="0"/>
                <a:ea typeface="新細明體" pitchFamily="18" charset="-120"/>
              </a:defRPr>
            </a:lvl2pPr>
            <a:lvl3pPr marL="1238098" indent="-247620" eaLnBrk="0" hangingPunct="0">
              <a:defRPr kumimoji="1" b="1">
                <a:solidFill>
                  <a:schemeClr val="tx1"/>
                </a:solidFill>
                <a:latin typeface="Arial" pitchFamily="34" charset="0"/>
                <a:ea typeface="新細明體" pitchFamily="18" charset="-120"/>
              </a:defRPr>
            </a:lvl3pPr>
            <a:lvl4pPr marL="1733337" indent="-247620" eaLnBrk="0" hangingPunct="0">
              <a:defRPr kumimoji="1" b="1">
                <a:solidFill>
                  <a:schemeClr val="tx1"/>
                </a:solidFill>
                <a:latin typeface="Arial" pitchFamily="34" charset="0"/>
                <a:ea typeface="新細明體" pitchFamily="18" charset="-120"/>
              </a:defRPr>
            </a:lvl4pPr>
            <a:lvl5pPr marL="2228576" indent="-247620" eaLnBrk="0" hangingPunct="0">
              <a:defRPr kumimoji="1" b="1">
                <a:solidFill>
                  <a:schemeClr val="tx1"/>
                </a:solidFill>
                <a:latin typeface="Arial" pitchFamily="34" charset="0"/>
                <a:ea typeface="新細明體" pitchFamily="18" charset="-120"/>
              </a:defRPr>
            </a:lvl5pPr>
            <a:lvl6pPr marL="2723815" indent="-247620" eaLnBrk="0" fontAlgn="base" hangingPunct="0">
              <a:spcBef>
                <a:spcPct val="0"/>
              </a:spcBef>
              <a:spcAft>
                <a:spcPct val="0"/>
              </a:spcAft>
              <a:defRPr kumimoji="1" b="1">
                <a:solidFill>
                  <a:schemeClr val="tx1"/>
                </a:solidFill>
                <a:latin typeface="Arial" pitchFamily="34" charset="0"/>
                <a:ea typeface="新細明體" pitchFamily="18" charset="-120"/>
              </a:defRPr>
            </a:lvl6pPr>
            <a:lvl7pPr marL="3219054" indent="-247620" eaLnBrk="0" fontAlgn="base" hangingPunct="0">
              <a:spcBef>
                <a:spcPct val="0"/>
              </a:spcBef>
              <a:spcAft>
                <a:spcPct val="0"/>
              </a:spcAft>
              <a:defRPr kumimoji="1" b="1">
                <a:solidFill>
                  <a:schemeClr val="tx1"/>
                </a:solidFill>
                <a:latin typeface="Arial" pitchFamily="34" charset="0"/>
                <a:ea typeface="新細明體" pitchFamily="18" charset="-120"/>
              </a:defRPr>
            </a:lvl7pPr>
            <a:lvl8pPr marL="3714293" indent="-247620" eaLnBrk="0" fontAlgn="base" hangingPunct="0">
              <a:spcBef>
                <a:spcPct val="0"/>
              </a:spcBef>
              <a:spcAft>
                <a:spcPct val="0"/>
              </a:spcAft>
              <a:defRPr kumimoji="1" b="1">
                <a:solidFill>
                  <a:schemeClr val="tx1"/>
                </a:solidFill>
                <a:latin typeface="Arial" pitchFamily="34" charset="0"/>
                <a:ea typeface="新細明體" pitchFamily="18" charset="-120"/>
              </a:defRPr>
            </a:lvl8pPr>
            <a:lvl9pPr marL="4209532" indent="-247620" eaLnBrk="0" fontAlgn="base" hangingPunct="0">
              <a:spcBef>
                <a:spcPct val="0"/>
              </a:spcBef>
              <a:spcAft>
                <a:spcPct val="0"/>
              </a:spcAft>
              <a:defRPr kumimoji="1" b="1">
                <a:solidFill>
                  <a:schemeClr val="tx1"/>
                </a:solidFill>
                <a:latin typeface="Arial" pitchFamily="34" charset="0"/>
                <a:ea typeface="新細明體" pitchFamily="18"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EF1E9BF1-32DC-42C9-9BB2-73B40A53086A}" type="slidenum">
              <a:rPr kumimoji="1" lang="en-US" altLang="zh-TW" sz="1200" b="0" i="0" u="none" strike="noStrike" kern="1200" cap="none" spc="0" normalizeH="0" baseline="0" noProof="0" smtClean="0">
                <a:ln>
                  <a:noFill/>
                </a:ln>
                <a:solidFill>
                  <a:srgbClr val="000000"/>
                </a:solidFill>
                <a:effectLst/>
                <a:uLnTx/>
                <a:uFillTx/>
                <a:latin typeface="Arial" pitchFamily="34" charset="0"/>
                <a:ea typeface="新細明體" pitchFamily="18"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35</a:t>
            </a:fld>
            <a:endParaRPr kumimoji="1" lang="en-US" altLang="zh-TW"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custDataLst>
              <p:tags r:id="rId1"/>
            </p:custDataLst>
          </p:nvPr>
        </p:nvSpPr>
        <p:spPr>
          <a:xfrm>
            <a:off x="947015" y="4860984"/>
            <a:ext cx="5205272" cy="46069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dirty="0">
                <a:latin typeface="Arial" pitchFamily="34" charset="0"/>
              </a:rPr>
              <a:t>Ca (</a:t>
            </a:r>
            <a:r>
              <a:rPr lang="en-US" altLang="zh-TW" dirty="0" err="1">
                <a:latin typeface="Arial" pitchFamily="34" charset="0"/>
              </a:rPr>
              <a:t>uM</a:t>
            </a:r>
            <a:r>
              <a:rPr lang="en-US" altLang="zh-TW" dirty="0">
                <a:latin typeface="Arial" pitchFamily="34" charset="0"/>
              </a:rPr>
              <a:t>)=1000000uM</a:t>
            </a:r>
            <a:r>
              <a:rPr lang="en-US" altLang="zh-TW" baseline="0" dirty="0">
                <a:latin typeface="Arial" pitchFamily="34" charset="0"/>
              </a:rPr>
              <a:t> *4/1000=4000uM                      </a:t>
            </a:r>
          </a:p>
          <a:p>
            <a:pPr eaLnBrk="1" hangingPunct="1"/>
            <a:r>
              <a:rPr lang="en-US" altLang="zh-TW" baseline="0" dirty="0">
                <a:latin typeface="Arial" pitchFamily="34" charset="0"/>
              </a:rPr>
              <a:t>N (</a:t>
            </a:r>
            <a:r>
              <a:rPr lang="en-US" altLang="zh-TW" baseline="0" dirty="0" err="1">
                <a:latin typeface="Arial" pitchFamily="34" charset="0"/>
              </a:rPr>
              <a:t>uM</a:t>
            </a:r>
            <a:r>
              <a:rPr lang="en-US" altLang="zh-TW" baseline="0" dirty="0">
                <a:latin typeface="Arial" pitchFamily="34" charset="0"/>
              </a:rPr>
              <a:t>)=1000000uM*6/1000+1000000uM*4/1000*2+1000000uM*2/1000=6000+8000+2000=16000</a:t>
            </a:r>
          </a:p>
          <a:p>
            <a:pPr eaLnBrk="1" hangingPunct="1"/>
            <a:r>
              <a:rPr lang="en-US" altLang="zh-TW" dirty="0">
                <a:latin typeface="Arial" pitchFamily="34" charset="0"/>
              </a:rPr>
              <a:t>Ca (ppm)=236000mg/L</a:t>
            </a:r>
            <a:r>
              <a:rPr lang="en-US" altLang="zh-TW" baseline="0" dirty="0">
                <a:latin typeface="Arial" pitchFamily="34" charset="0"/>
              </a:rPr>
              <a:t> *4/1000*40/236.16=160           N(ppm)=101100mg/L*6/1000*14/101.1+236160*4/1000*14/236.16*2+115080*2/1000*14/115.08=84+112+28=224</a:t>
            </a:r>
            <a:br>
              <a:rPr lang="en-US" altLang="zh-TW" dirty="0">
                <a:latin typeface="Arial" pitchFamily="34" charset="0"/>
              </a:rPr>
            </a:br>
            <a:endParaRPr lang="en-US" altLang="zh-TW" dirty="0">
              <a:latin typeface="Arial" pitchFamily="34" charset="0"/>
            </a:endParaRPr>
          </a:p>
        </p:txBody>
      </p:sp>
    </p:spTree>
    <p:extLst>
      <p:ext uri="{BB962C8B-B14F-4D97-AF65-F5344CB8AC3E}">
        <p14:creationId xmlns:p14="http://schemas.microsoft.com/office/powerpoint/2010/main" val="2661443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b="1">
                <a:solidFill>
                  <a:schemeClr val="tx1"/>
                </a:solidFill>
                <a:latin typeface="Arial" pitchFamily="34" charset="0"/>
                <a:ea typeface="新細明體" pitchFamily="18" charset="-120"/>
              </a:defRPr>
            </a:lvl1pPr>
            <a:lvl2pPr marL="804763" indent="-309524" eaLnBrk="0" hangingPunct="0">
              <a:defRPr kumimoji="1" b="1">
                <a:solidFill>
                  <a:schemeClr val="tx1"/>
                </a:solidFill>
                <a:latin typeface="Arial" pitchFamily="34" charset="0"/>
                <a:ea typeface="新細明體" pitchFamily="18" charset="-120"/>
              </a:defRPr>
            </a:lvl2pPr>
            <a:lvl3pPr marL="1238098" indent="-247620" eaLnBrk="0" hangingPunct="0">
              <a:defRPr kumimoji="1" b="1">
                <a:solidFill>
                  <a:schemeClr val="tx1"/>
                </a:solidFill>
                <a:latin typeface="Arial" pitchFamily="34" charset="0"/>
                <a:ea typeface="新細明體" pitchFamily="18" charset="-120"/>
              </a:defRPr>
            </a:lvl3pPr>
            <a:lvl4pPr marL="1733337" indent="-247620" eaLnBrk="0" hangingPunct="0">
              <a:defRPr kumimoji="1" b="1">
                <a:solidFill>
                  <a:schemeClr val="tx1"/>
                </a:solidFill>
                <a:latin typeface="Arial" pitchFamily="34" charset="0"/>
                <a:ea typeface="新細明體" pitchFamily="18" charset="-120"/>
              </a:defRPr>
            </a:lvl4pPr>
            <a:lvl5pPr marL="2228576" indent="-247620" eaLnBrk="0" hangingPunct="0">
              <a:defRPr kumimoji="1" b="1">
                <a:solidFill>
                  <a:schemeClr val="tx1"/>
                </a:solidFill>
                <a:latin typeface="Arial" pitchFamily="34" charset="0"/>
                <a:ea typeface="新細明體" pitchFamily="18" charset="-120"/>
              </a:defRPr>
            </a:lvl5pPr>
            <a:lvl6pPr marL="2723815" indent="-247620" eaLnBrk="0" fontAlgn="base" hangingPunct="0">
              <a:spcBef>
                <a:spcPct val="0"/>
              </a:spcBef>
              <a:spcAft>
                <a:spcPct val="0"/>
              </a:spcAft>
              <a:defRPr kumimoji="1" b="1">
                <a:solidFill>
                  <a:schemeClr val="tx1"/>
                </a:solidFill>
                <a:latin typeface="Arial" pitchFamily="34" charset="0"/>
                <a:ea typeface="新細明體" pitchFamily="18" charset="-120"/>
              </a:defRPr>
            </a:lvl6pPr>
            <a:lvl7pPr marL="3219054" indent="-247620" eaLnBrk="0" fontAlgn="base" hangingPunct="0">
              <a:spcBef>
                <a:spcPct val="0"/>
              </a:spcBef>
              <a:spcAft>
                <a:spcPct val="0"/>
              </a:spcAft>
              <a:defRPr kumimoji="1" b="1">
                <a:solidFill>
                  <a:schemeClr val="tx1"/>
                </a:solidFill>
                <a:latin typeface="Arial" pitchFamily="34" charset="0"/>
                <a:ea typeface="新細明體" pitchFamily="18" charset="-120"/>
              </a:defRPr>
            </a:lvl7pPr>
            <a:lvl8pPr marL="3714293" indent="-247620" eaLnBrk="0" fontAlgn="base" hangingPunct="0">
              <a:spcBef>
                <a:spcPct val="0"/>
              </a:spcBef>
              <a:spcAft>
                <a:spcPct val="0"/>
              </a:spcAft>
              <a:defRPr kumimoji="1" b="1">
                <a:solidFill>
                  <a:schemeClr val="tx1"/>
                </a:solidFill>
                <a:latin typeface="Arial" pitchFamily="34" charset="0"/>
                <a:ea typeface="新細明體" pitchFamily="18" charset="-120"/>
              </a:defRPr>
            </a:lvl8pPr>
            <a:lvl9pPr marL="4209532" indent="-247620" eaLnBrk="0" fontAlgn="base" hangingPunct="0">
              <a:spcBef>
                <a:spcPct val="0"/>
              </a:spcBef>
              <a:spcAft>
                <a:spcPct val="0"/>
              </a:spcAft>
              <a:defRPr kumimoji="1" b="1">
                <a:solidFill>
                  <a:schemeClr val="tx1"/>
                </a:solidFill>
                <a:latin typeface="Arial" pitchFamily="34" charset="0"/>
                <a:ea typeface="新細明體" pitchFamily="18"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8BCB98F8-6805-4381-81C3-1C85688A6EE5}" type="slidenum">
              <a:rPr kumimoji="1" lang="en-US" altLang="zh-TW" sz="1200" b="0" i="0" u="none" strike="noStrike" kern="1200" cap="none" spc="0" normalizeH="0" baseline="0" noProof="0" smtClean="0">
                <a:ln>
                  <a:noFill/>
                </a:ln>
                <a:solidFill>
                  <a:srgbClr val="000000"/>
                </a:solidFill>
                <a:effectLst/>
                <a:uLnTx/>
                <a:uFillTx/>
                <a:latin typeface="Arial" pitchFamily="34" charset="0"/>
                <a:ea typeface="新細明體" pitchFamily="18"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36</a:t>
            </a:fld>
            <a:endParaRPr kumimoji="1" lang="en-US" altLang="zh-TW"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custDataLst>
              <p:tags r:id="rId1"/>
            </p:custDataLst>
          </p:nvPr>
        </p:nvSpPr>
        <p:spPr>
          <a:xfrm>
            <a:off x="947015" y="4860984"/>
            <a:ext cx="5205272" cy="46069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latin typeface="Arial" pitchFamily="34" charset="0"/>
              </a:rPr>
              <a:t>pp4e-table-05-03-2.jpg</a:t>
            </a:r>
            <a:br>
              <a:rPr lang="en-US" altLang="zh-TW">
                <a:latin typeface="Arial" pitchFamily="34" charset="0"/>
              </a:rPr>
            </a:br>
            <a:endParaRPr lang="en-US" altLang="zh-TW">
              <a:latin typeface="Arial" pitchFamily="34" charset="0"/>
            </a:endParaRPr>
          </a:p>
        </p:txBody>
      </p:sp>
    </p:spTree>
    <p:extLst>
      <p:ext uri="{BB962C8B-B14F-4D97-AF65-F5344CB8AC3E}">
        <p14:creationId xmlns:p14="http://schemas.microsoft.com/office/powerpoint/2010/main" val="2000419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b="1">
                <a:solidFill>
                  <a:schemeClr val="tx1"/>
                </a:solidFill>
                <a:latin typeface="Arial" pitchFamily="34" charset="0"/>
                <a:ea typeface="新細明體" pitchFamily="18" charset="-120"/>
              </a:defRPr>
            </a:lvl1pPr>
            <a:lvl2pPr marL="804763" indent="-309524" eaLnBrk="0" hangingPunct="0">
              <a:defRPr kumimoji="1" b="1">
                <a:solidFill>
                  <a:schemeClr val="tx1"/>
                </a:solidFill>
                <a:latin typeface="Arial" pitchFamily="34" charset="0"/>
                <a:ea typeface="新細明體" pitchFamily="18" charset="-120"/>
              </a:defRPr>
            </a:lvl2pPr>
            <a:lvl3pPr marL="1238098" indent="-247620" eaLnBrk="0" hangingPunct="0">
              <a:defRPr kumimoji="1" b="1">
                <a:solidFill>
                  <a:schemeClr val="tx1"/>
                </a:solidFill>
                <a:latin typeface="Arial" pitchFamily="34" charset="0"/>
                <a:ea typeface="新細明體" pitchFamily="18" charset="-120"/>
              </a:defRPr>
            </a:lvl3pPr>
            <a:lvl4pPr marL="1733337" indent="-247620" eaLnBrk="0" hangingPunct="0">
              <a:defRPr kumimoji="1" b="1">
                <a:solidFill>
                  <a:schemeClr val="tx1"/>
                </a:solidFill>
                <a:latin typeface="Arial" pitchFamily="34" charset="0"/>
                <a:ea typeface="新細明體" pitchFamily="18" charset="-120"/>
              </a:defRPr>
            </a:lvl4pPr>
            <a:lvl5pPr marL="2228576" indent="-247620" eaLnBrk="0" hangingPunct="0">
              <a:defRPr kumimoji="1" b="1">
                <a:solidFill>
                  <a:schemeClr val="tx1"/>
                </a:solidFill>
                <a:latin typeface="Arial" pitchFamily="34" charset="0"/>
                <a:ea typeface="新細明體" pitchFamily="18" charset="-120"/>
              </a:defRPr>
            </a:lvl5pPr>
            <a:lvl6pPr marL="2723815" indent="-247620" eaLnBrk="0" fontAlgn="base" hangingPunct="0">
              <a:spcBef>
                <a:spcPct val="0"/>
              </a:spcBef>
              <a:spcAft>
                <a:spcPct val="0"/>
              </a:spcAft>
              <a:defRPr kumimoji="1" b="1">
                <a:solidFill>
                  <a:schemeClr val="tx1"/>
                </a:solidFill>
                <a:latin typeface="Arial" pitchFamily="34" charset="0"/>
                <a:ea typeface="新細明體" pitchFamily="18" charset="-120"/>
              </a:defRPr>
            </a:lvl6pPr>
            <a:lvl7pPr marL="3219054" indent="-247620" eaLnBrk="0" fontAlgn="base" hangingPunct="0">
              <a:spcBef>
                <a:spcPct val="0"/>
              </a:spcBef>
              <a:spcAft>
                <a:spcPct val="0"/>
              </a:spcAft>
              <a:defRPr kumimoji="1" b="1">
                <a:solidFill>
                  <a:schemeClr val="tx1"/>
                </a:solidFill>
                <a:latin typeface="Arial" pitchFamily="34" charset="0"/>
                <a:ea typeface="新細明體" pitchFamily="18" charset="-120"/>
              </a:defRPr>
            </a:lvl7pPr>
            <a:lvl8pPr marL="3714293" indent="-247620" eaLnBrk="0" fontAlgn="base" hangingPunct="0">
              <a:spcBef>
                <a:spcPct val="0"/>
              </a:spcBef>
              <a:spcAft>
                <a:spcPct val="0"/>
              </a:spcAft>
              <a:defRPr kumimoji="1" b="1">
                <a:solidFill>
                  <a:schemeClr val="tx1"/>
                </a:solidFill>
                <a:latin typeface="Arial" pitchFamily="34" charset="0"/>
                <a:ea typeface="新細明體" pitchFamily="18" charset="-120"/>
              </a:defRPr>
            </a:lvl8pPr>
            <a:lvl9pPr marL="4209532" indent="-247620" eaLnBrk="0" fontAlgn="base" hangingPunct="0">
              <a:spcBef>
                <a:spcPct val="0"/>
              </a:spcBef>
              <a:spcAft>
                <a:spcPct val="0"/>
              </a:spcAft>
              <a:defRPr kumimoji="1" b="1">
                <a:solidFill>
                  <a:schemeClr val="tx1"/>
                </a:solidFill>
                <a:latin typeface="Arial" pitchFamily="34" charset="0"/>
                <a:ea typeface="新細明體" pitchFamily="18"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677F0434-565E-43CD-84F9-ECF2A14809B4}" type="slidenum">
              <a:rPr kumimoji="1" lang="en-US" altLang="zh-TW" sz="1200" b="0" i="0" u="none" strike="noStrike" kern="1200" cap="none" spc="0" normalizeH="0" baseline="0" noProof="0" smtClean="0">
                <a:ln>
                  <a:noFill/>
                </a:ln>
                <a:solidFill>
                  <a:srgbClr val="000000"/>
                </a:solidFill>
                <a:effectLst/>
                <a:uLnTx/>
                <a:uFillTx/>
                <a:latin typeface="Arial" pitchFamily="34" charset="0"/>
                <a:ea typeface="新細明體" pitchFamily="18"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37</a:t>
            </a:fld>
            <a:endParaRPr kumimoji="1" lang="en-US" altLang="zh-TW"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custDataLst>
              <p:tags r:id="rId1"/>
            </p:custDataLst>
          </p:nvPr>
        </p:nvSpPr>
        <p:spPr>
          <a:xfrm>
            <a:off x="947015" y="4860984"/>
            <a:ext cx="5205272" cy="46069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TW">
                <a:latin typeface="Arial" pitchFamily="34" charset="0"/>
              </a:rPr>
              <a:t>pp4e-table-05-03-3.jpg</a:t>
            </a:r>
            <a:br>
              <a:rPr lang="en-US" altLang="zh-TW">
                <a:latin typeface="Arial" pitchFamily="34" charset="0"/>
              </a:rPr>
            </a:br>
            <a:endParaRPr lang="en-US" altLang="zh-TW">
              <a:latin typeface="Arial" pitchFamily="34" charset="0"/>
            </a:endParaRPr>
          </a:p>
        </p:txBody>
      </p:sp>
    </p:spTree>
    <p:extLst>
      <p:ext uri="{BB962C8B-B14F-4D97-AF65-F5344CB8AC3E}">
        <p14:creationId xmlns:p14="http://schemas.microsoft.com/office/powerpoint/2010/main" val="4193971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85252-363E-4FD2-A5CA-5A6D7CE37664}" type="slidenum">
              <a:rPr kumimoji="0" lang="en-US" altLang="zh-TW" sz="1200" b="0" i="0" u="none" strike="noStrike" kern="1200" cap="none" spc="0" normalizeH="0" baseline="0" noProof="0" smtClean="0">
                <a:ln>
                  <a:noFill/>
                </a:ln>
                <a:solidFill>
                  <a:prstClr val="black"/>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zh-TW" sz="12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754165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2E85252-363E-4FD2-A5CA-5A6D7CE37664}"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39</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211137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00025" y="725488"/>
            <a:ext cx="6457950" cy="3633787"/>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2E85252-363E-4FD2-A5CA-5A6D7CE37664}"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3</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4213261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2E85252-363E-4FD2-A5CA-5A6D7CE37664}"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40</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086762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2E85252-363E-4FD2-A5CA-5A6D7CE37664}"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41</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390741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p:cNvSpPr>
            <a:spLocks noGrp="1" noRot="1" noChangeAspect="1" noTextEdit="1"/>
          </p:cNvSpPr>
          <p:nvPr>
            <p:ph type="sldImg"/>
          </p:nvPr>
        </p:nvSpPr>
        <p:spPr>
          <a:ln/>
        </p:spPr>
      </p:sp>
      <p:sp>
        <p:nvSpPr>
          <p:cNvPr id="12288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2288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auto" latinLnBrk="0" hangingPunct="1">
              <a:lnSpc>
                <a:spcPct val="100000"/>
              </a:lnSpc>
              <a:spcBef>
                <a:spcPts val="0"/>
              </a:spcBef>
              <a:spcAft>
                <a:spcPts val="0"/>
              </a:spcAft>
              <a:buClrTx/>
              <a:buSzTx/>
              <a:buFontTx/>
              <a:buNone/>
              <a:tabLst/>
              <a:defRPr/>
            </a:pPr>
            <a:fld id="{C3EF3F63-5479-4800-92AD-21DB602EBF7E}"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auto" latinLnBrk="0" hangingPunct="1">
                <a:lnSpc>
                  <a:spcPct val="100000"/>
                </a:lnSpc>
                <a:spcBef>
                  <a:spcPts val="0"/>
                </a:spcBef>
                <a:spcAft>
                  <a:spcPts val="0"/>
                </a:spcAft>
                <a:buClrTx/>
                <a:buSzTx/>
                <a:buFontTx/>
                <a:buNone/>
                <a:tabLst/>
                <a:defRPr/>
              </a:pPr>
              <a:t>42</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3204966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a:ln/>
        </p:spPr>
      </p:sp>
      <p:sp>
        <p:nvSpPr>
          <p:cNvPr id="12390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2390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auto" latinLnBrk="0" hangingPunct="1">
              <a:lnSpc>
                <a:spcPct val="100000"/>
              </a:lnSpc>
              <a:spcBef>
                <a:spcPts val="0"/>
              </a:spcBef>
              <a:spcAft>
                <a:spcPts val="0"/>
              </a:spcAft>
              <a:buClrTx/>
              <a:buSzTx/>
              <a:buFontTx/>
              <a:buNone/>
              <a:tabLst/>
              <a:defRPr/>
            </a:pPr>
            <a:fld id="{FB882E01-8441-476A-8BD0-B49BE065835A}"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auto" latinLnBrk="0" hangingPunct="1">
                <a:lnSpc>
                  <a:spcPct val="100000"/>
                </a:lnSpc>
                <a:spcBef>
                  <a:spcPts val="0"/>
                </a:spcBef>
                <a:spcAft>
                  <a:spcPts val="0"/>
                </a:spcAft>
                <a:buClrTx/>
                <a:buSzTx/>
                <a:buFontTx/>
                <a:buNone/>
                <a:tabLst/>
                <a:defRPr/>
              </a:pPr>
              <a:t>43</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4014239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圖像版面配置區 1"/>
          <p:cNvSpPr>
            <a:spLocks noGrp="1" noRot="1" noChangeAspect="1" noTextEdit="1"/>
          </p:cNvSpPr>
          <p:nvPr>
            <p:ph type="sldImg"/>
          </p:nvPr>
        </p:nvSpPr>
        <p:spPr>
          <a:ln/>
        </p:spPr>
      </p:sp>
      <p:sp>
        <p:nvSpPr>
          <p:cNvPr id="13926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3926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3A6FB801-DA70-4B7D-BDF3-7D78C48E0883}" type="slidenum">
              <a:rPr kumimoji="1" lang="en-US" altLang="zh-TW"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44</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4125585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投影片圖像版面配置區 1"/>
          <p:cNvSpPr>
            <a:spLocks noGrp="1" noRot="1" noChangeAspect="1" noTextEdit="1"/>
          </p:cNvSpPr>
          <p:nvPr>
            <p:ph type="sldImg"/>
          </p:nvPr>
        </p:nvSpPr>
        <p:spPr>
          <a:ln/>
        </p:spPr>
      </p:sp>
      <p:sp>
        <p:nvSpPr>
          <p:cNvPr id="14029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4029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0FFE7D05-F146-41C8-8181-CA75955DEF2E}" type="slidenum">
              <a:rPr kumimoji="1" lang="en-US" altLang="zh-TW"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49</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118413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01613" y="727075"/>
            <a:ext cx="6454775" cy="36322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BDA0376C-EC0A-46AB-A541-3A8050CF04AE}" type="slidenum">
              <a:rPr kumimoji="1" lang="zh-TW" altLang="en-US"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55</a:t>
            </a:fld>
            <a:endParaRPr kumimoji="1" lang="zh-TW" altLang="en-US"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53073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FDFCC4B4-A059-4FF3-B296-132D5F9C0A7A}" type="slidenum">
              <a:rPr kumimoji="1" lang="zh-TW" altLang="en-US"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60</a:t>
            </a:fld>
            <a:endParaRPr kumimoji="1" lang="zh-TW" altLang="en-US"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3420135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投影片圖像版面配置區 1"/>
          <p:cNvSpPr>
            <a:spLocks noGrp="1" noRot="1" noChangeAspect="1" noTextEdit="1"/>
          </p:cNvSpPr>
          <p:nvPr>
            <p:ph type="sldImg"/>
          </p:nvPr>
        </p:nvSpPr>
        <p:spPr>
          <a:ln/>
        </p:spPr>
      </p:sp>
      <p:sp>
        <p:nvSpPr>
          <p:cNvPr id="11981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1981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FB238617-081B-44F9-AC21-099E0AAC3351}" type="slidenum">
              <a:rPr kumimoji="1" lang="en-US" altLang="zh-TW"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64</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3969878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23347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E734C604-827B-4F00-8AD6-34B46EB6BF36}" type="slidenum">
              <a:rPr kumimoji="1" lang="zh-TW" altLang="en-US" sz="1200" b="0" i="0" u="none" strike="noStrike" kern="1200" cap="none" spc="0" normalizeH="0" baseline="0" noProof="0">
                <a:ln>
                  <a:noFill/>
                </a:ln>
                <a:solidFill>
                  <a:srgbClr val="000000"/>
                </a:solidFill>
                <a:effectLst/>
                <a:uLnTx/>
                <a:uFillTx/>
                <a:latin typeface="Calibri" pitchFamily="34" charset="0"/>
                <a:ea typeface="新細明體"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65</a:t>
            </a:fld>
            <a:endParaRPr kumimoji="1" lang="zh-TW" altLang="en-US" sz="1200" b="0" i="0" u="none" strike="noStrike" kern="1200" cap="none" spc="0" normalizeH="0" baseline="0" noProof="0">
              <a:ln>
                <a:noFill/>
              </a:ln>
              <a:solidFill>
                <a:srgbClr val="000000"/>
              </a:solidFill>
              <a:effectLst/>
              <a:uLnTx/>
              <a:uFillTx/>
              <a:latin typeface="Calibri" pitchFamily="34" charset="0"/>
              <a:ea typeface="新細明體" charset="-120"/>
              <a:cs typeface="+mn-cs"/>
            </a:endParaRPr>
          </a:p>
        </p:txBody>
      </p:sp>
    </p:spTree>
    <p:extLst>
      <p:ext uri="{BB962C8B-B14F-4D97-AF65-F5344CB8AC3E}">
        <p14:creationId xmlns:p14="http://schemas.microsoft.com/office/powerpoint/2010/main" val="1849081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01613" y="727075"/>
            <a:ext cx="6454775" cy="36322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BDA0376C-EC0A-46AB-A541-3A8050CF04AE}"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4</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353155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2345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1DE4A35F-7F5D-41F0-96CC-95E63EB08780}" type="slidenum">
              <a:rPr kumimoji="1" lang="zh-TW" altLang="en-US" sz="1200" b="0" i="0" u="none" strike="noStrike" kern="1200" cap="none" spc="0" normalizeH="0" baseline="0" noProof="0">
                <a:ln>
                  <a:noFill/>
                </a:ln>
                <a:solidFill>
                  <a:srgbClr val="000000"/>
                </a:solidFill>
                <a:effectLst/>
                <a:uLnTx/>
                <a:uFillTx/>
                <a:latin typeface="Calibri" pitchFamily="34" charset="0"/>
                <a:ea typeface="新細明體"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66</a:t>
            </a:fld>
            <a:endParaRPr kumimoji="1" lang="zh-TW" altLang="en-US" sz="1200" b="0" i="0" u="none" strike="noStrike" kern="1200" cap="none" spc="0" normalizeH="0" baseline="0" noProof="0">
              <a:ln>
                <a:noFill/>
              </a:ln>
              <a:solidFill>
                <a:srgbClr val="000000"/>
              </a:solidFill>
              <a:effectLst/>
              <a:uLnTx/>
              <a:uFillTx/>
              <a:latin typeface="Calibri" pitchFamily="34" charset="0"/>
              <a:ea typeface="新細明體" charset="-120"/>
              <a:cs typeface="+mn-cs"/>
            </a:endParaRPr>
          </a:p>
        </p:txBody>
      </p:sp>
    </p:spTree>
    <p:extLst>
      <p:ext uri="{BB962C8B-B14F-4D97-AF65-F5344CB8AC3E}">
        <p14:creationId xmlns:p14="http://schemas.microsoft.com/office/powerpoint/2010/main" val="2665503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FDFCC4B4-A059-4FF3-B296-132D5F9C0A7A}" type="slidenum">
              <a:rPr kumimoji="1" lang="zh-TW" altLang="en-US"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68</a:t>
            </a:fld>
            <a:endParaRPr kumimoji="1" lang="zh-TW" altLang="en-US"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3085646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01613" y="727075"/>
            <a:ext cx="6454775" cy="36322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BDA0376C-EC0A-46AB-A541-3A8050CF04AE}" type="slidenum">
              <a:rPr kumimoji="1" lang="zh-TW" altLang="en-US"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70</a:t>
            </a:fld>
            <a:endParaRPr kumimoji="1" lang="zh-TW" altLang="en-US"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53073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359B613F-C130-427F-8D6C-F002E001CCB8}" type="slidenum">
              <a:rPr kumimoji="1" lang="zh-CN" altLang="en-US" sz="1200" b="0" i="0" u="none" strike="noStrike" kern="1200" cap="none" spc="0" normalizeH="0" baseline="0" noProof="0">
                <a:ln>
                  <a:noFill/>
                </a:ln>
                <a:solidFill>
                  <a:srgbClr val="000000"/>
                </a:solidFill>
                <a:effectLst/>
                <a:uLnTx/>
                <a:uFillTx/>
                <a:latin typeface="Calibri" pitchFamily="34" charset="0"/>
                <a:ea typeface="宋体" pitchFamily="2" charset="-122"/>
                <a:cs typeface="+mn-cs"/>
              </a:rPr>
              <a:pPr marL="0" marR="0" lvl="0" indent="0" algn="r" defTabSz="946150" rtl="0" eaLnBrk="1" fontAlgn="base" latinLnBrk="0" hangingPunct="1">
                <a:lnSpc>
                  <a:spcPct val="100000"/>
                </a:lnSpc>
                <a:spcBef>
                  <a:spcPct val="0"/>
                </a:spcBef>
                <a:spcAft>
                  <a:spcPct val="0"/>
                </a:spcAft>
                <a:buClrTx/>
                <a:buSzTx/>
                <a:buFontTx/>
                <a:buNone/>
                <a:tabLst/>
                <a:defRPr/>
              </a:pPr>
              <a:t>75</a:t>
            </a:fld>
            <a:endParaRPr kumimoji="1" lang="en-US" altLang="zh-CN" sz="1200" b="0" i="0" u="none" strike="noStrike" kern="1200" cap="none" spc="0" normalizeH="0" baseline="0" noProof="0">
              <a:ln>
                <a:noFill/>
              </a:ln>
              <a:solidFill>
                <a:srgbClr val="000000"/>
              </a:solidFill>
              <a:effectLst/>
              <a:uLnTx/>
              <a:uFillTx/>
              <a:latin typeface="Calibri" pitchFamily="34" charset="0"/>
              <a:ea typeface="宋体" pitchFamily="2" charset="-122"/>
              <a:cs typeface="+mn-cs"/>
            </a:endParaRPr>
          </a:p>
        </p:txBody>
      </p:sp>
      <p:sp>
        <p:nvSpPr>
          <p:cNvPr id="2314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Tree>
    <p:extLst>
      <p:ext uri="{BB962C8B-B14F-4D97-AF65-F5344CB8AC3E}">
        <p14:creationId xmlns:p14="http://schemas.microsoft.com/office/powerpoint/2010/main" val="3637864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2293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9BE66396-FDB7-4220-BABC-76B985930C94}" type="slidenum">
              <a:rPr kumimoji="1" lang="zh-TW" altLang="en-US" sz="1200" b="0" i="0" u="none" strike="noStrike" kern="1200" cap="none" spc="0" normalizeH="0" baseline="0" noProof="0">
                <a:ln>
                  <a:noFill/>
                </a:ln>
                <a:solidFill>
                  <a:srgbClr val="000000"/>
                </a:solidFill>
                <a:effectLst/>
                <a:uLnTx/>
                <a:uFillTx/>
                <a:latin typeface="Calibri" pitchFamily="34" charset="0"/>
                <a:ea typeface="新細明體"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76</a:t>
            </a:fld>
            <a:endParaRPr kumimoji="1" lang="zh-TW" altLang="en-US" sz="1200" b="0" i="0" u="none" strike="noStrike" kern="1200" cap="none" spc="0" normalizeH="0" baseline="0" noProof="0">
              <a:ln>
                <a:noFill/>
              </a:ln>
              <a:solidFill>
                <a:srgbClr val="000000"/>
              </a:solidFill>
              <a:effectLst/>
              <a:uLnTx/>
              <a:uFillTx/>
              <a:latin typeface="Calibri" pitchFamily="34" charset="0"/>
              <a:ea typeface="新細明體" charset="-120"/>
              <a:cs typeface="+mn-cs"/>
            </a:endParaRPr>
          </a:p>
        </p:txBody>
      </p:sp>
    </p:spTree>
    <p:extLst>
      <p:ext uri="{BB962C8B-B14F-4D97-AF65-F5344CB8AC3E}">
        <p14:creationId xmlns:p14="http://schemas.microsoft.com/office/powerpoint/2010/main" val="3136910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2304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E7EA684F-80BD-450D-B296-A30A03967347}" type="slidenum">
              <a:rPr kumimoji="1" lang="zh-TW" altLang="en-US" sz="1200" b="0" i="0" u="none" strike="noStrike" kern="1200" cap="none" spc="0" normalizeH="0" baseline="0" noProof="0">
                <a:ln>
                  <a:noFill/>
                </a:ln>
                <a:solidFill>
                  <a:srgbClr val="000000"/>
                </a:solidFill>
                <a:effectLst/>
                <a:uLnTx/>
                <a:uFillTx/>
                <a:latin typeface="Calibri" pitchFamily="34" charset="0"/>
                <a:ea typeface="新細明體"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77</a:t>
            </a:fld>
            <a:endParaRPr kumimoji="1" lang="zh-TW" altLang="en-US" sz="1200" b="0" i="0" u="none" strike="noStrike" kern="1200" cap="none" spc="0" normalizeH="0" baseline="0" noProof="0">
              <a:ln>
                <a:noFill/>
              </a:ln>
              <a:solidFill>
                <a:srgbClr val="000000"/>
              </a:solidFill>
              <a:effectLst/>
              <a:uLnTx/>
              <a:uFillTx/>
              <a:latin typeface="Calibri" pitchFamily="34" charset="0"/>
              <a:ea typeface="新細明體" charset="-120"/>
              <a:cs typeface="+mn-cs"/>
            </a:endParaRPr>
          </a:p>
        </p:txBody>
      </p:sp>
    </p:spTree>
    <p:extLst>
      <p:ext uri="{BB962C8B-B14F-4D97-AF65-F5344CB8AC3E}">
        <p14:creationId xmlns:p14="http://schemas.microsoft.com/office/powerpoint/2010/main" val="3049489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FDFCC4B4-A059-4FF3-B296-132D5F9C0A7A}" type="slidenum">
              <a:rPr kumimoji="1" lang="zh-TW" altLang="en-US"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78</a:t>
            </a:fld>
            <a:endParaRPr kumimoji="1" lang="zh-TW" altLang="en-US"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4627366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
        <p:nvSpPr>
          <p:cNvPr id="2324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1B3A94FB-9093-4AC1-9919-F1FC1B2D68BB}" type="slidenum">
              <a:rPr kumimoji="1" lang="zh-TW" altLang="en-US" sz="1200" b="0" i="0" u="none" strike="noStrike" kern="1200" cap="none" spc="0" normalizeH="0" baseline="0" noProof="0">
                <a:ln>
                  <a:noFill/>
                </a:ln>
                <a:solidFill>
                  <a:srgbClr val="000000"/>
                </a:solidFill>
                <a:effectLst/>
                <a:uLnTx/>
                <a:uFillTx/>
                <a:latin typeface="Calibri" pitchFamily="34" charset="0"/>
                <a:ea typeface="新細明體"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80</a:t>
            </a:fld>
            <a:endParaRPr kumimoji="1" lang="zh-TW" altLang="en-US" sz="1200" b="0" i="0" u="none" strike="noStrike" kern="1200" cap="none" spc="0" normalizeH="0" baseline="0" noProof="0">
              <a:ln>
                <a:noFill/>
              </a:ln>
              <a:solidFill>
                <a:srgbClr val="000000"/>
              </a:solidFill>
              <a:effectLst/>
              <a:uLnTx/>
              <a:uFillTx/>
              <a:latin typeface="Calibri" pitchFamily="34" charset="0"/>
              <a:ea typeface="新細明體" charset="-120"/>
              <a:cs typeface="+mn-cs"/>
            </a:endParaRPr>
          </a:p>
        </p:txBody>
      </p:sp>
    </p:spTree>
    <p:extLst>
      <p:ext uri="{BB962C8B-B14F-4D97-AF65-F5344CB8AC3E}">
        <p14:creationId xmlns:p14="http://schemas.microsoft.com/office/powerpoint/2010/main" val="10235436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01613" y="727075"/>
            <a:ext cx="6454775" cy="36322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BDA0376C-EC0A-46AB-A541-3A8050CF04AE}"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82</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462004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zh-TW" sz="1200" kern="1200" dirty="0">
              <a:solidFill>
                <a:schemeClr val="tx1"/>
              </a:solidFill>
              <a:effectLst/>
              <a:latin typeface="+mn-lt"/>
              <a:ea typeface="+mn-ea"/>
              <a:cs typeface="+mn-cs"/>
            </a:endParaRPr>
          </a:p>
        </p:txBody>
      </p:sp>
      <p:sp>
        <p:nvSpPr>
          <p:cNvPr id="56324"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FAD4C49-2B21-4E99-974B-E4FFAA4936BE}" type="slidenum">
              <a:rPr kumimoji="1" lang="en-US" altLang="zh-TW" sz="1200" b="0" i="0" u="none" strike="noStrike" kern="1200" cap="none" spc="0" normalizeH="0" baseline="0" noProof="0" smtClean="0">
                <a:ln>
                  <a:noFill/>
                </a:ln>
                <a:solidFill>
                  <a:srgbClr val="000000"/>
                </a:solidFill>
                <a:effectLst/>
                <a:uLnTx/>
                <a:uFillTx/>
                <a:latin typeface="Arial" pitchFamily="34"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85</a:t>
            </a:fld>
            <a:endParaRPr kumimoji="1" lang="en-US" altLang="zh-TW" sz="1200" b="0" i="0" u="none" strike="noStrike" kern="1200" cap="none" spc="0" normalizeH="0" baseline="0" noProof="0">
              <a:ln>
                <a:noFill/>
              </a:ln>
              <a:solidFill>
                <a:srgbClr val="000000"/>
              </a:solidFill>
              <a:effectLst/>
              <a:uLnTx/>
              <a:uFillTx/>
              <a:latin typeface="Arial" pitchFamily="34" charset="0"/>
              <a:ea typeface="標楷體" pitchFamily="65" charset="-120"/>
              <a:cs typeface="+mn-cs"/>
            </a:endParaRPr>
          </a:p>
        </p:txBody>
      </p:sp>
    </p:spTree>
    <p:extLst>
      <p:ext uri="{BB962C8B-B14F-4D97-AF65-F5344CB8AC3E}">
        <p14:creationId xmlns:p14="http://schemas.microsoft.com/office/powerpoint/2010/main" val="1076498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手調換作物</a:t>
            </a:r>
            <a:br>
              <a:rPr lang="en-US" altLang="zh-TW" dirty="0"/>
            </a:br>
            <a:r>
              <a:rPr lang="zh-TW" altLang="en-US" dirty="0"/>
              <a:t>量大</a:t>
            </a:r>
            <a:endParaRPr lang="en-US" altLang="zh-TW" dirty="0"/>
          </a:p>
          <a:p>
            <a:r>
              <a:rPr lang="zh-TW" altLang="en-US" dirty="0"/>
              <a:t>經驗</a:t>
            </a:r>
            <a:endParaRPr lang="en-US" altLang="zh-TW" dirty="0"/>
          </a:p>
          <a:p>
            <a:r>
              <a:rPr lang="en-US" altLang="zh-TW" dirty="0"/>
              <a:t>STRESS</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FDFCC4B4-A059-4FF3-B296-132D5F9C0A7A}" type="slidenum">
              <a:rPr kumimoji="1" lang="zh-TW" altLang="en-US"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10</a:t>
            </a:fld>
            <a:endParaRPr kumimoji="1" lang="zh-TW" altLang="en-US"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4009767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zh-TW" sz="1200" kern="1200" dirty="0">
              <a:solidFill>
                <a:schemeClr val="tx1"/>
              </a:solidFill>
              <a:effectLst/>
              <a:latin typeface="+mn-lt"/>
              <a:ea typeface="+mn-ea"/>
              <a:cs typeface="+mn-cs"/>
            </a:endParaRPr>
          </a:p>
        </p:txBody>
      </p:sp>
      <p:sp>
        <p:nvSpPr>
          <p:cNvPr id="56324"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FAD4C49-2B21-4E99-974B-E4FFAA4936BE}" type="slidenum">
              <a:rPr kumimoji="1" lang="en-US" altLang="zh-TW" sz="1200" b="0" i="0" u="none" strike="noStrike" kern="1200" cap="none" spc="0" normalizeH="0" baseline="0" noProof="0" smtClean="0">
                <a:ln>
                  <a:noFill/>
                </a:ln>
                <a:solidFill>
                  <a:srgbClr val="000000"/>
                </a:solidFill>
                <a:effectLst/>
                <a:uLnTx/>
                <a:uFillTx/>
                <a:latin typeface="Arial" pitchFamily="34"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86</a:t>
            </a:fld>
            <a:endParaRPr kumimoji="1" lang="en-US" altLang="zh-TW" sz="1200" b="0" i="0" u="none" strike="noStrike" kern="1200" cap="none" spc="0" normalizeH="0" baseline="0" noProof="0">
              <a:ln>
                <a:noFill/>
              </a:ln>
              <a:solidFill>
                <a:srgbClr val="000000"/>
              </a:solidFill>
              <a:effectLst/>
              <a:uLnTx/>
              <a:uFillTx/>
              <a:latin typeface="Arial" pitchFamily="34" charset="0"/>
              <a:ea typeface="標楷體" pitchFamily="65" charset="-120"/>
              <a:cs typeface="+mn-cs"/>
            </a:endParaRPr>
          </a:p>
        </p:txBody>
      </p:sp>
    </p:spTree>
    <p:extLst>
      <p:ext uri="{BB962C8B-B14F-4D97-AF65-F5344CB8AC3E}">
        <p14:creationId xmlns:p14="http://schemas.microsoft.com/office/powerpoint/2010/main" val="371600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zh-TW" sz="1200" kern="1200" dirty="0">
              <a:solidFill>
                <a:schemeClr val="tx1"/>
              </a:solidFill>
              <a:effectLst/>
              <a:latin typeface="+mn-lt"/>
              <a:ea typeface="+mn-ea"/>
              <a:cs typeface="+mn-cs"/>
            </a:endParaRPr>
          </a:p>
        </p:txBody>
      </p:sp>
      <p:sp>
        <p:nvSpPr>
          <p:cNvPr id="56324"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FAD4C49-2B21-4E99-974B-E4FFAA4936BE}" type="slidenum">
              <a:rPr kumimoji="1" lang="en-US" altLang="zh-TW" sz="1200" b="0" i="0" u="none" strike="noStrike" kern="1200" cap="none" spc="0" normalizeH="0" baseline="0" noProof="0" smtClean="0">
                <a:ln>
                  <a:noFill/>
                </a:ln>
                <a:solidFill>
                  <a:srgbClr val="000000"/>
                </a:solidFill>
                <a:effectLst/>
                <a:uLnTx/>
                <a:uFillTx/>
                <a:latin typeface="Arial" pitchFamily="34"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87</a:t>
            </a:fld>
            <a:endParaRPr kumimoji="1" lang="en-US" altLang="zh-TW" sz="1200" b="0" i="0" u="none" strike="noStrike" kern="1200" cap="none" spc="0" normalizeH="0" baseline="0" noProof="0">
              <a:ln>
                <a:noFill/>
              </a:ln>
              <a:solidFill>
                <a:srgbClr val="000000"/>
              </a:solidFill>
              <a:effectLst/>
              <a:uLnTx/>
              <a:uFillTx/>
              <a:latin typeface="Arial" pitchFamily="34" charset="0"/>
              <a:ea typeface="標楷體" pitchFamily="65" charset="-120"/>
              <a:cs typeface="+mn-cs"/>
            </a:endParaRPr>
          </a:p>
        </p:txBody>
      </p:sp>
    </p:spTree>
    <p:extLst>
      <p:ext uri="{BB962C8B-B14F-4D97-AF65-F5344CB8AC3E}">
        <p14:creationId xmlns:p14="http://schemas.microsoft.com/office/powerpoint/2010/main" val="18055731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zh-TW" sz="1200" kern="1200" dirty="0">
              <a:solidFill>
                <a:schemeClr val="tx1"/>
              </a:solidFill>
              <a:effectLst/>
              <a:latin typeface="+mn-lt"/>
              <a:ea typeface="+mn-ea"/>
              <a:cs typeface="+mn-cs"/>
            </a:endParaRPr>
          </a:p>
        </p:txBody>
      </p:sp>
      <p:sp>
        <p:nvSpPr>
          <p:cNvPr id="56324"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FAD4C49-2B21-4E99-974B-E4FFAA4936BE}" type="slidenum">
              <a:rPr kumimoji="1" lang="en-US" altLang="zh-TW" sz="1200" b="0" i="0" u="none" strike="noStrike" kern="1200" cap="none" spc="0" normalizeH="0" baseline="0" noProof="0" smtClean="0">
                <a:ln>
                  <a:noFill/>
                </a:ln>
                <a:solidFill>
                  <a:srgbClr val="000000"/>
                </a:solidFill>
                <a:effectLst/>
                <a:uLnTx/>
                <a:uFillTx/>
                <a:latin typeface="Arial" pitchFamily="34"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88</a:t>
            </a:fld>
            <a:endParaRPr kumimoji="1" lang="en-US" altLang="zh-TW" sz="1200" b="0" i="0" u="none" strike="noStrike" kern="1200" cap="none" spc="0" normalizeH="0" baseline="0" noProof="0">
              <a:ln>
                <a:noFill/>
              </a:ln>
              <a:solidFill>
                <a:srgbClr val="000000"/>
              </a:solidFill>
              <a:effectLst/>
              <a:uLnTx/>
              <a:uFillTx/>
              <a:latin typeface="Arial" pitchFamily="34" charset="0"/>
              <a:ea typeface="標楷體" pitchFamily="65" charset="-120"/>
              <a:cs typeface="+mn-cs"/>
            </a:endParaRPr>
          </a:p>
        </p:txBody>
      </p:sp>
    </p:spTree>
    <p:extLst>
      <p:ext uri="{BB962C8B-B14F-4D97-AF65-F5344CB8AC3E}">
        <p14:creationId xmlns:p14="http://schemas.microsoft.com/office/powerpoint/2010/main" val="541537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投影片圖像版面配置區 1"/>
          <p:cNvSpPr>
            <a:spLocks noGrp="1" noRot="1" noChangeAspect="1" noTextEdit="1"/>
          </p:cNvSpPr>
          <p:nvPr>
            <p:ph type="sldImg"/>
          </p:nvPr>
        </p:nvSpPr>
        <p:spPr>
          <a:ln/>
        </p:spPr>
      </p:sp>
      <p:sp>
        <p:nvSpPr>
          <p:cNvPr id="12493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2493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6C6DEBE6-D118-4BE0-9736-BE20136FD90C}" type="slidenum">
              <a:rPr kumimoji="1" lang="en-US" altLang="zh-TW"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101</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3730870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投影片圖像版面配置區 1"/>
          <p:cNvSpPr>
            <a:spLocks noGrp="1" noRot="1" noChangeAspect="1" noTextEdit="1"/>
          </p:cNvSpPr>
          <p:nvPr>
            <p:ph type="sldImg"/>
          </p:nvPr>
        </p:nvSpPr>
        <p:spPr>
          <a:ln/>
        </p:spPr>
      </p:sp>
      <p:sp>
        <p:nvSpPr>
          <p:cNvPr id="13005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3005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F7B6D979-EAAC-449C-9515-42D47F356D9A}" type="slidenum">
              <a:rPr kumimoji="1" lang="en-US" altLang="zh-TW"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104</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3427162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投影片圖像版面配置區 1"/>
          <p:cNvSpPr>
            <a:spLocks noGrp="1" noRot="1" noChangeAspect="1" noTextEdit="1"/>
          </p:cNvSpPr>
          <p:nvPr>
            <p:ph type="sldImg"/>
          </p:nvPr>
        </p:nvSpPr>
        <p:spPr>
          <a:ln/>
        </p:spPr>
      </p:sp>
      <p:sp>
        <p:nvSpPr>
          <p:cNvPr id="12493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2493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6C6DEBE6-D118-4BE0-9736-BE20136FD90C}" type="slidenum">
              <a:rPr kumimoji="1" lang="en-US" altLang="zh-TW"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111</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40991310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投影片圖像版面配置區 1"/>
          <p:cNvSpPr>
            <a:spLocks noGrp="1" noRot="1" noChangeAspect="1" noTextEdit="1"/>
          </p:cNvSpPr>
          <p:nvPr>
            <p:ph type="sldImg"/>
          </p:nvPr>
        </p:nvSpPr>
        <p:spPr>
          <a:ln/>
        </p:spPr>
      </p:sp>
      <p:sp>
        <p:nvSpPr>
          <p:cNvPr id="12697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2698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DA22B90D-147A-4479-8BE3-57EA2A0F49C2}" type="slidenum">
              <a:rPr kumimoji="1" lang="en-US" altLang="zh-TW"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112</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3164228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圖像版面配置區 1"/>
          <p:cNvSpPr>
            <a:spLocks noGrp="1" noRot="1" noChangeAspect="1" noTextEdit="1"/>
          </p:cNvSpPr>
          <p:nvPr>
            <p:ph type="sldImg"/>
          </p:nvPr>
        </p:nvSpPr>
        <p:spPr>
          <a:ln/>
        </p:spPr>
      </p:sp>
      <p:sp>
        <p:nvSpPr>
          <p:cNvPr id="12800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2800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738454F6-A798-4CB8-BBD2-5BA7509967C5}" type="slidenum">
              <a:rPr kumimoji="1" lang="en-US" altLang="zh-TW"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113</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30812037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2E85252-363E-4FD2-A5CA-5A6D7CE37664}"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116</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39619031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2E85252-363E-4FD2-A5CA-5A6D7CE37664}"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117</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3961903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投影片圖像版面配置區 1"/>
          <p:cNvSpPr>
            <a:spLocks noGrp="1" noRot="1" noChangeAspect="1" noTextEdit="1"/>
          </p:cNvSpPr>
          <p:nvPr>
            <p:ph type="sldImg"/>
          </p:nvPr>
        </p:nvSpPr>
        <p:spPr>
          <a:ln/>
        </p:spPr>
      </p:sp>
      <p:sp>
        <p:nvSpPr>
          <p:cNvPr id="11161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1162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BFEC452C-B19E-4729-B334-1129FD0AC360}"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11</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34592235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p:cNvSpPr>
            <a:spLocks noGrp="1" noRot="1" noChangeAspect="1" noTextEdit="1"/>
          </p:cNvSpPr>
          <p:nvPr>
            <p:ph type="sldImg"/>
          </p:nvPr>
        </p:nvSpPr>
        <p:spPr>
          <a:ln/>
        </p:spPr>
      </p:sp>
      <p:sp>
        <p:nvSpPr>
          <p:cNvPr id="8089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8090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AD621C45-2430-463E-81A0-A815D811FA59}"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118</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1847671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p:cNvSpPr>
            <a:spLocks noGrp="1" noRot="1" noChangeAspect="1" noTextEdit="1"/>
          </p:cNvSpPr>
          <p:nvPr>
            <p:ph type="sldImg"/>
          </p:nvPr>
        </p:nvSpPr>
        <p:spPr>
          <a:ln/>
        </p:spPr>
      </p:sp>
      <p:sp>
        <p:nvSpPr>
          <p:cNvPr id="8909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8909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A2D7D6BC-F67D-43BD-A092-AE50ABCE21DF}"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119</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9593681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a:ln/>
        </p:spPr>
      </p:sp>
      <p:sp>
        <p:nvSpPr>
          <p:cNvPr id="9113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9114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16A6EAED-58C0-4377-8B43-9FA17AF155FB}"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121</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771817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投影片圖像版面配置區 1"/>
          <p:cNvSpPr>
            <a:spLocks noGrp="1" noRot="1" noChangeAspect="1" noTextEdit="1"/>
          </p:cNvSpPr>
          <p:nvPr>
            <p:ph type="sldImg"/>
          </p:nvPr>
        </p:nvSpPr>
        <p:spPr>
          <a:ln/>
        </p:spPr>
      </p:sp>
      <p:sp>
        <p:nvSpPr>
          <p:cNvPr id="9625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9626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937CD706-8BE7-462A-9FCA-2FECF1DAE8F2}"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122</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504169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2E85252-363E-4FD2-A5CA-5A6D7CE37664}"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123</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8710845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2E85252-363E-4FD2-A5CA-5A6D7CE37664}"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124</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2486344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p:cNvSpPr>
            <a:spLocks noGrp="1" noRot="1" noChangeAspect="1" noTextEdit="1"/>
          </p:cNvSpPr>
          <p:nvPr>
            <p:ph type="sldImg"/>
          </p:nvPr>
        </p:nvSpPr>
        <p:spPr>
          <a:ln/>
        </p:spPr>
      </p:sp>
      <p:sp>
        <p:nvSpPr>
          <p:cNvPr id="9318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9318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2A21E29D-1419-421A-9DAB-D5470F2378F1}"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126</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3923104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TextEdit="1"/>
          </p:cNvSpPr>
          <p:nvPr>
            <p:ph type="sldImg"/>
          </p:nvPr>
        </p:nvSpPr>
        <p:spPr>
          <a:ln/>
        </p:spPr>
      </p:sp>
      <p:sp>
        <p:nvSpPr>
          <p:cNvPr id="9216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9216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5958EC12-4CA4-43DA-89E5-BC96375434A5}"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127</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3298284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投影片圖像版面配置區 1"/>
          <p:cNvSpPr>
            <a:spLocks noGrp="1" noRot="1" noChangeAspect="1" noTextEdit="1"/>
          </p:cNvSpPr>
          <p:nvPr>
            <p:ph type="sldImg"/>
          </p:nvPr>
        </p:nvSpPr>
        <p:spPr>
          <a:ln/>
        </p:spPr>
      </p:sp>
      <p:sp>
        <p:nvSpPr>
          <p:cNvPr id="9830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9830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500878C4-0F53-4842-B578-D430F347E1A8}"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129</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267375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圖像版面配置區 1"/>
          <p:cNvSpPr>
            <a:spLocks noGrp="1" noRot="1" noChangeAspect="1" noTextEdit="1"/>
          </p:cNvSpPr>
          <p:nvPr>
            <p:ph type="sldImg"/>
          </p:nvPr>
        </p:nvSpPr>
        <p:spPr>
          <a:ln/>
        </p:spPr>
      </p:sp>
      <p:sp>
        <p:nvSpPr>
          <p:cNvPr id="8397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8397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18E621FF-FE9A-4296-B68E-C861731B963D}"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130</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194428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2E85252-363E-4FD2-A5CA-5A6D7CE37664}"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13</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41790329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2E85252-363E-4FD2-A5CA-5A6D7CE37664}"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131</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3033134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2E85252-363E-4FD2-A5CA-5A6D7CE37664}"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133</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9944020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2E85252-363E-4FD2-A5CA-5A6D7CE37664}"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134</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4036203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圖像版面配置區 1"/>
          <p:cNvSpPr>
            <a:spLocks noGrp="1" noRot="1" noChangeAspect="1" noTextEdit="1"/>
          </p:cNvSpPr>
          <p:nvPr>
            <p:ph type="sldImg"/>
          </p:nvPr>
        </p:nvSpPr>
        <p:spPr>
          <a:ln/>
        </p:spPr>
      </p:sp>
      <p:sp>
        <p:nvSpPr>
          <p:cNvPr id="10035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0035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D635F683-3E99-4423-B5BB-12BADAF539AF}"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136</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6553681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2E85252-363E-4FD2-A5CA-5A6D7CE37664}"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137</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9370238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2E85252-363E-4FD2-A5CA-5A6D7CE37664}"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138</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8289817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011CE135-4EF1-49CD-B643-40978A3EB8A0}" type="slidenum">
              <a:rPr kumimoji="1" lang="zh-TW" altLang="en-US"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139</a:t>
            </a:fld>
            <a:endParaRPr kumimoji="1" lang="zh-TW" altLang="en-US"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2247151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2E85252-363E-4FD2-A5CA-5A6D7CE37664}"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140</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8111014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a:ln/>
        </p:spPr>
      </p:sp>
      <p:sp>
        <p:nvSpPr>
          <p:cNvPr id="10137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0138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8A6DFCDC-9DCB-4A40-A602-966395596517}"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141</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6698670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2E85252-363E-4FD2-A5CA-5A6D7CE37664}"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142</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09919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投影片圖像版面配置區 1"/>
          <p:cNvSpPr>
            <a:spLocks noGrp="1" noRot="1" noChangeAspect="1" noTextEdit="1"/>
          </p:cNvSpPr>
          <p:nvPr>
            <p:ph type="sldImg"/>
          </p:nvPr>
        </p:nvSpPr>
        <p:spPr>
          <a:ln/>
        </p:spPr>
      </p:sp>
      <p:sp>
        <p:nvSpPr>
          <p:cNvPr id="10445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04452"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021840CE-9601-44E8-9469-B0931858FEF1}" type="slidenum">
              <a:rPr kumimoji="1" lang="en-US" altLang="zh-TW"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19</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1153923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3F496C0F-4193-4358-91EB-E760576E4D6C}" type="slidenum">
              <a:rPr kumimoji="1" lang="zh-TW" altLang="en-US"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143</a:t>
            </a:fld>
            <a:endParaRPr kumimoji="1" lang="zh-TW" altLang="en-US"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544282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圖像版面配置區 1"/>
          <p:cNvSpPr>
            <a:spLocks noGrp="1" noRot="1" noChangeAspect="1" noTextEdit="1"/>
          </p:cNvSpPr>
          <p:nvPr>
            <p:ph type="sldImg"/>
          </p:nvPr>
        </p:nvSpPr>
        <p:spPr>
          <a:ln/>
        </p:spPr>
      </p:sp>
      <p:sp>
        <p:nvSpPr>
          <p:cNvPr id="10035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0035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D635F683-3E99-4423-B5BB-12BADAF539AF}" type="slidenum">
              <a:rPr kumimoji="1" lang="en-US" altLang="zh-TW" sz="1200" b="0" i="0" u="none" strike="noStrike" kern="1200" cap="none" spc="0" normalizeH="0" baseline="0" noProof="0" smtClean="0">
                <a:ln>
                  <a:noFill/>
                </a:ln>
                <a:solidFill>
                  <a:prstClr val="black"/>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144</a:t>
            </a:fld>
            <a:endParaRPr kumimoji="1" lang="en-US" altLang="zh-TW" sz="1200" b="0" i="0" u="none" strike="noStrike" kern="1200" cap="none" spc="0" normalizeH="0" baseline="0" noProof="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9967668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B949ACA3-E835-434E-B4F3-AF4BD24215F0}"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148</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38100085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20CEF443-1BD6-4DC6-9398-826E631C41A7}" type="slidenum">
              <a:rPr kumimoji="1" lang="zh-TW" altLang="en-US"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149</a:t>
            </a:fld>
            <a:endParaRPr kumimoji="1" lang="zh-TW" altLang="en-US"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14636827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b="1">
                <a:solidFill>
                  <a:schemeClr val="tx1"/>
                </a:solidFill>
                <a:latin typeface="Arial" pitchFamily="34" charset="0"/>
                <a:ea typeface="新細明體" pitchFamily="18" charset="-120"/>
              </a:defRPr>
            </a:lvl1pPr>
            <a:lvl2pPr marL="804763" indent="-309524" eaLnBrk="0" hangingPunct="0">
              <a:defRPr kumimoji="1" b="1">
                <a:solidFill>
                  <a:schemeClr val="tx1"/>
                </a:solidFill>
                <a:latin typeface="Arial" pitchFamily="34" charset="0"/>
                <a:ea typeface="新細明體" pitchFamily="18" charset="-120"/>
              </a:defRPr>
            </a:lvl2pPr>
            <a:lvl3pPr marL="1238098" indent="-247620" eaLnBrk="0" hangingPunct="0">
              <a:defRPr kumimoji="1" b="1">
                <a:solidFill>
                  <a:schemeClr val="tx1"/>
                </a:solidFill>
                <a:latin typeface="Arial" pitchFamily="34" charset="0"/>
                <a:ea typeface="新細明體" pitchFamily="18" charset="-120"/>
              </a:defRPr>
            </a:lvl3pPr>
            <a:lvl4pPr marL="1733337" indent="-247620" eaLnBrk="0" hangingPunct="0">
              <a:defRPr kumimoji="1" b="1">
                <a:solidFill>
                  <a:schemeClr val="tx1"/>
                </a:solidFill>
                <a:latin typeface="Arial" pitchFamily="34" charset="0"/>
                <a:ea typeface="新細明體" pitchFamily="18" charset="-120"/>
              </a:defRPr>
            </a:lvl4pPr>
            <a:lvl5pPr marL="2228576" indent="-247620" eaLnBrk="0" hangingPunct="0">
              <a:defRPr kumimoji="1" b="1">
                <a:solidFill>
                  <a:schemeClr val="tx1"/>
                </a:solidFill>
                <a:latin typeface="Arial" pitchFamily="34" charset="0"/>
                <a:ea typeface="新細明體" pitchFamily="18" charset="-120"/>
              </a:defRPr>
            </a:lvl5pPr>
            <a:lvl6pPr marL="2723815" indent="-247620" eaLnBrk="0" fontAlgn="base" hangingPunct="0">
              <a:spcBef>
                <a:spcPct val="0"/>
              </a:spcBef>
              <a:spcAft>
                <a:spcPct val="0"/>
              </a:spcAft>
              <a:defRPr kumimoji="1" b="1">
                <a:solidFill>
                  <a:schemeClr val="tx1"/>
                </a:solidFill>
                <a:latin typeface="Arial" pitchFamily="34" charset="0"/>
                <a:ea typeface="新細明體" pitchFamily="18" charset="-120"/>
              </a:defRPr>
            </a:lvl6pPr>
            <a:lvl7pPr marL="3219054" indent="-247620" eaLnBrk="0" fontAlgn="base" hangingPunct="0">
              <a:spcBef>
                <a:spcPct val="0"/>
              </a:spcBef>
              <a:spcAft>
                <a:spcPct val="0"/>
              </a:spcAft>
              <a:defRPr kumimoji="1" b="1">
                <a:solidFill>
                  <a:schemeClr val="tx1"/>
                </a:solidFill>
                <a:latin typeface="Arial" pitchFamily="34" charset="0"/>
                <a:ea typeface="新細明體" pitchFamily="18" charset="-120"/>
              </a:defRPr>
            </a:lvl7pPr>
            <a:lvl8pPr marL="3714293" indent="-247620" eaLnBrk="0" fontAlgn="base" hangingPunct="0">
              <a:spcBef>
                <a:spcPct val="0"/>
              </a:spcBef>
              <a:spcAft>
                <a:spcPct val="0"/>
              </a:spcAft>
              <a:defRPr kumimoji="1" b="1">
                <a:solidFill>
                  <a:schemeClr val="tx1"/>
                </a:solidFill>
                <a:latin typeface="Arial" pitchFamily="34" charset="0"/>
                <a:ea typeface="新細明體" pitchFamily="18" charset="-120"/>
              </a:defRPr>
            </a:lvl8pPr>
            <a:lvl9pPr marL="4209532" indent="-247620" eaLnBrk="0" fontAlgn="base" hangingPunct="0">
              <a:spcBef>
                <a:spcPct val="0"/>
              </a:spcBef>
              <a:spcAft>
                <a:spcPct val="0"/>
              </a:spcAft>
              <a:defRPr kumimoji="1" b="1">
                <a:solidFill>
                  <a:schemeClr val="tx1"/>
                </a:solidFill>
                <a:latin typeface="Arial" pitchFamily="34" charset="0"/>
                <a:ea typeface="新細明體" pitchFamily="18"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EF1E9BF1-32DC-42C9-9BB2-73B40A53086A}" type="slidenum">
              <a:rPr kumimoji="1" lang="en-US" altLang="zh-TW" sz="1200" b="0" i="0" u="none" strike="noStrike" kern="1200" cap="none" spc="0" normalizeH="0" baseline="0" noProof="0" smtClean="0">
                <a:ln>
                  <a:noFill/>
                </a:ln>
                <a:solidFill>
                  <a:srgbClr val="000000"/>
                </a:solidFill>
                <a:effectLst/>
                <a:uLnTx/>
                <a:uFillTx/>
                <a:latin typeface="Arial" pitchFamily="34" charset="0"/>
                <a:ea typeface="新細明體" pitchFamily="18"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152</a:t>
            </a:fld>
            <a:endParaRPr kumimoji="1" lang="en-US" altLang="zh-TW"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custDataLst>
              <p:tags r:id="rId1"/>
            </p:custDataLst>
          </p:nvPr>
        </p:nvSpPr>
        <p:spPr>
          <a:xfrm>
            <a:off x="947015" y="4860984"/>
            <a:ext cx="5205272" cy="46069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a:latin typeface="Arial" pitchFamily="34" charset="0"/>
            </a:endParaRPr>
          </a:p>
        </p:txBody>
      </p:sp>
    </p:spTree>
    <p:extLst>
      <p:ext uri="{BB962C8B-B14F-4D97-AF65-F5344CB8AC3E}">
        <p14:creationId xmlns:p14="http://schemas.microsoft.com/office/powerpoint/2010/main" val="20353403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b="1">
                <a:solidFill>
                  <a:schemeClr val="tx1"/>
                </a:solidFill>
                <a:latin typeface="Arial" pitchFamily="34" charset="0"/>
                <a:ea typeface="新細明體" pitchFamily="18" charset="-120"/>
              </a:defRPr>
            </a:lvl1pPr>
            <a:lvl2pPr marL="804763" indent="-309524" eaLnBrk="0" hangingPunct="0">
              <a:defRPr kumimoji="1" b="1">
                <a:solidFill>
                  <a:schemeClr val="tx1"/>
                </a:solidFill>
                <a:latin typeface="Arial" pitchFamily="34" charset="0"/>
                <a:ea typeface="新細明體" pitchFamily="18" charset="-120"/>
              </a:defRPr>
            </a:lvl2pPr>
            <a:lvl3pPr marL="1238098" indent="-247620" eaLnBrk="0" hangingPunct="0">
              <a:defRPr kumimoji="1" b="1">
                <a:solidFill>
                  <a:schemeClr val="tx1"/>
                </a:solidFill>
                <a:latin typeface="Arial" pitchFamily="34" charset="0"/>
                <a:ea typeface="新細明體" pitchFamily="18" charset="-120"/>
              </a:defRPr>
            </a:lvl3pPr>
            <a:lvl4pPr marL="1733337" indent="-247620" eaLnBrk="0" hangingPunct="0">
              <a:defRPr kumimoji="1" b="1">
                <a:solidFill>
                  <a:schemeClr val="tx1"/>
                </a:solidFill>
                <a:latin typeface="Arial" pitchFamily="34" charset="0"/>
                <a:ea typeface="新細明體" pitchFamily="18" charset="-120"/>
              </a:defRPr>
            </a:lvl4pPr>
            <a:lvl5pPr marL="2228576" indent="-247620" eaLnBrk="0" hangingPunct="0">
              <a:defRPr kumimoji="1" b="1">
                <a:solidFill>
                  <a:schemeClr val="tx1"/>
                </a:solidFill>
                <a:latin typeface="Arial" pitchFamily="34" charset="0"/>
                <a:ea typeface="新細明體" pitchFamily="18" charset="-120"/>
              </a:defRPr>
            </a:lvl5pPr>
            <a:lvl6pPr marL="2723815" indent="-247620" eaLnBrk="0" fontAlgn="base" hangingPunct="0">
              <a:spcBef>
                <a:spcPct val="0"/>
              </a:spcBef>
              <a:spcAft>
                <a:spcPct val="0"/>
              </a:spcAft>
              <a:defRPr kumimoji="1" b="1">
                <a:solidFill>
                  <a:schemeClr val="tx1"/>
                </a:solidFill>
                <a:latin typeface="Arial" pitchFamily="34" charset="0"/>
                <a:ea typeface="新細明體" pitchFamily="18" charset="-120"/>
              </a:defRPr>
            </a:lvl6pPr>
            <a:lvl7pPr marL="3219054" indent="-247620" eaLnBrk="0" fontAlgn="base" hangingPunct="0">
              <a:spcBef>
                <a:spcPct val="0"/>
              </a:spcBef>
              <a:spcAft>
                <a:spcPct val="0"/>
              </a:spcAft>
              <a:defRPr kumimoji="1" b="1">
                <a:solidFill>
                  <a:schemeClr val="tx1"/>
                </a:solidFill>
                <a:latin typeface="Arial" pitchFamily="34" charset="0"/>
                <a:ea typeface="新細明體" pitchFamily="18" charset="-120"/>
              </a:defRPr>
            </a:lvl7pPr>
            <a:lvl8pPr marL="3714293" indent="-247620" eaLnBrk="0" fontAlgn="base" hangingPunct="0">
              <a:spcBef>
                <a:spcPct val="0"/>
              </a:spcBef>
              <a:spcAft>
                <a:spcPct val="0"/>
              </a:spcAft>
              <a:defRPr kumimoji="1" b="1">
                <a:solidFill>
                  <a:schemeClr val="tx1"/>
                </a:solidFill>
                <a:latin typeface="Arial" pitchFamily="34" charset="0"/>
                <a:ea typeface="新細明體" pitchFamily="18" charset="-120"/>
              </a:defRPr>
            </a:lvl8pPr>
            <a:lvl9pPr marL="4209532" indent="-247620" eaLnBrk="0" fontAlgn="base" hangingPunct="0">
              <a:spcBef>
                <a:spcPct val="0"/>
              </a:spcBef>
              <a:spcAft>
                <a:spcPct val="0"/>
              </a:spcAft>
              <a:defRPr kumimoji="1" b="1">
                <a:solidFill>
                  <a:schemeClr val="tx1"/>
                </a:solidFill>
                <a:latin typeface="Arial" pitchFamily="34" charset="0"/>
                <a:ea typeface="新細明體" pitchFamily="18"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EF1E9BF1-32DC-42C9-9BB2-73B40A53086A}" type="slidenum">
              <a:rPr kumimoji="1" lang="en-US" altLang="zh-TW" sz="1200" b="0" i="0" u="none" strike="noStrike" kern="1200" cap="none" spc="0" normalizeH="0" baseline="0" noProof="0" smtClean="0">
                <a:ln>
                  <a:noFill/>
                </a:ln>
                <a:solidFill>
                  <a:srgbClr val="000000"/>
                </a:solidFill>
                <a:effectLst/>
                <a:uLnTx/>
                <a:uFillTx/>
                <a:latin typeface="Arial" pitchFamily="34" charset="0"/>
                <a:ea typeface="新細明體" pitchFamily="18"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153</a:t>
            </a:fld>
            <a:endParaRPr kumimoji="1" lang="en-US" altLang="zh-TW"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custDataLst>
              <p:tags r:id="rId1"/>
            </p:custDataLst>
          </p:nvPr>
        </p:nvSpPr>
        <p:spPr>
          <a:xfrm>
            <a:off x="947015" y="4860984"/>
            <a:ext cx="5205272" cy="46069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a:latin typeface="Arial" pitchFamily="34" charset="0"/>
            </a:endParaRPr>
          </a:p>
        </p:txBody>
      </p:sp>
    </p:spTree>
    <p:extLst>
      <p:ext uri="{BB962C8B-B14F-4D97-AF65-F5344CB8AC3E}">
        <p14:creationId xmlns:p14="http://schemas.microsoft.com/office/powerpoint/2010/main" val="38006691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b="1">
                <a:solidFill>
                  <a:schemeClr val="tx1"/>
                </a:solidFill>
                <a:latin typeface="Arial" pitchFamily="34" charset="0"/>
                <a:ea typeface="新細明體" pitchFamily="18" charset="-120"/>
              </a:defRPr>
            </a:lvl1pPr>
            <a:lvl2pPr marL="804763" indent="-309524" eaLnBrk="0" hangingPunct="0">
              <a:defRPr kumimoji="1" b="1">
                <a:solidFill>
                  <a:schemeClr val="tx1"/>
                </a:solidFill>
                <a:latin typeface="Arial" pitchFamily="34" charset="0"/>
                <a:ea typeface="新細明體" pitchFamily="18" charset="-120"/>
              </a:defRPr>
            </a:lvl2pPr>
            <a:lvl3pPr marL="1238098" indent="-247620" eaLnBrk="0" hangingPunct="0">
              <a:defRPr kumimoji="1" b="1">
                <a:solidFill>
                  <a:schemeClr val="tx1"/>
                </a:solidFill>
                <a:latin typeface="Arial" pitchFamily="34" charset="0"/>
                <a:ea typeface="新細明體" pitchFamily="18" charset="-120"/>
              </a:defRPr>
            </a:lvl3pPr>
            <a:lvl4pPr marL="1733337" indent="-247620" eaLnBrk="0" hangingPunct="0">
              <a:defRPr kumimoji="1" b="1">
                <a:solidFill>
                  <a:schemeClr val="tx1"/>
                </a:solidFill>
                <a:latin typeface="Arial" pitchFamily="34" charset="0"/>
                <a:ea typeface="新細明體" pitchFamily="18" charset="-120"/>
              </a:defRPr>
            </a:lvl4pPr>
            <a:lvl5pPr marL="2228576" indent="-247620" eaLnBrk="0" hangingPunct="0">
              <a:defRPr kumimoji="1" b="1">
                <a:solidFill>
                  <a:schemeClr val="tx1"/>
                </a:solidFill>
                <a:latin typeface="Arial" pitchFamily="34" charset="0"/>
                <a:ea typeface="新細明體" pitchFamily="18" charset="-120"/>
              </a:defRPr>
            </a:lvl5pPr>
            <a:lvl6pPr marL="2723815" indent="-247620" eaLnBrk="0" fontAlgn="base" hangingPunct="0">
              <a:spcBef>
                <a:spcPct val="0"/>
              </a:spcBef>
              <a:spcAft>
                <a:spcPct val="0"/>
              </a:spcAft>
              <a:defRPr kumimoji="1" b="1">
                <a:solidFill>
                  <a:schemeClr val="tx1"/>
                </a:solidFill>
                <a:latin typeface="Arial" pitchFamily="34" charset="0"/>
                <a:ea typeface="新細明體" pitchFamily="18" charset="-120"/>
              </a:defRPr>
            </a:lvl6pPr>
            <a:lvl7pPr marL="3219054" indent="-247620" eaLnBrk="0" fontAlgn="base" hangingPunct="0">
              <a:spcBef>
                <a:spcPct val="0"/>
              </a:spcBef>
              <a:spcAft>
                <a:spcPct val="0"/>
              </a:spcAft>
              <a:defRPr kumimoji="1" b="1">
                <a:solidFill>
                  <a:schemeClr val="tx1"/>
                </a:solidFill>
                <a:latin typeface="Arial" pitchFamily="34" charset="0"/>
                <a:ea typeface="新細明體" pitchFamily="18" charset="-120"/>
              </a:defRPr>
            </a:lvl7pPr>
            <a:lvl8pPr marL="3714293" indent="-247620" eaLnBrk="0" fontAlgn="base" hangingPunct="0">
              <a:spcBef>
                <a:spcPct val="0"/>
              </a:spcBef>
              <a:spcAft>
                <a:spcPct val="0"/>
              </a:spcAft>
              <a:defRPr kumimoji="1" b="1">
                <a:solidFill>
                  <a:schemeClr val="tx1"/>
                </a:solidFill>
                <a:latin typeface="Arial" pitchFamily="34" charset="0"/>
                <a:ea typeface="新細明體" pitchFamily="18" charset="-120"/>
              </a:defRPr>
            </a:lvl8pPr>
            <a:lvl9pPr marL="4209532" indent="-247620" eaLnBrk="0" fontAlgn="base" hangingPunct="0">
              <a:spcBef>
                <a:spcPct val="0"/>
              </a:spcBef>
              <a:spcAft>
                <a:spcPct val="0"/>
              </a:spcAft>
              <a:defRPr kumimoji="1" b="1">
                <a:solidFill>
                  <a:schemeClr val="tx1"/>
                </a:solidFill>
                <a:latin typeface="Arial" pitchFamily="34" charset="0"/>
                <a:ea typeface="新細明體" pitchFamily="18"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EF1E9BF1-32DC-42C9-9BB2-73B40A53086A}" type="slidenum">
              <a:rPr kumimoji="1" lang="en-US" altLang="zh-TW" sz="1200" b="0" i="0" u="none" strike="noStrike" kern="1200" cap="none" spc="0" normalizeH="0" baseline="0" noProof="0" smtClean="0">
                <a:ln>
                  <a:noFill/>
                </a:ln>
                <a:solidFill>
                  <a:srgbClr val="000000"/>
                </a:solidFill>
                <a:effectLst/>
                <a:uLnTx/>
                <a:uFillTx/>
                <a:latin typeface="Arial" pitchFamily="34" charset="0"/>
                <a:ea typeface="新細明體" pitchFamily="18"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154</a:t>
            </a:fld>
            <a:endParaRPr kumimoji="1" lang="en-US" altLang="zh-TW"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custDataLst>
              <p:tags r:id="rId1"/>
            </p:custDataLst>
          </p:nvPr>
        </p:nvSpPr>
        <p:spPr>
          <a:xfrm>
            <a:off x="947015" y="4860984"/>
            <a:ext cx="5205272" cy="46069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a:latin typeface="Arial" pitchFamily="34" charset="0"/>
            </a:endParaRPr>
          </a:p>
        </p:txBody>
      </p:sp>
    </p:spTree>
    <p:extLst>
      <p:ext uri="{BB962C8B-B14F-4D97-AF65-F5344CB8AC3E}">
        <p14:creationId xmlns:p14="http://schemas.microsoft.com/office/powerpoint/2010/main" val="18714926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b="1">
                <a:solidFill>
                  <a:schemeClr val="tx1"/>
                </a:solidFill>
                <a:latin typeface="Arial" pitchFamily="34" charset="0"/>
                <a:ea typeface="新細明體" pitchFamily="18" charset="-120"/>
              </a:defRPr>
            </a:lvl1pPr>
            <a:lvl2pPr marL="804763" indent="-309524" eaLnBrk="0" hangingPunct="0">
              <a:defRPr kumimoji="1" b="1">
                <a:solidFill>
                  <a:schemeClr val="tx1"/>
                </a:solidFill>
                <a:latin typeface="Arial" pitchFamily="34" charset="0"/>
                <a:ea typeface="新細明體" pitchFamily="18" charset="-120"/>
              </a:defRPr>
            </a:lvl2pPr>
            <a:lvl3pPr marL="1238098" indent="-247620" eaLnBrk="0" hangingPunct="0">
              <a:defRPr kumimoji="1" b="1">
                <a:solidFill>
                  <a:schemeClr val="tx1"/>
                </a:solidFill>
                <a:latin typeface="Arial" pitchFamily="34" charset="0"/>
                <a:ea typeface="新細明體" pitchFamily="18" charset="-120"/>
              </a:defRPr>
            </a:lvl3pPr>
            <a:lvl4pPr marL="1733337" indent="-247620" eaLnBrk="0" hangingPunct="0">
              <a:defRPr kumimoji="1" b="1">
                <a:solidFill>
                  <a:schemeClr val="tx1"/>
                </a:solidFill>
                <a:latin typeface="Arial" pitchFamily="34" charset="0"/>
                <a:ea typeface="新細明體" pitchFamily="18" charset="-120"/>
              </a:defRPr>
            </a:lvl4pPr>
            <a:lvl5pPr marL="2228576" indent="-247620" eaLnBrk="0" hangingPunct="0">
              <a:defRPr kumimoji="1" b="1">
                <a:solidFill>
                  <a:schemeClr val="tx1"/>
                </a:solidFill>
                <a:latin typeface="Arial" pitchFamily="34" charset="0"/>
                <a:ea typeface="新細明體" pitchFamily="18" charset="-120"/>
              </a:defRPr>
            </a:lvl5pPr>
            <a:lvl6pPr marL="2723815" indent="-247620" eaLnBrk="0" fontAlgn="base" hangingPunct="0">
              <a:spcBef>
                <a:spcPct val="0"/>
              </a:spcBef>
              <a:spcAft>
                <a:spcPct val="0"/>
              </a:spcAft>
              <a:defRPr kumimoji="1" b="1">
                <a:solidFill>
                  <a:schemeClr val="tx1"/>
                </a:solidFill>
                <a:latin typeface="Arial" pitchFamily="34" charset="0"/>
                <a:ea typeface="新細明體" pitchFamily="18" charset="-120"/>
              </a:defRPr>
            </a:lvl6pPr>
            <a:lvl7pPr marL="3219054" indent="-247620" eaLnBrk="0" fontAlgn="base" hangingPunct="0">
              <a:spcBef>
                <a:spcPct val="0"/>
              </a:spcBef>
              <a:spcAft>
                <a:spcPct val="0"/>
              </a:spcAft>
              <a:defRPr kumimoji="1" b="1">
                <a:solidFill>
                  <a:schemeClr val="tx1"/>
                </a:solidFill>
                <a:latin typeface="Arial" pitchFamily="34" charset="0"/>
                <a:ea typeface="新細明體" pitchFamily="18" charset="-120"/>
              </a:defRPr>
            </a:lvl7pPr>
            <a:lvl8pPr marL="3714293" indent="-247620" eaLnBrk="0" fontAlgn="base" hangingPunct="0">
              <a:spcBef>
                <a:spcPct val="0"/>
              </a:spcBef>
              <a:spcAft>
                <a:spcPct val="0"/>
              </a:spcAft>
              <a:defRPr kumimoji="1" b="1">
                <a:solidFill>
                  <a:schemeClr val="tx1"/>
                </a:solidFill>
                <a:latin typeface="Arial" pitchFamily="34" charset="0"/>
                <a:ea typeface="新細明體" pitchFamily="18" charset="-120"/>
              </a:defRPr>
            </a:lvl8pPr>
            <a:lvl9pPr marL="4209532" indent="-247620" eaLnBrk="0" fontAlgn="base" hangingPunct="0">
              <a:spcBef>
                <a:spcPct val="0"/>
              </a:spcBef>
              <a:spcAft>
                <a:spcPct val="0"/>
              </a:spcAft>
              <a:defRPr kumimoji="1" b="1">
                <a:solidFill>
                  <a:schemeClr val="tx1"/>
                </a:solidFill>
                <a:latin typeface="Arial" pitchFamily="34" charset="0"/>
                <a:ea typeface="新細明體" pitchFamily="18"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EF1E9BF1-32DC-42C9-9BB2-73B40A53086A}" type="slidenum">
              <a:rPr kumimoji="1" lang="en-US" altLang="zh-TW" sz="1200" b="0" i="0" u="none" strike="noStrike" kern="1200" cap="none" spc="0" normalizeH="0" baseline="0" noProof="0" smtClean="0">
                <a:ln>
                  <a:noFill/>
                </a:ln>
                <a:solidFill>
                  <a:srgbClr val="000000"/>
                </a:solidFill>
                <a:effectLst/>
                <a:uLnTx/>
                <a:uFillTx/>
                <a:latin typeface="Arial" pitchFamily="34" charset="0"/>
                <a:ea typeface="新細明體" pitchFamily="18"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155</a:t>
            </a:fld>
            <a:endParaRPr kumimoji="1" lang="en-US" altLang="zh-TW"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custDataLst>
              <p:tags r:id="rId1"/>
            </p:custDataLst>
          </p:nvPr>
        </p:nvSpPr>
        <p:spPr>
          <a:xfrm>
            <a:off x="947015" y="4860984"/>
            <a:ext cx="5205272" cy="46069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a:latin typeface="Arial" pitchFamily="34" charset="0"/>
            </a:endParaRPr>
          </a:p>
        </p:txBody>
      </p:sp>
    </p:spTree>
    <p:extLst>
      <p:ext uri="{BB962C8B-B14F-4D97-AF65-F5344CB8AC3E}">
        <p14:creationId xmlns:p14="http://schemas.microsoft.com/office/powerpoint/2010/main" val="41634245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b="1">
                <a:solidFill>
                  <a:schemeClr val="tx1"/>
                </a:solidFill>
                <a:latin typeface="Arial" pitchFamily="34" charset="0"/>
                <a:ea typeface="新細明體" pitchFamily="18" charset="-120"/>
              </a:defRPr>
            </a:lvl1pPr>
            <a:lvl2pPr marL="804763" indent="-309524" eaLnBrk="0" hangingPunct="0">
              <a:defRPr kumimoji="1" b="1">
                <a:solidFill>
                  <a:schemeClr val="tx1"/>
                </a:solidFill>
                <a:latin typeface="Arial" pitchFamily="34" charset="0"/>
                <a:ea typeface="新細明體" pitchFamily="18" charset="-120"/>
              </a:defRPr>
            </a:lvl2pPr>
            <a:lvl3pPr marL="1238098" indent="-247620" eaLnBrk="0" hangingPunct="0">
              <a:defRPr kumimoji="1" b="1">
                <a:solidFill>
                  <a:schemeClr val="tx1"/>
                </a:solidFill>
                <a:latin typeface="Arial" pitchFamily="34" charset="0"/>
                <a:ea typeface="新細明體" pitchFamily="18" charset="-120"/>
              </a:defRPr>
            </a:lvl3pPr>
            <a:lvl4pPr marL="1733337" indent="-247620" eaLnBrk="0" hangingPunct="0">
              <a:defRPr kumimoji="1" b="1">
                <a:solidFill>
                  <a:schemeClr val="tx1"/>
                </a:solidFill>
                <a:latin typeface="Arial" pitchFamily="34" charset="0"/>
                <a:ea typeface="新細明體" pitchFamily="18" charset="-120"/>
              </a:defRPr>
            </a:lvl4pPr>
            <a:lvl5pPr marL="2228576" indent="-247620" eaLnBrk="0" hangingPunct="0">
              <a:defRPr kumimoji="1" b="1">
                <a:solidFill>
                  <a:schemeClr val="tx1"/>
                </a:solidFill>
                <a:latin typeface="Arial" pitchFamily="34" charset="0"/>
                <a:ea typeface="新細明體" pitchFamily="18" charset="-120"/>
              </a:defRPr>
            </a:lvl5pPr>
            <a:lvl6pPr marL="2723815" indent="-247620" eaLnBrk="0" fontAlgn="base" hangingPunct="0">
              <a:spcBef>
                <a:spcPct val="0"/>
              </a:spcBef>
              <a:spcAft>
                <a:spcPct val="0"/>
              </a:spcAft>
              <a:defRPr kumimoji="1" b="1">
                <a:solidFill>
                  <a:schemeClr val="tx1"/>
                </a:solidFill>
                <a:latin typeface="Arial" pitchFamily="34" charset="0"/>
                <a:ea typeface="新細明體" pitchFamily="18" charset="-120"/>
              </a:defRPr>
            </a:lvl6pPr>
            <a:lvl7pPr marL="3219054" indent="-247620" eaLnBrk="0" fontAlgn="base" hangingPunct="0">
              <a:spcBef>
                <a:spcPct val="0"/>
              </a:spcBef>
              <a:spcAft>
                <a:spcPct val="0"/>
              </a:spcAft>
              <a:defRPr kumimoji="1" b="1">
                <a:solidFill>
                  <a:schemeClr val="tx1"/>
                </a:solidFill>
                <a:latin typeface="Arial" pitchFamily="34" charset="0"/>
                <a:ea typeface="新細明體" pitchFamily="18" charset="-120"/>
              </a:defRPr>
            </a:lvl7pPr>
            <a:lvl8pPr marL="3714293" indent="-247620" eaLnBrk="0" fontAlgn="base" hangingPunct="0">
              <a:spcBef>
                <a:spcPct val="0"/>
              </a:spcBef>
              <a:spcAft>
                <a:spcPct val="0"/>
              </a:spcAft>
              <a:defRPr kumimoji="1" b="1">
                <a:solidFill>
                  <a:schemeClr val="tx1"/>
                </a:solidFill>
                <a:latin typeface="Arial" pitchFamily="34" charset="0"/>
                <a:ea typeface="新細明體" pitchFamily="18" charset="-120"/>
              </a:defRPr>
            </a:lvl8pPr>
            <a:lvl9pPr marL="4209532" indent="-247620" eaLnBrk="0" fontAlgn="base" hangingPunct="0">
              <a:spcBef>
                <a:spcPct val="0"/>
              </a:spcBef>
              <a:spcAft>
                <a:spcPct val="0"/>
              </a:spcAft>
              <a:defRPr kumimoji="1" b="1">
                <a:solidFill>
                  <a:schemeClr val="tx1"/>
                </a:solidFill>
                <a:latin typeface="Arial" pitchFamily="34" charset="0"/>
                <a:ea typeface="新細明體" pitchFamily="18"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EF1E9BF1-32DC-42C9-9BB2-73B40A53086A}" type="slidenum">
              <a:rPr kumimoji="1" lang="en-US" altLang="zh-TW" sz="1200" b="0" i="0" u="none" strike="noStrike" kern="1200" cap="none" spc="0" normalizeH="0" baseline="0" noProof="0" smtClean="0">
                <a:ln>
                  <a:noFill/>
                </a:ln>
                <a:solidFill>
                  <a:srgbClr val="000000"/>
                </a:solidFill>
                <a:effectLst/>
                <a:uLnTx/>
                <a:uFillTx/>
                <a:latin typeface="Arial" pitchFamily="34" charset="0"/>
                <a:ea typeface="新細明體" pitchFamily="18"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156</a:t>
            </a:fld>
            <a:endParaRPr kumimoji="1" lang="en-US" altLang="zh-TW" sz="1200" b="0" i="0" u="none" strike="noStrike" kern="1200" cap="none" spc="0" normalizeH="0" baseline="0" noProof="0">
              <a:ln>
                <a:noFill/>
              </a:ln>
              <a:solidFill>
                <a:srgbClr val="000000"/>
              </a:solidFill>
              <a:effectLst/>
              <a:uLnTx/>
              <a:uFillTx/>
              <a:latin typeface="Arial" pitchFamily="34" charset="0"/>
              <a:ea typeface="新細明體" pitchFamily="18" charset="-120"/>
              <a:cs typeface="+mn-cs"/>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custDataLst>
              <p:tags r:id="rId1"/>
            </p:custDataLst>
          </p:nvPr>
        </p:nvSpPr>
        <p:spPr>
          <a:xfrm>
            <a:off x="947015" y="4860984"/>
            <a:ext cx="5205272" cy="46069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TW" dirty="0">
              <a:latin typeface="Arial" pitchFamily="34" charset="0"/>
            </a:endParaRPr>
          </a:p>
        </p:txBody>
      </p:sp>
    </p:spTree>
    <p:extLst>
      <p:ext uri="{BB962C8B-B14F-4D97-AF65-F5344CB8AC3E}">
        <p14:creationId xmlns:p14="http://schemas.microsoft.com/office/powerpoint/2010/main" val="31632625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2" name="Google Shape;58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TextEdit="1"/>
          </p:cNvSpPr>
          <p:nvPr>
            <p:ph type="sldImg"/>
          </p:nvPr>
        </p:nvSpPr>
        <p:spPr>
          <a:ln/>
        </p:spPr>
      </p:sp>
      <p:sp>
        <p:nvSpPr>
          <p:cNvPr id="105475"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05476"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652F65B3-0D4E-4705-BD93-BF9E8953FDBC}" type="slidenum">
              <a:rPr kumimoji="1" lang="en-US" altLang="zh-TW"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23</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30070523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4" name="Google Shape;59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3" name="Google Shape;843;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160</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2" name="Google Shape;85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1" name="Google Shape;861;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162</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4" name="Google Shape;87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4" name="Google Shape;884;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3" name="Google Shape;1053;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49732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3" name="Google Shape;1073;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183138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3" name="Google Shape;1083;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740307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3" name="Google Shape;1093;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87015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投影片圖像版面配置區 1"/>
          <p:cNvSpPr>
            <a:spLocks noGrp="1" noRot="1" noChangeAspect="1" noTextEdit="1"/>
          </p:cNvSpPr>
          <p:nvPr>
            <p:ph type="sldImg"/>
          </p:nvPr>
        </p:nvSpPr>
        <p:spPr>
          <a:ln/>
        </p:spPr>
      </p:sp>
      <p:sp>
        <p:nvSpPr>
          <p:cNvPr id="11264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1264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eaLnBrk="0" hangingPunct="0">
              <a:defRPr kumimoji="1">
                <a:solidFill>
                  <a:schemeClr val="tx1"/>
                </a:solidFill>
                <a:latin typeface="Arial" charset="0"/>
                <a:ea typeface="標楷體" pitchFamily="65" charset="-120"/>
              </a:defRPr>
            </a:lvl1pPr>
            <a:lvl2pPr marL="742950" indent="-285750" defTabSz="946150" eaLnBrk="0" hangingPunct="0">
              <a:defRPr kumimoji="1">
                <a:solidFill>
                  <a:schemeClr val="tx1"/>
                </a:solidFill>
                <a:latin typeface="Arial" charset="0"/>
                <a:ea typeface="標楷體" pitchFamily="65" charset="-120"/>
              </a:defRPr>
            </a:lvl2pPr>
            <a:lvl3pPr marL="1143000" indent="-228600" defTabSz="946150" eaLnBrk="0" hangingPunct="0">
              <a:defRPr kumimoji="1">
                <a:solidFill>
                  <a:schemeClr val="tx1"/>
                </a:solidFill>
                <a:latin typeface="Arial" charset="0"/>
                <a:ea typeface="標楷體" pitchFamily="65" charset="-120"/>
              </a:defRPr>
            </a:lvl3pPr>
            <a:lvl4pPr marL="1600200" indent="-228600" defTabSz="946150" eaLnBrk="0" hangingPunct="0">
              <a:defRPr kumimoji="1">
                <a:solidFill>
                  <a:schemeClr val="tx1"/>
                </a:solidFill>
                <a:latin typeface="Arial" charset="0"/>
                <a:ea typeface="標楷體" pitchFamily="65" charset="-120"/>
              </a:defRPr>
            </a:lvl4pPr>
            <a:lvl5pPr marL="2057400" indent="-228600" defTabSz="946150" eaLnBrk="0" hangingPunct="0">
              <a:defRPr kumimoji="1">
                <a:solidFill>
                  <a:schemeClr val="tx1"/>
                </a:solidFill>
                <a:latin typeface="Arial" charset="0"/>
                <a:ea typeface="標楷體" pitchFamily="65" charset="-120"/>
              </a:defRPr>
            </a:lvl5pPr>
            <a:lvl6pPr marL="2514600" indent="-228600" defTabSz="94615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defTabSz="94615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defTabSz="94615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defTabSz="946150" eaLnBrk="0" fontAlgn="base" hangingPunct="0">
              <a:spcBef>
                <a:spcPct val="0"/>
              </a:spcBef>
              <a:spcAft>
                <a:spcPct val="0"/>
              </a:spcAft>
              <a:defRPr kumimoji="1">
                <a:solidFill>
                  <a:schemeClr val="tx1"/>
                </a:solidFill>
                <a:latin typeface="Arial" charset="0"/>
                <a:ea typeface="標楷體" pitchFamily="65" charset="-120"/>
              </a:defRPr>
            </a:lvl9pPr>
          </a:lstStyle>
          <a:p>
            <a:pPr marL="0" marR="0" lvl="0" indent="0" algn="r" defTabSz="946150" rtl="0" eaLnBrk="1" fontAlgn="base" latinLnBrk="0" hangingPunct="1">
              <a:lnSpc>
                <a:spcPct val="100000"/>
              </a:lnSpc>
              <a:spcBef>
                <a:spcPct val="0"/>
              </a:spcBef>
              <a:spcAft>
                <a:spcPct val="0"/>
              </a:spcAft>
              <a:buClrTx/>
              <a:buSzTx/>
              <a:buFontTx/>
              <a:buNone/>
              <a:tabLst/>
              <a:defRPr/>
            </a:pPr>
            <a:fld id="{8B37E8BC-765D-4F48-8E80-423A568ED773}" type="slidenum">
              <a:rPr kumimoji="1" lang="en-US" altLang="zh-TW"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24</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9172867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1" name="Google Shape;94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1" name="Google Shape;971;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5" name="Google Shape;985;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3" name="Google Shape;993;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46150" rtl="0" eaLnBrk="1" fontAlgn="base" latinLnBrk="0" hangingPunct="1">
              <a:lnSpc>
                <a:spcPct val="100000"/>
              </a:lnSpc>
              <a:spcBef>
                <a:spcPct val="0"/>
              </a:spcBef>
              <a:spcAft>
                <a:spcPct val="0"/>
              </a:spcAft>
              <a:buClrTx/>
              <a:buSzTx/>
              <a:buFontTx/>
              <a:buNone/>
              <a:tabLst/>
              <a:defRPr/>
            </a:pPr>
            <a:fld id="{D2E85252-363E-4FD2-A5CA-5A6D7CE37664}" type="slidenum">
              <a:rPr kumimoji="1" lang="en-US" altLang="zh-TW" sz="1200" b="0" i="0" u="none" strike="noStrike" kern="1200" cap="none" spc="0" normalizeH="0" baseline="0" noProof="0" smtClean="0">
                <a:ln>
                  <a:noFill/>
                </a:ln>
                <a:solidFill>
                  <a:srgbClr val="000000"/>
                </a:solidFill>
                <a:effectLst/>
                <a:uLnTx/>
                <a:uFillTx/>
                <a:latin typeface="Arial" charset="0"/>
                <a:ea typeface="標楷體" pitchFamily="65" charset="-120"/>
                <a:cs typeface="+mn-cs"/>
              </a:rPr>
              <a:pPr marL="0" marR="0" lvl="0" indent="0" algn="r" defTabSz="946150" rtl="0" eaLnBrk="1" fontAlgn="base" latinLnBrk="0" hangingPunct="1">
                <a:lnSpc>
                  <a:spcPct val="100000"/>
                </a:lnSpc>
                <a:spcBef>
                  <a:spcPct val="0"/>
                </a:spcBef>
                <a:spcAft>
                  <a:spcPct val="0"/>
                </a:spcAft>
                <a:buClrTx/>
                <a:buSzTx/>
                <a:buFontTx/>
                <a:buNone/>
                <a:tabLst/>
                <a:defRPr/>
              </a:pPr>
              <a:t>173</a:t>
            </a:fld>
            <a:endParaRPr kumimoji="1" lang="en-US" altLang="zh-TW" sz="1200" b="0" i="0" u="none" strike="noStrike" kern="1200" cap="none" spc="0" normalizeH="0" baseline="0" noProof="0">
              <a:ln>
                <a:noFill/>
              </a:ln>
              <a:solidFill>
                <a:srgbClr val="000000"/>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2186573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72923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721599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162392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投影片編號版面配置區 17"/>
          <p:cNvSpPr>
            <a:spLocks noGrp="1"/>
          </p:cNvSpPr>
          <p:nvPr>
            <p:ph type="sldNum" sz="quarter" idx="10"/>
          </p:nvPr>
        </p:nvSpPr>
        <p:spPr/>
        <p:txBody>
          <a:bodyPr/>
          <a:lstStyle>
            <a:lvl1pPr>
              <a:defRPr/>
            </a:lvl1pPr>
          </a:lstStyle>
          <a:p>
            <a:pPr>
              <a:defRPr/>
            </a:pPr>
            <a:fld id="{A196FB8A-6445-4012-8D4A-D011A35CC47B}" type="slidenum">
              <a:rPr lang="zh-TW" altLang="en-US">
                <a:solidFill>
                  <a:prstClr val="black"/>
                </a:solidFill>
              </a:rPr>
              <a:pPr>
                <a:defRPr/>
              </a:pPr>
              <a:t>‹#›</a:t>
            </a:fld>
            <a:endParaRPr lang="zh-TW" altLang="en-US" dirty="0">
              <a:solidFill>
                <a:prstClr val="black"/>
              </a:solidFill>
            </a:endParaRPr>
          </a:p>
        </p:txBody>
      </p:sp>
    </p:spTree>
    <p:extLst>
      <p:ext uri="{BB962C8B-B14F-4D97-AF65-F5344CB8AC3E}">
        <p14:creationId xmlns:p14="http://schemas.microsoft.com/office/powerpoint/2010/main" val="2922940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752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鈣_回顧">
  <p:cSld name="鈣_回顧">
    <p:spTree>
      <p:nvGrpSpPr>
        <p:cNvPr id="1" name="Shape 54"/>
        <p:cNvGrpSpPr/>
        <p:nvPr/>
      </p:nvGrpSpPr>
      <p:grpSpPr>
        <a:xfrm>
          <a:off x="0" y="0"/>
          <a:ext cx="0" cy="0"/>
          <a:chOff x="0" y="0"/>
          <a:chExt cx="0" cy="0"/>
        </a:xfrm>
      </p:grpSpPr>
      <p:sp>
        <p:nvSpPr>
          <p:cNvPr id="55" name="Google Shape;55;p123"/>
          <p:cNvSpPr/>
          <p:nvPr/>
        </p:nvSpPr>
        <p:spPr>
          <a:xfrm>
            <a:off x="-1" y="6660000"/>
            <a:ext cx="10901081" cy="198000"/>
          </a:xfrm>
          <a:prstGeom prst="rect">
            <a:avLst/>
          </a:prstGeom>
          <a:solidFill>
            <a:srgbClr val="1C4885"/>
          </a:solidFill>
          <a:ln w="12700" cap="flat" cmpd="sng">
            <a:solidFill>
              <a:srgbClr val="1C488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Times New Roman"/>
              <a:ea typeface="Times New Roman"/>
              <a:cs typeface="Times New Roman"/>
              <a:sym typeface="Times New Roman"/>
            </a:endParaRPr>
          </a:p>
        </p:txBody>
      </p:sp>
      <p:sp>
        <p:nvSpPr>
          <p:cNvPr id="61" name="Google Shape;61;p123"/>
          <p:cNvSpPr/>
          <p:nvPr/>
        </p:nvSpPr>
        <p:spPr>
          <a:xfrm>
            <a:off x="12067269" y="6060143"/>
            <a:ext cx="124732" cy="797859"/>
          </a:xfrm>
          <a:prstGeom prst="rect">
            <a:avLst/>
          </a:prstGeom>
          <a:solidFill>
            <a:srgbClr val="1C4885"/>
          </a:solidFill>
          <a:ln w="12700" cap="flat" cmpd="sng">
            <a:solidFill>
              <a:srgbClr val="1C488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Times New Roman"/>
              <a:ea typeface="Times New Roman"/>
              <a:cs typeface="Times New Roman"/>
              <a:sym typeface="Times New Roman"/>
            </a:endParaRPr>
          </a:p>
        </p:txBody>
      </p:sp>
      <p:sp>
        <p:nvSpPr>
          <p:cNvPr id="62" name="Google Shape;62;p123"/>
          <p:cNvSpPr txBox="1">
            <a:spLocks noGrp="1"/>
          </p:cNvSpPr>
          <p:nvPr>
            <p:ph type="sldNum" idx="12"/>
          </p:nvPr>
        </p:nvSpPr>
        <p:spPr>
          <a:xfrm>
            <a:off x="10820400" y="6379605"/>
            <a:ext cx="117437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2793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硝酸_結果">
  <p:cSld name="硝酸_結果">
    <p:spTree>
      <p:nvGrpSpPr>
        <p:cNvPr id="1" name="Shape 76"/>
        <p:cNvGrpSpPr/>
        <p:nvPr/>
      </p:nvGrpSpPr>
      <p:grpSpPr>
        <a:xfrm>
          <a:off x="0" y="0"/>
          <a:ext cx="0" cy="0"/>
          <a:chOff x="0" y="0"/>
          <a:chExt cx="0" cy="0"/>
        </a:xfrm>
      </p:grpSpPr>
      <p:sp>
        <p:nvSpPr>
          <p:cNvPr id="84" name="Google Shape;84;p126"/>
          <p:cNvSpPr txBox="1">
            <a:spLocks noGrp="1"/>
          </p:cNvSpPr>
          <p:nvPr>
            <p:ph type="sldNum" idx="12"/>
          </p:nvPr>
        </p:nvSpPr>
        <p:spPr>
          <a:xfrm>
            <a:off x="10901080" y="6379605"/>
            <a:ext cx="109369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0925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a:prstGeom prst="rect">
            <a:avLst/>
          </a:prstGeo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Google Shape;84;p126">
            <a:extLst>
              <a:ext uri="{FF2B5EF4-FFF2-40B4-BE49-F238E27FC236}">
                <a16:creationId xmlns:a16="http://schemas.microsoft.com/office/drawing/2014/main" id="{37223477-447C-4EA2-86F8-1AF2E1395476}"/>
              </a:ext>
            </a:extLst>
          </p:cNvPr>
          <p:cNvSpPr txBox="1">
            <a:spLocks noGrp="1"/>
          </p:cNvSpPr>
          <p:nvPr>
            <p:ph type="sldNum" idx="12"/>
          </p:nvPr>
        </p:nvSpPr>
        <p:spPr>
          <a:xfrm>
            <a:off x="10901080" y="6379605"/>
            <a:ext cx="109369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06838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a:prstGeom prst="rect">
            <a:avLst/>
          </a:prstGeom>
        </p:spPr>
        <p:txBody>
          <a:bodyPr/>
          <a:lstStyle/>
          <a:p>
            <a:r>
              <a:rPr lang="zh-TW" altLang="en-US"/>
              <a:t>按一下以編輯母片標題樣式</a:t>
            </a:r>
          </a:p>
        </p:txBody>
      </p:sp>
      <p:sp>
        <p:nvSpPr>
          <p:cNvPr id="3" name="內容版面配置區 2"/>
          <p:cNvSpPr>
            <a:spLocks noGrp="1"/>
          </p:cNvSpPr>
          <p:nvPr>
            <p:ph idx="1"/>
          </p:nvPr>
        </p:nvSpPr>
        <p:spPr>
          <a:xfrm>
            <a:off x="609600" y="1600201"/>
            <a:ext cx="10972800" cy="4525963"/>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Google Shape;84;p126">
            <a:extLst>
              <a:ext uri="{FF2B5EF4-FFF2-40B4-BE49-F238E27FC236}">
                <a16:creationId xmlns:a16="http://schemas.microsoft.com/office/drawing/2014/main" id="{624E3EE9-4B8C-487A-8D75-CDD266F0866D}"/>
              </a:ext>
            </a:extLst>
          </p:cNvPr>
          <p:cNvSpPr txBox="1">
            <a:spLocks noGrp="1"/>
          </p:cNvSpPr>
          <p:nvPr>
            <p:ph type="sldNum" idx="12"/>
          </p:nvPr>
        </p:nvSpPr>
        <p:spPr>
          <a:xfrm>
            <a:off x="10901080" y="6379605"/>
            <a:ext cx="109369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20310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Google Shape;84;p126">
            <a:extLst>
              <a:ext uri="{FF2B5EF4-FFF2-40B4-BE49-F238E27FC236}">
                <a16:creationId xmlns:a16="http://schemas.microsoft.com/office/drawing/2014/main" id="{C87365E0-7551-42A8-AEC5-C64E8C0880EC}"/>
              </a:ext>
            </a:extLst>
          </p:cNvPr>
          <p:cNvSpPr txBox="1">
            <a:spLocks noGrp="1"/>
          </p:cNvSpPr>
          <p:nvPr>
            <p:ph type="sldNum" idx="12"/>
          </p:nvPr>
        </p:nvSpPr>
        <p:spPr>
          <a:xfrm>
            <a:off x="10901080" y="6379605"/>
            <a:ext cx="109369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3401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a:prstGeom prst="rect">
            <a:avLst/>
          </a:prstGeom>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Google Shape;84;p126">
            <a:extLst>
              <a:ext uri="{FF2B5EF4-FFF2-40B4-BE49-F238E27FC236}">
                <a16:creationId xmlns:a16="http://schemas.microsoft.com/office/drawing/2014/main" id="{D1E0F360-2809-45E0-909A-00A59DC4F31C}"/>
              </a:ext>
            </a:extLst>
          </p:cNvPr>
          <p:cNvSpPr txBox="1">
            <a:spLocks noGrp="1"/>
          </p:cNvSpPr>
          <p:nvPr>
            <p:ph type="sldNum" idx="12"/>
          </p:nvPr>
        </p:nvSpPr>
        <p:spPr>
          <a:xfrm>
            <a:off x="10901080" y="6379605"/>
            <a:ext cx="109369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26618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094944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a:prstGeom prst="rect">
            <a:avLst/>
          </a:prstGeo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Google Shape;84;p126">
            <a:extLst>
              <a:ext uri="{FF2B5EF4-FFF2-40B4-BE49-F238E27FC236}">
                <a16:creationId xmlns:a16="http://schemas.microsoft.com/office/drawing/2014/main" id="{11723BA7-4907-44A9-AC24-7E55B7C2E9EF}"/>
              </a:ext>
            </a:extLst>
          </p:cNvPr>
          <p:cNvSpPr txBox="1">
            <a:spLocks noGrp="1"/>
          </p:cNvSpPr>
          <p:nvPr>
            <p:ph type="sldNum" idx="12"/>
          </p:nvPr>
        </p:nvSpPr>
        <p:spPr>
          <a:xfrm>
            <a:off x="10901080" y="6379605"/>
            <a:ext cx="109369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7080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a:prstGeom prst="rect">
            <a:avLst/>
          </a:prstGeom>
        </p:spPr>
        <p:txBody>
          <a:bodyPr/>
          <a:lstStyle/>
          <a:p>
            <a:r>
              <a:rPr lang="zh-TW" altLang="en-US"/>
              <a:t>按一下以編輯母片標題樣式</a:t>
            </a:r>
          </a:p>
        </p:txBody>
      </p:sp>
      <p:sp>
        <p:nvSpPr>
          <p:cNvPr id="3" name="Google Shape;84;p126">
            <a:extLst>
              <a:ext uri="{FF2B5EF4-FFF2-40B4-BE49-F238E27FC236}">
                <a16:creationId xmlns:a16="http://schemas.microsoft.com/office/drawing/2014/main" id="{AB4E7CB2-5DA9-4E38-8943-846B3858F0E5}"/>
              </a:ext>
            </a:extLst>
          </p:cNvPr>
          <p:cNvSpPr txBox="1">
            <a:spLocks noGrp="1"/>
          </p:cNvSpPr>
          <p:nvPr>
            <p:ph type="sldNum" idx="12"/>
          </p:nvPr>
        </p:nvSpPr>
        <p:spPr>
          <a:xfrm>
            <a:off x="10901080" y="6379605"/>
            <a:ext cx="109369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68791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Google Shape;84;p126">
            <a:extLst>
              <a:ext uri="{FF2B5EF4-FFF2-40B4-BE49-F238E27FC236}">
                <a16:creationId xmlns:a16="http://schemas.microsoft.com/office/drawing/2014/main" id="{B0F5E093-FEE0-482C-AC73-81D37A7C1B16}"/>
              </a:ext>
            </a:extLst>
          </p:cNvPr>
          <p:cNvSpPr txBox="1">
            <a:spLocks noGrp="1"/>
          </p:cNvSpPr>
          <p:nvPr>
            <p:ph type="sldNum" idx="12"/>
          </p:nvPr>
        </p:nvSpPr>
        <p:spPr>
          <a:xfrm>
            <a:off x="10901080" y="6379605"/>
            <a:ext cx="109369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76968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a:prstGeom prst="rect">
            <a:avLst/>
          </a:prstGeo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527109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a:prstGeom prst="rect">
            <a:avLst/>
          </a:prstGeo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4042387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a:prstGeom prst="rect">
            <a:avLst/>
          </a:prstGeom>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109728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212993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a:prstGeom prst="rect">
            <a:avLst/>
          </a:prstGeo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5194362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a:prstGeom prst="rect">
            <a:avLst/>
          </a:prstGeom>
        </p:spPr>
        <p:txBody>
          <a:bodyPr/>
          <a:lstStyle/>
          <a:p>
            <a:r>
              <a:rPr lang="zh-TW" altLang="en-US"/>
              <a:t>按一下以編輯母片標題樣式</a:t>
            </a:r>
          </a:p>
        </p:txBody>
      </p:sp>
      <p:sp>
        <p:nvSpPr>
          <p:cNvPr id="3" name="表格版面配置區 2"/>
          <p:cNvSpPr>
            <a:spLocks noGrp="1"/>
          </p:cNvSpPr>
          <p:nvPr>
            <p:ph type="tbl" idx="1"/>
          </p:nvPr>
        </p:nvSpPr>
        <p:spPr>
          <a:xfrm>
            <a:off x="609600" y="1600201"/>
            <a:ext cx="10972800" cy="4525963"/>
          </a:xfrm>
          <a:prstGeom prst="rect">
            <a:avLst/>
          </a:prstGeom>
        </p:spPr>
        <p:txBody>
          <a:bodyPr/>
          <a:lstStyle/>
          <a:p>
            <a:pPr lvl="0"/>
            <a:endParaRPr lang="zh-TW" altLang="en-US" noProof="0"/>
          </a:p>
        </p:txBody>
      </p:sp>
    </p:spTree>
    <p:extLst>
      <p:ext uri="{BB962C8B-B14F-4D97-AF65-F5344CB8AC3E}">
        <p14:creationId xmlns:p14="http://schemas.microsoft.com/office/powerpoint/2010/main" val="2787686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609600" y="274639"/>
            <a:ext cx="10972800" cy="5851525"/>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180144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603878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770761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a:xfrm>
            <a:off x="9347200" y="6308727"/>
            <a:ext cx="2844800" cy="365125"/>
          </a:xfrm>
        </p:spPr>
        <p:txBody>
          <a:bodyPr/>
          <a:lstStyle>
            <a:lvl1pPr>
              <a:defRPr sz="2400"/>
            </a:lvl1p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542309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28481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148519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012836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4858646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79200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857403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01362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0267235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55022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547672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投影片編號版面配置區 17"/>
          <p:cNvSpPr>
            <a:spLocks noGrp="1"/>
          </p:cNvSpPr>
          <p:nvPr>
            <p:ph type="sldNum" sz="quarter" idx="10"/>
          </p:nvPr>
        </p:nvSpPr>
        <p:spPr/>
        <p:txBody>
          <a:bodyPr/>
          <a:lstStyle>
            <a:lvl1pPr>
              <a:defRPr/>
            </a:lvl1pPr>
          </a:lstStyle>
          <a:p>
            <a:pPr>
              <a:defRPr/>
            </a:pPr>
            <a:fld id="{A196FB8A-6445-4012-8D4A-D011A35CC47B}" type="slidenum">
              <a:rPr lang="zh-TW" altLang="en-US">
                <a:solidFill>
                  <a:prstClr val="black"/>
                </a:solidFill>
              </a:rPr>
              <a:pPr>
                <a:defRPr/>
              </a:pPr>
              <a:t>‹#›</a:t>
            </a:fld>
            <a:endParaRPr lang="zh-TW" altLang="en-US" dirty="0">
              <a:solidFill>
                <a:prstClr val="black"/>
              </a:solidFill>
            </a:endParaRPr>
          </a:p>
        </p:txBody>
      </p:sp>
    </p:spTree>
    <p:extLst>
      <p:ext uri="{BB962C8B-B14F-4D97-AF65-F5344CB8AC3E}">
        <p14:creationId xmlns:p14="http://schemas.microsoft.com/office/powerpoint/2010/main" val="15101897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929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914400" y="609600"/>
            <a:ext cx="10363200" cy="1143000"/>
          </a:xfrm>
        </p:spPr>
        <p:txBody>
          <a:bodyPr/>
          <a:lstStyle/>
          <a:p>
            <a:r>
              <a:rPr lang="zh-TW" altLang="en-US"/>
              <a:t>按一下以編輯母片標題樣式</a:t>
            </a:r>
          </a:p>
        </p:txBody>
      </p:sp>
      <p:sp>
        <p:nvSpPr>
          <p:cNvPr id="3" name="表格版面配置區 2"/>
          <p:cNvSpPr>
            <a:spLocks noGrp="1"/>
          </p:cNvSpPr>
          <p:nvPr>
            <p:ph type="tbl" idx="1"/>
          </p:nvPr>
        </p:nvSpPr>
        <p:spPr>
          <a:xfrm>
            <a:off x="914400" y="1981200"/>
            <a:ext cx="10363200" cy="4114800"/>
          </a:xfrm>
        </p:spPr>
        <p:txBody>
          <a:bodyPr/>
          <a:lstStyle/>
          <a:p>
            <a:endParaRPr lang="zh-TW" altLang="en-US"/>
          </a:p>
        </p:txBody>
      </p:sp>
      <p:sp>
        <p:nvSpPr>
          <p:cNvPr id="4" name="日期版面配置區 3"/>
          <p:cNvSpPr>
            <a:spLocks noGrp="1"/>
          </p:cNvSpPr>
          <p:nvPr>
            <p:ph type="dt" sz="half" idx="10"/>
          </p:nvPr>
        </p:nvSpPr>
        <p:spPr>
          <a:xfrm>
            <a:off x="914400" y="6248400"/>
            <a:ext cx="2540000" cy="457200"/>
          </a:xfrm>
        </p:spPr>
        <p:txBody>
          <a:bodyPr/>
          <a:lstStyle>
            <a:lvl1pPr>
              <a:defRPr/>
            </a:lvl1pPr>
          </a:lstStyle>
          <a:p>
            <a:endParaRPr lang="en-US" altLang="zh-CN">
              <a:solidFill>
                <a:prstClr val="black">
                  <a:tint val="75000"/>
                </a:prstClr>
              </a:solidFill>
            </a:endParaRPr>
          </a:p>
        </p:txBody>
      </p:sp>
      <p:sp>
        <p:nvSpPr>
          <p:cNvPr id="5" name="頁尾版面配置區 4"/>
          <p:cNvSpPr>
            <a:spLocks noGrp="1"/>
          </p:cNvSpPr>
          <p:nvPr>
            <p:ph type="ftr" sz="quarter" idx="11"/>
          </p:nvPr>
        </p:nvSpPr>
        <p:spPr>
          <a:xfrm>
            <a:off x="4165600" y="6248400"/>
            <a:ext cx="3860800" cy="457200"/>
          </a:xfrm>
        </p:spPr>
        <p:txBody>
          <a:bodyPr/>
          <a:lstStyle>
            <a:lvl1pPr>
              <a:defRPr/>
            </a:lvl1pPr>
          </a:lstStyle>
          <a:p>
            <a:endParaRPr lang="en-US" altLang="zh-CN">
              <a:solidFill>
                <a:prstClr val="black">
                  <a:tint val="75000"/>
                </a:prstClr>
              </a:solidFill>
            </a:endParaRPr>
          </a:p>
        </p:txBody>
      </p:sp>
      <p:sp>
        <p:nvSpPr>
          <p:cNvPr id="6" name="投影片編號版面配置區 5"/>
          <p:cNvSpPr>
            <a:spLocks noGrp="1"/>
          </p:cNvSpPr>
          <p:nvPr>
            <p:ph type="sldNum" sz="quarter" idx="12"/>
          </p:nvPr>
        </p:nvSpPr>
        <p:spPr>
          <a:xfrm>
            <a:off x="8737600" y="6248400"/>
            <a:ext cx="2540000" cy="457200"/>
          </a:xfrm>
        </p:spPr>
        <p:txBody>
          <a:bodyPr/>
          <a:lstStyle>
            <a:lvl1pPr>
              <a:defRPr/>
            </a:lvl1pPr>
          </a:lstStyle>
          <a:p>
            <a:fld id="{D2AC21E0-23BC-4DEC-95E6-FD516BB290AC}" type="slidenum">
              <a:rPr lang="zh-CN" altLang="en-US">
                <a:solidFill>
                  <a:prstClr val="black">
                    <a:tint val="75000"/>
                  </a:prstClr>
                </a:solidFill>
              </a:rPr>
              <a:pPr/>
              <a:t>‹#›</a:t>
            </a:fld>
            <a:endParaRPr lang="en-US" altLang="zh-CN">
              <a:solidFill>
                <a:prstClr val="black">
                  <a:tint val="75000"/>
                </a:prstClr>
              </a:solidFill>
            </a:endParaRPr>
          </a:p>
        </p:txBody>
      </p:sp>
    </p:spTree>
    <p:extLst>
      <p:ext uri="{BB962C8B-B14F-4D97-AF65-F5344CB8AC3E}">
        <p14:creationId xmlns:p14="http://schemas.microsoft.com/office/powerpoint/2010/main" val="11117894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914400" y="609600"/>
            <a:ext cx="103632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914400" y="1981200"/>
            <a:ext cx="508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981200"/>
            <a:ext cx="508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a:xfrm>
            <a:off x="914400" y="6248400"/>
            <a:ext cx="2540000" cy="457200"/>
          </a:xfrm>
        </p:spPr>
        <p:txBody>
          <a:bodyPr/>
          <a:lstStyle>
            <a:lvl1pPr>
              <a:defRPr/>
            </a:lvl1pPr>
          </a:lstStyle>
          <a:p>
            <a:endParaRPr lang="en-US" altLang="zh-CN">
              <a:solidFill>
                <a:prstClr val="black">
                  <a:tint val="75000"/>
                </a:prstClr>
              </a:solidFill>
            </a:endParaRPr>
          </a:p>
        </p:txBody>
      </p:sp>
      <p:sp>
        <p:nvSpPr>
          <p:cNvPr id="6" name="頁尾版面配置區 5"/>
          <p:cNvSpPr>
            <a:spLocks noGrp="1"/>
          </p:cNvSpPr>
          <p:nvPr>
            <p:ph type="ftr" sz="quarter" idx="11"/>
          </p:nvPr>
        </p:nvSpPr>
        <p:spPr>
          <a:xfrm>
            <a:off x="4165600" y="6248400"/>
            <a:ext cx="3860800" cy="457200"/>
          </a:xfrm>
        </p:spPr>
        <p:txBody>
          <a:bodyPr/>
          <a:lstStyle>
            <a:lvl1pPr>
              <a:defRPr/>
            </a:lvl1pPr>
          </a:lstStyle>
          <a:p>
            <a:endParaRPr lang="en-US" altLang="zh-CN">
              <a:solidFill>
                <a:prstClr val="black">
                  <a:tint val="75000"/>
                </a:prstClr>
              </a:solidFill>
            </a:endParaRPr>
          </a:p>
        </p:txBody>
      </p:sp>
      <p:sp>
        <p:nvSpPr>
          <p:cNvPr id="7" name="投影片編號版面配置區 6"/>
          <p:cNvSpPr>
            <a:spLocks noGrp="1"/>
          </p:cNvSpPr>
          <p:nvPr>
            <p:ph type="sldNum" sz="quarter" idx="12"/>
          </p:nvPr>
        </p:nvSpPr>
        <p:spPr>
          <a:xfrm>
            <a:off x="8737600" y="6248400"/>
            <a:ext cx="2540000" cy="457200"/>
          </a:xfrm>
        </p:spPr>
        <p:txBody>
          <a:bodyPr/>
          <a:lstStyle>
            <a:lvl1pPr>
              <a:defRPr/>
            </a:lvl1pPr>
          </a:lstStyle>
          <a:p>
            <a:fld id="{0B746748-306A-4B5D-ABB9-C11660E32492}" type="slidenum">
              <a:rPr lang="zh-CN" altLang="en-US">
                <a:solidFill>
                  <a:prstClr val="black">
                    <a:tint val="75000"/>
                  </a:prstClr>
                </a:solidFill>
              </a:rPr>
              <a:pPr/>
              <a:t>‹#›</a:t>
            </a:fld>
            <a:endParaRPr lang="en-US" altLang="zh-CN">
              <a:solidFill>
                <a:prstClr val="black">
                  <a:tint val="75000"/>
                </a:prstClr>
              </a:solidFill>
            </a:endParaRPr>
          </a:p>
        </p:txBody>
      </p:sp>
    </p:spTree>
    <p:extLst>
      <p:ext uri="{BB962C8B-B14F-4D97-AF65-F5344CB8AC3E}">
        <p14:creationId xmlns:p14="http://schemas.microsoft.com/office/powerpoint/2010/main" val="706490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OverObj">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914400" y="609600"/>
            <a:ext cx="103632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914400" y="1981200"/>
            <a:ext cx="10363200" cy="1981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914400" y="4114800"/>
            <a:ext cx="10363200" cy="1981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9AFEC6-9414-4D59-BE24-8140C07FF1AE}" type="slidenum">
              <a:rPr lang="zh-CN" altLang="en-US">
                <a:solidFill>
                  <a:prstClr val="black">
                    <a:tint val="75000"/>
                  </a:prstClr>
                </a:solidFill>
              </a:rPr>
              <a:pPr>
                <a:defRPr/>
              </a:pPr>
              <a:t>‹#›</a:t>
            </a:fld>
            <a:endParaRPr lang="en-US" altLang="zh-CN">
              <a:solidFill>
                <a:prstClr val="black">
                  <a:tint val="75000"/>
                </a:prstClr>
              </a:solidFill>
            </a:endParaRPr>
          </a:p>
        </p:txBody>
      </p:sp>
    </p:spTree>
    <p:extLst>
      <p:ext uri="{BB962C8B-B14F-4D97-AF65-F5344CB8AC3E}">
        <p14:creationId xmlns:p14="http://schemas.microsoft.com/office/powerpoint/2010/main" val="13100487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lipArtAndTx">
  <p:cSld name="標題，美工圖案及文字">
    <p:spTree>
      <p:nvGrpSpPr>
        <p:cNvPr id="1" name=""/>
        <p:cNvGrpSpPr/>
        <p:nvPr/>
      </p:nvGrpSpPr>
      <p:grpSpPr>
        <a:xfrm>
          <a:off x="0" y="0"/>
          <a:ext cx="0" cy="0"/>
          <a:chOff x="0" y="0"/>
          <a:chExt cx="0" cy="0"/>
        </a:xfrm>
      </p:grpSpPr>
      <p:sp>
        <p:nvSpPr>
          <p:cNvPr id="2" name="標題 1"/>
          <p:cNvSpPr>
            <a:spLocks noGrp="1"/>
          </p:cNvSpPr>
          <p:nvPr>
            <p:ph type="title"/>
          </p:nvPr>
        </p:nvSpPr>
        <p:spPr>
          <a:xfrm>
            <a:off x="914400" y="609600"/>
            <a:ext cx="10363200" cy="1143000"/>
          </a:xfrm>
        </p:spPr>
        <p:txBody>
          <a:bodyPr/>
          <a:lstStyle/>
          <a:p>
            <a:r>
              <a:rPr lang="zh-TW" altLang="en-US"/>
              <a:t>按一下以編輯母片標題樣式</a:t>
            </a:r>
          </a:p>
        </p:txBody>
      </p:sp>
      <p:sp>
        <p:nvSpPr>
          <p:cNvPr id="3" name="美工圖案版面配置區 2"/>
          <p:cNvSpPr>
            <a:spLocks noGrp="1"/>
          </p:cNvSpPr>
          <p:nvPr>
            <p:ph type="clipArt" sz="half" idx="1"/>
          </p:nvPr>
        </p:nvSpPr>
        <p:spPr>
          <a:xfrm>
            <a:off x="914400" y="1981200"/>
            <a:ext cx="5080000" cy="4114800"/>
          </a:xfrm>
        </p:spPr>
        <p:txBody>
          <a:bodyPr/>
          <a:lstStyle/>
          <a:p>
            <a:pPr lvl="0"/>
            <a:endParaRPr lang="zh-TW" altLang="en-US" noProof="0"/>
          </a:p>
        </p:txBody>
      </p:sp>
      <p:sp>
        <p:nvSpPr>
          <p:cNvPr id="4" name="文字版面配置區 3"/>
          <p:cNvSpPr>
            <a:spLocks noGrp="1"/>
          </p:cNvSpPr>
          <p:nvPr>
            <p:ph type="body" sz="half" idx="2"/>
          </p:nvPr>
        </p:nvSpPr>
        <p:spPr>
          <a:xfrm>
            <a:off x="6197600" y="1981200"/>
            <a:ext cx="508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2810C3-F1B6-4991-9380-5A5551F8D562}" type="slidenum">
              <a:rPr lang="zh-CN" altLang="en-US">
                <a:solidFill>
                  <a:prstClr val="black">
                    <a:tint val="75000"/>
                  </a:prstClr>
                </a:solidFill>
              </a:rPr>
              <a:pPr>
                <a:defRPr/>
              </a:pPr>
              <a:t>‹#›</a:t>
            </a:fld>
            <a:endParaRPr lang="en-US" altLang="zh-CN">
              <a:solidFill>
                <a:prstClr val="black">
                  <a:tint val="75000"/>
                </a:prstClr>
              </a:solidFill>
            </a:endParaRPr>
          </a:p>
        </p:txBody>
      </p:sp>
    </p:spTree>
    <p:extLst>
      <p:ext uri="{BB962C8B-B14F-4D97-AF65-F5344CB8AC3E}">
        <p14:creationId xmlns:p14="http://schemas.microsoft.com/office/powerpoint/2010/main" val="1861301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75066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061593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50568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157862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408967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www.ntu.edu.tw/" TargetMode="Externa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1.gif"/><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hyperlink" Target="http://www.ntu.edu.tw/" TargetMode="Externa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11451722" y="6264279"/>
            <a:ext cx="762001" cy="457197"/>
          </a:xfrm>
          <a:prstGeom prst="rect">
            <a:avLst/>
          </a:prstGeom>
        </p:spPr>
        <p:txBody>
          <a:bodyPr vert="horz" lIns="91440" tIns="45720" rIns="91440" bIns="45720" rtlCol="0" anchor="ctr"/>
          <a:lstStyle>
            <a:lvl1pPr algn="r">
              <a:defRPr sz="2800">
                <a:solidFill>
                  <a:schemeClr val="tx1">
                    <a:tint val="75000"/>
                  </a:schemeClr>
                </a:solidFill>
                <a:highlight>
                  <a:srgbClr val="FFFF00"/>
                </a:highlight>
              </a:defRPr>
            </a:lvl1p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pic>
        <p:nvPicPr>
          <p:cNvPr id="7" name="Picture 2" descr="台大網頁">
            <a:hlinkClick r:id="rId17"/>
          </p:cNvPr>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10956918" y="6253162"/>
            <a:ext cx="762000" cy="57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2815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06" r:id="rId14"/>
    <p:sldLayoutId id="2147483707"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075" name="Slide Number Placeholder 6"/>
          <p:cNvSpPr>
            <a:spLocks/>
          </p:cNvSpPr>
          <p:nvPr userDrawn="1"/>
        </p:nvSpPr>
        <p:spPr bwMode="auto">
          <a:xfrm>
            <a:off x="5623985" y="6524626"/>
            <a:ext cx="664633"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97" tIns="50797" rIns="101597" bIns="50797"/>
          <a:lstStyle/>
          <a:p>
            <a:pPr algn="r" fontAlgn="base">
              <a:spcBef>
                <a:spcPct val="0"/>
              </a:spcBef>
              <a:spcAft>
                <a:spcPct val="0"/>
              </a:spcAft>
            </a:pPr>
            <a:fld id="{F75BEAB6-CBC8-410D-8F17-AB1F77D702DF}" type="slidenum">
              <a:rPr kumimoji="1" lang="en-US" altLang="zh-TW" sz="1400">
                <a:solidFill>
                  <a:srgbClr val="FFFFFF"/>
                </a:solidFill>
                <a:latin typeface="Arial" charset="0"/>
                <a:ea typeface="標楷體" pitchFamily="65" charset="-120"/>
              </a:rPr>
              <a:pPr algn="r" fontAlgn="base">
                <a:spcBef>
                  <a:spcPct val="0"/>
                </a:spcBef>
                <a:spcAft>
                  <a:spcPct val="0"/>
                </a:spcAft>
              </a:pPr>
              <a:t>‹#›</a:t>
            </a:fld>
            <a:endParaRPr kumimoji="1" lang="en-US" altLang="zh-TW" sz="1400">
              <a:solidFill>
                <a:srgbClr val="FFFFFF"/>
              </a:solidFill>
              <a:latin typeface="Arial" charset="0"/>
              <a:ea typeface="標楷體" pitchFamily="65" charset="-120"/>
            </a:endParaRPr>
          </a:p>
        </p:txBody>
      </p:sp>
      <p:sp>
        <p:nvSpPr>
          <p:cNvPr id="6" name="Google Shape;84;p126">
            <a:extLst>
              <a:ext uri="{FF2B5EF4-FFF2-40B4-BE49-F238E27FC236}">
                <a16:creationId xmlns:a16="http://schemas.microsoft.com/office/drawing/2014/main" id="{B83ECC87-BBB2-455C-9CC2-060774D2B381}"/>
              </a:ext>
            </a:extLst>
          </p:cNvPr>
          <p:cNvSpPr txBox="1">
            <a:spLocks noGrp="1"/>
          </p:cNvSpPr>
          <p:nvPr>
            <p:ph type="sldNum" idx="4"/>
          </p:nvPr>
        </p:nvSpPr>
        <p:spPr>
          <a:xfrm>
            <a:off x="10901080" y="6379605"/>
            <a:ext cx="109369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1pPr>
            <a:lvl2pPr marL="0" marR="0" lvl="1"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2pPr>
            <a:lvl3pPr marL="0" marR="0" lvl="2"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3pPr>
            <a:lvl4pPr marL="0" marR="0" lvl="3"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4pPr>
            <a:lvl5pPr marL="0" marR="0" lvl="4"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5pPr>
            <a:lvl6pPr marL="0" marR="0" lvl="5"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6pPr>
            <a:lvl7pPr marL="0" marR="0" lvl="6"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7pPr>
            <a:lvl8pPr marL="0" marR="0" lvl="7"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8pPr>
            <a:lvl9pPr marL="0" marR="0" lvl="8" indent="0" algn="r">
              <a:lnSpc>
                <a:spcPct val="100000"/>
              </a:lnSpc>
              <a:spcBef>
                <a:spcPts val="0"/>
              </a:spcBef>
              <a:spcAft>
                <a:spcPts val="0"/>
              </a:spcAft>
              <a:buClr>
                <a:srgbClr val="000000"/>
              </a:buClr>
              <a:buSzPts val="2800"/>
              <a:buFont typeface="Arial"/>
              <a:buNone/>
              <a:defRPr sz="2800" b="0" i="0" u="none" strike="noStrike" cap="none">
                <a:solidFill>
                  <a:srgbClr val="595959"/>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9021083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eaLnBrk="0" fontAlgn="base" hangingPunct="0">
        <a:spcBef>
          <a:spcPct val="0"/>
        </a:spcBef>
        <a:spcAft>
          <a:spcPct val="0"/>
        </a:spcAft>
        <a:defRPr kumimoji="1" sz="4400">
          <a:solidFill>
            <a:schemeClr val="tx2"/>
          </a:solidFill>
          <a:latin typeface="+mj-lt"/>
          <a:ea typeface="標楷體" pitchFamily="65" charset="-120"/>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2pPr>
      <a:lvl3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3pPr>
      <a:lvl4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4pPr>
      <a:lvl5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5pPr>
      <a:lvl6pPr marL="457200" algn="ctr" rtl="0" eaLnBrk="0" fontAlgn="base" hangingPunct="0">
        <a:spcBef>
          <a:spcPct val="0"/>
        </a:spcBef>
        <a:spcAft>
          <a:spcPct val="0"/>
        </a:spcAft>
        <a:defRPr kumimoji="1" sz="4400">
          <a:solidFill>
            <a:schemeClr val="tx2"/>
          </a:solidFill>
          <a:latin typeface="Arial" charset="0"/>
          <a:ea typeface="新細明體" pitchFamily="18" charset="-120"/>
        </a:defRPr>
      </a:lvl6pPr>
      <a:lvl7pPr marL="914400" algn="ctr" rtl="0" eaLnBrk="0" fontAlgn="base" hangingPunct="0">
        <a:spcBef>
          <a:spcPct val="0"/>
        </a:spcBef>
        <a:spcAft>
          <a:spcPct val="0"/>
        </a:spcAft>
        <a:defRPr kumimoji="1" sz="4400">
          <a:solidFill>
            <a:schemeClr val="tx2"/>
          </a:solidFill>
          <a:latin typeface="Arial" charset="0"/>
          <a:ea typeface="新細明體" pitchFamily="18" charset="-120"/>
        </a:defRPr>
      </a:lvl7pPr>
      <a:lvl8pPr marL="1371600" algn="ctr" rtl="0" eaLnBrk="0" fontAlgn="base" hangingPunct="0">
        <a:spcBef>
          <a:spcPct val="0"/>
        </a:spcBef>
        <a:spcAft>
          <a:spcPct val="0"/>
        </a:spcAft>
        <a:defRPr kumimoji="1" sz="4400">
          <a:solidFill>
            <a:schemeClr val="tx2"/>
          </a:solidFill>
          <a:latin typeface="Arial" charset="0"/>
          <a:ea typeface="新細明體" pitchFamily="18" charset="-120"/>
        </a:defRPr>
      </a:lvl8pPr>
      <a:lvl9pPr marL="1828800" algn="ctr" rtl="0" eaLnBrk="0" fontAlgn="base" hangingPunct="0">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標楷體" pitchFamily="65" charset="-120"/>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標楷體" pitchFamily="65" charset="-120"/>
        </a:defRPr>
      </a:lvl2pPr>
      <a:lvl3pPr marL="1143000" indent="-228600" algn="l" rtl="0" eaLnBrk="0" fontAlgn="base" hangingPunct="0">
        <a:spcBef>
          <a:spcPct val="20000"/>
        </a:spcBef>
        <a:spcAft>
          <a:spcPct val="0"/>
        </a:spcAft>
        <a:buChar char="•"/>
        <a:defRPr kumimoji="1" sz="2400">
          <a:solidFill>
            <a:schemeClr val="tx1"/>
          </a:solidFill>
          <a:latin typeface="+mn-lt"/>
          <a:ea typeface="標楷體" pitchFamily="65" charset="-120"/>
        </a:defRPr>
      </a:lvl3pPr>
      <a:lvl4pPr marL="1600200" indent="-228600" algn="l" rtl="0" eaLnBrk="0" fontAlgn="base" hangingPunct="0">
        <a:spcBef>
          <a:spcPct val="20000"/>
        </a:spcBef>
        <a:spcAft>
          <a:spcPct val="0"/>
        </a:spcAft>
        <a:buChar char="–"/>
        <a:defRPr kumimoji="1" sz="2000">
          <a:solidFill>
            <a:schemeClr val="tx1"/>
          </a:solidFill>
          <a:latin typeface="+mn-lt"/>
          <a:ea typeface="標楷體" pitchFamily="65" charset="-120"/>
        </a:defRPr>
      </a:lvl4pPr>
      <a:lvl5pPr marL="2057400" indent="-228600" algn="l" rtl="0" eaLnBrk="0" fontAlgn="base" hangingPunct="0">
        <a:spcBef>
          <a:spcPct val="20000"/>
        </a:spcBef>
        <a:spcAft>
          <a:spcPct val="0"/>
        </a:spcAft>
        <a:buChar char="»"/>
        <a:defRPr kumimoji="1" sz="2000">
          <a:solidFill>
            <a:schemeClr val="tx1"/>
          </a:solidFill>
          <a:latin typeface="+mn-lt"/>
          <a:ea typeface="標楷體" pitchFamily="65" charset="-120"/>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BEAD13-0566-4C6C-97E7-55F17F24B09F}" type="datetimeFigureOut">
              <a:rPr lang="zh-TW" altLang="en-US" smtClean="0">
                <a:solidFill>
                  <a:prstClr val="black">
                    <a:tint val="75000"/>
                  </a:prstClr>
                </a:solidFill>
              </a:rPr>
              <a:pPr/>
              <a:t>2023/4/10</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10992544" y="6237314"/>
            <a:ext cx="1199456" cy="468312"/>
          </a:xfrm>
          <a:prstGeom prst="rect">
            <a:avLst/>
          </a:prstGeom>
        </p:spPr>
        <p:txBody>
          <a:bodyPr vert="horz" lIns="91440" tIns="45720" rIns="91440" bIns="45720" rtlCol="0" anchor="ctr"/>
          <a:lstStyle>
            <a:lvl1pPr algn="r">
              <a:defRPr sz="2400">
                <a:solidFill>
                  <a:schemeClr val="tx1">
                    <a:tint val="75000"/>
                  </a:schemeClr>
                </a:solidFill>
                <a:highlight>
                  <a:srgbClr val="FFFF00"/>
                </a:highlight>
              </a:defRPr>
            </a:lvl1pPr>
          </a:lstStyle>
          <a:p>
            <a:fld id="{73DA0BB7-265A-403C-9275-D587AB510EDC}" type="slidenum">
              <a:rPr lang="zh-TW" altLang="en-US" smtClean="0">
                <a:solidFill>
                  <a:prstClr val="black">
                    <a:tint val="75000"/>
                  </a:prstClr>
                </a:solidFill>
              </a:rPr>
              <a:pPr/>
              <a:t>‹#›</a:t>
            </a:fld>
            <a:endParaRPr lang="zh-TW" altLang="en-US">
              <a:solidFill>
                <a:prstClr val="black">
                  <a:tint val="75000"/>
                </a:prstClr>
              </a:solidFill>
            </a:endParaRPr>
          </a:p>
        </p:txBody>
      </p:sp>
      <p:pic>
        <p:nvPicPr>
          <p:cNvPr id="7" name="Picture 2" descr="台大網頁">
            <a:hlinkClick r:id="rId19"/>
          </p:cNvPr>
          <p:cNvPicPr>
            <a:picLocks noChangeAspect="1" noChangeArrowheads="1"/>
          </p:cNvPicPr>
          <p:nvPr userDrawn="1"/>
        </p:nvPicPr>
        <p:blipFill>
          <a:blip r:embed="rId20" cstate="screen">
            <a:extLst>
              <a:ext uri="{28A0092B-C50C-407E-A947-70E740481C1C}">
                <a14:useLocalDpi xmlns:a14="http://schemas.microsoft.com/office/drawing/2010/main" val="0"/>
              </a:ext>
            </a:extLst>
          </a:blip>
          <a:srcRect/>
          <a:stretch>
            <a:fillRect/>
          </a:stretch>
        </p:blipFill>
        <p:spPr bwMode="auto">
          <a:xfrm>
            <a:off x="10992544" y="6237313"/>
            <a:ext cx="762000" cy="57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06512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10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8.xml"/></Relationships>
</file>

<file path=ppt/slides/_rels/slide10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0.xml"/></Relationships>
</file>

<file path=ppt/slides/_rels/slide10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0.xml"/></Relationships>
</file>

<file path=ppt/slides/_rels/slide10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4.xml"/></Relationships>
</file>

<file path=ppt/slides/_rels/slide10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4.xml"/></Relationships>
</file>

<file path=ppt/slides/_rels/slide10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1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7.png"/><Relationship Id="rId1" Type="http://schemas.openxmlformats.org/officeDocument/2006/relationships/slideLayout" Target="../slideLayouts/slideLayout30.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11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9.xml"/><Relationship Id="rId1" Type="http://schemas.openxmlformats.org/officeDocument/2006/relationships/slideLayout" Target="../slideLayouts/slideLayout3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_rels/slide11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12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3.xml"/><Relationship Id="rId1" Type="http://schemas.openxmlformats.org/officeDocument/2006/relationships/slideLayout" Target="../slideLayouts/slideLayout38.xml"/></Relationships>
</file>

<file path=ppt/slides/_rels/slide12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4.xml"/><Relationship Id="rId1" Type="http://schemas.openxmlformats.org/officeDocument/2006/relationships/slideLayout" Target="../slideLayouts/slideLayout38.xml"/><Relationship Id="rId5" Type="http://schemas.openxmlformats.org/officeDocument/2006/relationships/image" Target="../media/image125.jpeg"/><Relationship Id="rId4" Type="http://schemas.openxmlformats.org/officeDocument/2006/relationships/image" Target="../media/image124.jpeg"/></Relationships>
</file>

<file path=ppt/slides/_rels/slide12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5.xml"/><Relationship Id="rId1" Type="http://schemas.openxmlformats.org/officeDocument/2006/relationships/slideLayout" Target="../slideLayouts/slideLayout38.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2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8.xml"/></Relationships>
</file>

<file path=ppt/slides/_rels/slide12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56.xml"/><Relationship Id="rId1" Type="http://schemas.openxmlformats.org/officeDocument/2006/relationships/slideLayout" Target="../slideLayouts/slideLayout34.xml"/><Relationship Id="rId4" Type="http://schemas.openxmlformats.org/officeDocument/2006/relationships/image" Target="../media/image132.jpeg"/></Relationships>
</file>

<file path=ppt/slides/_rels/slide12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12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13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0.xml"/><Relationship Id="rId1" Type="http://schemas.openxmlformats.org/officeDocument/2006/relationships/slideLayout" Target="../slideLayouts/slideLayout34.xml"/></Relationships>
</file>

<file path=ppt/slides/_rels/slide13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4.xml"/></Relationships>
</file>

<file path=ppt/slides/_rels/slide13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1.xml"/><Relationship Id="rId1" Type="http://schemas.openxmlformats.org/officeDocument/2006/relationships/slideLayout" Target="../slideLayouts/slideLayout34.xml"/><Relationship Id="rId4" Type="http://schemas.openxmlformats.org/officeDocument/2006/relationships/image" Target="../media/image139.jpeg"/></Relationships>
</file>

<file path=ppt/slides/_rels/slide13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2.xml"/><Relationship Id="rId1" Type="http://schemas.openxmlformats.org/officeDocument/2006/relationships/slideLayout" Target="../slideLayouts/slideLayout34.xml"/><Relationship Id="rId5" Type="http://schemas.openxmlformats.org/officeDocument/2006/relationships/image" Target="../media/image142.jpeg"/><Relationship Id="rId4" Type="http://schemas.openxmlformats.org/officeDocument/2006/relationships/image" Target="../media/image141.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6.xml.rels><?xml version="1.0" encoding="UTF-8" standalone="yes"?>
<Relationships xmlns="http://schemas.openxmlformats.org/package/2006/relationships"><Relationship Id="rId3" Type="http://schemas.openxmlformats.org/officeDocument/2006/relationships/image" Target="../media/image143.gif"/><Relationship Id="rId2" Type="http://schemas.openxmlformats.org/officeDocument/2006/relationships/notesSlide" Target="../notesSlides/notesSlide63.xml"/><Relationship Id="rId1" Type="http://schemas.openxmlformats.org/officeDocument/2006/relationships/slideLayout" Target="../slideLayouts/slideLayout34.xml"/></Relationships>
</file>

<file path=ppt/slides/_rels/slide13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4.xml"/><Relationship Id="rId1" Type="http://schemas.openxmlformats.org/officeDocument/2006/relationships/slideLayout" Target="../slideLayouts/slideLayout34.xml"/><Relationship Id="rId5" Type="http://schemas.openxmlformats.org/officeDocument/2006/relationships/image" Target="../media/image146.png"/><Relationship Id="rId4" Type="http://schemas.openxmlformats.org/officeDocument/2006/relationships/image" Target="../media/image145.png"/></Relationships>
</file>

<file path=ppt/slides/_rels/slide13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5.xml"/><Relationship Id="rId1" Type="http://schemas.openxmlformats.org/officeDocument/2006/relationships/slideLayout" Target="../slideLayouts/slideLayout34.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13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6.xml"/><Relationship Id="rId1" Type="http://schemas.openxmlformats.org/officeDocument/2006/relationships/slideLayout" Target="../slideLayouts/slideLayout35.xml"/><Relationship Id="rId5" Type="http://schemas.openxmlformats.org/officeDocument/2006/relationships/image" Target="../media/image153.jpeg"/><Relationship Id="rId4" Type="http://schemas.openxmlformats.org/officeDocument/2006/relationships/image" Target="../media/image152.jpe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7.xml"/><Relationship Id="rId1" Type="http://schemas.openxmlformats.org/officeDocument/2006/relationships/slideLayout" Target="../slideLayouts/slideLayout30.xml"/><Relationship Id="rId4" Type="http://schemas.openxmlformats.org/officeDocument/2006/relationships/image" Target="../media/image155.jpeg"/></Relationships>
</file>

<file path=ppt/slides/_rels/slide14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68.xml"/><Relationship Id="rId1" Type="http://schemas.openxmlformats.org/officeDocument/2006/relationships/slideLayout" Target="../slideLayouts/slideLayout3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2.xml"/></Relationships>
</file>

<file path=ppt/slides/_rels/slide14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70.xml"/><Relationship Id="rId1" Type="http://schemas.openxmlformats.org/officeDocument/2006/relationships/slideLayout" Target="../slideLayouts/slideLayout35.xml"/></Relationships>
</file>

<file path=ppt/slides/_rels/slide14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71.xml"/><Relationship Id="rId1" Type="http://schemas.openxmlformats.org/officeDocument/2006/relationships/slideLayout" Target="../slideLayouts/slideLayout34.xml"/></Relationships>
</file>

<file path=ppt/slides/_rels/slide145.xml.rels><?xml version="1.0" encoding="UTF-8" standalone="yes"?>
<Relationships xmlns="http://schemas.openxmlformats.org/package/2006/relationships"><Relationship Id="rId3" Type="http://schemas.openxmlformats.org/officeDocument/2006/relationships/hyperlink" Target="https://www.youtube.com/watch?v=ME_rprRlmMM&amp;t=32s" TargetMode="External"/><Relationship Id="rId2" Type="http://schemas.openxmlformats.org/officeDocument/2006/relationships/hyperlink" Target="https://youtu.be/YDQQj-WzT_U" TargetMode="External"/><Relationship Id="rId1" Type="http://schemas.openxmlformats.org/officeDocument/2006/relationships/slideLayout" Target="../slideLayouts/slideLayout34.xml"/><Relationship Id="rId5" Type="http://schemas.openxmlformats.org/officeDocument/2006/relationships/hyperlink" Target="https://www.aerofarms.com/" TargetMode="External"/><Relationship Id="rId4" Type="http://schemas.openxmlformats.org/officeDocument/2006/relationships/hyperlink" Target="https://www.youtube.com/watch?v=1m9U-AZ98_k" TargetMode="Externa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59.jpeg"/><Relationship Id="rId7" Type="http://schemas.openxmlformats.org/officeDocument/2006/relationships/image" Target="../media/image163.jpe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14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15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5.xml"/></Relationships>
</file>

<file path=ppt/slides/_rels/slide16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163.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164.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5.xml"/></Relationships>
</file>

<file path=ppt/slides/_rels/slide16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7.xml"/><Relationship Id="rId1" Type="http://schemas.openxmlformats.org/officeDocument/2006/relationships/slideLayout" Target="../slideLayouts/slideLayout15.xml"/><Relationship Id="rId4" Type="http://schemas.openxmlformats.org/officeDocument/2006/relationships/image" Target="../media/image172.pn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5.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5.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171.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92.xml"/><Relationship Id="rId1" Type="http://schemas.openxmlformats.org/officeDocument/2006/relationships/slideLayout" Target="../slideLayouts/slideLayout1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17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94.xml"/><Relationship Id="rId1" Type="http://schemas.openxmlformats.org/officeDocument/2006/relationships/slideLayout" Target="../slideLayouts/slideLayout38.xml"/></Relationships>
</file>

<file path=ppt/slides/_rels/slide174.xml.rels><?xml version="1.0" encoding="UTF-8" standalone="yes"?>
<Relationships xmlns="http://schemas.openxmlformats.org/package/2006/relationships"><Relationship Id="rId2" Type="http://schemas.openxmlformats.org/officeDocument/2006/relationships/hyperlink" Target="https://www.google.com/search?q=nutrient+deficiencies&amp;hl=zh_tw&amp;source=lnms&amp;tbm=isch&amp;sa=X&amp;ved=2ahUKEwi_o8Wz2Z_-AhUOM94KHZHaCs0Q_AUoAXoECAIQAw&amp;biw=1280&amp;bih=513&amp;dpr=1.5" TargetMode="Externa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 Id="rId4" Type="http://schemas.openxmlformats.org/officeDocument/2006/relationships/image" Target="../media/image178.jpeg"/></Relationships>
</file>

<file path=ppt/slides/_rels/slide17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hyperlink" Target="http://www.novacropcontrol.nl/" TargetMode="External"/><Relationship Id="rId2" Type="http://schemas.openxmlformats.org/officeDocument/2006/relationships/image" Target="../media/image16.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8.emf"/><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slide" Target="slide18.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0.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30.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Layout" Target="../slideLayouts/slideLayout30.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Layout" Target="../slideLayouts/slideLayout30.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34.png"/><Relationship Id="rId2" Type="http://schemas.openxmlformats.org/officeDocument/2006/relationships/image" Target="../media/image43.jpeg"/><Relationship Id="rId1" Type="http://schemas.openxmlformats.org/officeDocument/2006/relationships/slideLayout" Target="../slideLayouts/slideLayout30.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07/relationships/hdphoto" Target="../media/hdphoto7.wdp"/><Relationship Id="rId7" Type="http://schemas.openxmlformats.org/officeDocument/2006/relationships/diagramColors" Target="../diagrams/colors5.xml"/><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hyperlink" Target="https://youtu.be/V0BrgBF9IQM" TargetMode="Externa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hyperlink" Target="https://youtu.be/wBcnUUkdavE"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0.gif"/></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93.jpeg"/><Relationship Id="rId5" Type="http://schemas.microsoft.com/office/2007/relationships/hdphoto" Target="../media/hdphoto9.wdp"/><Relationship Id="rId4" Type="http://schemas.openxmlformats.org/officeDocument/2006/relationships/image" Target="../media/image92.png"/></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4.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4.xml"/></Relationships>
</file>

<file path=ppt/slides/_rels/slide9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207568" y="1916834"/>
            <a:ext cx="7772400" cy="1656182"/>
          </a:xfrm>
          <a:noFill/>
          <a:ln>
            <a:noFill/>
          </a:ln>
        </p:spPr>
        <p:style>
          <a:lnRef idx="3">
            <a:schemeClr val="lt1"/>
          </a:lnRef>
          <a:fillRef idx="1">
            <a:schemeClr val="accent4"/>
          </a:fillRef>
          <a:effectRef idx="1">
            <a:schemeClr val="accent4"/>
          </a:effectRef>
          <a:fontRef idx="minor">
            <a:schemeClr val="lt1"/>
          </a:fontRef>
        </p:style>
        <p:txBody>
          <a:bodyPr>
            <a:normAutofit/>
          </a:bodyPr>
          <a:lstStyle/>
          <a:p>
            <a:r>
              <a:rPr lang="en-US" altLang="zh-TW" dirty="0">
                <a:solidFill>
                  <a:schemeClr val="tx1"/>
                </a:solidFill>
                <a:latin typeface="Times New Roman" pitchFamily="18" charset="0"/>
                <a:ea typeface="標楷體" pitchFamily="65" charset="-120"/>
                <a:cs typeface="Times New Roman" pitchFamily="18" charset="0"/>
              </a:rPr>
              <a:t>Environmental Control in PFAL </a:t>
            </a:r>
            <a:r>
              <a:rPr lang="en-US" altLang="zh-TW" b="1" dirty="0">
                <a:solidFill>
                  <a:schemeClr val="tx1"/>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Nutrients</a:t>
            </a:r>
            <a:r>
              <a:rPr lang="zh-TW" altLang="en-US" b="1" dirty="0">
                <a:solidFill>
                  <a:schemeClr val="tx1"/>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 </a:t>
            </a:r>
            <a:r>
              <a:rPr lang="en-US" altLang="zh-TW" b="1" dirty="0">
                <a:solidFill>
                  <a:schemeClr val="tx1"/>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&amp;</a:t>
            </a:r>
            <a:r>
              <a:rPr lang="zh-TW" altLang="en-US" b="1" dirty="0">
                <a:solidFill>
                  <a:schemeClr val="tx1"/>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 </a:t>
            </a:r>
            <a:r>
              <a:rPr lang="en-US" altLang="zh-TW" b="1" dirty="0">
                <a:solidFill>
                  <a:schemeClr val="tx1"/>
                </a:solidFill>
                <a:effectLst>
                  <a:outerShdw blurRad="38100" dist="38100" dir="2700000" algn="tl">
                    <a:srgbClr val="000000">
                      <a:alpha val="43137"/>
                    </a:srgbClr>
                  </a:outerShdw>
                </a:effectLst>
                <a:latin typeface="Times New Roman" pitchFamily="18" charset="0"/>
                <a:ea typeface="標楷體" pitchFamily="65" charset="-120"/>
                <a:cs typeface="Times New Roman" pitchFamily="18" charset="0"/>
              </a:rPr>
              <a:t>Water</a:t>
            </a:r>
            <a:endParaRPr lang="zh-TW" altLang="en-US" b="1" dirty="0">
              <a:solidFill>
                <a:schemeClr val="tx1"/>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3" name="副標題 2"/>
          <p:cNvSpPr>
            <a:spLocks noGrp="1"/>
          </p:cNvSpPr>
          <p:nvPr>
            <p:ph type="subTitle" idx="1"/>
          </p:nvPr>
        </p:nvSpPr>
        <p:spPr>
          <a:xfrm>
            <a:off x="1524000" y="4221088"/>
            <a:ext cx="9144000" cy="1944216"/>
          </a:xfrm>
        </p:spPr>
        <p:txBody>
          <a:bodyPr>
            <a:normAutofit fontScale="70000" lnSpcReduction="20000"/>
          </a:bodyPr>
          <a:lstStyle/>
          <a:p>
            <a:r>
              <a:rPr lang="en-US" altLang="zh-TW" sz="3600" dirty="0">
                <a:latin typeface="Times New Roman" panose="02020603050405020304" pitchFamily="18" charset="0"/>
                <a:ea typeface="標楷體" pitchFamily="65" charset="-120"/>
                <a:cs typeface="Times New Roman" panose="02020603050405020304" pitchFamily="18" charset="0"/>
              </a:rPr>
              <a:t>Wei FANG</a:t>
            </a:r>
          </a:p>
          <a:p>
            <a:r>
              <a:rPr lang="en-US" altLang="zh-TW" sz="3600" dirty="0">
                <a:latin typeface="Times New Roman" panose="02020603050405020304" pitchFamily="18" charset="0"/>
                <a:ea typeface="標楷體" pitchFamily="65" charset="-120"/>
                <a:cs typeface="Times New Roman" panose="02020603050405020304" pitchFamily="18" charset="0"/>
              </a:rPr>
              <a:t>Dept. of Biomechatronics Engineering</a:t>
            </a:r>
            <a:r>
              <a:rPr lang="zh-TW" altLang="en-US" sz="3600" dirty="0">
                <a:latin typeface="Times New Roman" panose="02020603050405020304" pitchFamily="18" charset="0"/>
                <a:ea typeface="標楷體" pitchFamily="65" charset="-120"/>
                <a:cs typeface="Times New Roman" panose="02020603050405020304" pitchFamily="18" charset="0"/>
              </a:rPr>
              <a:t> </a:t>
            </a:r>
            <a:r>
              <a:rPr lang="en-US" altLang="zh-TW" sz="3600" dirty="0">
                <a:latin typeface="Times New Roman" panose="02020603050405020304" pitchFamily="18" charset="0"/>
                <a:ea typeface="標楷體" pitchFamily="65" charset="-120"/>
                <a:cs typeface="Times New Roman" panose="02020603050405020304" pitchFamily="18" charset="0"/>
              </a:rPr>
              <a:t>(BME) and Global ATGS</a:t>
            </a:r>
          </a:p>
          <a:p>
            <a:r>
              <a:rPr lang="en-US" altLang="zh-TW" sz="3600" dirty="0">
                <a:latin typeface="Times New Roman" panose="02020603050405020304" pitchFamily="18" charset="0"/>
                <a:ea typeface="標楷體" pitchFamily="65" charset="-120"/>
                <a:cs typeface="Times New Roman" panose="02020603050405020304" pitchFamily="18" charset="0"/>
              </a:rPr>
              <a:t>Center of Excellence for Controlled Environment Agriculture (CCEA)</a:t>
            </a:r>
          </a:p>
          <a:p>
            <a:r>
              <a:rPr lang="en-US" altLang="zh-TW" sz="3600" dirty="0">
                <a:latin typeface="Times New Roman" panose="02020603050405020304" pitchFamily="18" charset="0"/>
                <a:ea typeface="標楷體" pitchFamily="65" charset="-120"/>
                <a:cs typeface="Times New Roman" panose="02020603050405020304" pitchFamily="18" charset="0"/>
              </a:rPr>
              <a:t>National Taiwan University</a:t>
            </a:r>
            <a:r>
              <a:rPr lang="zh-TW" altLang="en-US" sz="3600" dirty="0">
                <a:latin typeface="Times New Roman" panose="02020603050405020304" pitchFamily="18" charset="0"/>
                <a:ea typeface="標楷體" pitchFamily="65" charset="-120"/>
                <a:cs typeface="Times New Roman" panose="02020603050405020304" pitchFamily="18" charset="0"/>
              </a:rPr>
              <a:t> </a:t>
            </a:r>
            <a:r>
              <a:rPr lang="en-US" altLang="zh-TW" sz="3600" dirty="0">
                <a:latin typeface="Times New Roman" panose="02020603050405020304" pitchFamily="18" charset="0"/>
                <a:ea typeface="標楷體" pitchFamily="65" charset="-120"/>
                <a:cs typeface="Times New Roman" panose="02020603050405020304" pitchFamily="18" charset="0"/>
              </a:rPr>
              <a:t>(NTU)</a:t>
            </a:r>
          </a:p>
        </p:txBody>
      </p:sp>
      <p:sp>
        <p:nvSpPr>
          <p:cNvPr id="4" name="矩形 3">
            <a:extLst>
              <a:ext uri="{FF2B5EF4-FFF2-40B4-BE49-F238E27FC236}">
                <a16:creationId xmlns:a16="http://schemas.microsoft.com/office/drawing/2014/main" id="{9485F682-D7D0-499F-924D-9B45F9784B3A}"/>
              </a:ext>
            </a:extLst>
          </p:cNvPr>
          <p:cNvSpPr/>
          <p:nvPr/>
        </p:nvSpPr>
        <p:spPr>
          <a:xfrm>
            <a:off x="1524000" y="-27384"/>
            <a:ext cx="9144000" cy="584775"/>
          </a:xfrm>
          <a:prstGeom prst="rect">
            <a:avLst/>
          </a:prstGeom>
        </p:spPr>
        <p:txBody>
          <a:bodyPr wrap="square">
            <a:spAutoFit/>
          </a:bodyPr>
          <a:lstStyle/>
          <a:p>
            <a:pPr algn="ctr" fontAlgn="base">
              <a:spcBef>
                <a:spcPct val="0"/>
              </a:spcBef>
              <a:spcAft>
                <a:spcPct val="0"/>
              </a:spcAft>
            </a:pPr>
            <a:r>
              <a:rPr lang="en-US" altLang="zh-TW" sz="3200" b="1" dirty="0">
                <a:latin typeface="Calibri" panose="020F0502020204030204" pitchFamily="34" charset="0"/>
              </a:rPr>
              <a:t>[ATGS 7140] </a:t>
            </a:r>
            <a:r>
              <a:rPr lang="zh-TW" altLang="en-US" sz="3200" b="1" dirty="0">
                <a:latin typeface="Calibri" panose="020F0502020204030204" pitchFamily="34" charset="0"/>
              </a:rPr>
              <a:t> </a:t>
            </a:r>
            <a:r>
              <a:rPr kumimoji="1" lang="en-US" altLang="zh-TW" sz="3200" b="1" dirty="0">
                <a:solidFill>
                  <a:prstClr val="black"/>
                </a:solidFill>
                <a:latin typeface="Calibri" panose="020F0502020204030204" pitchFamily="34" charset="0"/>
                <a:ea typeface="標楷體" pitchFamily="65" charset="-120"/>
              </a:rPr>
              <a:t>Plant Factory – Theory and Practice</a:t>
            </a:r>
            <a:endParaRPr kumimoji="1" lang="zh-TW" altLang="en-US" sz="3200" b="1" dirty="0">
              <a:solidFill>
                <a:prstClr val="black"/>
              </a:solidFill>
              <a:latin typeface="Arial" charset="0"/>
              <a:ea typeface="標楷體" pitchFamily="65" charset="-120"/>
            </a:endParaRPr>
          </a:p>
        </p:txBody>
      </p:sp>
    </p:spTree>
    <p:extLst>
      <p:ext uri="{BB962C8B-B14F-4D97-AF65-F5344CB8AC3E}">
        <p14:creationId xmlns:p14="http://schemas.microsoft.com/office/powerpoint/2010/main" val="375845347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92500" lnSpcReduction="10000"/>
          </a:bodyPr>
          <a:lstStyle/>
          <a:p>
            <a:pPr fontAlgn="base">
              <a:spcBef>
                <a:spcPct val="0"/>
              </a:spcBef>
              <a:spcAft>
                <a:spcPct val="0"/>
              </a:spcAft>
            </a:pPr>
            <a:fld id="{E1147AC2-09A9-4061-AFE5-81CD77CECD4B}" type="slidenum">
              <a:rPr kumimoji="1" lang="zh-TW" altLang="en-US">
                <a:solidFill>
                  <a:srgbClr val="646B86"/>
                </a:solidFill>
                <a:latin typeface="Arial" charset="0"/>
                <a:ea typeface="標楷體" pitchFamily="65" charset="-120"/>
              </a:rPr>
              <a:pPr fontAlgn="base">
                <a:spcBef>
                  <a:spcPct val="0"/>
                </a:spcBef>
                <a:spcAft>
                  <a:spcPct val="0"/>
                </a:spcAft>
              </a:pPr>
              <a:t>10</a:t>
            </a:fld>
            <a:endParaRPr kumimoji="1" lang="zh-TW" altLang="en-US">
              <a:solidFill>
                <a:srgbClr val="646B86"/>
              </a:solidFill>
              <a:latin typeface="Arial" charset="0"/>
              <a:ea typeface="標楷體" pitchFamily="65" charset="-120"/>
            </a:endParaRPr>
          </a:p>
        </p:txBody>
      </p:sp>
      <p:sp>
        <p:nvSpPr>
          <p:cNvPr id="15" name="標題 8">
            <a:extLst>
              <a:ext uri="{FF2B5EF4-FFF2-40B4-BE49-F238E27FC236}">
                <a16:creationId xmlns:a16="http://schemas.microsoft.com/office/drawing/2014/main" id="{08C61441-6FF2-44FE-AA64-CFD85D86FD0E}"/>
              </a:ext>
            </a:extLst>
          </p:cNvPr>
          <p:cNvSpPr txBox="1">
            <a:spLocks/>
          </p:cNvSpPr>
          <p:nvPr/>
        </p:nvSpPr>
        <p:spPr>
          <a:xfrm>
            <a:off x="1944649" y="121196"/>
            <a:ext cx="8229600" cy="762000"/>
          </a:xfrm>
          <a:prstGeom prst="rect">
            <a:avLst/>
          </a:prstGeom>
        </p:spPr>
        <p:txBody>
          <a:bodyP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3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Macro elements of Yamazaki formula for various crops</a:t>
            </a:r>
            <a:endParaRPr lang="zh-TW" altLang="en-US" sz="3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8" name="群組 17">
            <a:extLst>
              <a:ext uri="{FF2B5EF4-FFF2-40B4-BE49-F238E27FC236}">
                <a16:creationId xmlns:a16="http://schemas.microsoft.com/office/drawing/2014/main" id="{E0AB3BAC-71CC-4A79-A86F-D3EF642CEE42}"/>
              </a:ext>
            </a:extLst>
          </p:cNvPr>
          <p:cNvGrpSpPr/>
          <p:nvPr/>
        </p:nvGrpSpPr>
        <p:grpSpPr>
          <a:xfrm>
            <a:off x="1981200" y="632122"/>
            <a:ext cx="7992888" cy="6256358"/>
            <a:chOff x="457200" y="632122"/>
            <a:chExt cx="7992888" cy="6256358"/>
          </a:xfrm>
        </p:grpSpPr>
        <p:pic>
          <p:nvPicPr>
            <p:cNvPr id="6" name="Picture 2"/>
            <p:cNvPicPr/>
            <p:nvPr/>
          </p:nvPicPr>
          <p:blipFill rotWithShape="1">
            <a:blip r:embed="rId3" cstate="email">
              <a:extLst>
                <a:ext uri="{28A0092B-C50C-407E-A947-70E740481C1C}">
                  <a14:useLocalDpi xmlns:a14="http://schemas.microsoft.com/office/drawing/2010/main"/>
                </a:ext>
              </a:extLst>
            </a:blip>
            <a:srcRect/>
            <a:stretch/>
          </p:blipFill>
          <p:spPr bwMode="auto">
            <a:xfrm>
              <a:off x="457200" y="767800"/>
              <a:ext cx="7992888" cy="6120680"/>
            </a:xfrm>
            <a:prstGeom prst="rect">
              <a:avLst/>
            </a:prstGeom>
            <a:noFill/>
            <a:ln>
              <a:noFill/>
            </a:ln>
            <a:effectLst/>
            <a:extLst/>
          </p:spPr>
        </p:pic>
        <p:sp>
          <p:nvSpPr>
            <p:cNvPr id="4" name="文字方塊 3"/>
            <p:cNvSpPr txBox="1"/>
            <p:nvPr/>
          </p:nvSpPr>
          <p:spPr>
            <a:xfrm>
              <a:off x="7385848" y="632122"/>
              <a:ext cx="792088" cy="6186309"/>
            </a:xfrm>
            <a:prstGeom prst="rect">
              <a:avLst/>
            </a:prstGeom>
            <a:noFill/>
            <a:ln w="57150">
              <a:solidFill>
                <a:srgbClr val="00B0F0"/>
              </a:solidFill>
            </a:ln>
          </p:spPr>
          <p:txBody>
            <a:bodyPr wrap="square" rtlCol="0">
              <a:spAutoFit/>
            </a:bodyPr>
            <a:lstStyle/>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endParaRPr kumimoji="1" lang="zh-TW" altLang="en-US" dirty="0">
                <a:solidFill>
                  <a:prstClr val="black"/>
                </a:solidFill>
                <a:latin typeface="Arial" charset="0"/>
                <a:ea typeface="標楷體" pitchFamily="65" charset="-120"/>
              </a:endParaRPr>
            </a:p>
          </p:txBody>
        </p:sp>
        <p:sp>
          <p:nvSpPr>
            <p:cNvPr id="5" name="矩形 4"/>
            <p:cNvSpPr/>
            <p:nvPr/>
          </p:nvSpPr>
          <p:spPr>
            <a:xfrm>
              <a:off x="539552" y="4481736"/>
              <a:ext cx="7776864"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2" name="矩形 1">
              <a:extLst>
                <a:ext uri="{FF2B5EF4-FFF2-40B4-BE49-F238E27FC236}">
                  <a16:creationId xmlns:a16="http://schemas.microsoft.com/office/drawing/2014/main" id="{C23864F1-2D4F-461A-B664-121CFE51E664}"/>
                </a:ext>
              </a:extLst>
            </p:cNvPr>
            <p:cNvSpPr/>
            <p:nvPr/>
          </p:nvSpPr>
          <p:spPr>
            <a:xfrm>
              <a:off x="1439945" y="1078621"/>
              <a:ext cx="696024" cy="338554"/>
            </a:xfrm>
            <a:prstGeom prst="rect">
              <a:avLst/>
            </a:prstGeom>
            <a:solidFill>
              <a:schemeClr val="bg1"/>
            </a:solidFill>
          </p:spPr>
          <p:txBody>
            <a:bodyPr wrap="none">
              <a:spAutoFit/>
            </a:bodyPr>
            <a:lstStyle/>
            <a:p>
              <a:pPr fontAlgn="base">
                <a:spcBef>
                  <a:spcPct val="0"/>
                </a:spcBef>
                <a:spcAft>
                  <a:spcPct val="0"/>
                </a:spcAft>
              </a:pPr>
              <a:r>
                <a:rPr kumimoji="1" lang="en-US" altLang="zh-TW" sz="1600" kern="100" dirty="0">
                  <a:solidFill>
                    <a:prstClr val="black"/>
                  </a:solidFill>
                  <a:latin typeface="Times New Roman" panose="02020603050405020304" pitchFamily="18" charset="0"/>
                  <a:ea typeface="標楷體" pitchFamily="65" charset="-120"/>
                  <a:cs typeface="Times New Roman" panose="02020603050405020304" pitchFamily="18" charset="0"/>
                </a:rPr>
                <a:t>KNO</a:t>
              </a:r>
              <a:r>
                <a:rPr kumimoji="1" lang="en-US" altLang="zh-TW" sz="1600" kern="100" baseline="-25000" dirty="0">
                  <a:solidFill>
                    <a:prstClr val="black"/>
                  </a:solidFill>
                  <a:latin typeface="Times New Roman" panose="02020603050405020304" pitchFamily="18" charset="0"/>
                  <a:ea typeface="標楷體" pitchFamily="65" charset="-120"/>
                  <a:cs typeface="Times New Roman" panose="02020603050405020304" pitchFamily="18" charset="0"/>
                </a:rPr>
                <a:t>3</a:t>
              </a:r>
              <a:endParaRPr kumimoji="1" lang="zh-TW" altLang="en-US" sz="1600" dirty="0">
                <a:solidFill>
                  <a:prstClr val="black"/>
                </a:solidFill>
                <a:latin typeface="Arial" charset="0"/>
                <a:ea typeface="標楷體" pitchFamily="65" charset="-120"/>
              </a:endParaRPr>
            </a:p>
          </p:txBody>
        </p:sp>
        <p:sp>
          <p:nvSpPr>
            <p:cNvPr id="7" name="矩形 6">
              <a:extLst>
                <a:ext uri="{FF2B5EF4-FFF2-40B4-BE49-F238E27FC236}">
                  <a16:creationId xmlns:a16="http://schemas.microsoft.com/office/drawing/2014/main" id="{214D2926-B9C6-4B89-BC76-C9D2E7D2DC4A}"/>
                </a:ext>
              </a:extLst>
            </p:cNvPr>
            <p:cNvSpPr/>
            <p:nvPr/>
          </p:nvSpPr>
          <p:spPr>
            <a:xfrm>
              <a:off x="2051720" y="979547"/>
              <a:ext cx="1066994" cy="461665"/>
            </a:xfrm>
            <a:prstGeom prst="rect">
              <a:avLst/>
            </a:prstGeom>
            <a:solidFill>
              <a:schemeClr val="bg1"/>
            </a:solidFill>
          </p:spPr>
          <p:txBody>
            <a:bodyPr wrap="square">
              <a:spAutoFit/>
            </a:bodyPr>
            <a:lstStyle/>
            <a:p>
              <a:pPr fontAlgn="base">
                <a:spcBef>
                  <a:spcPct val="0"/>
                </a:spcBef>
                <a:spcAft>
                  <a:spcPct val="0"/>
                </a:spcAft>
              </a:pPr>
              <a:r>
                <a:rPr kumimoji="1" lang="en-US" altLang="zh-TW" sz="1200" kern="100" dirty="0">
                  <a:solidFill>
                    <a:prstClr val="black"/>
                  </a:solidFill>
                  <a:latin typeface="Times New Roman" panose="02020603050405020304" pitchFamily="18" charset="0"/>
                  <a:ea typeface="標楷體" pitchFamily="65" charset="-120"/>
                  <a:cs typeface="Times New Roman" panose="02020603050405020304" pitchFamily="18" charset="0"/>
                </a:rPr>
                <a:t>Ca(NO</a:t>
              </a:r>
              <a:r>
                <a:rPr kumimoji="1" lang="en-US" altLang="zh-TW" sz="1200" kern="100" baseline="-25000" dirty="0">
                  <a:solidFill>
                    <a:prstClr val="black"/>
                  </a:solidFill>
                  <a:latin typeface="Times New Roman" panose="02020603050405020304" pitchFamily="18" charset="0"/>
                  <a:ea typeface="標楷體" pitchFamily="65" charset="-120"/>
                  <a:cs typeface="Times New Roman" panose="02020603050405020304" pitchFamily="18" charset="0"/>
                </a:rPr>
                <a:t>3</a:t>
              </a:r>
              <a:r>
                <a:rPr kumimoji="1" lang="en-US" altLang="zh-TW" sz="1200" kern="100" dirty="0">
                  <a:solidFill>
                    <a:prstClr val="black"/>
                  </a:solidFill>
                  <a:latin typeface="Times New Roman" panose="02020603050405020304" pitchFamily="18" charset="0"/>
                  <a:ea typeface="標楷體" pitchFamily="65" charset="-120"/>
                  <a:cs typeface="Times New Roman" panose="02020603050405020304" pitchFamily="18" charset="0"/>
                </a:rPr>
                <a:t>) </a:t>
              </a:r>
              <a:r>
                <a:rPr kumimoji="1" lang="en-US" altLang="zh-TW" sz="1200" kern="100" baseline="-25000" dirty="0">
                  <a:solidFill>
                    <a:prstClr val="black"/>
                  </a:solidFill>
                  <a:latin typeface="Times New Roman" panose="02020603050405020304" pitchFamily="18" charset="0"/>
                  <a:ea typeface="標楷體" pitchFamily="65" charset="-120"/>
                  <a:cs typeface="Times New Roman" panose="02020603050405020304" pitchFamily="18" charset="0"/>
                </a:rPr>
                <a:t>2</a:t>
              </a:r>
              <a:r>
                <a:rPr kumimoji="1" lang="zh-TW" altLang="zh-TW" sz="1200" kern="100" dirty="0">
                  <a:solidFill>
                    <a:prstClr val="black"/>
                  </a:solidFill>
                  <a:latin typeface="Times New Roman" panose="02020603050405020304" pitchFamily="18" charset="0"/>
                  <a:ea typeface="標楷體" pitchFamily="65" charset="-120"/>
                  <a:cs typeface="Times New Roman" panose="02020603050405020304" pitchFamily="18" charset="0"/>
                </a:rPr>
                <a:t>．</a:t>
              </a:r>
              <a:r>
                <a:rPr kumimoji="1" lang="en-US" altLang="zh-TW" sz="1200" kern="100" dirty="0">
                  <a:solidFill>
                    <a:prstClr val="black"/>
                  </a:solidFill>
                  <a:latin typeface="Times New Roman" panose="02020603050405020304" pitchFamily="18" charset="0"/>
                  <a:ea typeface="標楷體" pitchFamily="65" charset="-120"/>
                  <a:cs typeface="Times New Roman" panose="02020603050405020304" pitchFamily="18" charset="0"/>
                </a:rPr>
                <a:t>4H</a:t>
              </a:r>
              <a:r>
                <a:rPr kumimoji="1" lang="en-US" altLang="zh-TW" sz="1200" kern="100" baseline="-25000" dirty="0">
                  <a:solidFill>
                    <a:prstClr val="black"/>
                  </a:solidFill>
                  <a:latin typeface="Times New Roman" panose="02020603050405020304" pitchFamily="18" charset="0"/>
                  <a:ea typeface="標楷體" pitchFamily="65" charset="-120"/>
                  <a:cs typeface="Times New Roman" panose="02020603050405020304" pitchFamily="18" charset="0"/>
                </a:rPr>
                <a:t>2</a:t>
              </a:r>
              <a:r>
                <a:rPr kumimoji="1" lang="en-US" altLang="zh-TW" sz="1200" kern="100" dirty="0">
                  <a:solidFill>
                    <a:prstClr val="black"/>
                  </a:solidFill>
                  <a:latin typeface="Times New Roman" panose="02020603050405020304" pitchFamily="18" charset="0"/>
                  <a:ea typeface="標楷體" pitchFamily="65" charset="-120"/>
                  <a:cs typeface="Times New Roman" panose="02020603050405020304" pitchFamily="18" charset="0"/>
                </a:rPr>
                <a:t>O</a:t>
              </a:r>
              <a:endParaRPr kumimoji="1" lang="zh-TW" altLang="en-US" sz="1200" dirty="0">
                <a:solidFill>
                  <a:prstClr val="black"/>
                </a:solidFill>
                <a:latin typeface="Arial" charset="0"/>
                <a:ea typeface="標楷體" pitchFamily="65" charset="-120"/>
              </a:endParaRPr>
            </a:p>
          </p:txBody>
        </p:sp>
        <p:sp>
          <p:nvSpPr>
            <p:cNvPr id="8" name="矩形 7">
              <a:extLst>
                <a:ext uri="{FF2B5EF4-FFF2-40B4-BE49-F238E27FC236}">
                  <a16:creationId xmlns:a16="http://schemas.microsoft.com/office/drawing/2014/main" id="{331CEFAB-6A2E-4DAD-BEE3-46F0AB4CDDC3}"/>
                </a:ext>
              </a:extLst>
            </p:cNvPr>
            <p:cNvSpPr/>
            <p:nvPr/>
          </p:nvSpPr>
          <p:spPr>
            <a:xfrm>
              <a:off x="2771800" y="939200"/>
              <a:ext cx="810379" cy="523220"/>
            </a:xfrm>
            <a:prstGeom prst="rect">
              <a:avLst/>
            </a:prstGeom>
            <a:solidFill>
              <a:schemeClr val="bg1"/>
            </a:solidFill>
          </p:spPr>
          <p:txBody>
            <a:bodyPr wrap="square">
              <a:spAutoFit/>
            </a:bodyPr>
            <a:lstStyle/>
            <a:p>
              <a:pPr fontAlgn="base">
                <a:spcBef>
                  <a:spcPct val="0"/>
                </a:spcBef>
                <a:spcAft>
                  <a:spcPct val="0"/>
                </a:spcAft>
              </a:pPr>
              <a:r>
                <a:rPr kumimoji="1" lang="en-US" altLang="zh-TW" sz="1400" kern="100" dirty="0">
                  <a:solidFill>
                    <a:prstClr val="black"/>
                  </a:solidFill>
                  <a:latin typeface="Times New Roman" panose="02020603050405020304" pitchFamily="18" charset="0"/>
                  <a:ea typeface="標楷體" pitchFamily="65" charset="-120"/>
                  <a:cs typeface="Times New Roman" panose="02020603050405020304" pitchFamily="18" charset="0"/>
                </a:rPr>
                <a:t>MgSO</a:t>
              </a:r>
              <a:r>
                <a:rPr kumimoji="1" lang="en-US" altLang="zh-TW" sz="1400" kern="100" baseline="-25000" dirty="0">
                  <a:solidFill>
                    <a:prstClr val="black"/>
                  </a:solidFill>
                  <a:latin typeface="Times New Roman" panose="02020603050405020304" pitchFamily="18" charset="0"/>
                  <a:ea typeface="標楷體" pitchFamily="65" charset="-120"/>
                  <a:cs typeface="Times New Roman" panose="02020603050405020304" pitchFamily="18" charset="0"/>
                </a:rPr>
                <a:t>4</a:t>
              </a:r>
              <a:r>
                <a:rPr kumimoji="1" lang="zh-TW" altLang="zh-TW" sz="1400" kern="100" dirty="0">
                  <a:solidFill>
                    <a:prstClr val="black"/>
                  </a:solidFill>
                  <a:latin typeface="Times New Roman" panose="02020603050405020304" pitchFamily="18" charset="0"/>
                  <a:ea typeface="標楷體" pitchFamily="65" charset="-120"/>
                  <a:cs typeface="Times New Roman" panose="02020603050405020304" pitchFamily="18" charset="0"/>
                </a:rPr>
                <a:t>．</a:t>
              </a:r>
              <a:r>
                <a:rPr kumimoji="1" lang="en-US" altLang="zh-TW" sz="1400" kern="100" dirty="0">
                  <a:solidFill>
                    <a:prstClr val="black"/>
                  </a:solidFill>
                  <a:latin typeface="Times New Roman" panose="02020603050405020304" pitchFamily="18" charset="0"/>
                  <a:ea typeface="標楷體" pitchFamily="65" charset="-120"/>
                  <a:cs typeface="Times New Roman" panose="02020603050405020304" pitchFamily="18" charset="0"/>
                </a:rPr>
                <a:t>7H</a:t>
              </a:r>
              <a:r>
                <a:rPr kumimoji="1" lang="en-US" altLang="zh-TW" sz="1400" kern="100" baseline="-25000" dirty="0">
                  <a:solidFill>
                    <a:prstClr val="black"/>
                  </a:solidFill>
                  <a:latin typeface="Times New Roman" panose="02020603050405020304" pitchFamily="18" charset="0"/>
                  <a:ea typeface="標楷體" pitchFamily="65" charset="-120"/>
                  <a:cs typeface="Times New Roman" panose="02020603050405020304" pitchFamily="18" charset="0"/>
                </a:rPr>
                <a:t>2</a:t>
              </a:r>
              <a:r>
                <a:rPr kumimoji="1" lang="en-US" altLang="zh-TW" sz="1400" kern="100" dirty="0">
                  <a:solidFill>
                    <a:prstClr val="black"/>
                  </a:solidFill>
                  <a:latin typeface="Times New Roman" panose="02020603050405020304" pitchFamily="18" charset="0"/>
                  <a:ea typeface="標楷體" pitchFamily="65" charset="-120"/>
                  <a:cs typeface="Times New Roman" panose="02020603050405020304" pitchFamily="18" charset="0"/>
                </a:rPr>
                <a:t>O</a:t>
              </a:r>
              <a:endParaRPr kumimoji="1" lang="zh-TW" altLang="en-US" sz="1400" dirty="0">
                <a:solidFill>
                  <a:prstClr val="black"/>
                </a:solidFill>
                <a:latin typeface="Arial" charset="0"/>
                <a:ea typeface="標楷體" pitchFamily="65" charset="-120"/>
              </a:endParaRPr>
            </a:p>
          </p:txBody>
        </p:sp>
        <p:sp>
          <p:nvSpPr>
            <p:cNvPr id="10" name="矩形 9">
              <a:extLst>
                <a:ext uri="{FF2B5EF4-FFF2-40B4-BE49-F238E27FC236}">
                  <a16:creationId xmlns:a16="http://schemas.microsoft.com/office/drawing/2014/main" id="{040016CE-64CB-4581-B55B-D179ED9F600B}"/>
                </a:ext>
              </a:extLst>
            </p:cNvPr>
            <p:cNvSpPr/>
            <p:nvPr/>
          </p:nvSpPr>
          <p:spPr>
            <a:xfrm>
              <a:off x="4181785" y="917992"/>
              <a:ext cx="750255" cy="584775"/>
            </a:xfrm>
            <a:prstGeom prst="rect">
              <a:avLst/>
            </a:prstGeom>
            <a:solidFill>
              <a:schemeClr val="bg1"/>
            </a:solidFill>
          </p:spPr>
          <p:txBody>
            <a:bodyPr wrap="square">
              <a:spAutoFit/>
            </a:bodyPr>
            <a:lstStyle/>
            <a:p>
              <a:pPr fontAlgn="base">
                <a:spcBef>
                  <a:spcPct val="0"/>
                </a:spcBef>
                <a:spcAft>
                  <a:spcPct val="0"/>
                </a:spcAft>
              </a:pPr>
              <a:r>
                <a:rPr kumimoji="1" lang="en-US" altLang="zh-TW" sz="1600" kern="100" dirty="0">
                  <a:solidFill>
                    <a:prstClr val="black"/>
                  </a:solidFill>
                  <a:latin typeface="Times New Roman" panose="02020603050405020304" pitchFamily="18" charset="0"/>
                  <a:ea typeface="標楷體" pitchFamily="65" charset="-120"/>
                  <a:cs typeface="Times New Roman" panose="02020603050405020304" pitchFamily="18" charset="0"/>
                </a:rPr>
                <a:t>Fe</a:t>
              </a:r>
              <a:r>
                <a:rPr kumimoji="1" lang="zh-TW" altLang="zh-TW" sz="1600" kern="100" dirty="0">
                  <a:solidFill>
                    <a:prstClr val="black"/>
                  </a:solidFill>
                  <a:latin typeface="Times New Roman" panose="02020603050405020304" pitchFamily="18" charset="0"/>
                  <a:ea typeface="標楷體" pitchFamily="65" charset="-120"/>
                  <a:cs typeface="Times New Roman" panose="02020603050405020304" pitchFamily="18" charset="0"/>
                </a:rPr>
                <a:t>．</a:t>
              </a:r>
              <a:r>
                <a:rPr kumimoji="1" lang="en-US" altLang="zh-TW" sz="1600" kern="100" dirty="0">
                  <a:solidFill>
                    <a:prstClr val="black"/>
                  </a:solidFill>
                  <a:latin typeface="Times New Roman" panose="02020603050405020304" pitchFamily="18" charset="0"/>
                  <a:ea typeface="標楷體" pitchFamily="65" charset="-120"/>
                  <a:cs typeface="Times New Roman" panose="02020603050405020304" pitchFamily="18" charset="0"/>
                </a:rPr>
                <a:t>EDTA</a:t>
              </a:r>
              <a:endParaRPr kumimoji="1" lang="zh-TW" altLang="en-US" sz="1600" dirty="0">
                <a:solidFill>
                  <a:prstClr val="black"/>
                </a:solidFill>
                <a:latin typeface="Arial" charset="0"/>
                <a:ea typeface="標楷體" pitchFamily="65" charset="-120"/>
              </a:endParaRPr>
            </a:p>
          </p:txBody>
        </p:sp>
        <p:sp>
          <p:nvSpPr>
            <p:cNvPr id="11" name="文字方塊 10">
              <a:extLst>
                <a:ext uri="{FF2B5EF4-FFF2-40B4-BE49-F238E27FC236}">
                  <a16:creationId xmlns:a16="http://schemas.microsoft.com/office/drawing/2014/main" id="{99F1A711-ACD2-47FA-BD93-AFAF7DF25D6C}"/>
                </a:ext>
              </a:extLst>
            </p:cNvPr>
            <p:cNvSpPr txBox="1"/>
            <p:nvPr/>
          </p:nvSpPr>
          <p:spPr>
            <a:xfrm>
              <a:off x="7482800" y="880890"/>
              <a:ext cx="530072" cy="338554"/>
            </a:xfrm>
            <a:prstGeom prst="rect">
              <a:avLst/>
            </a:prstGeom>
            <a:solidFill>
              <a:schemeClr val="bg1"/>
            </a:solidFill>
          </p:spPr>
          <p:txBody>
            <a:bodyPr wrap="square" rtlCol="0">
              <a:spAutoFit/>
            </a:bodyPr>
            <a:lstStyle/>
            <a:p>
              <a:pPr algn="ctr" fontAlgn="base">
                <a:spcBef>
                  <a:spcPct val="0"/>
                </a:spcBef>
                <a:spcAft>
                  <a:spcPct val="0"/>
                </a:spcAft>
              </a:pPr>
              <a:r>
                <a:rPr kumimoji="1" lang="en-US" altLang="zh-TW" sz="1600" dirty="0">
                  <a:solidFill>
                    <a:prstClr val="black"/>
                  </a:solidFill>
                  <a:latin typeface="Arial" charset="0"/>
                  <a:ea typeface="標楷體" pitchFamily="65" charset="-120"/>
                </a:rPr>
                <a:t>EC</a:t>
              </a:r>
              <a:endParaRPr kumimoji="1" lang="zh-TW" altLang="en-US" sz="2000" dirty="0">
                <a:solidFill>
                  <a:prstClr val="black"/>
                </a:solidFill>
                <a:latin typeface="Arial" charset="0"/>
                <a:ea typeface="標楷體" pitchFamily="65" charset="-120"/>
              </a:endParaRPr>
            </a:p>
          </p:txBody>
        </p:sp>
        <p:sp>
          <p:nvSpPr>
            <p:cNvPr id="12" name="矩形 11">
              <a:extLst>
                <a:ext uri="{FF2B5EF4-FFF2-40B4-BE49-F238E27FC236}">
                  <a16:creationId xmlns:a16="http://schemas.microsoft.com/office/drawing/2014/main" id="{C1514581-AEA1-484B-A89F-AB3D16977EBE}"/>
                </a:ext>
              </a:extLst>
            </p:cNvPr>
            <p:cNvSpPr/>
            <p:nvPr/>
          </p:nvSpPr>
          <p:spPr>
            <a:xfrm>
              <a:off x="4780712" y="1247898"/>
              <a:ext cx="696024" cy="307777"/>
            </a:xfrm>
            <a:prstGeom prst="rect">
              <a:avLst/>
            </a:prstGeom>
            <a:solidFill>
              <a:schemeClr val="bg1"/>
            </a:solidFill>
          </p:spPr>
          <p:txBody>
            <a:bodyPr wrap="square">
              <a:spAutoFit/>
            </a:bodyPr>
            <a:lstStyle/>
            <a:p>
              <a:pPr fontAlgn="base">
                <a:spcBef>
                  <a:spcPct val="0"/>
                </a:spcBef>
                <a:spcAft>
                  <a:spcPct val="0"/>
                </a:spcAft>
              </a:pPr>
              <a:r>
                <a:rPr kumimoji="1" lang="en-US" altLang="zh-TW" sz="1400" kern="100" dirty="0">
                  <a:solidFill>
                    <a:prstClr val="black"/>
                  </a:solidFill>
                  <a:latin typeface="Times New Roman" panose="02020603050405020304" pitchFamily="18" charset="0"/>
                  <a:ea typeface="標楷體" pitchFamily="65" charset="-120"/>
                  <a:cs typeface="Times New Roman" panose="02020603050405020304" pitchFamily="18" charset="0"/>
                </a:rPr>
                <a:t>NO</a:t>
              </a:r>
              <a:r>
                <a:rPr kumimoji="1" lang="en-US" altLang="zh-TW" sz="1400" kern="100" baseline="-25000" dirty="0">
                  <a:solidFill>
                    <a:prstClr val="black"/>
                  </a:solidFill>
                  <a:latin typeface="Times New Roman" panose="02020603050405020304" pitchFamily="18" charset="0"/>
                  <a:ea typeface="標楷體" pitchFamily="65" charset="-120"/>
                  <a:cs typeface="Times New Roman" panose="02020603050405020304" pitchFamily="18" charset="0"/>
                </a:rPr>
                <a:t>3</a:t>
              </a:r>
              <a:r>
                <a:rPr kumimoji="1" lang="en-US" altLang="zh-TW" sz="1400" kern="100" dirty="0">
                  <a:solidFill>
                    <a:prstClr val="black"/>
                  </a:solidFill>
                  <a:latin typeface="Times New Roman" panose="02020603050405020304" pitchFamily="18" charset="0"/>
                  <a:ea typeface="標楷體" pitchFamily="65" charset="-120"/>
                  <a:cs typeface="Times New Roman" panose="02020603050405020304" pitchFamily="18" charset="0"/>
                </a:rPr>
                <a:t>-N</a:t>
              </a:r>
              <a:endParaRPr kumimoji="1" lang="zh-TW" altLang="en-US" sz="1400" dirty="0">
                <a:solidFill>
                  <a:prstClr val="black"/>
                </a:solidFill>
                <a:latin typeface="Arial" charset="0"/>
                <a:ea typeface="標楷體" pitchFamily="65" charset="-120"/>
              </a:endParaRPr>
            </a:p>
          </p:txBody>
        </p:sp>
        <p:sp>
          <p:nvSpPr>
            <p:cNvPr id="13" name="矩形 12">
              <a:extLst>
                <a:ext uri="{FF2B5EF4-FFF2-40B4-BE49-F238E27FC236}">
                  <a16:creationId xmlns:a16="http://schemas.microsoft.com/office/drawing/2014/main" id="{467DC992-70C7-47A4-9D45-B4176FF80C67}"/>
                </a:ext>
              </a:extLst>
            </p:cNvPr>
            <p:cNvSpPr/>
            <p:nvPr/>
          </p:nvSpPr>
          <p:spPr>
            <a:xfrm>
              <a:off x="5536975" y="1217120"/>
              <a:ext cx="1798313" cy="369332"/>
            </a:xfrm>
            <a:prstGeom prst="rect">
              <a:avLst/>
            </a:prstGeom>
            <a:solidFill>
              <a:schemeClr val="bg1"/>
            </a:solidFill>
          </p:spPr>
          <p:txBody>
            <a:bodyPr wrap="none">
              <a:spAutoFit/>
            </a:bodyPr>
            <a:lstStyle/>
            <a:p>
              <a:pPr fontAlgn="base">
                <a:spcBef>
                  <a:spcPct val="0"/>
                </a:spcBef>
                <a:spcAft>
                  <a:spcPct val="0"/>
                </a:spcAft>
              </a:pPr>
              <a:r>
                <a:rPr kumimoji="1" lang="en-US" altLang="zh-TW" kern="100" dirty="0">
                  <a:solidFill>
                    <a:prstClr val="black"/>
                  </a:solidFill>
                  <a:latin typeface="Times New Roman" panose="02020603050405020304" pitchFamily="18" charset="0"/>
                  <a:ea typeface="標楷體" pitchFamily="65" charset="-120"/>
                  <a:cs typeface="Times New Roman" panose="02020603050405020304" pitchFamily="18" charset="0"/>
                </a:rPr>
                <a:t>K</a:t>
              </a:r>
              <a:r>
                <a:rPr kumimoji="1" lang="zh-TW" altLang="en-US" kern="100" dirty="0">
                  <a:solidFill>
                    <a:prstClr val="black"/>
                  </a:solidFill>
                  <a:latin typeface="Times New Roman" panose="02020603050405020304" pitchFamily="18" charset="0"/>
                  <a:ea typeface="標楷體" pitchFamily="65" charset="-120"/>
                  <a:cs typeface="Times New Roman" panose="02020603050405020304" pitchFamily="18" charset="0"/>
                </a:rPr>
                <a:t>    </a:t>
              </a:r>
              <a:r>
                <a:rPr kumimoji="1" lang="en-US" altLang="zh-TW" kern="100" dirty="0">
                  <a:solidFill>
                    <a:prstClr val="black"/>
                  </a:solidFill>
                  <a:latin typeface="Times New Roman" panose="02020603050405020304" pitchFamily="18" charset="0"/>
                  <a:ea typeface="標楷體" pitchFamily="65" charset="-120"/>
                  <a:cs typeface="Times New Roman" panose="02020603050405020304" pitchFamily="18" charset="0"/>
                </a:rPr>
                <a:t>Ca     P    Mg</a:t>
              </a:r>
              <a:endParaRPr kumimoji="1" lang="zh-TW" altLang="en-US" dirty="0">
                <a:solidFill>
                  <a:prstClr val="black"/>
                </a:solidFill>
                <a:latin typeface="Arial" charset="0"/>
                <a:ea typeface="標楷體" pitchFamily="65" charset="-120"/>
              </a:endParaRPr>
            </a:p>
          </p:txBody>
        </p:sp>
        <p:sp>
          <p:nvSpPr>
            <p:cNvPr id="16" name="矩形 15">
              <a:extLst>
                <a:ext uri="{FF2B5EF4-FFF2-40B4-BE49-F238E27FC236}">
                  <a16:creationId xmlns:a16="http://schemas.microsoft.com/office/drawing/2014/main" id="{9683EDD0-ADE6-4A7A-81BC-856DFEB8A831}"/>
                </a:ext>
              </a:extLst>
            </p:cNvPr>
            <p:cNvSpPr/>
            <p:nvPr/>
          </p:nvSpPr>
          <p:spPr>
            <a:xfrm>
              <a:off x="3520537" y="864985"/>
              <a:ext cx="750256" cy="646331"/>
            </a:xfrm>
            <a:prstGeom prst="rect">
              <a:avLst/>
            </a:prstGeom>
            <a:solidFill>
              <a:schemeClr val="bg1"/>
            </a:solidFill>
          </p:spPr>
          <p:txBody>
            <a:bodyPr wrap="square">
              <a:spAutoFit/>
            </a:bodyPr>
            <a:lstStyle/>
            <a:p>
              <a:pPr fontAlgn="base">
                <a:spcBef>
                  <a:spcPct val="0"/>
                </a:spcBef>
                <a:spcAft>
                  <a:spcPct val="0"/>
                </a:spcAft>
              </a:pPr>
              <a:r>
                <a:rPr kumimoji="1" lang="en-US" altLang="zh-TW" sz="3600" kern="100" dirty="0">
                  <a:solidFill>
                    <a:prstClr val="white"/>
                  </a:solidFill>
                  <a:latin typeface="Times New Roman" panose="02020603050405020304" pitchFamily="18" charset="0"/>
                  <a:ea typeface="標楷體" pitchFamily="65" charset="-120"/>
                  <a:cs typeface="Times New Roman" panose="02020603050405020304" pitchFamily="18" charset="0"/>
                </a:rPr>
                <a:t>PP</a:t>
              </a:r>
              <a:endParaRPr kumimoji="1" lang="zh-TW" altLang="en-US" sz="1400" dirty="0">
                <a:solidFill>
                  <a:prstClr val="white"/>
                </a:solidFill>
                <a:latin typeface="Arial" charset="0"/>
                <a:ea typeface="標楷體" pitchFamily="65" charset="-120"/>
              </a:endParaRPr>
            </a:p>
          </p:txBody>
        </p:sp>
        <p:sp>
          <p:nvSpPr>
            <p:cNvPr id="9" name="矩形 8">
              <a:extLst>
                <a:ext uri="{FF2B5EF4-FFF2-40B4-BE49-F238E27FC236}">
                  <a16:creationId xmlns:a16="http://schemas.microsoft.com/office/drawing/2014/main" id="{AA2D4201-F077-4827-A232-C43D6353E826}"/>
                </a:ext>
              </a:extLst>
            </p:cNvPr>
            <p:cNvSpPr/>
            <p:nvPr/>
          </p:nvSpPr>
          <p:spPr>
            <a:xfrm>
              <a:off x="3520538" y="963648"/>
              <a:ext cx="715478" cy="523220"/>
            </a:xfrm>
            <a:prstGeom prst="rect">
              <a:avLst/>
            </a:prstGeom>
            <a:solidFill>
              <a:schemeClr val="bg1"/>
            </a:solidFill>
          </p:spPr>
          <p:txBody>
            <a:bodyPr wrap="square">
              <a:spAutoFit/>
            </a:bodyPr>
            <a:lstStyle/>
            <a:p>
              <a:pPr fontAlgn="base">
                <a:spcBef>
                  <a:spcPct val="0"/>
                </a:spcBef>
                <a:spcAft>
                  <a:spcPct val="0"/>
                </a:spcAft>
              </a:pPr>
              <a:r>
                <a:rPr kumimoji="1" lang="en-US" altLang="zh-TW" sz="1400" kern="100" dirty="0">
                  <a:solidFill>
                    <a:prstClr val="black"/>
                  </a:solidFill>
                  <a:latin typeface="Times New Roman" panose="02020603050405020304" pitchFamily="18" charset="0"/>
                  <a:ea typeface="標楷體" pitchFamily="65" charset="-120"/>
                  <a:cs typeface="Times New Roman" panose="02020603050405020304" pitchFamily="18" charset="0"/>
                </a:rPr>
                <a:t>NH</a:t>
              </a:r>
              <a:r>
                <a:rPr kumimoji="1" lang="en-US" altLang="zh-TW" sz="1400" kern="100" baseline="-25000" dirty="0">
                  <a:solidFill>
                    <a:prstClr val="black"/>
                  </a:solidFill>
                  <a:latin typeface="Times New Roman" panose="02020603050405020304" pitchFamily="18" charset="0"/>
                  <a:ea typeface="標楷體" pitchFamily="65" charset="-120"/>
                  <a:cs typeface="Times New Roman" panose="02020603050405020304" pitchFamily="18" charset="0"/>
                </a:rPr>
                <a:t>4</a:t>
              </a:r>
              <a:br>
                <a:rPr kumimoji="1" lang="en-US" altLang="zh-TW" sz="1400" kern="100" baseline="-25000" dirty="0">
                  <a:solidFill>
                    <a:prstClr val="black"/>
                  </a:solidFill>
                  <a:latin typeface="Times New Roman" panose="02020603050405020304" pitchFamily="18" charset="0"/>
                  <a:ea typeface="標楷體" pitchFamily="65" charset="-120"/>
                  <a:cs typeface="Times New Roman" panose="02020603050405020304" pitchFamily="18" charset="0"/>
                </a:rPr>
              </a:br>
              <a:r>
                <a:rPr kumimoji="1" lang="en-US" altLang="zh-TW" sz="1400" kern="100" dirty="0">
                  <a:solidFill>
                    <a:prstClr val="black"/>
                  </a:solidFill>
                  <a:latin typeface="Times New Roman" panose="02020603050405020304" pitchFamily="18" charset="0"/>
                  <a:ea typeface="標楷體" pitchFamily="65" charset="-120"/>
                  <a:cs typeface="Times New Roman" panose="02020603050405020304" pitchFamily="18" charset="0"/>
                </a:rPr>
                <a:t>H</a:t>
              </a:r>
              <a:r>
                <a:rPr kumimoji="1" lang="en-US" altLang="zh-TW" sz="1400" kern="100" baseline="-25000" dirty="0">
                  <a:solidFill>
                    <a:prstClr val="black"/>
                  </a:solidFill>
                  <a:latin typeface="Times New Roman" panose="02020603050405020304" pitchFamily="18" charset="0"/>
                  <a:ea typeface="標楷體" pitchFamily="65" charset="-120"/>
                  <a:cs typeface="Times New Roman" panose="02020603050405020304" pitchFamily="18" charset="0"/>
                </a:rPr>
                <a:t>2</a:t>
              </a:r>
              <a:r>
                <a:rPr kumimoji="1" lang="en-US" altLang="zh-TW" sz="1400" kern="100" dirty="0">
                  <a:solidFill>
                    <a:prstClr val="black"/>
                  </a:solidFill>
                  <a:latin typeface="Times New Roman" panose="02020603050405020304" pitchFamily="18" charset="0"/>
                  <a:ea typeface="標楷體" pitchFamily="65" charset="-120"/>
                  <a:cs typeface="Times New Roman" panose="02020603050405020304" pitchFamily="18" charset="0"/>
                </a:rPr>
                <a:t>PO</a:t>
              </a:r>
              <a:r>
                <a:rPr kumimoji="1" lang="en-US" altLang="zh-TW" sz="1400" kern="100" baseline="-25000" dirty="0">
                  <a:solidFill>
                    <a:prstClr val="black"/>
                  </a:solidFill>
                  <a:latin typeface="Times New Roman" panose="02020603050405020304" pitchFamily="18" charset="0"/>
                  <a:ea typeface="標楷體" pitchFamily="65" charset="-120"/>
                  <a:cs typeface="Times New Roman" panose="02020603050405020304" pitchFamily="18" charset="0"/>
                </a:rPr>
                <a:t>4</a:t>
              </a:r>
              <a:endParaRPr kumimoji="1" lang="zh-TW" altLang="en-US" sz="1400" dirty="0">
                <a:solidFill>
                  <a:prstClr val="black"/>
                </a:solidFill>
                <a:latin typeface="Arial" charset="0"/>
                <a:ea typeface="標楷體" pitchFamily="65" charset="-120"/>
              </a:endParaRPr>
            </a:p>
          </p:txBody>
        </p:sp>
        <p:sp>
          <p:nvSpPr>
            <p:cNvPr id="14" name="矩形 13">
              <a:extLst>
                <a:ext uri="{FF2B5EF4-FFF2-40B4-BE49-F238E27FC236}">
                  <a16:creationId xmlns:a16="http://schemas.microsoft.com/office/drawing/2014/main" id="{94B42A1B-8E72-4275-A295-1ABF4C9197D4}"/>
                </a:ext>
              </a:extLst>
            </p:cNvPr>
            <p:cNvSpPr/>
            <p:nvPr/>
          </p:nvSpPr>
          <p:spPr>
            <a:xfrm>
              <a:off x="693912" y="4495098"/>
              <a:ext cx="792089" cy="316198"/>
            </a:xfrm>
            <a:prstGeom prst="rect">
              <a:avLst/>
            </a:prstGeom>
            <a:solidFill>
              <a:schemeClr val="bg1"/>
            </a:solidFill>
          </p:spPr>
          <p:txBody>
            <a:bodyPr wrap="square">
              <a:spAutoFit/>
            </a:bodyPr>
            <a:lstStyle/>
            <a:p>
              <a:pPr fontAlgn="base">
                <a:spcBef>
                  <a:spcPct val="0"/>
                </a:spcBef>
                <a:spcAft>
                  <a:spcPct val="0"/>
                </a:spcAft>
              </a:pPr>
              <a:r>
                <a:rPr kumimoji="1" lang="en-US" altLang="zh-TW" sz="1400" kern="100" dirty="0">
                  <a:solidFill>
                    <a:prstClr val="black"/>
                  </a:solidFill>
                  <a:latin typeface="Times New Roman" panose="02020603050405020304" pitchFamily="18" charset="0"/>
                  <a:ea typeface="標楷體" pitchFamily="65" charset="-120"/>
                  <a:cs typeface="Times New Roman" panose="02020603050405020304" pitchFamily="18" charset="0"/>
                </a:rPr>
                <a:t>Lettuce</a:t>
              </a:r>
              <a:endParaRPr kumimoji="1" lang="zh-TW" altLang="en-US" sz="1400" dirty="0">
                <a:solidFill>
                  <a:prstClr val="black"/>
                </a:solidFill>
                <a:latin typeface="Arial" charset="0"/>
                <a:ea typeface="標楷體" pitchFamily="65" charset="-120"/>
              </a:endParaRPr>
            </a:p>
          </p:txBody>
        </p:sp>
      </p:grpSp>
      <p:sp>
        <p:nvSpPr>
          <p:cNvPr id="17" name="文字方塊 16">
            <a:extLst>
              <a:ext uri="{FF2B5EF4-FFF2-40B4-BE49-F238E27FC236}">
                <a16:creationId xmlns:a16="http://schemas.microsoft.com/office/drawing/2014/main" id="{1161EA4F-6419-4776-9322-FDD77E3D54DE}"/>
              </a:ext>
            </a:extLst>
          </p:cNvPr>
          <p:cNvSpPr txBox="1"/>
          <p:nvPr/>
        </p:nvSpPr>
        <p:spPr>
          <a:xfrm>
            <a:off x="4761231" y="410024"/>
            <a:ext cx="3948457" cy="369332"/>
          </a:xfrm>
          <a:prstGeom prst="rect">
            <a:avLst/>
          </a:prstGeom>
          <a:noFill/>
        </p:spPr>
        <p:txBody>
          <a:bodyPr wrap="square" rtlCol="0">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1000 L nutrient solution</a:t>
            </a:r>
            <a:endParaRPr kumimoji="1" lang="zh-TW" altLang="en-US" dirty="0">
              <a:solidFill>
                <a:prstClr val="black"/>
              </a:solidFill>
              <a:latin typeface="Arial" charset="0"/>
              <a:ea typeface="標楷體" pitchFamily="65" charset="-120"/>
            </a:endParaRPr>
          </a:p>
        </p:txBody>
      </p:sp>
    </p:spTree>
    <p:extLst>
      <p:ext uri="{BB962C8B-B14F-4D97-AF65-F5344CB8AC3E}">
        <p14:creationId xmlns:p14="http://schemas.microsoft.com/office/powerpoint/2010/main" val="397904604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279576" y="1700809"/>
            <a:ext cx="7704856" cy="4890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圓角矩形圖說文字 2"/>
          <p:cNvSpPr/>
          <p:nvPr/>
        </p:nvSpPr>
        <p:spPr>
          <a:xfrm>
            <a:off x="5102831" y="3356992"/>
            <a:ext cx="4104456" cy="1224136"/>
          </a:xfrm>
          <a:prstGeom prst="wedgeRoundRectCallout">
            <a:avLst>
              <a:gd name="adj1" fmla="val -50007"/>
              <a:gd name="adj2" fmla="val -9400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r>
              <a:rPr kumimoji="1" lang="en-US" altLang="zh-TW" sz="3600" dirty="0">
                <a:solidFill>
                  <a:srgbClr val="FF0000"/>
                </a:solidFill>
                <a:latin typeface="Calibri"/>
                <a:ea typeface="新細明體" panose="02020500000000000000" pitchFamily="18" charset="-120"/>
              </a:rPr>
              <a:t>Not totally dissolved</a:t>
            </a:r>
            <a:endParaRPr kumimoji="1" lang="zh-TW" altLang="en-US" sz="3600" dirty="0">
              <a:solidFill>
                <a:srgbClr val="FF0000"/>
              </a:solidFill>
              <a:latin typeface="Calibri"/>
              <a:ea typeface="新細明體" panose="02020500000000000000" pitchFamily="18" charset="-120"/>
            </a:endParaRPr>
          </a:p>
        </p:txBody>
      </p:sp>
      <p:sp>
        <p:nvSpPr>
          <p:cNvPr id="7" name="標題 1">
            <a:extLst>
              <a:ext uri="{FF2B5EF4-FFF2-40B4-BE49-F238E27FC236}">
                <a16:creationId xmlns:a16="http://schemas.microsoft.com/office/drawing/2014/main" id="{AD5E2CB4-40CC-4F15-B860-2D5B0958C33B}"/>
              </a:ext>
            </a:extLst>
          </p:cNvPr>
          <p:cNvSpPr>
            <a:spLocks noGrp="1"/>
          </p:cNvSpPr>
          <p:nvPr>
            <p:ph type="title"/>
          </p:nvPr>
        </p:nvSpPr>
        <p:spPr>
          <a:xfrm>
            <a:off x="1981200" y="274638"/>
            <a:ext cx="8229600" cy="1143000"/>
          </a:xfrm>
        </p:spPr>
        <p:txBody>
          <a:bodyPr>
            <a:normAutofit fontScale="90000"/>
          </a:bodyPr>
          <a:lstStyle/>
          <a:p>
            <a:r>
              <a:rPr lang="en-US" altLang="zh-TW" b="1" dirty="0">
                <a:solidFill>
                  <a:srgbClr val="FF0000"/>
                </a:solidFill>
              </a:rPr>
              <a:t>pH</a:t>
            </a:r>
            <a:r>
              <a:rPr lang="en-US" altLang="zh-TW" dirty="0"/>
              <a:t> variation of </a:t>
            </a:r>
            <a:br>
              <a:rPr lang="en-US" altLang="zh-TW" dirty="0"/>
            </a:br>
            <a:r>
              <a:rPr lang="en-US" altLang="zh-TW" dirty="0">
                <a:solidFill>
                  <a:srgbClr val="FF0000"/>
                </a:solidFill>
              </a:rPr>
              <a:t>0 ~ 8 g/L</a:t>
            </a:r>
            <a:r>
              <a:rPr lang="zh-TW" altLang="en-US" dirty="0"/>
              <a:t> </a:t>
            </a:r>
            <a:r>
              <a:rPr lang="en-US" altLang="zh-TW" dirty="0"/>
              <a:t>Hyponex </a:t>
            </a:r>
            <a:r>
              <a:rPr lang="en-US" altLang="zh-TW" dirty="0">
                <a:solidFill>
                  <a:srgbClr val="FF0000"/>
                </a:solidFill>
              </a:rPr>
              <a:t>No.2</a:t>
            </a:r>
            <a:endParaRPr lang="zh-TW" altLang="en-US" dirty="0">
              <a:solidFill>
                <a:srgbClr val="FF0000"/>
              </a:solidFill>
            </a:endParaRPr>
          </a:p>
        </p:txBody>
      </p:sp>
    </p:spTree>
    <p:extLst>
      <p:ext uri="{BB962C8B-B14F-4D97-AF65-F5344CB8AC3E}">
        <p14:creationId xmlns:p14="http://schemas.microsoft.com/office/powerpoint/2010/main" val="332530618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標題 1"/>
          <p:cNvSpPr>
            <a:spLocks noGrp="1"/>
          </p:cNvSpPr>
          <p:nvPr>
            <p:ph type="title"/>
          </p:nvPr>
        </p:nvSpPr>
        <p:spPr bwMode="auto">
          <a:xfrm>
            <a:off x="1992313" y="115888"/>
            <a:ext cx="8229600" cy="779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zh-TW" dirty="0"/>
              <a:t>Range of pH for hydroponic system</a:t>
            </a:r>
            <a:endParaRPr lang="zh-TW" altLang="en-US" dirty="0"/>
          </a:p>
        </p:txBody>
      </p:sp>
      <p:sp>
        <p:nvSpPr>
          <p:cNvPr id="55299" name="直排文字版面配置區 2"/>
          <p:cNvSpPr>
            <a:spLocks noGrp="1"/>
          </p:cNvSpPr>
          <p:nvPr>
            <p:ph type="body" orient="vert" idx="1"/>
          </p:nvPr>
        </p:nvSpPr>
        <p:spPr bwMode="auto">
          <a:xfrm>
            <a:off x="1919288" y="1268413"/>
            <a:ext cx="82296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zh-TW" dirty="0"/>
              <a:t>pH range</a:t>
            </a:r>
          </a:p>
          <a:p>
            <a:pPr lvl="1"/>
            <a:r>
              <a:rPr lang="en-US" altLang="zh-TW" dirty="0">
                <a:solidFill>
                  <a:srgbClr val="FF0000"/>
                </a:solidFill>
              </a:rPr>
              <a:t>Best: 6.0~6.2</a:t>
            </a:r>
          </a:p>
          <a:p>
            <a:pPr lvl="1"/>
            <a:r>
              <a:rPr lang="en-US" altLang="zh-TW" dirty="0">
                <a:solidFill>
                  <a:srgbClr val="FF0000"/>
                </a:solidFill>
              </a:rPr>
              <a:t>Proper: 6.0-6.5</a:t>
            </a:r>
          </a:p>
          <a:p>
            <a:pPr lvl="1"/>
            <a:r>
              <a:rPr lang="en-US" altLang="zh-TW" dirty="0">
                <a:solidFill>
                  <a:srgbClr val="FF0000"/>
                </a:solidFill>
              </a:rPr>
              <a:t>OK:</a:t>
            </a:r>
            <a:r>
              <a:rPr lang="zh-TW" altLang="en-US" dirty="0">
                <a:solidFill>
                  <a:srgbClr val="FF0000"/>
                </a:solidFill>
              </a:rPr>
              <a:t> </a:t>
            </a:r>
            <a:r>
              <a:rPr lang="en-US" altLang="zh-TW" dirty="0">
                <a:solidFill>
                  <a:srgbClr val="FF0000"/>
                </a:solidFill>
              </a:rPr>
              <a:t>5.5-6.5</a:t>
            </a:r>
          </a:p>
          <a:p>
            <a:pPr lvl="1"/>
            <a:r>
              <a:rPr lang="en-US" altLang="zh-TW" dirty="0"/>
              <a:t>pH</a:t>
            </a:r>
            <a:r>
              <a:rPr lang="zh-TW" altLang="en-US" dirty="0"/>
              <a:t> </a:t>
            </a:r>
            <a:r>
              <a:rPr lang="en-US" altLang="zh-TW" dirty="0"/>
              <a:t>&gt;</a:t>
            </a:r>
            <a:r>
              <a:rPr lang="zh-TW" altLang="en-US" dirty="0"/>
              <a:t>  </a:t>
            </a:r>
            <a:r>
              <a:rPr lang="en-US" altLang="zh-TW" dirty="0"/>
              <a:t>8, Fe, Mn, P deficit</a:t>
            </a:r>
          </a:p>
          <a:p>
            <a:pPr lvl="1"/>
            <a:r>
              <a:rPr lang="en-US" altLang="zh-TW" dirty="0"/>
              <a:t>pH</a:t>
            </a:r>
            <a:r>
              <a:rPr lang="zh-TW" altLang="en-US" dirty="0"/>
              <a:t> </a:t>
            </a:r>
            <a:r>
              <a:rPr lang="en-US" altLang="zh-TW" dirty="0"/>
              <a:t>&lt;</a:t>
            </a:r>
            <a:r>
              <a:rPr lang="zh-TW" altLang="en-US" dirty="0"/>
              <a:t> </a:t>
            </a:r>
            <a:r>
              <a:rPr lang="en-US" altLang="zh-TW" b="1" dirty="0"/>
              <a:t>4.5</a:t>
            </a:r>
            <a:r>
              <a:rPr lang="en-US" altLang="zh-TW" dirty="0"/>
              <a:t>, Ca, Mg, K precipitation and more</a:t>
            </a:r>
          </a:p>
          <a:p>
            <a:pPr lvl="1"/>
            <a:endParaRPr lang="zh-TW" altLang="en-US" dirty="0"/>
          </a:p>
          <a:p>
            <a:endParaRPr lang="zh-TW" altLang="en-US" sz="2800" dirty="0"/>
          </a:p>
        </p:txBody>
      </p:sp>
    </p:spTree>
    <p:extLst>
      <p:ext uri="{BB962C8B-B14F-4D97-AF65-F5344CB8AC3E}">
        <p14:creationId xmlns:p14="http://schemas.microsoft.com/office/powerpoint/2010/main" val="104512093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09192" y="116632"/>
            <a:ext cx="8435280" cy="778098"/>
          </a:xfrm>
        </p:spPr>
        <p:txBody>
          <a:bodyPr anchor="ctr"/>
          <a:lstStyle/>
          <a:p>
            <a:r>
              <a:rPr lang="en-US" altLang="zh-TW" dirty="0"/>
              <a:t>pH affects availability</a:t>
            </a:r>
            <a:endParaRPr lang="zh-TW" altLang="en-US" dirty="0"/>
          </a:p>
        </p:txBody>
      </p:sp>
      <p:pic>
        <p:nvPicPr>
          <p:cNvPr id="4" name="Picture 2" descr="http://www.extension.org/mediawiki/files/c/c6/PHandavailabil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561" y="864096"/>
            <a:ext cx="8039565" cy="594928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接點 5"/>
          <p:cNvCxnSpPr/>
          <p:nvPr/>
        </p:nvCxnSpPr>
        <p:spPr>
          <a:xfrm>
            <a:off x="5109659" y="1196752"/>
            <a:ext cx="36004" cy="5661248"/>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8" name="直線接點 7"/>
          <p:cNvCxnSpPr/>
          <p:nvPr/>
        </p:nvCxnSpPr>
        <p:spPr>
          <a:xfrm>
            <a:off x="5735960" y="1196752"/>
            <a:ext cx="36004" cy="5616624"/>
          </a:xfrm>
          <a:prstGeom prst="line">
            <a:avLst/>
          </a:prstGeom>
          <a:ln w="38100">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9058065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47528" y="339651"/>
            <a:ext cx="2098576" cy="6178698"/>
          </a:xfrm>
        </p:spPr>
        <p:txBody>
          <a:bodyPr anchor="t">
            <a:normAutofit/>
          </a:bodyPr>
          <a:lstStyle/>
          <a:p>
            <a:r>
              <a:rPr lang="en-US" altLang="zh-TW" sz="3600" dirty="0"/>
              <a:t>A different diagram</a:t>
            </a:r>
            <a:br>
              <a:rPr lang="en-US" altLang="zh-TW" sz="3600" dirty="0"/>
            </a:br>
            <a:br>
              <a:rPr lang="en-US" altLang="zh-TW" sz="3600" dirty="0"/>
            </a:br>
            <a:r>
              <a:rPr lang="en-US" altLang="zh-TW" dirty="0">
                <a:solidFill>
                  <a:srgbClr val="FF0000"/>
                </a:solidFill>
              </a:rPr>
              <a:t>proper range: 6.5~7 for soil</a:t>
            </a:r>
            <a:endParaRPr lang="zh-TW" altLang="en-US" sz="3600" dirty="0">
              <a:solidFill>
                <a:srgbClr val="FF0000"/>
              </a:solidFill>
            </a:endParaRPr>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438971" y="836712"/>
            <a:ext cx="4761484" cy="5966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箭號: 向右 2">
            <a:extLst>
              <a:ext uri="{FF2B5EF4-FFF2-40B4-BE49-F238E27FC236}">
                <a16:creationId xmlns:a16="http://schemas.microsoft.com/office/drawing/2014/main" id="{99FD8188-FD45-4C9B-A6EE-CD9979E81C96}"/>
              </a:ext>
            </a:extLst>
          </p:cNvPr>
          <p:cNvSpPr/>
          <p:nvPr/>
        </p:nvSpPr>
        <p:spPr>
          <a:xfrm>
            <a:off x="4596311" y="1556792"/>
            <a:ext cx="842661" cy="5040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6" name="箭號: 向右 5">
            <a:extLst>
              <a:ext uri="{FF2B5EF4-FFF2-40B4-BE49-F238E27FC236}">
                <a16:creationId xmlns:a16="http://schemas.microsoft.com/office/drawing/2014/main" id="{65B64AF6-289F-4389-83BC-99CACE39EDFE}"/>
              </a:ext>
            </a:extLst>
          </p:cNvPr>
          <p:cNvSpPr/>
          <p:nvPr/>
        </p:nvSpPr>
        <p:spPr>
          <a:xfrm rot="5400000">
            <a:off x="7283152" y="325416"/>
            <a:ext cx="666362" cy="406761"/>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Tree>
    <p:extLst>
      <p:ext uri="{BB962C8B-B14F-4D97-AF65-F5344CB8AC3E}">
        <p14:creationId xmlns:p14="http://schemas.microsoft.com/office/powerpoint/2010/main" val="303037357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4"/>
          <p:cNvSpPr>
            <a:spLocks noChangeArrowheads="1"/>
          </p:cNvSpPr>
          <p:nvPr/>
        </p:nvSpPr>
        <p:spPr bwMode="auto">
          <a:xfrm>
            <a:off x="3359151" y="115888"/>
            <a:ext cx="54006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fontAlgn="base" hangingPunct="0">
              <a:spcBef>
                <a:spcPct val="0"/>
              </a:spcBef>
              <a:spcAft>
                <a:spcPct val="0"/>
              </a:spcAft>
              <a:defRPr/>
            </a:pPr>
            <a:endParaRPr kumimoji="1" lang="zh-TW" altLang="zh-TW" sz="3200">
              <a:solidFill>
                <a:srgbClr val="1F497D"/>
              </a:solidFill>
              <a:latin typeface="標楷體" pitchFamily="65" charset="-120"/>
              <a:ea typeface="標楷體" pitchFamily="65" charset="-120"/>
            </a:endParaRPr>
          </a:p>
        </p:txBody>
      </p:sp>
      <p:graphicFrame>
        <p:nvGraphicFramePr>
          <p:cNvPr id="10312" name="Group 72"/>
          <p:cNvGraphicFramePr>
            <a:graphicFrameLocks noGrp="1"/>
          </p:cNvGraphicFramePr>
          <p:nvPr/>
        </p:nvGraphicFramePr>
        <p:xfrm>
          <a:off x="1992313" y="836614"/>
          <a:ext cx="8424862" cy="5516563"/>
        </p:xfrm>
        <a:graphic>
          <a:graphicData uri="http://schemas.openxmlformats.org/drawingml/2006/table">
            <a:tbl>
              <a:tblPr/>
              <a:tblGrid>
                <a:gridCol w="1979612">
                  <a:extLst>
                    <a:ext uri="{9D8B030D-6E8A-4147-A177-3AD203B41FA5}">
                      <a16:colId xmlns:a16="http://schemas.microsoft.com/office/drawing/2014/main" val="20000"/>
                    </a:ext>
                  </a:extLst>
                </a:gridCol>
                <a:gridCol w="1982788">
                  <a:extLst>
                    <a:ext uri="{9D8B030D-6E8A-4147-A177-3AD203B41FA5}">
                      <a16:colId xmlns:a16="http://schemas.microsoft.com/office/drawing/2014/main" val="20001"/>
                    </a:ext>
                  </a:extLst>
                </a:gridCol>
                <a:gridCol w="428625">
                  <a:extLst>
                    <a:ext uri="{9D8B030D-6E8A-4147-A177-3AD203B41FA5}">
                      <a16:colId xmlns:a16="http://schemas.microsoft.com/office/drawing/2014/main" val="20002"/>
                    </a:ext>
                  </a:extLst>
                </a:gridCol>
                <a:gridCol w="2052637">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1108075">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chemeClr val="tx1"/>
                          </a:solidFill>
                          <a:effectLst/>
                          <a:latin typeface="Times New Roman" pitchFamily="18" charset="0"/>
                          <a:ea typeface="標楷體" pitchFamily="65" charset="-120"/>
                        </a:rPr>
                        <a:t>1000 L target pH6.0</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FF0000"/>
                          </a:solidFill>
                          <a:effectLst/>
                          <a:latin typeface="Times New Roman" pitchFamily="18" charset="0"/>
                          <a:ea typeface="標楷體" pitchFamily="65" charset="-120"/>
                        </a:rPr>
                        <a:t>H</a:t>
                      </a:r>
                      <a:r>
                        <a:rPr kumimoji="0" lang="en-US" altLang="zh-TW" sz="2400" b="1" i="0" u="none" strike="noStrike" cap="none" normalizeH="0" baseline="-25000" dirty="0">
                          <a:ln>
                            <a:noFill/>
                          </a:ln>
                          <a:solidFill>
                            <a:srgbClr val="FF0000"/>
                          </a:solidFill>
                          <a:effectLst/>
                          <a:latin typeface="Times New Roman" pitchFamily="18" charset="0"/>
                          <a:ea typeface="標楷體" pitchFamily="65" charset="-120"/>
                        </a:rPr>
                        <a:t>3</a:t>
                      </a:r>
                      <a:r>
                        <a:rPr kumimoji="0" lang="en-US" altLang="zh-TW" sz="2400" b="1" i="0" u="none" strike="noStrike" cap="none" normalizeH="0" baseline="0" dirty="0">
                          <a:ln>
                            <a:noFill/>
                          </a:ln>
                          <a:solidFill>
                            <a:srgbClr val="FF0000"/>
                          </a:solidFill>
                          <a:effectLst/>
                          <a:latin typeface="Times New Roman" pitchFamily="18" charset="0"/>
                          <a:ea typeface="標楷體" pitchFamily="65" charset="-120"/>
                        </a:rPr>
                        <a:t>PO</a:t>
                      </a:r>
                      <a:r>
                        <a:rPr kumimoji="0" lang="en-US" altLang="zh-TW" sz="2400" b="1" i="0" u="none" strike="noStrike" cap="none" normalizeH="0" baseline="-25000" dirty="0">
                          <a:ln>
                            <a:noFill/>
                          </a:ln>
                          <a:solidFill>
                            <a:srgbClr val="FF0000"/>
                          </a:solidFill>
                          <a:effectLst/>
                          <a:latin typeface="Times New Roman" pitchFamily="18" charset="0"/>
                          <a:ea typeface="標楷體" pitchFamily="65" charset="-120"/>
                        </a:rPr>
                        <a:t>4</a:t>
                      </a:r>
                      <a:r>
                        <a:rPr kumimoji="0" lang="zh-TW" altLang="en-US" sz="2400" b="1" i="0" u="none" strike="noStrike" cap="none" normalizeH="0" baseline="0" dirty="0">
                          <a:ln>
                            <a:noFill/>
                          </a:ln>
                          <a:solidFill>
                            <a:srgbClr val="FF0000"/>
                          </a:solidFill>
                          <a:effectLst/>
                          <a:latin typeface="Times New Roman" pitchFamily="18" charset="0"/>
                          <a:ea typeface="標楷體" pitchFamily="65" charset="-120"/>
                        </a:rPr>
                        <a:t> </a:t>
                      </a:r>
                      <a:r>
                        <a:rPr kumimoji="0" lang="en-US" altLang="zh-TW" sz="1800" b="0" i="0" u="none" strike="noStrike" cap="none" normalizeH="0" baseline="0" dirty="0">
                          <a:ln>
                            <a:noFill/>
                          </a:ln>
                          <a:solidFill>
                            <a:schemeClr val="tx1"/>
                          </a:solidFill>
                          <a:effectLst/>
                          <a:latin typeface="Times New Roman" pitchFamily="18" charset="0"/>
                          <a:ea typeface="標楷體" pitchFamily="65" charset="-120"/>
                        </a:rPr>
                        <a:t>(mL)</a:t>
                      </a:r>
                    </a:p>
                  </a:txBody>
                  <a:tcPr marL="9525" marR="9525" marT="9525" marB="0" anchor="ctr" horzOverflow="overflow">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chemeClr val="tx1"/>
                          </a:solidFill>
                          <a:effectLst/>
                          <a:latin typeface="Times New Roman" pitchFamily="18" charset="0"/>
                          <a:ea typeface="標楷體" pitchFamily="65" charset="-120"/>
                        </a:rPr>
                        <a:t>　</a:t>
                      </a:r>
                    </a:p>
                  </a:txBody>
                  <a:tcPr marL="9525" marR="9525" marT="9525" marB="0" anchor="ctr" horzOverflow="overflow">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chemeClr val="tx1"/>
                          </a:solidFill>
                          <a:effectLst/>
                          <a:latin typeface="Times New Roman" pitchFamily="18" charset="0"/>
                          <a:ea typeface="標楷體" pitchFamily="65" charset="-120"/>
                        </a:rPr>
                        <a:t>1000 L target pH6.0</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400" b="1" i="0" u="none" strike="noStrike" cap="none" normalizeH="0" baseline="0" dirty="0">
                          <a:ln>
                            <a:noFill/>
                          </a:ln>
                          <a:solidFill>
                            <a:srgbClr val="FF0000"/>
                          </a:solidFill>
                          <a:effectLst/>
                          <a:latin typeface="Times New Roman" pitchFamily="18" charset="0"/>
                          <a:ea typeface="標楷體" pitchFamily="65" charset="-120"/>
                        </a:rPr>
                        <a:t>KOH</a:t>
                      </a:r>
                      <a:r>
                        <a:rPr kumimoji="0" lang="en-US" altLang="zh-TW" sz="1800" b="0" i="0" u="none" strike="noStrike" cap="none" normalizeH="0" baseline="0" dirty="0">
                          <a:ln>
                            <a:noFill/>
                          </a:ln>
                          <a:solidFill>
                            <a:schemeClr val="tx1"/>
                          </a:solidFill>
                          <a:effectLst/>
                          <a:latin typeface="Times New Roman" pitchFamily="18" charset="0"/>
                          <a:ea typeface="標楷體" pitchFamily="65" charset="-120"/>
                        </a:rPr>
                        <a:t> (mL)</a:t>
                      </a:r>
                    </a:p>
                  </a:txBody>
                  <a:tcPr marL="9525" marR="9525" marT="9525" marB="0" anchor="ctr" horzOverflow="overflow">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96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chemeClr val="tx1"/>
                          </a:solidFill>
                          <a:effectLst/>
                          <a:latin typeface="Times New Roman" pitchFamily="18" charset="0"/>
                          <a:ea typeface="標楷體" pitchFamily="65" charset="-120"/>
                        </a:rPr>
                        <a:t>pH</a:t>
                      </a:r>
                      <a:endParaRPr kumimoji="0" lang="zh-TW" altLang="en-US" sz="1800" b="0" i="0" u="none" strike="noStrike" cap="none" normalizeH="0" baseline="0" dirty="0">
                        <a:ln>
                          <a:noFill/>
                        </a:ln>
                        <a:solidFill>
                          <a:schemeClr val="tx1"/>
                        </a:solidFill>
                        <a:effectLst/>
                        <a:latin typeface="Times New Roman" pitchFamily="18" charset="0"/>
                        <a:ea typeface="標楷體" pitchFamily="65" charset="-120"/>
                      </a:endParaRPr>
                    </a:p>
                  </a:txBody>
                  <a:tcPr marL="9525" marR="9525" marT="9525" marB="0" anchor="ctr"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8.5% H</a:t>
                      </a:r>
                      <a:r>
                        <a:rPr kumimoji="0" lang="en-US" altLang="zh-TW" sz="1800" b="0" i="0" u="none" strike="noStrike" cap="none" normalizeH="0" baseline="-25000">
                          <a:ln>
                            <a:noFill/>
                          </a:ln>
                          <a:solidFill>
                            <a:schemeClr val="tx1"/>
                          </a:solidFill>
                          <a:effectLst/>
                          <a:latin typeface="Times New Roman" pitchFamily="18" charset="0"/>
                          <a:ea typeface="標楷體" pitchFamily="65" charset="-120"/>
                        </a:rPr>
                        <a:t>3</a:t>
                      </a: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PO</a:t>
                      </a:r>
                      <a:r>
                        <a:rPr kumimoji="0" lang="en-US" altLang="zh-TW" sz="1800" b="0" i="0" u="none" strike="noStrike" cap="none" normalizeH="0" baseline="-25000">
                          <a:ln>
                            <a:noFill/>
                          </a:ln>
                          <a:solidFill>
                            <a:schemeClr val="tx1"/>
                          </a:solidFill>
                          <a:effectLst/>
                          <a:latin typeface="Times New Roman" pitchFamily="18" charset="0"/>
                          <a:ea typeface="標楷體" pitchFamily="65" charset="-120"/>
                        </a:rPr>
                        <a:t>4</a:t>
                      </a:r>
                      <a:endParaRPr kumimoji="0" lang="en-US" altLang="zh-TW" sz="1800" b="0" i="0" u="none" strike="noStrike" cap="none" normalizeH="0" baseline="0">
                        <a:ln>
                          <a:noFill/>
                        </a:ln>
                        <a:solidFill>
                          <a:schemeClr val="tx1"/>
                        </a:solidFill>
                        <a:effectLst/>
                        <a:latin typeface="Times New Roman" pitchFamily="18" charset="0"/>
                        <a:ea typeface="標楷體" pitchFamily="65" charset="-120"/>
                      </a:endParaRPr>
                    </a:p>
                  </a:txBody>
                  <a:tcPr marL="9525" marR="9525" marT="9525" marB="0" anchor="ctr"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L="9525" marR="9525" marT="9525" marB="0" anchor="ctr"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chemeClr val="tx1"/>
                          </a:solidFill>
                          <a:effectLst/>
                          <a:latin typeface="Times New Roman" pitchFamily="18" charset="0"/>
                          <a:ea typeface="標楷體" pitchFamily="65" charset="-120"/>
                        </a:rPr>
                        <a:t>pH</a:t>
                      </a:r>
                      <a:endParaRPr kumimoji="0" lang="zh-TW" altLang="en-US" sz="1800" b="0" i="0" u="none" strike="noStrike" cap="none" normalizeH="0" baseline="0" dirty="0">
                        <a:ln>
                          <a:noFill/>
                        </a:ln>
                        <a:solidFill>
                          <a:schemeClr val="tx1"/>
                        </a:solidFill>
                        <a:effectLst/>
                        <a:latin typeface="Times New Roman" pitchFamily="18" charset="0"/>
                        <a:ea typeface="標楷體" pitchFamily="65" charset="-120"/>
                      </a:endParaRPr>
                    </a:p>
                  </a:txBody>
                  <a:tcPr marL="9525" marR="9525" marT="9525" marB="0" anchor="ctr"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4.0% KOH</a:t>
                      </a:r>
                    </a:p>
                  </a:txBody>
                  <a:tcPr marL="9525" marR="9525" marT="9525" marB="0" anchor="ctr"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3556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7.0 </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940.7</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5</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707.9</a:t>
                      </a:r>
                    </a:p>
                  </a:txBody>
                  <a:tcPr marL="9525" marR="9525" marT="9525"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556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6.9 </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891.7</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5.1</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666.8</a:t>
                      </a:r>
                    </a:p>
                  </a:txBody>
                  <a:tcPr marL="9525" marR="9525" marT="9525"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556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6.8 </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832.7</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5.2</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619.2</a:t>
                      </a:r>
                    </a:p>
                  </a:txBody>
                  <a:tcPr marL="9525" marR="9525" marT="9525"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3556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6.7 </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763.7</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5.3</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564.9</a:t>
                      </a:r>
                    </a:p>
                  </a:txBody>
                  <a:tcPr marL="9525" marR="9525" marT="9525"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556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6.6 </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684.6</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5.4</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504</a:t>
                      </a:r>
                    </a:p>
                  </a:txBody>
                  <a:tcPr marL="9525" marR="9525" marT="9525"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3556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6.5 </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595.6</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5.5</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436.5</a:t>
                      </a:r>
                    </a:p>
                  </a:txBody>
                  <a:tcPr marL="9525" marR="9525" marT="9525"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3556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6.4 </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496.5</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5.6</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362.5</a:t>
                      </a:r>
                    </a:p>
                  </a:txBody>
                  <a:tcPr marL="9525" marR="9525" marT="9525"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3556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6.3 </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387.4</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5.7</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281.8</a:t>
                      </a:r>
                    </a:p>
                  </a:txBody>
                  <a:tcPr marL="9525" marR="9525" marT="9525"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r h="3556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6.2 </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268.3</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5.8</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194.4</a:t>
                      </a:r>
                    </a:p>
                  </a:txBody>
                  <a:tcPr marL="9525" marR="9525" marT="9525"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0"/>
                  </a:ext>
                </a:extLst>
              </a:tr>
              <a:tr h="3556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6.1 </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139.1</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5.9</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100.5</a:t>
                      </a:r>
                    </a:p>
                  </a:txBody>
                  <a:tcPr marL="9525" marR="9525" marT="9525"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1"/>
                  </a:ext>
                </a:extLst>
              </a:tr>
              <a:tr h="35560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6.0 </a:t>
                      </a:r>
                    </a:p>
                  </a:txBody>
                  <a:tcPr marL="9525" marR="9525" marT="9525"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a:t>
                      </a:r>
                    </a:p>
                  </a:txBody>
                  <a:tcPr marL="9525" marR="9525" marT="9525"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chemeClr val="tx1"/>
                          </a:solidFill>
                          <a:effectLst/>
                          <a:latin typeface="Times New Roman" pitchFamily="18" charset="0"/>
                          <a:ea typeface="標楷體" pitchFamily="65" charset="-120"/>
                        </a:rPr>
                        <a:t>　</a:t>
                      </a:r>
                    </a:p>
                  </a:txBody>
                  <a:tcPr marL="9525" marR="9525" marT="9525"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Times New Roman" pitchFamily="18" charset="0"/>
                          <a:ea typeface="標楷體" pitchFamily="65" charset="-120"/>
                        </a:rPr>
                        <a:t>6</a:t>
                      </a:r>
                    </a:p>
                  </a:txBody>
                  <a:tcPr marL="9525" marR="9525" marT="9525"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chemeClr val="tx1"/>
                          </a:solidFill>
                          <a:effectLst/>
                          <a:latin typeface="Times New Roman" pitchFamily="18" charset="0"/>
                          <a:ea typeface="標楷體" pitchFamily="65" charset="-120"/>
                        </a:rPr>
                        <a:t>–</a:t>
                      </a:r>
                    </a:p>
                  </a:txBody>
                  <a:tcPr marL="9525" marR="9525" marT="9525"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10311" name="Text Box 71"/>
          <p:cNvSpPr txBox="1">
            <a:spLocks noChangeArrowheads="1"/>
          </p:cNvSpPr>
          <p:nvPr/>
        </p:nvSpPr>
        <p:spPr bwMode="auto">
          <a:xfrm>
            <a:off x="2855914" y="0"/>
            <a:ext cx="6911975" cy="7620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spcAft>
                <a:spcPct val="0"/>
              </a:spcAft>
              <a:defRPr/>
            </a:pPr>
            <a:r>
              <a:rPr kumimoji="1" lang="en-US" altLang="zh-TW" sz="4400" dirty="0">
                <a:solidFill>
                  <a:prstClr val="black"/>
                </a:solidFill>
                <a:latin typeface="Times New Roman" pitchFamily="18" charset="0"/>
                <a:ea typeface="標楷體" pitchFamily="65" charset="-120"/>
              </a:rPr>
              <a:t>pH</a:t>
            </a:r>
            <a:r>
              <a:rPr kumimoji="1" lang="zh-TW" altLang="en-US" sz="4400" dirty="0">
                <a:solidFill>
                  <a:prstClr val="black"/>
                </a:solidFill>
                <a:latin typeface="Times New Roman" pitchFamily="18" charset="0"/>
                <a:ea typeface="標楷體" pitchFamily="65" charset="-120"/>
              </a:rPr>
              <a:t> </a:t>
            </a:r>
            <a:r>
              <a:rPr kumimoji="1" lang="en-US" altLang="zh-TW" sz="4400" dirty="0">
                <a:solidFill>
                  <a:prstClr val="black"/>
                </a:solidFill>
                <a:latin typeface="Times New Roman" pitchFamily="18" charset="0"/>
                <a:ea typeface="標楷體" pitchFamily="65" charset="-120"/>
              </a:rPr>
              <a:t>adjustment</a:t>
            </a:r>
            <a:endParaRPr kumimoji="1" lang="zh-TW" altLang="en-US" sz="4400" dirty="0">
              <a:solidFill>
                <a:prstClr val="black"/>
              </a:solidFill>
              <a:latin typeface="Times New Roman" pitchFamily="18" charset="0"/>
              <a:ea typeface="標楷體" pitchFamily="65" charset="-120"/>
            </a:endParaRPr>
          </a:p>
        </p:txBody>
      </p:sp>
    </p:spTree>
    <p:extLst>
      <p:ext uri="{BB962C8B-B14F-4D97-AF65-F5344CB8AC3E}">
        <p14:creationId xmlns:p14="http://schemas.microsoft.com/office/powerpoint/2010/main" val="249354225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31504" y="274638"/>
            <a:ext cx="3888432" cy="1143000"/>
          </a:xfrm>
        </p:spPr>
        <p:txBody>
          <a:bodyPr anchor="ctr">
            <a:normAutofit fontScale="90000"/>
          </a:bodyPr>
          <a:lstStyle/>
          <a:p>
            <a:r>
              <a:rPr lang="en-US" altLang="zh-TW" dirty="0"/>
              <a:t>pH adjustment</a:t>
            </a:r>
            <a:br>
              <a:rPr lang="en-US" altLang="zh-TW" dirty="0"/>
            </a:br>
            <a:r>
              <a:rPr lang="en-US" altLang="zh-TW" dirty="0">
                <a:solidFill>
                  <a:srgbClr val="FF0000"/>
                </a:solidFill>
              </a:rPr>
              <a:t>pH DOWN</a:t>
            </a:r>
            <a:endParaRPr lang="zh-TW" altLang="en-US" dirty="0">
              <a:solidFill>
                <a:srgbClr val="FF0000"/>
              </a:solidFill>
            </a:endParaRPr>
          </a:p>
        </p:txBody>
      </p:sp>
      <p:sp>
        <p:nvSpPr>
          <p:cNvPr id="3" name="內容版面配置區 2"/>
          <p:cNvSpPr>
            <a:spLocks noGrp="1"/>
          </p:cNvSpPr>
          <p:nvPr>
            <p:ph idx="1"/>
          </p:nvPr>
        </p:nvSpPr>
        <p:spPr>
          <a:xfrm>
            <a:off x="1775520" y="1916833"/>
            <a:ext cx="3744416" cy="4209331"/>
          </a:xfrm>
        </p:spPr>
        <p:txBody>
          <a:bodyPr/>
          <a:lstStyle/>
          <a:p>
            <a:r>
              <a:rPr lang="en-US" altLang="zh-TW" dirty="0"/>
              <a:t>T affects pH</a:t>
            </a:r>
          </a:p>
          <a:p>
            <a:r>
              <a:rPr lang="en-US" altLang="zh-TW" dirty="0"/>
              <a:t>Same amount of acid does not bring down same amount of decrease in pH</a:t>
            </a:r>
          </a:p>
        </p:txBody>
      </p:sp>
      <p:pic>
        <p:nvPicPr>
          <p:cNvPr id="2050" name="圖片 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9936" y="218667"/>
            <a:ext cx="4464496" cy="638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22861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49152" y="274638"/>
            <a:ext cx="4176464" cy="1143000"/>
          </a:xfrm>
        </p:spPr>
        <p:txBody>
          <a:bodyPr anchor="ctr">
            <a:normAutofit fontScale="90000"/>
          </a:bodyPr>
          <a:lstStyle/>
          <a:p>
            <a:r>
              <a:rPr lang="en-US" altLang="zh-TW" dirty="0"/>
              <a:t>pH adjustment</a:t>
            </a:r>
            <a:br>
              <a:rPr lang="en-US" altLang="zh-TW" dirty="0"/>
            </a:br>
            <a:r>
              <a:rPr lang="en-US" altLang="zh-TW" dirty="0">
                <a:solidFill>
                  <a:srgbClr val="FF0000"/>
                </a:solidFill>
              </a:rPr>
              <a:t>pH</a:t>
            </a:r>
            <a:r>
              <a:rPr lang="zh-TW" altLang="en-US" dirty="0">
                <a:solidFill>
                  <a:srgbClr val="FF0000"/>
                </a:solidFill>
              </a:rPr>
              <a:t> </a:t>
            </a:r>
            <a:r>
              <a:rPr lang="en-US" altLang="zh-TW" dirty="0">
                <a:solidFill>
                  <a:srgbClr val="FF0000"/>
                </a:solidFill>
              </a:rPr>
              <a:t>UP</a:t>
            </a:r>
            <a:endParaRPr lang="zh-TW" altLang="en-US" dirty="0">
              <a:solidFill>
                <a:srgbClr val="FF0000"/>
              </a:solidFill>
            </a:endParaRPr>
          </a:p>
        </p:txBody>
      </p:sp>
      <p:pic>
        <p:nvPicPr>
          <p:cNvPr id="3074" name="圖片 4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9976" y="332656"/>
            <a:ext cx="4176464" cy="63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內容版面配置區 2">
            <a:extLst>
              <a:ext uri="{FF2B5EF4-FFF2-40B4-BE49-F238E27FC236}">
                <a16:creationId xmlns:a16="http://schemas.microsoft.com/office/drawing/2014/main" id="{4D4F7F5B-DD90-41C7-A8B3-66AF4ECDF0BF}"/>
              </a:ext>
            </a:extLst>
          </p:cNvPr>
          <p:cNvSpPr txBox="1">
            <a:spLocks/>
          </p:cNvSpPr>
          <p:nvPr/>
        </p:nvSpPr>
        <p:spPr>
          <a:xfrm>
            <a:off x="2022382" y="1556793"/>
            <a:ext cx="3744416" cy="452596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altLang="zh-TW" dirty="0">
                <a:solidFill>
                  <a:prstClr val="black"/>
                </a:solidFill>
                <a:latin typeface="Calibri"/>
                <a:ea typeface="新細明體" panose="02020500000000000000" pitchFamily="18" charset="-120"/>
              </a:rPr>
              <a:t>T affects pH</a:t>
            </a:r>
          </a:p>
          <a:p>
            <a:pPr>
              <a:defRPr/>
            </a:pPr>
            <a:r>
              <a:rPr lang="en-US" altLang="zh-TW" dirty="0">
                <a:solidFill>
                  <a:prstClr val="black"/>
                </a:solidFill>
                <a:latin typeface="Calibri"/>
                <a:ea typeface="新細明體" panose="02020500000000000000" pitchFamily="18" charset="-120"/>
              </a:rPr>
              <a:t>Same amount of alkali liquid does not leads to same amount of pH increment</a:t>
            </a:r>
          </a:p>
          <a:p>
            <a:pPr>
              <a:defRPr/>
            </a:pPr>
            <a:r>
              <a:rPr lang="en-US" altLang="zh-TW" dirty="0">
                <a:solidFill>
                  <a:prstClr val="black"/>
                </a:solidFill>
                <a:latin typeface="Calibri"/>
                <a:ea typeface="新細明體" panose="02020500000000000000" pitchFamily="18" charset="-120"/>
              </a:rPr>
              <a:t>pH adjustment is more difficult to predict compare with EC adjustment </a:t>
            </a:r>
          </a:p>
        </p:txBody>
      </p:sp>
    </p:spTree>
    <p:extLst>
      <p:ext uri="{BB962C8B-B14F-4D97-AF65-F5344CB8AC3E}">
        <p14:creationId xmlns:p14="http://schemas.microsoft.com/office/powerpoint/2010/main" val="40043430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981200" y="274638"/>
            <a:ext cx="8229600" cy="850106"/>
          </a:xfrm>
        </p:spPr>
        <p:txBody>
          <a:bodyPr/>
          <a:lstStyle/>
          <a:p>
            <a:r>
              <a:rPr lang="en-US" altLang="zh-TW" dirty="0"/>
              <a:t>Reduce pH</a:t>
            </a:r>
            <a:endParaRPr lang="zh-TW" altLang="en-US"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703512" y="1155374"/>
            <a:ext cx="8546678" cy="5513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654215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Amount of pH</a:t>
            </a:r>
            <a:r>
              <a:rPr lang="zh-TW" altLang="en-US" dirty="0"/>
              <a:t> </a:t>
            </a:r>
            <a:r>
              <a:rPr lang="en-US" altLang="zh-TW" dirty="0"/>
              <a:t>decrement</a:t>
            </a:r>
            <a:endParaRPr lang="zh-TW" alt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991544" y="1484784"/>
            <a:ext cx="7920880" cy="5055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778366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Increase</a:t>
            </a:r>
            <a:r>
              <a:rPr lang="zh-TW" altLang="en-US" dirty="0"/>
              <a:t> </a:t>
            </a:r>
            <a:r>
              <a:rPr lang="en-US" altLang="zh-TW" dirty="0"/>
              <a:t>pH</a:t>
            </a:r>
            <a:endParaRPr lang="zh-TW" altLang="en-US"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775520" y="1196752"/>
            <a:ext cx="8622844"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534555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778098"/>
          </a:xfrm>
        </p:spPr>
        <p:txBody>
          <a:bodyPr anchor="ctr">
            <a:normAutofit fontScale="90000"/>
          </a:bodyPr>
          <a:lstStyle/>
          <a:p>
            <a:pPr lvl="0"/>
            <a:r>
              <a:rPr kumimoji="0" lang="en-US" altLang="zh-TW" dirty="0">
                <a:solidFill>
                  <a:srgbClr val="000000"/>
                </a:solidFill>
                <a:latin typeface="Times New Roman" panose="02020603050405020304" pitchFamily="18" charset="0"/>
                <a:cs typeface="Times New Roman" panose="02020603050405020304" pitchFamily="18" charset="0"/>
              </a:rPr>
              <a:t>Stock solution for micro elements</a:t>
            </a:r>
            <a:br>
              <a:rPr kumimoji="0" lang="en-US" altLang="zh-TW" dirty="0">
                <a:solidFill>
                  <a:srgbClr val="000000"/>
                </a:solidFill>
                <a:latin typeface="Times New Roman" panose="02020603050405020304" pitchFamily="18" charset="0"/>
                <a:cs typeface="Times New Roman" panose="02020603050405020304" pitchFamily="18" charset="0"/>
              </a:rPr>
            </a:br>
            <a:r>
              <a:rPr lang="en-US" altLang="zh-TW" sz="2200" dirty="0">
                <a:solidFill>
                  <a:srgbClr val="000000"/>
                </a:solidFill>
                <a:highlight>
                  <a:srgbClr val="FFFF00"/>
                </a:highlight>
                <a:latin typeface="Times New Roman" panose="02020603050405020304" pitchFamily="18" charset="0"/>
                <a:cs typeface="Times New Roman" panose="02020603050405020304" pitchFamily="18" charset="0"/>
              </a:rPr>
              <a:t>dilute</a:t>
            </a:r>
            <a:r>
              <a:rPr lang="zh-TW" altLang="en-US" sz="2200" dirty="0">
                <a:solidFill>
                  <a:srgbClr val="000000"/>
                </a:solidFill>
                <a:highlight>
                  <a:srgbClr val="FFFF00"/>
                </a:highlight>
                <a:latin typeface="Times New Roman" panose="02020603050405020304" pitchFamily="18" charset="0"/>
                <a:cs typeface="Times New Roman" panose="02020603050405020304" pitchFamily="18" charset="0"/>
              </a:rPr>
              <a:t> </a:t>
            </a:r>
            <a:r>
              <a:rPr lang="zh-TW" altLang="zh-TW" sz="2200" dirty="0">
                <a:solidFill>
                  <a:srgbClr val="000000"/>
                </a:solidFill>
                <a:highlight>
                  <a:srgbClr val="FFFF00"/>
                </a:highlight>
                <a:latin typeface="Times New Roman" panose="02020603050405020304" pitchFamily="18" charset="0"/>
                <a:cs typeface="Times New Roman" panose="02020603050405020304" pitchFamily="18" charset="0"/>
              </a:rPr>
              <a:t>10,000</a:t>
            </a:r>
            <a:r>
              <a:rPr lang="en-US" altLang="zh-TW" sz="2200" dirty="0">
                <a:solidFill>
                  <a:srgbClr val="000000"/>
                </a:solidFill>
                <a:highlight>
                  <a:srgbClr val="FFFF00"/>
                </a:highlight>
                <a:latin typeface="Times New Roman" panose="02020603050405020304" pitchFamily="18" charset="0"/>
                <a:cs typeface="Times New Roman" panose="02020603050405020304" pitchFamily="18" charset="0"/>
              </a:rPr>
              <a:t> times to use</a:t>
            </a:r>
            <a:endParaRPr lang="zh-TW" altLang="en-US" sz="6000" dirty="0">
              <a:highlight>
                <a:srgbClr val="FFFF00"/>
              </a:highlight>
              <a:latin typeface="Times New Roman" panose="02020603050405020304" pitchFamily="18" charset="0"/>
              <a:cs typeface="Times New Roman" panose="02020603050405020304" pitchFamily="18" charset="0"/>
            </a:endParaRPr>
          </a:p>
        </p:txBody>
      </p:sp>
      <p:graphicFrame>
        <p:nvGraphicFramePr>
          <p:cNvPr id="4" name="表格 3"/>
          <p:cNvGraphicFramePr>
            <a:graphicFrameLocks noGrp="1"/>
          </p:cNvGraphicFramePr>
          <p:nvPr>
            <p:extLst/>
          </p:nvPr>
        </p:nvGraphicFramePr>
        <p:xfrm>
          <a:off x="1775521" y="1268760"/>
          <a:ext cx="8784975" cy="4587876"/>
        </p:xfrm>
        <a:graphic>
          <a:graphicData uri="http://schemas.openxmlformats.org/drawingml/2006/table">
            <a:tbl>
              <a:tblPr/>
              <a:tblGrid>
                <a:gridCol w="662392">
                  <a:extLst>
                    <a:ext uri="{9D8B030D-6E8A-4147-A177-3AD203B41FA5}">
                      <a16:colId xmlns:a16="http://schemas.microsoft.com/office/drawing/2014/main" val="20000"/>
                    </a:ext>
                  </a:extLst>
                </a:gridCol>
                <a:gridCol w="1515920">
                  <a:extLst>
                    <a:ext uri="{9D8B030D-6E8A-4147-A177-3AD203B41FA5}">
                      <a16:colId xmlns:a16="http://schemas.microsoft.com/office/drawing/2014/main" val="20001"/>
                    </a:ext>
                  </a:extLst>
                </a:gridCol>
                <a:gridCol w="3154797">
                  <a:extLst>
                    <a:ext uri="{9D8B030D-6E8A-4147-A177-3AD203B41FA5}">
                      <a16:colId xmlns:a16="http://schemas.microsoft.com/office/drawing/2014/main" val="20002"/>
                    </a:ext>
                  </a:extLst>
                </a:gridCol>
                <a:gridCol w="1416666">
                  <a:extLst>
                    <a:ext uri="{9D8B030D-6E8A-4147-A177-3AD203B41FA5}">
                      <a16:colId xmlns:a16="http://schemas.microsoft.com/office/drawing/2014/main" val="20003"/>
                    </a:ext>
                  </a:extLst>
                </a:gridCol>
                <a:gridCol w="2035200">
                  <a:extLst>
                    <a:ext uri="{9D8B030D-6E8A-4147-A177-3AD203B41FA5}">
                      <a16:colId xmlns:a16="http://schemas.microsoft.com/office/drawing/2014/main" val="20004"/>
                    </a:ext>
                  </a:extLst>
                </a:gridCol>
              </a:tblGrid>
              <a:tr h="768350">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TW" altLang="en-US" sz="2000" b="0" i="0" u="none" strike="noStrike" cap="none" normalizeH="0" baseline="0" dirty="0">
                        <a:ln>
                          <a:noFill/>
                        </a:ln>
                        <a:solidFill>
                          <a:srgbClr val="000000"/>
                        </a:solidFill>
                        <a:effectLst/>
                        <a:latin typeface="標楷體" pitchFamily="65" charset="-120"/>
                        <a:ea typeface="標楷體" pitchFamily="65" charset="-12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concentration</a:t>
                      </a:r>
                      <a:endParaRPr kumimoji="0" lang="zh-TW" altLang="en-US" sz="16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Fertilizer</a:t>
                      </a:r>
                      <a:endPar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concentration</a:t>
                      </a:r>
                      <a:endParaRPr kumimoji="0" lang="zh-TW" altLang="en-US" sz="16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Amount required in </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a:t>
                      </a: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L</a:t>
                      </a: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of stock solution</a:t>
                      </a: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g</a:t>
                      </a: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8625">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ppm</a:t>
                      </a:r>
                      <a:endPar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(mg/</a:t>
                      </a: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L</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10001"/>
                  </a:ext>
                </a:extLst>
              </a:tr>
              <a:tr h="4286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B</a:t>
                      </a:r>
                      <a:endParaRPr kumimoji="0" lang="zh-TW" altLang="zh-TW" sz="2000" b="0" i="0" u="none" strike="noStrike" cap="none" normalizeH="0" baseline="0">
                        <a:ln>
                          <a:noFill/>
                        </a:ln>
                        <a:solidFill>
                          <a:srgbClr val="000000"/>
                        </a:solidFill>
                        <a:effectLst/>
                        <a:latin typeface="標楷體" pitchFamily="65" charset="-120"/>
                        <a:ea typeface="標楷體" pitchFamily="65" charset="-12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0.5</a:t>
                      </a:r>
                      <a:endParaRPr kumimoji="0" lang="zh-TW"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硼酸 </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(H</a:t>
                      </a:r>
                      <a:r>
                        <a:rPr kumimoji="0" lang="zh-TW" altLang="zh-TW" sz="2000" b="0" i="0" u="none" strike="noStrike" cap="none" normalizeH="0" baseline="-2500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3</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BO</a:t>
                      </a:r>
                      <a:r>
                        <a:rPr kumimoji="0" lang="zh-TW" altLang="zh-TW" sz="2000" b="0" i="0" u="none" strike="noStrike" cap="none" normalizeH="0" baseline="-2500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3</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2.86</a:t>
                      </a:r>
                      <a:endParaRPr kumimoji="0" lang="zh-TW"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286</a:t>
                      </a:r>
                      <a:endPar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86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Mn</a:t>
                      </a:r>
                      <a:endParaRPr kumimoji="0" lang="zh-TW" altLang="zh-TW" sz="2000" b="0" i="0" u="none" strike="noStrike" cap="none" normalizeH="0" baseline="0">
                        <a:ln>
                          <a:noFill/>
                        </a:ln>
                        <a:solidFill>
                          <a:srgbClr val="000000"/>
                        </a:solidFill>
                        <a:effectLst/>
                        <a:latin typeface="標楷體" pitchFamily="65" charset="-120"/>
                        <a:ea typeface="標楷體" pitchFamily="65" charset="-12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0.5</a:t>
                      </a:r>
                      <a:endParaRPr kumimoji="0" lang="zh-TW"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氯化錳 </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(Mn</a:t>
                      </a: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C</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l</a:t>
                      </a:r>
                      <a:r>
                        <a:rPr kumimoji="0" lang="zh-TW" altLang="zh-TW" sz="2000" b="0" i="0" u="none" strike="noStrike" cap="none" normalizeH="0" baseline="-2500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4H</a:t>
                      </a:r>
                      <a:r>
                        <a:rPr kumimoji="0" lang="zh-TW" altLang="zh-TW" sz="2000" b="0" i="0" u="none" strike="noStrike" cap="none" normalizeH="0" baseline="-2500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O)</a:t>
                      </a:r>
                      <a:endPar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or </a:t>
                      </a:r>
                      <a:r>
                        <a:rPr kumimoji="0" lang="zh-TW" altLang="en-US" sz="2000" b="0"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硫</a:t>
                      </a: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酸錳（</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MnSO</a:t>
                      </a:r>
                      <a:r>
                        <a:rPr kumimoji="0" lang="zh-TW" altLang="zh-TW" sz="2000" b="0" i="0" u="none" strike="noStrike" cap="none" normalizeH="0" baseline="-2500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4H</a:t>
                      </a:r>
                      <a:r>
                        <a:rPr kumimoji="0" lang="zh-TW" altLang="zh-TW" sz="2000" b="0" i="0" u="none" strike="noStrike" cap="none" normalizeH="0" baseline="-2500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O</a:t>
                      </a: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endPar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1.81</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or 2.13</a:t>
                      </a:r>
                      <a:endPar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181 </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or </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213</a:t>
                      </a: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endPar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86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Zn</a:t>
                      </a:r>
                      <a:endParaRPr kumimoji="0" lang="zh-TW" altLang="zh-TW" sz="2000" b="0" i="0" u="none" strike="noStrike" cap="none" normalizeH="0" baseline="0">
                        <a:ln>
                          <a:noFill/>
                        </a:ln>
                        <a:solidFill>
                          <a:srgbClr val="000000"/>
                        </a:solidFill>
                        <a:effectLst/>
                        <a:latin typeface="標楷體" pitchFamily="65" charset="-120"/>
                        <a:ea typeface="標楷體" pitchFamily="65" charset="-12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0.05</a:t>
                      </a:r>
                      <a:endParaRPr kumimoji="0" lang="zh-TW"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硫</a:t>
                      </a: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酸鋅 </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(ZnSO</a:t>
                      </a:r>
                      <a:r>
                        <a:rPr kumimoji="0" lang="zh-TW" altLang="zh-TW" sz="2000" b="0" i="0" u="none" strike="noStrike" cap="none" normalizeH="0" baseline="-2500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7H</a:t>
                      </a:r>
                      <a:r>
                        <a:rPr kumimoji="0" lang="zh-TW" altLang="zh-TW" sz="2000" b="0" i="0" u="none" strike="noStrike" cap="none" normalizeH="0" baseline="-2500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O)</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0.22</a:t>
                      </a:r>
                      <a:endParaRPr kumimoji="0" lang="zh-TW"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22</a:t>
                      </a:r>
                      <a:endPar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86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Cu</a:t>
                      </a:r>
                      <a:endParaRPr kumimoji="0" lang="zh-TW" altLang="zh-TW" sz="2000" b="0" i="0" u="none" strike="noStrike" cap="none" normalizeH="0" baseline="0">
                        <a:ln>
                          <a:noFill/>
                        </a:ln>
                        <a:solidFill>
                          <a:srgbClr val="000000"/>
                        </a:solidFill>
                        <a:effectLst/>
                        <a:latin typeface="標楷體" pitchFamily="65" charset="-120"/>
                        <a:ea typeface="標楷體" pitchFamily="65" charset="-12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0.02</a:t>
                      </a:r>
                      <a:endParaRPr kumimoji="0" lang="zh-TW"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Times New Roman" panose="02020603050405020304" pitchFamily="18" charset="0"/>
                          <a:ea typeface="標楷體" pitchFamily="65" charset="-120"/>
                          <a:cs typeface="Times New Roman" panose="02020603050405020304" pitchFamily="18" charset="0"/>
                        </a:rPr>
                        <a:t>硫</a:t>
                      </a: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酸銅 </a:t>
                      </a: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CuSo</a:t>
                      </a:r>
                      <a:r>
                        <a:rPr kumimoji="0" lang="zh-TW" altLang="zh-TW" sz="2000" b="0" i="0" u="none" strike="noStrike" cap="none" normalizeH="0" baseline="-2500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5H</a:t>
                      </a:r>
                      <a:r>
                        <a:rPr kumimoji="0" lang="zh-TW" altLang="zh-TW" sz="2000" b="0" i="0" u="none" strike="noStrike" cap="none" normalizeH="0" baseline="-2500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O)</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0.08</a:t>
                      </a:r>
                      <a:endParaRPr kumimoji="0" lang="zh-TW" altLang="zh-TW" sz="20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8</a:t>
                      </a:r>
                      <a:endPar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itchFamily="65" charset="-120"/>
                          <a:ea typeface="標楷體" pitchFamily="65" charset="-120"/>
                        </a:rPr>
                        <a:t>Mo</a:t>
                      </a:r>
                      <a:endParaRPr kumimoji="0" lang="zh-TW" altLang="zh-TW" sz="2000" b="0" i="0" u="none" strike="noStrike" cap="none" normalizeH="0" baseline="0" dirty="0">
                        <a:ln>
                          <a:noFill/>
                        </a:ln>
                        <a:solidFill>
                          <a:srgbClr val="000000"/>
                        </a:solidFill>
                        <a:effectLst/>
                        <a:latin typeface="標楷體" pitchFamily="65" charset="-120"/>
                        <a:ea typeface="標楷體" pitchFamily="65" charset="-12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0.01</a:t>
                      </a:r>
                      <a:endPar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鉬酸鈉 </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(Na</a:t>
                      </a:r>
                      <a:r>
                        <a:rPr kumimoji="0" lang="zh-TW" altLang="zh-TW" sz="2000" b="0" i="0" u="none" strike="noStrike" cap="none" normalizeH="0" baseline="-2500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MoO</a:t>
                      </a:r>
                      <a:r>
                        <a:rPr kumimoji="0" lang="zh-TW" altLang="zh-TW" sz="2000" b="0" i="0" u="none" strike="noStrike" cap="none" normalizeH="0" baseline="-2500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zh-TW" altLang="en-US"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2H</a:t>
                      </a:r>
                      <a:r>
                        <a:rPr kumimoji="0" lang="zh-TW" altLang="zh-TW" sz="2000" b="0" i="0" u="none" strike="noStrike" cap="none" normalizeH="0" baseline="-2500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O)</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0.025</a:t>
                      </a:r>
                      <a:endPar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2.5</a:t>
                      </a:r>
                      <a:endPar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zh-TW" sz="2000" b="0" i="0" u="none" strike="noStrike" cap="none" normalizeH="0" baseline="0" dirty="0">
                          <a:ln>
                            <a:noFill/>
                          </a:ln>
                          <a:solidFill>
                            <a:srgbClr val="000000"/>
                          </a:solidFill>
                          <a:effectLst/>
                          <a:latin typeface="標楷體" pitchFamily="65" charset="-120"/>
                          <a:ea typeface="標楷體" pitchFamily="65" charset="-120"/>
                        </a:rPr>
                        <a:t>Fe</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3</a:t>
                      </a:r>
                      <a:endPar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EDTA-Fe</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226</a:t>
                      </a:r>
                      <a:endParaRPr kumimoji="0" lang="zh-TW" altLang="zh-TW" sz="20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5" name="矩形 4"/>
          <p:cNvSpPr/>
          <p:nvPr/>
        </p:nvSpPr>
        <p:spPr>
          <a:xfrm>
            <a:off x="1775520" y="5951021"/>
            <a:ext cx="8712968" cy="369332"/>
          </a:xfrm>
          <a:prstGeom prst="rect">
            <a:avLst/>
          </a:prstGeom>
          <a:solidFill>
            <a:schemeClr val="bg1"/>
          </a:solidFill>
        </p:spPr>
        <p:txBody>
          <a:bodyPr wrap="square">
            <a:spAutoFit/>
          </a:bodyPr>
          <a:lstStyle/>
          <a:p>
            <a:pPr algn="ctr" fontAlgn="ctr">
              <a:spcBef>
                <a:spcPct val="0"/>
              </a:spcBef>
              <a:spcAft>
                <a:spcPct val="0"/>
              </a:spcAft>
            </a:pPr>
            <a:r>
              <a:rPr kumimoji="1" lang="en-US" altLang="zh-TW" dirty="0">
                <a:solidFill>
                  <a:srgbClr val="FF0000"/>
                </a:solidFill>
                <a:highlight>
                  <a:srgbClr val="FFFF00"/>
                </a:highlight>
                <a:latin typeface="Times New Roman" panose="02020603050405020304" pitchFamily="18" charset="0"/>
                <a:ea typeface="標楷體" pitchFamily="65" charset="-120"/>
                <a:cs typeface="Times New Roman" panose="02020603050405020304" pitchFamily="18" charset="0"/>
              </a:rPr>
              <a:t>add 0.1 L (</a:t>
            </a:r>
            <a:r>
              <a:rPr kumimoji="1" lang="zh-TW" altLang="zh-TW" dirty="0">
                <a:solidFill>
                  <a:srgbClr val="FF0000"/>
                </a:solidFill>
                <a:highlight>
                  <a:srgbClr val="FFFF00"/>
                </a:highlight>
                <a:latin typeface="Times New Roman" panose="02020603050405020304" pitchFamily="18" charset="0"/>
                <a:ea typeface="標楷體" pitchFamily="65" charset="-120"/>
                <a:cs typeface="Times New Roman" panose="02020603050405020304" pitchFamily="18" charset="0"/>
              </a:rPr>
              <a:t>100</a:t>
            </a:r>
            <a:r>
              <a:rPr kumimoji="1" lang="en-US" altLang="zh-TW" dirty="0">
                <a:solidFill>
                  <a:srgbClr val="FF0000"/>
                </a:solidFill>
                <a:highlight>
                  <a:srgbClr val="FFFF00"/>
                </a:highlight>
                <a:latin typeface="Times New Roman" panose="02020603050405020304" pitchFamily="18" charset="0"/>
                <a:ea typeface="標楷體" pitchFamily="65" charset="-120"/>
                <a:cs typeface="Times New Roman" panose="02020603050405020304" pitchFamily="18" charset="0"/>
              </a:rPr>
              <a:t> </a:t>
            </a:r>
            <a:r>
              <a:rPr kumimoji="1" lang="zh-TW" altLang="zh-TW" dirty="0">
                <a:solidFill>
                  <a:srgbClr val="FF0000"/>
                </a:solidFill>
                <a:highlight>
                  <a:srgbClr val="FFFF00"/>
                </a:highlight>
                <a:latin typeface="Times New Roman" panose="02020603050405020304" pitchFamily="18" charset="0"/>
                <a:ea typeface="標楷體" pitchFamily="65" charset="-120"/>
                <a:cs typeface="Times New Roman" panose="02020603050405020304" pitchFamily="18" charset="0"/>
              </a:rPr>
              <a:t>ml</a:t>
            </a:r>
            <a:r>
              <a:rPr kumimoji="1" lang="en-US" altLang="zh-TW" dirty="0">
                <a:solidFill>
                  <a:srgbClr val="FF0000"/>
                </a:solidFill>
                <a:highlight>
                  <a:srgbClr val="FFFF00"/>
                </a:highlight>
                <a:latin typeface="Times New Roman" panose="02020603050405020304" pitchFamily="18" charset="0"/>
                <a:ea typeface="標楷體" pitchFamily="65" charset="-120"/>
                <a:cs typeface="Times New Roman" panose="02020603050405020304" pitchFamily="18" charset="0"/>
              </a:rPr>
              <a:t>) of stock solution</a:t>
            </a:r>
            <a:r>
              <a:rPr kumimoji="1" lang="zh-TW" altLang="en-US" dirty="0">
                <a:solidFill>
                  <a:srgbClr val="FF0000"/>
                </a:solidFill>
                <a:highlight>
                  <a:srgbClr val="FFFF00"/>
                </a:highlight>
                <a:latin typeface="Times New Roman" panose="02020603050405020304" pitchFamily="18" charset="0"/>
                <a:ea typeface="標楷體" pitchFamily="65" charset="-120"/>
                <a:cs typeface="Times New Roman" panose="02020603050405020304" pitchFamily="18" charset="0"/>
              </a:rPr>
              <a:t> </a:t>
            </a:r>
            <a:r>
              <a:rPr kumimoji="1" lang="en-US" altLang="zh-TW" dirty="0">
                <a:solidFill>
                  <a:srgbClr val="FF0000"/>
                </a:solidFill>
                <a:highlight>
                  <a:srgbClr val="FFFF00"/>
                </a:highlight>
                <a:latin typeface="Times New Roman" panose="02020603050405020304" pitchFamily="18" charset="0"/>
                <a:ea typeface="標楷體" pitchFamily="65" charset="-120"/>
                <a:cs typeface="Times New Roman" panose="02020603050405020304" pitchFamily="18" charset="0"/>
              </a:rPr>
              <a:t>in 1 ton</a:t>
            </a:r>
            <a:r>
              <a:rPr kumimoji="1" lang="zh-TW" altLang="en-US" dirty="0">
                <a:solidFill>
                  <a:srgbClr val="FF0000"/>
                </a:solidFill>
                <a:highlight>
                  <a:srgbClr val="FFFF00"/>
                </a:highlight>
                <a:latin typeface="Times New Roman" panose="02020603050405020304" pitchFamily="18" charset="0"/>
                <a:ea typeface="標楷體" pitchFamily="65" charset="-120"/>
                <a:cs typeface="Times New Roman" panose="02020603050405020304" pitchFamily="18" charset="0"/>
              </a:rPr>
              <a:t> </a:t>
            </a:r>
            <a:r>
              <a:rPr kumimoji="1" lang="en-US" altLang="zh-TW" dirty="0">
                <a:solidFill>
                  <a:srgbClr val="FF0000"/>
                </a:solidFill>
                <a:highlight>
                  <a:srgbClr val="FFFF00"/>
                </a:highlight>
                <a:latin typeface="Times New Roman" panose="02020603050405020304" pitchFamily="18" charset="0"/>
                <a:ea typeface="標楷體" pitchFamily="65" charset="-120"/>
                <a:cs typeface="Times New Roman" panose="02020603050405020304" pitchFamily="18" charset="0"/>
              </a:rPr>
              <a:t>(1000 L)</a:t>
            </a:r>
            <a:r>
              <a:rPr kumimoji="1" lang="zh-TW" altLang="en-US" dirty="0">
                <a:solidFill>
                  <a:srgbClr val="FF0000"/>
                </a:solidFill>
                <a:highlight>
                  <a:srgbClr val="FFFF00"/>
                </a:highlight>
                <a:latin typeface="Times New Roman" panose="02020603050405020304" pitchFamily="18" charset="0"/>
                <a:ea typeface="標楷體" pitchFamily="65" charset="-120"/>
                <a:cs typeface="Times New Roman" panose="02020603050405020304" pitchFamily="18" charset="0"/>
              </a:rPr>
              <a:t> </a:t>
            </a:r>
            <a:r>
              <a:rPr kumimoji="1" lang="en-US" altLang="zh-TW" dirty="0">
                <a:solidFill>
                  <a:srgbClr val="FF0000"/>
                </a:solidFill>
                <a:highlight>
                  <a:srgbClr val="FFFF00"/>
                </a:highlight>
                <a:latin typeface="Times New Roman" panose="02020603050405020304" pitchFamily="18" charset="0"/>
                <a:ea typeface="標楷體" pitchFamily="65" charset="-120"/>
                <a:cs typeface="Times New Roman" panose="02020603050405020304" pitchFamily="18" charset="0"/>
              </a:rPr>
              <a:t>of nutrient solution </a:t>
            </a:r>
            <a:endParaRPr kumimoji="1" lang="zh-TW" altLang="en-US" dirty="0">
              <a:solidFill>
                <a:srgbClr val="FF0000"/>
              </a:solidFill>
              <a:highlight>
                <a:srgbClr val="FFFF00"/>
              </a:highlight>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22228829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Amount</a:t>
            </a:r>
            <a:r>
              <a:rPr lang="zh-TW" altLang="en-US" dirty="0"/>
              <a:t> </a:t>
            </a:r>
            <a:r>
              <a:rPr lang="en-US" altLang="zh-TW" dirty="0"/>
              <a:t>of</a:t>
            </a:r>
            <a:r>
              <a:rPr lang="zh-TW" altLang="en-US" dirty="0"/>
              <a:t> </a:t>
            </a:r>
            <a:r>
              <a:rPr lang="en-US" altLang="zh-TW" dirty="0"/>
              <a:t>pH</a:t>
            </a:r>
            <a:r>
              <a:rPr lang="zh-TW" altLang="en-US" dirty="0"/>
              <a:t> </a:t>
            </a:r>
            <a:r>
              <a:rPr lang="en-US" altLang="zh-TW" dirty="0"/>
              <a:t>increment</a:t>
            </a:r>
            <a:endParaRPr lang="zh-TW" altLang="en-US" dirty="0"/>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919536" y="1196752"/>
            <a:ext cx="8367516" cy="5087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587764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標題 1"/>
          <p:cNvSpPr>
            <a:spLocks noGrp="1"/>
          </p:cNvSpPr>
          <p:nvPr>
            <p:ph type="title"/>
          </p:nvPr>
        </p:nvSpPr>
        <p:spPr bwMode="auto">
          <a:xfrm>
            <a:off x="1992313" y="115888"/>
            <a:ext cx="8229600" cy="779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zh-TW" dirty="0"/>
              <a:t>pH adjustment</a:t>
            </a:r>
            <a:endParaRPr lang="zh-TW" altLang="en-US" dirty="0"/>
          </a:p>
        </p:txBody>
      </p:sp>
      <p:sp>
        <p:nvSpPr>
          <p:cNvPr id="55299" name="直排文字版面配置區 2"/>
          <p:cNvSpPr>
            <a:spLocks noGrp="1"/>
          </p:cNvSpPr>
          <p:nvPr>
            <p:ph type="body" orient="vert" idx="1"/>
          </p:nvPr>
        </p:nvSpPr>
        <p:spPr bwMode="auto">
          <a:xfrm>
            <a:off x="1919288" y="1268413"/>
            <a:ext cx="82296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zh-TW" dirty="0"/>
              <a:t>To reduce pH by 1, such as pH</a:t>
            </a:r>
            <a:r>
              <a:rPr lang="zh-TW" altLang="en-US" dirty="0"/>
              <a:t> </a:t>
            </a:r>
            <a:r>
              <a:rPr lang="en-US" altLang="zh-TW" dirty="0"/>
              <a:t>7 </a:t>
            </a:r>
            <a:r>
              <a:rPr lang="en-US" altLang="zh-TW" dirty="0">
                <a:sym typeface="Wingdings" panose="05000000000000000000" pitchFamily="2" charset="2"/>
              </a:rPr>
              <a:t> </a:t>
            </a:r>
            <a:r>
              <a:rPr lang="en-US" altLang="zh-TW" dirty="0"/>
              <a:t>pH</a:t>
            </a:r>
            <a:r>
              <a:rPr lang="zh-TW" altLang="en-US" dirty="0"/>
              <a:t> </a:t>
            </a:r>
            <a:r>
              <a:rPr lang="en-US" altLang="zh-TW" dirty="0"/>
              <a:t>6</a:t>
            </a:r>
          </a:p>
          <a:p>
            <a:pPr lvl="1"/>
            <a:r>
              <a:rPr lang="en-US" altLang="zh-TW" dirty="0"/>
              <a:t>Required 0.9~1</a:t>
            </a:r>
            <a:r>
              <a:rPr lang="zh-TW" altLang="en-US" dirty="0"/>
              <a:t> </a:t>
            </a:r>
            <a:r>
              <a:rPr lang="en-US" altLang="zh-TW" dirty="0"/>
              <a:t>ml/L of 8.5%H</a:t>
            </a:r>
            <a:r>
              <a:rPr lang="en-US" altLang="zh-TW" baseline="-25000" dirty="0"/>
              <a:t>3</a:t>
            </a:r>
            <a:r>
              <a:rPr lang="en-US" altLang="zh-TW" dirty="0"/>
              <a:t>PO</a:t>
            </a:r>
            <a:r>
              <a:rPr lang="en-US" altLang="zh-TW" baseline="-25000" dirty="0"/>
              <a:t>4</a:t>
            </a:r>
          </a:p>
          <a:p>
            <a:pPr lvl="1"/>
            <a:r>
              <a:rPr lang="en-US" altLang="zh-TW" dirty="0"/>
              <a:t>Diluted 200 times first then drip in and stirred</a:t>
            </a:r>
          </a:p>
          <a:p>
            <a:r>
              <a:rPr lang="en-US" altLang="zh-TW" dirty="0"/>
              <a:t>To increase pH by 1, such as pH 5 </a:t>
            </a:r>
            <a:r>
              <a:rPr lang="en-US" altLang="zh-TW" dirty="0">
                <a:sym typeface="Wingdings" panose="05000000000000000000" pitchFamily="2" charset="2"/>
              </a:rPr>
              <a:t> pH 6</a:t>
            </a:r>
            <a:endParaRPr lang="en-US" altLang="zh-TW" dirty="0"/>
          </a:p>
          <a:p>
            <a:pPr lvl="1"/>
            <a:r>
              <a:rPr lang="en-US" altLang="zh-TW" dirty="0"/>
              <a:t>Add 0.7 mL/L of 4 %KOH</a:t>
            </a:r>
          </a:p>
          <a:p>
            <a:pPr lvl="1"/>
            <a:r>
              <a:rPr lang="en-US" altLang="zh-TW" dirty="0"/>
              <a:t>Diluted 200 times first then drip in and stirred</a:t>
            </a:r>
          </a:p>
          <a:p>
            <a:r>
              <a:rPr lang="en-US" altLang="zh-TW" dirty="0"/>
              <a:t>The variation of pH is not linear to the amount of H</a:t>
            </a:r>
            <a:r>
              <a:rPr lang="en-US" altLang="zh-TW" baseline="-25000" dirty="0"/>
              <a:t>3</a:t>
            </a:r>
            <a:r>
              <a:rPr lang="en-US" altLang="zh-TW" dirty="0"/>
              <a:t>PO</a:t>
            </a:r>
            <a:r>
              <a:rPr lang="en-US" altLang="zh-TW" baseline="-25000" dirty="0"/>
              <a:t>4</a:t>
            </a:r>
            <a:r>
              <a:rPr lang="en-US" altLang="zh-TW" dirty="0"/>
              <a:t> or KOH added.</a:t>
            </a:r>
          </a:p>
          <a:p>
            <a:pPr lvl="1"/>
            <a:endParaRPr lang="zh-TW" altLang="en-US" dirty="0"/>
          </a:p>
          <a:p>
            <a:endParaRPr lang="zh-TW" altLang="en-US" sz="2800" dirty="0"/>
          </a:p>
        </p:txBody>
      </p:sp>
    </p:spTree>
    <p:extLst>
      <p:ext uri="{BB962C8B-B14F-4D97-AF65-F5344CB8AC3E}">
        <p14:creationId xmlns:p14="http://schemas.microsoft.com/office/powerpoint/2010/main" val="45614661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標題 1"/>
          <p:cNvSpPr>
            <a:spLocks noGrp="1"/>
          </p:cNvSpPr>
          <p:nvPr>
            <p:ph type="title"/>
          </p:nvPr>
        </p:nvSpPr>
        <p:spPr bwMode="auto">
          <a:xfrm>
            <a:off x="1524000" y="115889"/>
            <a:ext cx="9144000" cy="922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p>
            <a:r>
              <a:rPr lang="en-US" altLang="zh-TW" sz="3600" dirty="0">
                <a:solidFill>
                  <a:srgbClr val="FF0000"/>
                </a:solidFill>
              </a:rPr>
              <a:t>Reasons</a:t>
            </a:r>
            <a:r>
              <a:rPr lang="en-US" altLang="zh-TW" sz="2800" dirty="0"/>
              <a:t> of pH variation during cultural period</a:t>
            </a:r>
            <a:endParaRPr lang="zh-TW" altLang="en-US" sz="2800" dirty="0"/>
          </a:p>
        </p:txBody>
      </p:sp>
      <p:sp>
        <p:nvSpPr>
          <p:cNvPr id="57347" name="直排文字版面配置區 2"/>
          <p:cNvSpPr>
            <a:spLocks noGrp="1"/>
          </p:cNvSpPr>
          <p:nvPr>
            <p:ph type="body" orient="vert" idx="1"/>
          </p:nvPr>
        </p:nvSpPr>
        <p:spPr bwMode="auto">
          <a:xfrm>
            <a:off x="1992313" y="1125539"/>
            <a:ext cx="8229600" cy="4535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p>
            <a:pPr marL="514350" indent="-514350">
              <a:spcBef>
                <a:spcPts val="800"/>
              </a:spcBef>
              <a:spcAft>
                <a:spcPts val="800"/>
              </a:spcAft>
              <a:buFont typeface="Times New Roman" pitchFamily="18" charset="0"/>
              <a:buAutoNum type="arabicParenR"/>
            </a:pPr>
            <a:r>
              <a:rPr lang="en-US" altLang="zh-TW" dirty="0"/>
              <a:t>Plant absorption differences among elements, such as tomato prefer NO</a:t>
            </a:r>
            <a:r>
              <a:rPr lang="en-US" altLang="zh-TW" baseline="-25000" dirty="0"/>
              <a:t>3</a:t>
            </a:r>
            <a:r>
              <a:rPr lang="en-US" altLang="zh-TW" baseline="30000" dirty="0"/>
              <a:t>-</a:t>
            </a:r>
            <a:r>
              <a:rPr lang="zh-TW" altLang="en-US" dirty="0"/>
              <a:t>，</a:t>
            </a:r>
            <a:r>
              <a:rPr lang="en-US" altLang="zh-TW" dirty="0"/>
              <a:t>PO</a:t>
            </a:r>
            <a:r>
              <a:rPr lang="en-US" altLang="zh-TW" baseline="-25000" dirty="0"/>
              <a:t>3</a:t>
            </a:r>
            <a:r>
              <a:rPr lang="en-US" altLang="zh-TW" baseline="30000" dirty="0"/>
              <a:t>-3</a:t>
            </a:r>
            <a:r>
              <a:rPr lang="zh-TW" altLang="en-US" baseline="30000" dirty="0"/>
              <a:t> </a:t>
            </a:r>
            <a:r>
              <a:rPr lang="en-US" altLang="zh-TW" dirty="0"/>
              <a:t>and</a:t>
            </a:r>
            <a:r>
              <a:rPr lang="zh-TW" altLang="en-US" dirty="0"/>
              <a:t> </a:t>
            </a:r>
            <a:r>
              <a:rPr lang="en-US" altLang="zh-TW" dirty="0"/>
              <a:t>K</a:t>
            </a:r>
            <a:r>
              <a:rPr lang="en-US" altLang="zh-TW" baseline="30000" dirty="0"/>
              <a:t>+</a:t>
            </a:r>
            <a:r>
              <a:rPr lang="en-US" altLang="zh-TW" dirty="0"/>
              <a:t>, melon prefer Ca</a:t>
            </a:r>
            <a:r>
              <a:rPr lang="en-US" altLang="zh-TW" baseline="30000" dirty="0"/>
              <a:t>+2</a:t>
            </a:r>
            <a:r>
              <a:rPr lang="zh-TW" altLang="en-US" baseline="30000" dirty="0"/>
              <a:t> </a:t>
            </a:r>
            <a:r>
              <a:rPr lang="en-US" altLang="zh-TW" dirty="0"/>
              <a:t>and</a:t>
            </a:r>
            <a:r>
              <a:rPr lang="zh-TW" altLang="en-US" dirty="0"/>
              <a:t> </a:t>
            </a:r>
            <a:r>
              <a:rPr lang="en-US" altLang="zh-TW" dirty="0"/>
              <a:t>Mg</a:t>
            </a:r>
            <a:r>
              <a:rPr lang="en-US" altLang="zh-TW" baseline="30000" dirty="0"/>
              <a:t>+2</a:t>
            </a:r>
          </a:p>
          <a:p>
            <a:pPr marL="514350" indent="-514350">
              <a:spcBef>
                <a:spcPts val="800"/>
              </a:spcBef>
              <a:spcAft>
                <a:spcPts val="800"/>
              </a:spcAft>
              <a:buFont typeface="Times New Roman" pitchFamily="18" charset="0"/>
              <a:buAutoNum type="arabicParenR"/>
            </a:pPr>
            <a:r>
              <a:rPr lang="en-US" altLang="zh-TW" dirty="0"/>
              <a:t>Improper match of recipe and plants</a:t>
            </a:r>
          </a:p>
          <a:p>
            <a:pPr marL="514350" indent="-514350">
              <a:spcBef>
                <a:spcPts val="800"/>
              </a:spcBef>
              <a:spcAft>
                <a:spcPts val="800"/>
              </a:spcAft>
              <a:buFont typeface="Times New Roman" pitchFamily="18" charset="0"/>
              <a:buAutoNum type="arabicParenR"/>
            </a:pPr>
            <a:r>
              <a:rPr lang="en-US" altLang="zh-TW" dirty="0"/>
              <a:t>Under strong light and high T, plants absorbed more N, P, K, absorbed less Ca, Mg, leads to pH increase</a:t>
            </a:r>
          </a:p>
          <a:p>
            <a:pPr marL="514350" indent="-514350">
              <a:buFont typeface="Times New Roman" pitchFamily="18" charset="0"/>
              <a:buAutoNum type="arabicParenR" startAt="4"/>
            </a:pPr>
            <a:r>
              <a:rPr lang="en-US" altLang="zh-TW" dirty="0"/>
              <a:t>Under less light and low T environment, pH tends decrease</a:t>
            </a:r>
            <a:endParaRPr lang="zh-TW" altLang="en-US" dirty="0"/>
          </a:p>
          <a:p>
            <a:pPr marL="514350" indent="-514350">
              <a:spcBef>
                <a:spcPts val="800"/>
              </a:spcBef>
              <a:spcAft>
                <a:spcPts val="800"/>
              </a:spcAft>
              <a:buFont typeface="Times New Roman" pitchFamily="18" charset="0"/>
              <a:buAutoNum type="arabicParenR"/>
            </a:pPr>
            <a:endParaRPr lang="zh-TW" altLang="en-US" dirty="0"/>
          </a:p>
          <a:p>
            <a:pPr marL="514350" indent="-514350">
              <a:buFont typeface="Times New Roman" pitchFamily="18" charset="0"/>
              <a:buAutoNum type="arabicParenR"/>
            </a:pPr>
            <a:endParaRPr lang="zh-TW" altLang="en-US" dirty="0"/>
          </a:p>
        </p:txBody>
      </p:sp>
    </p:spTree>
    <p:extLst>
      <p:ext uri="{BB962C8B-B14F-4D97-AF65-F5344CB8AC3E}">
        <p14:creationId xmlns:p14="http://schemas.microsoft.com/office/powerpoint/2010/main" val="153655141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直排文字版面配置區 2"/>
          <p:cNvSpPr>
            <a:spLocks noGrp="1"/>
          </p:cNvSpPr>
          <p:nvPr>
            <p:ph type="body" orient="vert"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p>
            <a:pPr marL="514350" indent="-514350">
              <a:buFont typeface="+mj-lt"/>
              <a:buAutoNum type="arabicParenR" startAt="5"/>
            </a:pPr>
            <a:r>
              <a:rPr lang="en-US" altLang="zh-TW" dirty="0"/>
              <a:t>CO</a:t>
            </a:r>
            <a:r>
              <a:rPr lang="en-US" altLang="zh-TW" baseline="-25000" dirty="0"/>
              <a:t>2</a:t>
            </a:r>
            <a:r>
              <a:rPr lang="en-US" altLang="zh-TW" dirty="0"/>
              <a:t> in the air dissolved in water to form H</a:t>
            </a:r>
            <a:r>
              <a:rPr lang="en-US" altLang="zh-TW" baseline="-25000" dirty="0"/>
              <a:t>2</a:t>
            </a:r>
            <a:r>
              <a:rPr lang="en-US" altLang="zh-TW" dirty="0"/>
              <a:t>CO</a:t>
            </a:r>
            <a:r>
              <a:rPr lang="en-US" altLang="zh-TW" baseline="-25000" dirty="0"/>
              <a:t>3</a:t>
            </a:r>
            <a:r>
              <a:rPr lang="en-US" altLang="zh-TW" dirty="0"/>
              <a:t> (carbonic acid), leads to pH decrease</a:t>
            </a:r>
          </a:p>
          <a:p>
            <a:pPr marL="514350" indent="-514350">
              <a:buFont typeface="+mj-lt"/>
              <a:buAutoNum type="arabicParenR" startAt="5"/>
            </a:pPr>
            <a:r>
              <a:rPr lang="en-US" altLang="zh-TW" dirty="0"/>
              <a:t>from respiration of root, CO</a:t>
            </a:r>
            <a:r>
              <a:rPr lang="en-US" altLang="zh-TW" baseline="-25000" dirty="0"/>
              <a:t>2</a:t>
            </a:r>
            <a:r>
              <a:rPr lang="en-US" altLang="zh-TW" dirty="0"/>
              <a:t> combined with Ca</a:t>
            </a:r>
            <a:r>
              <a:rPr lang="en-US" altLang="zh-TW" baseline="30000" dirty="0"/>
              <a:t>+2</a:t>
            </a:r>
            <a:r>
              <a:rPr lang="zh-TW" altLang="en-US" dirty="0"/>
              <a:t>、</a:t>
            </a:r>
            <a:r>
              <a:rPr lang="en-US" altLang="zh-TW" dirty="0"/>
              <a:t>Mg</a:t>
            </a:r>
            <a:r>
              <a:rPr lang="en-US" altLang="zh-TW" baseline="30000" dirty="0"/>
              <a:t>+2 </a:t>
            </a:r>
            <a:r>
              <a:rPr lang="en-US" altLang="zh-TW" dirty="0"/>
              <a:t>to form CaCO</a:t>
            </a:r>
            <a:r>
              <a:rPr lang="en-US" altLang="zh-TW" baseline="-25000" dirty="0"/>
              <a:t>3</a:t>
            </a:r>
            <a:r>
              <a:rPr lang="en-US" altLang="zh-TW" dirty="0"/>
              <a:t>, MgCO</a:t>
            </a:r>
            <a:r>
              <a:rPr lang="en-US" altLang="zh-TW" baseline="-25000" dirty="0"/>
              <a:t>3 </a:t>
            </a:r>
            <a:r>
              <a:rPr lang="en-US" altLang="zh-TW" dirty="0"/>
              <a:t>precipitation, lead to increase of pH</a:t>
            </a:r>
          </a:p>
          <a:p>
            <a:pPr marL="514350" indent="-514350">
              <a:buFont typeface="+mj-lt"/>
              <a:buAutoNum type="arabicParenR" startAt="5"/>
            </a:pPr>
            <a:r>
              <a:rPr lang="en-US" altLang="zh-TW" dirty="0"/>
              <a:t>Some plants such as lettuce, strawberry preferred </a:t>
            </a:r>
            <a:r>
              <a:rPr lang="en-US" altLang="zh-TW" dirty="0">
                <a:solidFill>
                  <a:srgbClr val="00B0F0"/>
                </a:solidFill>
              </a:rPr>
              <a:t>NH</a:t>
            </a:r>
            <a:r>
              <a:rPr lang="en-US" altLang="zh-TW" baseline="-25000" dirty="0">
                <a:solidFill>
                  <a:srgbClr val="00B0F0"/>
                </a:solidFill>
              </a:rPr>
              <a:t>4</a:t>
            </a:r>
            <a:r>
              <a:rPr lang="en-US" altLang="zh-TW" baseline="30000" dirty="0">
                <a:solidFill>
                  <a:srgbClr val="00B0F0"/>
                </a:solidFill>
              </a:rPr>
              <a:t>+</a:t>
            </a:r>
            <a:r>
              <a:rPr lang="en-US" altLang="zh-TW" dirty="0">
                <a:solidFill>
                  <a:srgbClr val="00B0F0"/>
                </a:solidFill>
              </a:rPr>
              <a:t>(Ammonium)</a:t>
            </a:r>
            <a:r>
              <a:rPr lang="en-US" altLang="zh-TW" dirty="0"/>
              <a:t>, after absorption, roots excrete </a:t>
            </a:r>
            <a:r>
              <a:rPr lang="en-US" altLang="zh-TW" b="1" dirty="0">
                <a:solidFill>
                  <a:srgbClr val="FF0000"/>
                </a:solidFill>
              </a:rPr>
              <a:t>H</a:t>
            </a:r>
            <a:r>
              <a:rPr lang="en-US" altLang="zh-TW" b="1" baseline="30000" dirty="0">
                <a:solidFill>
                  <a:srgbClr val="FF0000"/>
                </a:solidFill>
              </a:rPr>
              <a:t>+</a:t>
            </a:r>
            <a:r>
              <a:rPr lang="en-US" altLang="zh-TW" dirty="0"/>
              <a:t> leads to reduction of pH</a:t>
            </a:r>
          </a:p>
          <a:p>
            <a:pPr marL="514350" indent="-514350">
              <a:buFont typeface="Times New Roman" pitchFamily="18" charset="0"/>
              <a:buAutoNum type="arabicParenR" startAt="5"/>
            </a:pPr>
            <a:r>
              <a:rPr lang="en-US" altLang="zh-TW" dirty="0"/>
              <a:t>Some plants such as </a:t>
            </a:r>
            <a:r>
              <a:rPr lang="en-US" altLang="zh-TW" dirty="0" err="1"/>
              <a:t>pak</a:t>
            </a:r>
            <a:r>
              <a:rPr lang="en-US" altLang="zh-TW" dirty="0"/>
              <a:t> choy, Chinese cabbage preferred </a:t>
            </a:r>
            <a:r>
              <a:rPr lang="en-US" altLang="zh-TW" dirty="0">
                <a:solidFill>
                  <a:srgbClr val="0070C0"/>
                </a:solidFill>
              </a:rPr>
              <a:t>NO</a:t>
            </a:r>
            <a:r>
              <a:rPr lang="en-US" altLang="zh-TW" baseline="-25000" dirty="0">
                <a:solidFill>
                  <a:srgbClr val="0070C0"/>
                </a:solidFill>
              </a:rPr>
              <a:t>3</a:t>
            </a:r>
            <a:r>
              <a:rPr lang="en-US" altLang="zh-TW" baseline="30000" dirty="0">
                <a:solidFill>
                  <a:srgbClr val="0070C0"/>
                </a:solidFill>
              </a:rPr>
              <a:t>- </a:t>
            </a:r>
            <a:r>
              <a:rPr lang="en-US" altLang="zh-TW" dirty="0">
                <a:solidFill>
                  <a:srgbClr val="0070C0"/>
                </a:solidFill>
              </a:rPr>
              <a:t>(Nitrate), </a:t>
            </a:r>
            <a:r>
              <a:rPr lang="en-US" altLang="zh-TW" dirty="0"/>
              <a:t>after absorption, roots excrete</a:t>
            </a:r>
            <a:r>
              <a:rPr lang="en-US" altLang="zh-TW" dirty="0">
                <a:solidFill>
                  <a:srgbClr val="0070C0"/>
                </a:solidFill>
              </a:rPr>
              <a:t> </a:t>
            </a:r>
            <a:r>
              <a:rPr lang="en-US" altLang="zh-TW" b="1" dirty="0">
                <a:solidFill>
                  <a:srgbClr val="FF0000"/>
                </a:solidFill>
              </a:rPr>
              <a:t>OH</a:t>
            </a:r>
            <a:r>
              <a:rPr lang="en-US" altLang="zh-TW" b="1" baseline="30000" dirty="0">
                <a:solidFill>
                  <a:srgbClr val="FF0000"/>
                </a:solidFill>
              </a:rPr>
              <a:t>-</a:t>
            </a:r>
            <a:r>
              <a:rPr lang="en-US" altLang="zh-TW" baseline="30000" dirty="0"/>
              <a:t> </a:t>
            </a:r>
            <a:r>
              <a:rPr lang="en-US" altLang="zh-TW" dirty="0"/>
              <a:t>leads to increase of pH</a:t>
            </a:r>
            <a:endParaRPr lang="zh-TW" altLang="en-US" dirty="0"/>
          </a:p>
          <a:p>
            <a:pPr marL="514350" indent="-514350">
              <a:buFont typeface="Times New Roman" pitchFamily="18" charset="0"/>
              <a:buAutoNum type="arabicParenR" startAt="5"/>
            </a:pPr>
            <a:endParaRPr lang="zh-TW" altLang="en-US" dirty="0"/>
          </a:p>
          <a:p>
            <a:pPr marL="514350" indent="-514350">
              <a:buFont typeface="Times New Roman" pitchFamily="18" charset="0"/>
              <a:buAutoNum type="arabicParenR" startAt="4"/>
            </a:pPr>
            <a:endParaRPr lang="zh-TW" altLang="en-US" dirty="0"/>
          </a:p>
          <a:p>
            <a:pPr marL="514350" indent="-514350">
              <a:buFont typeface="Times New Roman" pitchFamily="18" charset="0"/>
              <a:buAutoNum type="arabicParenR" startAt="4"/>
            </a:pPr>
            <a:endParaRPr lang="zh-TW" altLang="en-US" dirty="0"/>
          </a:p>
        </p:txBody>
      </p:sp>
      <p:sp>
        <p:nvSpPr>
          <p:cNvPr id="4" name="標題 1">
            <a:extLst>
              <a:ext uri="{FF2B5EF4-FFF2-40B4-BE49-F238E27FC236}">
                <a16:creationId xmlns:a16="http://schemas.microsoft.com/office/drawing/2014/main" id="{48C1B278-BAD9-413E-AB90-10C94459E6D4}"/>
              </a:ext>
            </a:extLst>
          </p:cNvPr>
          <p:cNvSpPr>
            <a:spLocks noGrp="1"/>
          </p:cNvSpPr>
          <p:nvPr>
            <p:ph type="title"/>
          </p:nvPr>
        </p:nvSpPr>
        <p:spPr bwMode="auto">
          <a:xfrm>
            <a:off x="1524000" y="115889"/>
            <a:ext cx="9144000" cy="922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p>
            <a:r>
              <a:rPr lang="en-US" altLang="zh-TW" sz="3600" dirty="0">
                <a:solidFill>
                  <a:srgbClr val="FF0000"/>
                </a:solidFill>
              </a:rPr>
              <a:t>Reasons</a:t>
            </a:r>
            <a:r>
              <a:rPr lang="en-US" altLang="zh-TW" sz="2800" dirty="0"/>
              <a:t> of pH variation during cultural period (cont..)</a:t>
            </a:r>
            <a:endParaRPr lang="zh-TW" altLang="en-US" sz="2800" dirty="0"/>
          </a:p>
        </p:txBody>
      </p:sp>
    </p:spTree>
    <p:extLst>
      <p:ext uri="{BB962C8B-B14F-4D97-AF65-F5344CB8AC3E}">
        <p14:creationId xmlns:p14="http://schemas.microsoft.com/office/powerpoint/2010/main" val="61986392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bwMode="auto">
          <a:xfrm>
            <a:off x="1497895" y="126034"/>
            <a:ext cx="9144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p>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pH variation</a:t>
            </a:r>
            <a:r>
              <a:rPr lang="zh-TW" altLang="en-US" sz="36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after root absorbed NH</a:t>
            </a:r>
            <a:r>
              <a:rPr lang="en-US" altLang="zh-TW" sz="3600" baseline="-25000" dirty="0">
                <a:latin typeface="Times New Roman" panose="02020603050405020304" pitchFamily="18" charset="0"/>
                <a:ea typeface="標楷體" panose="03000509000000000000" pitchFamily="65" charset="-120"/>
                <a:cs typeface="Times New Roman" panose="02020603050405020304" pitchFamily="18" charset="0"/>
              </a:rPr>
              <a:t>4</a:t>
            </a:r>
            <a:r>
              <a:rPr lang="en-US" altLang="zh-TW" sz="3600" baseline="300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/NO</a:t>
            </a:r>
            <a:r>
              <a:rPr lang="en-US" altLang="zh-TW" sz="3600" baseline="-25000" dirty="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3600" baseline="300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36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2" name="群組 11"/>
          <p:cNvGrpSpPr/>
          <p:nvPr/>
        </p:nvGrpSpPr>
        <p:grpSpPr>
          <a:xfrm>
            <a:off x="2679580" y="1084045"/>
            <a:ext cx="7374312" cy="4896544"/>
            <a:chOff x="1259632" y="1124744"/>
            <a:chExt cx="7374312" cy="4896544"/>
          </a:xfrm>
        </p:grpSpPr>
        <p:pic>
          <p:nvPicPr>
            <p:cNvPr id="7" name="圖片 6"/>
            <p:cNvPicPr>
              <a:picLocks noChangeAspect="1"/>
            </p:cNvPicPr>
            <p:nvPr/>
          </p:nvPicPr>
          <p:blipFill rotWithShape="1">
            <a:blip r:embed="rId2" cstate="print">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l="2151" t="5704" r="2151" b="4348"/>
            <a:stretch/>
          </p:blipFill>
          <p:spPr>
            <a:xfrm>
              <a:off x="1475656" y="1444085"/>
              <a:ext cx="6408712" cy="4464496"/>
            </a:xfrm>
            <a:prstGeom prst="rect">
              <a:avLst/>
            </a:prstGeom>
          </p:spPr>
        </p:pic>
        <p:sp>
          <p:nvSpPr>
            <p:cNvPr id="8" name="圓角矩形 7"/>
            <p:cNvSpPr/>
            <p:nvPr/>
          </p:nvSpPr>
          <p:spPr>
            <a:xfrm>
              <a:off x="1259632" y="5053875"/>
              <a:ext cx="2736304" cy="9674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kumimoji="1" lang="zh-TW" altLang="en-US">
                <a:solidFill>
                  <a:prstClr val="white"/>
                </a:solidFill>
                <a:latin typeface="Calibri"/>
                <a:ea typeface="新細明體" panose="02020500000000000000" pitchFamily="18" charset="-120"/>
              </a:endParaRPr>
            </a:p>
          </p:txBody>
        </p:sp>
        <p:sp>
          <p:nvSpPr>
            <p:cNvPr id="9" name="圓角矩形 8"/>
            <p:cNvSpPr/>
            <p:nvPr/>
          </p:nvSpPr>
          <p:spPr>
            <a:xfrm>
              <a:off x="1286498" y="1124744"/>
              <a:ext cx="2736304" cy="9674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kumimoji="1" lang="zh-TW" altLang="en-US">
                <a:solidFill>
                  <a:prstClr val="white"/>
                </a:solidFill>
                <a:latin typeface="Calibri"/>
                <a:ea typeface="新細明體" panose="02020500000000000000" pitchFamily="18" charset="-120"/>
              </a:endParaRPr>
            </a:p>
          </p:txBody>
        </p:sp>
        <p:sp>
          <p:nvSpPr>
            <p:cNvPr id="10" name="圓角矩形 9"/>
            <p:cNvSpPr/>
            <p:nvPr/>
          </p:nvSpPr>
          <p:spPr>
            <a:xfrm>
              <a:off x="5897640" y="1327384"/>
              <a:ext cx="2736304" cy="15255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kumimoji="1" lang="zh-TW" altLang="en-US">
                <a:solidFill>
                  <a:prstClr val="white"/>
                </a:solidFill>
                <a:latin typeface="Calibri"/>
                <a:ea typeface="新細明體" panose="02020500000000000000" pitchFamily="18" charset="-120"/>
              </a:endParaRPr>
            </a:p>
          </p:txBody>
        </p:sp>
        <p:sp>
          <p:nvSpPr>
            <p:cNvPr id="11" name="圓角矩形 10"/>
            <p:cNvSpPr/>
            <p:nvPr/>
          </p:nvSpPr>
          <p:spPr>
            <a:xfrm>
              <a:off x="5943600" y="4941168"/>
              <a:ext cx="2300808" cy="10801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kumimoji="1" lang="zh-TW" altLang="en-US">
                <a:solidFill>
                  <a:prstClr val="white"/>
                </a:solidFill>
                <a:latin typeface="Calibri"/>
                <a:ea typeface="新細明體" panose="02020500000000000000" pitchFamily="18" charset="-120"/>
              </a:endParaRPr>
            </a:p>
          </p:txBody>
        </p:sp>
      </p:grpSp>
      <p:sp>
        <p:nvSpPr>
          <p:cNvPr id="2" name="矩形 1">
            <a:extLst>
              <a:ext uri="{FF2B5EF4-FFF2-40B4-BE49-F238E27FC236}">
                <a16:creationId xmlns:a16="http://schemas.microsoft.com/office/drawing/2014/main" id="{61A1D90C-EE26-4CE9-B06F-82A192A1D518}"/>
              </a:ext>
            </a:extLst>
          </p:cNvPr>
          <p:cNvSpPr/>
          <p:nvPr/>
        </p:nvSpPr>
        <p:spPr>
          <a:xfrm>
            <a:off x="5980146" y="3347651"/>
            <a:ext cx="681597" cy="369332"/>
          </a:xfrm>
          <a:prstGeom prst="rect">
            <a:avLst/>
          </a:prstGeom>
        </p:spPr>
        <p:txBody>
          <a:bodyPr wrap="none" anchor="ctr">
            <a:spAutoFit/>
          </a:bodyPr>
          <a:lstStyle/>
          <a:p>
            <a:pPr fontAlgn="base">
              <a:spcBef>
                <a:spcPct val="0"/>
              </a:spcBef>
              <a:spcAft>
                <a:spcPct val="0"/>
              </a:spcAft>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NH</a:t>
            </a:r>
            <a:r>
              <a:rPr kumimoji="1" lang="en-US" altLang="zh-TW" baseline="-25000" dirty="0">
                <a:solidFill>
                  <a:prstClr val="black"/>
                </a:solidFill>
                <a:latin typeface="Times New Roman" panose="02020603050405020304" pitchFamily="18" charset="0"/>
                <a:ea typeface="標楷體" pitchFamily="65" charset="-120"/>
                <a:cs typeface="Times New Roman" panose="02020603050405020304" pitchFamily="18" charset="0"/>
              </a:rPr>
              <a:t>4</a:t>
            </a:r>
            <a:r>
              <a:rPr kumimoji="1" lang="en-US" altLang="zh-TW" baseline="30000" dirty="0">
                <a:solidFill>
                  <a:prstClr val="black"/>
                </a:solidFill>
                <a:latin typeface="Times New Roman" panose="02020603050405020304" pitchFamily="18" charset="0"/>
                <a:ea typeface="標楷體" pitchFamily="65" charset="-120"/>
                <a:cs typeface="Times New Roman" panose="02020603050405020304" pitchFamily="18" charset="0"/>
              </a:rPr>
              <a:t>+</a:t>
            </a:r>
            <a:endParaRPr kumimoji="1" lang="zh-TW" altLang="en-US" dirty="0">
              <a:solidFill>
                <a:prstClr val="black"/>
              </a:solidFill>
              <a:latin typeface="Arial" charset="0"/>
              <a:ea typeface="標楷體" pitchFamily="65" charset="-120"/>
            </a:endParaRPr>
          </a:p>
        </p:txBody>
      </p:sp>
      <p:sp>
        <p:nvSpPr>
          <p:cNvPr id="3" name="矩形 2">
            <a:extLst>
              <a:ext uri="{FF2B5EF4-FFF2-40B4-BE49-F238E27FC236}">
                <a16:creationId xmlns:a16="http://schemas.microsoft.com/office/drawing/2014/main" id="{0A747B08-9FAB-409D-998D-86F56BC0C26C}"/>
              </a:ext>
            </a:extLst>
          </p:cNvPr>
          <p:cNvSpPr/>
          <p:nvPr/>
        </p:nvSpPr>
        <p:spPr>
          <a:xfrm>
            <a:off x="5997779" y="4279109"/>
            <a:ext cx="646331" cy="369332"/>
          </a:xfrm>
          <a:prstGeom prst="rect">
            <a:avLst/>
          </a:prstGeom>
        </p:spPr>
        <p:txBody>
          <a:bodyPr wrap="none" anchor="ctr">
            <a:spAutoFit/>
          </a:bodyPr>
          <a:lstStyle/>
          <a:p>
            <a:pPr fontAlgn="base">
              <a:spcBef>
                <a:spcPct val="0"/>
              </a:spcBef>
              <a:spcAft>
                <a:spcPct val="0"/>
              </a:spcAft>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NO</a:t>
            </a:r>
            <a:r>
              <a:rPr kumimoji="1" lang="en-US" altLang="zh-TW" baseline="-25000" dirty="0">
                <a:solidFill>
                  <a:prstClr val="black"/>
                </a:solidFill>
                <a:latin typeface="Times New Roman" panose="02020603050405020304" pitchFamily="18" charset="0"/>
                <a:ea typeface="標楷體" pitchFamily="65" charset="-120"/>
                <a:cs typeface="Times New Roman" panose="02020603050405020304" pitchFamily="18" charset="0"/>
              </a:rPr>
              <a:t>3</a:t>
            </a:r>
            <a:r>
              <a:rPr kumimoji="1" lang="en-US" altLang="zh-TW" baseline="30000" dirty="0">
                <a:solidFill>
                  <a:prstClr val="black"/>
                </a:solidFill>
                <a:latin typeface="Times New Roman" panose="02020603050405020304" pitchFamily="18" charset="0"/>
                <a:ea typeface="標楷體" pitchFamily="65" charset="-120"/>
                <a:cs typeface="Times New Roman" panose="02020603050405020304" pitchFamily="18" charset="0"/>
              </a:rPr>
              <a:t>-</a:t>
            </a:r>
            <a:endParaRPr kumimoji="1" lang="zh-TW" altLang="en-US" dirty="0">
              <a:solidFill>
                <a:prstClr val="black"/>
              </a:solidFill>
              <a:latin typeface="Arial" charset="0"/>
              <a:ea typeface="標楷體" pitchFamily="65" charset="-120"/>
            </a:endParaRPr>
          </a:p>
        </p:txBody>
      </p:sp>
    </p:spTree>
    <p:extLst>
      <p:ext uri="{BB962C8B-B14F-4D97-AF65-F5344CB8AC3E}">
        <p14:creationId xmlns:p14="http://schemas.microsoft.com/office/powerpoint/2010/main" val="420538080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8ACB72B-622C-4766-8B9E-BE9AAE64793A}"/>
              </a:ext>
            </a:extLst>
          </p:cNvPr>
          <p:cNvSpPr>
            <a:spLocks noGrp="1"/>
          </p:cNvSpPr>
          <p:nvPr>
            <p:ph type="title"/>
          </p:nvPr>
        </p:nvSpPr>
        <p:spPr>
          <a:xfrm>
            <a:off x="1981200" y="116632"/>
            <a:ext cx="8229600" cy="922114"/>
          </a:xfrm>
        </p:spPr>
        <p:txBody>
          <a:bodyPr/>
          <a:lstStyle/>
          <a:p>
            <a:r>
              <a:rPr lang="en-US" altLang="zh-TW" dirty="0"/>
              <a:t>Outline</a:t>
            </a:r>
            <a:endParaRPr lang="zh-TW" altLang="en-US" dirty="0"/>
          </a:p>
        </p:txBody>
      </p:sp>
      <p:graphicFrame>
        <p:nvGraphicFramePr>
          <p:cNvPr id="4" name="內容版面配置區 3">
            <a:extLst>
              <a:ext uri="{FF2B5EF4-FFF2-40B4-BE49-F238E27FC236}">
                <a16:creationId xmlns:a16="http://schemas.microsoft.com/office/drawing/2014/main" id="{EABB8B28-80CD-4DAC-AA9D-8C83572E3CEB}"/>
              </a:ext>
            </a:extLst>
          </p:cNvPr>
          <p:cNvGraphicFramePr>
            <a:graphicFrameLocks noGrp="1"/>
          </p:cNvGraphicFramePr>
          <p:nvPr>
            <p:ph idx="1"/>
            <p:extLst/>
          </p:nvPr>
        </p:nvGraphicFramePr>
        <p:xfrm>
          <a:off x="1271464" y="1196752"/>
          <a:ext cx="9540552" cy="5661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857254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922114"/>
          </a:xfrm>
        </p:spPr>
        <p:txBody>
          <a:bodyPr>
            <a:normAutofit fontScale="90000"/>
          </a:bodyPr>
          <a:lstStyle/>
          <a:p>
            <a:r>
              <a:rPr lang="en-US" altLang="zh-TW" dirty="0"/>
              <a:t>Comparison on 4 hydroponic systems</a:t>
            </a:r>
            <a:endParaRPr lang="zh-TW" altLang="en-US" dirty="0"/>
          </a:p>
        </p:txBody>
      </p:sp>
      <p:pic>
        <p:nvPicPr>
          <p:cNvPr id="419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369762" y="1344542"/>
            <a:ext cx="7614671" cy="532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2045725" y="2276872"/>
            <a:ext cx="648072" cy="707886"/>
          </a:xfrm>
          <a:prstGeom prst="rect">
            <a:avLst/>
          </a:prstGeom>
          <a:noFill/>
        </p:spPr>
        <p:txBody>
          <a:bodyPr wrap="square" rtlCol="0">
            <a:spAutoFit/>
          </a:bodyPr>
          <a:lstStyle/>
          <a:p>
            <a:pPr fontAlgn="base">
              <a:spcBef>
                <a:spcPct val="0"/>
              </a:spcBef>
              <a:spcAft>
                <a:spcPct val="0"/>
              </a:spcAft>
              <a:defRPr/>
            </a:pPr>
            <a:r>
              <a:rPr kumimoji="1" lang="en-US" altLang="zh-TW" sz="4000" b="1" dirty="0">
                <a:solidFill>
                  <a:srgbClr val="FF0000"/>
                </a:solidFill>
                <a:latin typeface="Arial" charset="0"/>
                <a:ea typeface="標楷體" pitchFamily="65" charset="-120"/>
              </a:rPr>
              <a:t>1</a:t>
            </a:r>
            <a:endParaRPr kumimoji="1" lang="zh-TW" altLang="en-US" b="1" dirty="0">
              <a:solidFill>
                <a:srgbClr val="FF0000"/>
              </a:solidFill>
              <a:latin typeface="Arial" charset="0"/>
              <a:ea typeface="標楷體" pitchFamily="65" charset="-120"/>
            </a:endParaRPr>
          </a:p>
        </p:txBody>
      </p:sp>
      <p:sp>
        <p:nvSpPr>
          <p:cNvPr id="5" name="文字方塊 4"/>
          <p:cNvSpPr txBox="1"/>
          <p:nvPr/>
        </p:nvSpPr>
        <p:spPr>
          <a:xfrm>
            <a:off x="5853060" y="2276872"/>
            <a:ext cx="648072" cy="707886"/>
          </a:xfrm>
          <a:prstGeom prst="rect">
            <a:avLst/>
          </a:prstGeom>
          <a:noFill/>
        </p:spPr>
        <p:txBody>
          <a:bodyPr wrap="square" rtlCol="0">
            <a:spAutoFit/>
          </a:bodyPr>
          <a:lstStyle/>
          <a:p>
            <a:pPr fontAlgn="base">
              <a:spcBef>
                <a:spcPct val="0"/>
              </a:spcBef>
              <a:spcAft>
                <a:spcPct val="0"/>
              </a:spcAft>
              <a:defRPr/>
            </a:pPr>
            <a:r>
              <a:rPr kumimoji="1" lang="en-US" altLang="zh-TW" sz="4000" b="1" dirty="0">
                <a:solidFill>
                  <a:srgbClr val="FF0000"/>
                </a:solidFill>
                <a:latin typeface="Arial" charset="0"/>
                <a:ea typeface="標楷體" pitchFamily="65" charset="-120"/>
              </a:rPr>
              <a:t>2</a:t>
            </a:r>
            <a:endParaRPr kumimoji="1" lang="zh-TW" altLang="en-US" b="1" dirty="0">
              <a:solidFill>
                <a:srgbClr val="FF0000"/>
              </a:solidFill>
              <a:latin typeface="Arial" charset="0"/>
              <a:ea typeface="標楷體" pitchFamily="65" charset="-120"/>
            </a:endParaRPr>
          </a:p>
        </p:txBody>
      </p:sp>
      <p:sp>
        <p:nvSpPr>
          <p:cNvPr id="6" name="文字方塊 5"/>
          <p:cNvSpPr txBox="1"/>
          <p:nvPr/>
        </p:nvSpPr>
        <p:spPr>
          <a:xfrm>
            <a:off x="2080746" y="4487349"/>
            <a:ext cx="648072" cy="707886"/>
          </a:xfrm>
          <a:prstGeom prst="rect">
            <a:avLst/>
          </a:prstGeom>
          <a:noFill/>
        </p:spPr>
        <p:txBody>
          <a:bodyPr wrap="square" rtlCol="0">
            <a:spAutoFit/>
          </a:bodyPr>
          <a:lstStyle/>
          <a:p>
            <a:pPr fontAlgn="base">
              <a:spcBef>
                <a:spcPct val="0"/>
              </a:spcBef>
              <a:spcAft>
                <a:spcPct val="0"/>
              </a:spcAft>
              <a:defRPr/>
            </a:pPr>
            <a:r>
              <a:rPr kumimoji="1" lang="en-US" altLang="zh-TW" sz="4000" b="1" dirty="0">
                <a:solidFill>
                  <a:srgbClr val="FF0000"/>
                </a:solidFill>
                <a:latin typeface="Arial" charset="0"/>
                <a:ea typeface="標楷體" pitchFamily="65" charset="-120"/>
              </a:rPr>
              <a:t>3</a:t>
            </a:r>
            <a:endParaRPr kumimoji="1" lang="zh-TW" altLang="en-US" b="1" dirty="0">
              <a:solidFill>
                <a:srgbClr val="FF0000"/>
              </a:solidFill>
              <a:latin typeface="Arial" charset="0"/>
              <a:ea typeface="標楷體" pitchFamily="65" charset="-120"/>
            </a:endParaRPr>
          </a:p>
        </p:txBody>
      </p:sp>
      <p:sp>
        <p:nvSpPr>
          <p:cNvPr id="7" name="文字方塊 6"/>
          <p:cNvSpPr txBox="1"/>
          <p:nvPr/>
        </p:nvSpPr>
        <p:spPr>
          <a:xfrm>
            <a:off x="5871502" y="4487349"/>
            <a:ext cx="648072" cy="707886"/>
          </a:xfrm>
          <a:prstGeom prst="rect">
            <a:avLst/>
          </a:prstGeom>
          <a:noFill/>
        </p:spPr>
        <p:txBody>
          <a:bodyPr wrap="square" rtlCol="0">
            <a:spAutoFit/>
          </a:bodyPr>
          <a:lstStyle/>
          <a:p>
            <a:pPr fontAlgn="base">
              <a:spcBef>
                <a:spcPct val="0"/>
              </a:spcBef>
              <a:spcAft>
                <a:spcPct val="0"/>
              </a:spcAft>
              <a:defRPr/>
            </a:pPr>
            <a:r>
              <a:rPr kumimoji="1" lang="en-US" altLang="zh-TW" sz="4000" b="1" dirty="0">
                <a:solidFill>
                  <a:srgbClr val="FF0000"/>
                </a:solidFill>
                <a:latin typeface="Arial" charset="0"/>
                <a:ea typeface="標楷體" pitchFamily="65" charset="-120"/>
              </a:rPr>
              <a:t>4</a:t>
            </a:r>
            <a:endParaRPr kumimoji="1" lang="zh-TW" altLang="en-US" b="1" dirty="0">
              <a:solidFill>
                <a:srgbClr val="FF0000"/>
              </a:solidFill>
              <a:latin typeface="Arial" charset="0"/>
              <a:ea typeface="標楷體" pitchFamily="65" charset="-120"/>
            </a:endParaRPr>
          </a:p>
        </p:txBody>
      </p:sp>
      <p:sp>
        <p:nvSpPr>
          <p:cNvPr id="4" name="文字方塊 3">
            <a:extLst>
              <a:ext uri="{FF2B5EF4-FFF2-40B4-BE49-F238E27FC236}">
                <a16:creationId xmlns:a16="http://schemas.microsoft.com/office/drawing/2014/main" id="{807DB420-89DF-4722-B714-E1D6D4275ABA}"/>
              </a:ext>
            </a:extLst>
          </p:cNvPr>
          <p:cNvSpPr txBox="1"/>
          <p:nvPr/>
        </p:nvSpPr>
        <p:spPr>
          <a:xfrm>
            <a:off x="3431704" y="3140968"/>
            <a:ext cx="1296144" cy="400110"/>
          </a:xfrm>
          <a:prstGeom prst="rect">
            <a:avLst/>
          </a:prstGeom>
          <a:solidFill>
            <a:schemeClr val="bg1"/>
          </a:solidFill>
        </p:spPr>
        <p:txBody>
          <a:bodyPr wrap="square" rtlCol="0">
            <a:spAutoFit/>
          </a:bodyPr>
          <a:lstStyle/>
          <a:p>
            <a:pPr algn="ctr" fontAlgn="base">
              <a:spcBef>
                <a:spcPct val="0"/>
              </a:spcBef>
              <a:spcAft>
                <a:spcPct val="0"/>
              </a:spcAft>
            </a:pPr>
            <a:r>
              <a:rPr kumimoji="1" lang="en-US" altLang="zh-TW" sz="2000" b="1" dirty="0">
                <a:solidFill>
                  <a:prstClr val="black"/>
                </a:solidFill>
                <a:latin typeface="Arial" charset="0"/>
                <a:ea typeface="標楷體" pitchFamily="65" charset="-120"/>
              </a:rPr>
              <a:t>NFT</a:t>
            </a:r>
            <a:endParaRPr kumimoji="1" lang="zh-TW" altLang="en-US" sz="2000" b="1" dirty="0">
              <a:solidFill>
                <a:prstClr val="black"/>
              </a:solidFill>
              <a:latin typeface="Arial" charset="0"/>
              <a:ea typeface="標楷體" pitchFamily="65" charset="-120"/>
            </a:endParaRPr>
          </a:p>
        </p:txBody>
      </p:sp>
      <p:sp>
        <p:nvSpPr>
          <p:cNvPr id="9" name="文字方塊 8">
            <a:extLst>
              <a:ext uri="{FF2B5EF4-FFF2-40B4-BE49-F238E27FC236}">
                <a16:creationId xmlns:a16="http://schemas.microsoft.com/office/drawing/2014/main" id="{6C623A75-CCAC-44BD-B141-E5A6E41816E0}"/>
              </a:ext>
            </a:extLst>
          </p:cNvPr>
          <p:cNvSpPr txBox="1"/>
          <p:nvPr/>
        </p:nvSpPr>
        <p:spPr>
          <a:xfrm>
            <a:off x="6195538" y="3162234"/>
            <a:ext cx="3168352" cy="400110"/>
          </a:xfrm>
          <a:prstGeom prst="rect">
            <a:avLst/>
          </a:prstGeom>
          <a:solidFill>
            <a:schemeClr val="bg1"/>
          </a:solidFill>
        </p:spPr>
        <p:txBody>
          <a:bodyPr wrap="square" rtlCol="0">
            <a:spAutoFit/>
          </a:bodyPr>
          <a:lstStyle/>
          <a:p>
            <a:pPr algn="ctr" fontAlgn="base">
              <a:spcBef>
                <a:spcPct val="0"/>
              </a:spcBef>
              <a:spcAft>
                <a:spcPct val="0"/>
              </a:spcAft>
            </a:pPr>
            <a:r>
              <a:rPr kumimoji="1" lang="en-US" altLang="zh-TW" sz="2000" b="1" dirty="0">
                <a:solidFill>
                  <a:prstClr val="black"/>
                </a:solidFill>
                <a:latin typeface="Arial" charset="0"/>
                <a:ea typeface="標楷體" pitchFamily="65" charset="-120"/>
              </a:rPr>
              <a:t>DFT/DWC with air pump </a:t>
            </a:r>
            <a:endParaRPr kumimoji="1" lang="zh-TW" altLang="en-US" sz="2000" b="1" dirty="0">
              <a:solidFill>
                <a:prstClr val="black"/>
              </a:solidFill>
              <a:latin typeface="Arial" charset="0"/>
              <a:ea typeface="標楷體" pitchFamily="65" charset="-120"/>
            </a:endParaRPr>
          </a:p>
        </p:txBody>
      </p:sp>
      <p:sp>
        <p:nvSpPr>
          <p:cNvPr id="10" name="文字方塊 9">
            <a:extLst>
              <a:ext uri="{FF2B5EF4-FFF2-40B4-BE49-F238E27FC236}">
                <a16:creationId xmlns:a16="http://schemas.microsoft.com/office/drawing/2014/main" id="{7240A601-019B-4A1E-A589-A9A58C832759}"/>
              </a:ext>
            </a:extLst>
          </p:cNvPr>
          <p:cNvSpPr txBox="1"/>
          <p:nvPr/>
        </p:nvSpPr>
        <p:spPr>
          <a:xfrm>
            <a:off x="2369762" y="5512828"/>
            <a:ext cx="3527409" cy="400110"/>
          </a:xfrm>
          <a:prstGeom prst="rect">
            <a:avLst/>
          </a:prstGeom>
          <a:solidFill>
            <a:schemeClr val="bg1"/>
          </a:solidFill>
        </p:spPr>
        <p:txBody>
          <a:bodyPr wrap="square" rtlCol="0">
            <a:spAutoFit/>
          </a:bodyPr>
          <a:lstStyle/>
          <a:p>
            <a:pPr algn="ctr" fontAlgn="base">
              <a:spcBef>
                <a:spcPct val="0"/>
              </a:spcBef>
              <a:spcAft>
                <a:spcPct val="0"/>
              </a:spcAft>
            </a:pPr>
            <a:r>
              <a:rPr kumimoji="1" lang="en-US" altLang="zh-TW" sz="2000" b="1" dirty="0">
                <a:solidFill>
                  <a:prstClr val="black"/>
                </a:solidFill>
                <a:latin typeface="Arial" charset="0"/>
                <a:ea typeface="標楷體" pitchFamily="65" charset="-120"/>
              </a:rPr>
              <a:t>DFT/DWC without air pump </a:t>
            </a:r>
            <a:endParaRPr kumimoji="1" lang="zh-TW" altLang="en-US" sz="2000" b="1" dirty="0">
              <a:solidFill>
                <a:prstClr val="black"/>
              </a:solidFill>
              <a:latin typeface="Arial" charset="0"/>
              <a:ea typeface="標楷體" pitchFamily="65" charset="-120"/>
            </a:endParaRPr>
          </a:p>
        </p:txBody>
      </p:sp>
      <p:sp>
        <p:nvSpPr>
          <p:cNvPr id="11" name="文字方塊 10">
            <a:extLst>
              <a:ext uri="{FF2B5EF4-FFF2-40B4-BE49-F238E27FC236}">
                <a16:creationId xmlns:a16="http://schemas.microsoft.com/office/drawing/2014/main" id="{127640BF-9B4B-4579-9FD3-DBEC98F05AE8}"/>
              </a:ext>
            </a:extLst>
          </p:cNvPr>
          <p:cNvSpPr txBox="1"/>
          <p:nvPr/>
        </p:nvSpPr>
        <p:spPr>
          <a:xfrm>
            <a:off x="6174216" y="5521554"/>
            <a:ext cx="4099231" cy="400110"/>
          </a:xfrm>
          <a:prstGeom prst="rect">
            <a:avLst/>
          </a:prstGeom>
          <a:solidFill>
            <a:schemeClr val="bg1"/>
          </a:solidFill>
        </p:spPr>
        <p:txBody>
          <a:bodyPr wrap="square" rtlCol="0">
            <a:spAutoFit/>
          </a:bodyPr>
          <a:lstStyle/>
          <a:p>
            <a:pPr algn="ctr" fontAlgn="base">
              <a:spcBef>
                <a:spcPct val="0"/>
              </a:spcBef>
              <a:spcAft>
                <a:spcPct val="0"/>
              </a:spcAft>
            </a:pPr>
            <a:r>
              <a:rPr kumimoji="1" lang="en-US" altLang="zh-TW" sz="2000" b="1" dirty="0">
                <a:solidFill>
                  <a:prstClr val="black"/>
                </a:solidFill>
                <a:latin typeface="Arial" charset="0"/>
                <a:ea typeface="標楷體" pitchFamily="65" charset="-120"/>
              </a:rPr>
              <a:t>DFT/DWC with capillary stripe</a:t>
            </a:r>
            <a:endParaRPr kumimoji="1" lang="zh-TW" altLang="en-US" sz="2000" b="1" dirty="0">
              <a:solidFill>
                <a:prstClr val="black"/>
              </a:solidFill>
              <a:latin typeface="Arial" charset="0"/>
              <a:ea typeface="標楷體" pitchFamily="65" charset="-120"/>
            </a:endParaRPr>
          </a:p>
        </p:txBody>
      </p:sp>
      <p:sp>
        <p:nvSpPr>
          <p:cNvPr id="8" name="文字方塊 7">
            <a:extLst>
              <a:ext uri="{FF2B5EF4-FFF2-40B4-BE49-F238E27FC236}">
                <a16:creationId xmlns:a16="http://schemas.microsoft.com/office/drawing/2014/main" id="{9F4BA3B4-ED87-4B29-957C-AF46658EF0A3}"/>
              </a:ext>
            </a:extLst>
          </p:cNvPr>
          <p:cNvSpPr txBox="1"/>
          <p:nvPr/>
        </p:nvSpPr>
        <p:spPr>
          <a:xfrm>
            <a:off x="10308470" y="5049017"/>
            <a:ext cx="1324805" cy="830997"/>
          </a:xfrm>
          <a:prstGeom prst="rect">
            <a:avLst/>
          </a:prstGeom>
          <a:noFill/>
        </p:spPr>
        <p:txBody>
          <a:bodyPr wrap="square" rtlCol="0">
            <a:spAutoFit/>
          </a:bodyPr>
          <a:lstStyle/>
          <a:p>
            <a:r>
              <a:rPr lang="en-US" altLang="zh-TW" sz="2400" dirty="0">
                <a:solidFill>
                  <a:srgbClr val="FF0000"/>
                </a:solidFill>
                <a:highlight>
                  <a:srgbClr val="FFFF00"/>
                </a:highlight>
              </a:rPr>
              <a:t>Wick culture</a:t>
            </a:r>
            <a:endParaRPr lang="zh-TW" altLang="en-US" sz="2400" dirty="0">
              <a:solidFill>
                <a:srgbClr val="FF0000"/>
              </a:solidFill>
              <a:highlight>
                <a:srgbClr val="FFFF00"/>
              </a:highlight>
            </a:endParaRPr>
          </a:p>
        </p:txBody>
      </p:sp>
    </p:spTree>
    <p:extLst>
      <p:ext uri="{BB962C8B-B14F-4D97-AF65-F5344CB8AC3E}">
        <p14:creationId xmlns:p14="http://schemas.microsoft.com/office/powerpoint/2010/main" val="84026040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188640"/>
            <a:ext cx="8229600" cy="751318"/>
          </a:xfrm>
        </p:spPr>
        <p:txBody>
          <a:bodyPr>
            <a:normAutofit fontScale="90000"/>
          </a:bodyPr>
          <a:lstStyle/>
          <a:p>
            <a:r>
              <a:rPr lang="en-US" altLang="zh-TW" dirty="0"/>
              <a:t>Comparison on 4 hydroponic systems</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3010"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704861" y="1025957"/>
            <a:ext cx="4935650" cy="5715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群組 11"/>
          <p:cNvGrpSpPr/>
          <p:nvPr/>
        </p:nvGrpSpPr>
        <p:grpSpPr>
          <a:xfrm>
            <a:off x="2336710" y="2039215"/>
            <a:ext cx="7671953" cy="3964966"/>
            <a:chOff x="812709" y="2039215"/>
            <a:chExt cx="7671953" cy="3964966"/>
          </a:xfrm>
        </p:grpSpPr>
        <p:sp>
          <p:nvSpPr>
            <p:cNvPr id="3" name="文字方塊 2"/>
            <p:cNvSpPr txBox="1"/>
            <p:nvPr/>
          </p:nvSpPr>
          <p:spPr>
            <a:xfrm>
              <a:off x="827584" y="2039215"/>
              <a:ext cx="1368152"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zh-TW"/>
              </a:defPPr>
              <a:lvl1pPr algn="ctr">
                <a:defRPr sz="2400">
                  <a:solidFill>
                    <a:srgbClr val="FF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fontAlgn="base">
                <a:spcBef>
                  <a:spcPct val="0"/>
                </a:spcBef>
                <a:spcAft>
                  <a:spcPct val="0"/>
                </a:spcAft>
                <a:defRPr/>
              </a:pPr>
              <a:r>
                <a:rPr kumimoji="1" lang="en-US" altLang="zh-TW" dirty="0">
                  <a:latin typeface="Times New Roman" panose="02020603050405020304" pitchFamily="18" charset="0"/>
                  <a:ea typeface="標楷體" panose="03000509000000000000" pitchFamily="65" charset="-120"/>
                  <a:cs typeface="Times New Roman" panose="02020603050405020304" pitchFamily="18" charset="0"/>
                </a:rPr>
                <a:t>Pak</a:t>
              </a:r>
              <a:r>
                <a:rPr kumimoji="1"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dirty="0">
                  <a:latin typeface="Times New Roman" panose="02020603050405020304" pitchFamily="18" charset="0"/>
                  <a:ea typeface="標楷體" panose="03000509000000000000" pitchFamily="65" charset="-120"/>
                  <a:cs typeface="Times New Roman" panose="02020603050405020304" pitchFamily="18" charset="0"/>
                </a:rPr>
                <a:t>choy</a:t>
              </a:r>
              <a:endParaRPr kumimoji="1"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文字方塊 4"/>
            <p:cNvSpPr txBox="1"/>
            <p:nvPr/>
          </p:nvSpPr>
          <p:spPr>
            <a:xfrm>
              <a:off x="812709" y="5533994"/>
              <a:ext cx="1368152"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zh-TW"/>
              </a:defPPr>
              <a:lvl1pPr algn="ctr">
                <a:defRPr sz="2400">
                  <a:solidFill>
                    <a:srgbClr val="FF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fontAlgn="base">
                <a:spcBef>
                  <a:spcPct val="0"/>
                </a:spcBef>
                <a:spcAft>
                  <a:spcPct val="0"/>
                </a:spcAft>
                <a:defRPr/>
              </a:pPr>
              <a:endParaRPr kumimoji="1"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文字方塊 5"/>
            <p:cNvSpPr txBox="1"/>
            <p:nvPr/>
          </p:nvSpPr>
          <p:spPr>
            <a:xfrm>
              <a:off x="6988979" y="5542516"/>
              <a:ext cx="1368152"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zh-TW"/>
              </a:defPPr>
              <a:lvl1pPr algn="ctr">
                <a:defRPr sz="2400">
                  <a:solidFill>
                    <a:srgbClr val="FF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fontAlgn="base">
                <a:spcBef>
                  <a:spcPct val="0"/>
                </a:spcBef>
                <a:spcAft>
                  <a:spcPct val="0"/>
                </a:spcAft>
                <a:defRPr/>
              </a:pPr>
              <a:r>
                <a:rPr kumimoji="1" lang="en-US" altLang="zh-TW" dirty="0">
                  <a:latin typeface="Times New Roman" panose="02020603050405020304" pitchFamily="18" charset="0"/>
                  <a:ea typeface="標楷體" panose="03000509000000000000" pitchFamily="65" charset="-120"/>
                  <a:cs typeface="Times New Roman" panose="02020603050405020304" pitchFamily="18" charset="0"/>
                </a:rPr>
                <a:t>Lettuce</a:t>
              </a:r>
              <a:endParaRPr kumimoji="1"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文字方塊 6"/>
            <p:cNvSpPr txBox="1"/>
            <p:nvPr/>
          </p:nvSpPr>
          <p:spPr>
            <a:xfrm>
              <a:off x="7116510" y="2039215"/>
              <a:ext cx="1368152"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fontAlgn="base">
                <a:spcBef>
                  <a:spcPct val="0"/>
                </a:spcBef>
                <a:spcAft>
                  <a:spcPct val="0"/>
                </a:spcAft>
                <a:defRPr/>
              </a:pPr>
              <a:r>
                <a:rPr kumimoji="1"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Bok</a:t>
              </a:r>
              <a:r>
                <a:rPr kumimoji="1"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choy</a:t>
              </a:r>
              <a:endParaRPr kumimoji="1" lang="zh-TW" altLang="en-US"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4" name="矩形 3"/>
          <p:cNvSpPr/>
          <p:nvPr/>
        </p:nvSpPr>
        <p:spPr>
          <a:xfrm>
            <a:off x="4203707" y="3475044"/>
            <a:ext cx="162068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kumimoji="1" lang="zh-TW" altLang="en-US">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矩形 8"/>
          <p:cNvSpPr/>
          <p:nvPr/>
        </p:nvSpPr>
        <p:spPr>
          <a:xfrm>
            <a:off x="6672064" y="3501818"/>
            <a:ext cx="162068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kumimoji="1" lang="zh-TW" altLang="en-US">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矩形 9"/>
          <p:cNvSpPr/>
          <p:nvPr/>
        </p:nvSpPr>
        <p:spPr>
          <a:xfrm>
            <a:off x="6672064" y="6523043"/>
            <a:ext cx="162068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kumimoji="1" lang="zh-TW" altLang="en-US">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矩形 10"/>
          <p:cNvSpPr/>
          <p:nvPr/>
        </p:nvSpPr>
        <p:spPr>
          <a:xfrm>
            <a:off x="4223792" y="6523043"/>
            <a:ext cx="162068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kumimoji="1" lang="zh-TW" altLang="en-US">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文字方塊 7">
            <a:extLst>
              <a:ext uri="{FF2B5EF4-FFF2-40B4-BE49-F238E27FC236}">
                <a16:creationId xmlns:a16="http://schemas.microsoft.com/office/drawing/2014/main" id="{51928B82-612C-4ABC-AEB4-345BA9FFA60A}"/>
              </a:ext>
            </a:extLst>
          </p:cNvPr>
          <p:cNvSpPr txBox="1"/>
          <p:nvPr/>
        </p:nvSpPr>
        <p:spPr>
          <a:xfrm>
            <a:off x="4223793" y="3419708"/>
            <a:ext cx="1528595" cy="369332"/>
          </a:xfrm>
          <a:prstGeom prst="rect">
            <a:avLst/>
          </a:prstGeom>
          <a:noFill/>
        </p:spPr>
        <p:txBody>
          <a:bodyPr wrap="square" rtlCol="0">
            <a:spAutoFit/>
          </a:bodyPr>
          <a:lstStyle/>
          <a:p>
            <a:pPr fontAlgn="base">
              <a:spcBef>
                <a:spcPct val="0"/>
              </a:spcBef>
              <a:spcAft>
                <a:spcPct val="0"/>
              </a:spcAft>
              <a:defRPr/>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1    2    3   4</a:t>
            </a:r>
            <a:endPar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14" name="文字方塊 13">
            <a:extLst>
              <a:ext uri="{FF2B5EF4-FFF2-40B4-BE49-F238E27FC236}">
                <a16:creationId xmlns:a16="http://schemas.microsoft.com/office/drawing/2014/main" id="{44D91686-3D90-423B-86C7-FA6DB3910DCC}"/>
              </a:ext>
            </a:extLst>
          </p:cNvPr>
          <p:cNvSpPr txBox="1"/>
          <p:nvPr/>
        </p:nvSpPr>
        <p:spPr>
          <a:xfrm>
            <a:off x="6744073" y="3419708"/>
            <a:ext cx="1528595" cy="369332"/>
          </a:xfrm>
          <a:prstGeom prst="rect">
            <a:avLst/>
          </a:prstGeom>
          <a:noFill/>
        </p:spPr>
        <p:txBody>
          <a:bodyPr wrap="square" rtlCol="0">
            <a:spAutoFit/>
          </a:bodyPr>
          <a:lstStyle/>
          <a:p>
            <a:pPr fontAlgn="base">
              <a:spcBef>
                <a:spcPct val="0"/>
              </a:spcBef>
              <a:spcAft>
                <a:spcPct val="0"/>
              </a:spcAft>
              <a:defRPr/>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1    2    3   4</a:t>
            </a:r>
            <a:endPar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15" name="矩形 14">
            <a:extLst>
              <a:ext uri="{FF2B5EF4-FFF2-40B4-BE49-F238E27FC236}">
                <a16:creationId xmlns:a16="http://schemas.microsoft.com/office/drawing/2014/main" id="{D2B98AFB-6CDA-4252-91C8-701CABBD95D0}"/>
              </a:ext>
            </a:extLst>
          </p:cNvPr>
          <p:cNvSpPr/>
          <p:nvPr/>
        </p:nvSpPr>
        <p:spPr>
          <a:xfrm>
            <a:off x="4389912" y="6508672"/>
            <a:ext cx="162068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kumimoji="1" lang="zh-TW" altLang="en-US">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 name="矩形 15">
            <a:extLst>
              <a:ext uri="{FF2B5EF4-FFF2-40B4-BE49-F238E27FC236}">
                <a16:creationId xmlns:a16="http://schemas.microsoft.com/office/drawing/2014/main" id="{933341B8-01D6-4525-96AB-856A5D235E4E}"/>
              </a:ext>
            </a:extLst>
          </p:cNvPr>
          <p:cNvSpPr/>
          <p:nvPr/>
        </p:nvSpPr>
        <p:spPr>
          <a:xfrm>
            <a:off x="6858269" y="6535446"/>
            <a:ext cx="162068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kumimoji="1" lang="zh-TW" altLang="en-US">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文字方塊 16">
            <a:extLst>
              <a:ext uri="{FF2B5EF4-FFF2-40B4-BE49-F238E27FC236}">
                <a16:creationId xmlns:a16="http://schemas.microsoft.com/office/drawing/2014/main" id="{38504348-F52A-4A83-BC4A-1D5AA87FDFCF}"/>
              </a:ext>
            </a:extLst>
          </p:cNvPr>
          <p:cNvSpPr txBox="1"/>
          <p:nvPr/>
        </p:nvSpPr>
        <p:spPr>
          <a:xfrm>
            <a:off x="4409998" y="6453336"/>
            <a:ext cx="1528595" cy="369332"/>
          </a:xfrm>
          <a:prstGeom prst="rect">
            <a:avLst/>
          </a:prstGeom>
          <a:noFill/>
        </p:spPr>
        <p:txBody>
          <a:bodyPr wrap="square" rtlCol="0">
            <a:spAutoFit/>
          </a:bodyPr>
          <a:lstStyle/>
          <a:p>
            <a:pPr fontAlgn="base">
              <a:spcBef>
                <a:spcPct val="0"/>
              </a:spcBef>
              <a:spcAft>
                <a:spcPct val="0"/>
              </a:spcAft>
              <a:defRPr/>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1    2    3   4</a:t>
            </a:r>
            <a:endPar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18" name="文字方塊 17">
            <a:extLst>
              <a:ext uri="{FF2B5EF4-FFF2-40B4-BE49-F238E27FC236}">
                <a16:creationId xmlns:a16="http://schemas.microsoft.com/office/drawing/2014/main" id="{616799AC-80A0-4B06-9AAE-FA2353031A69}"/>
              </a:ext>
            </a:extLst>
          </p:cNvPr>
          <p:cNvSpPr txBox="1"/>
          <p:nvPr/>
        </p:nvSpPr>
        <p:spPr>
          <a:xfrm>
            <a:off x="6803018" y="6453336"/>
            <a:ext cx="1528595" cy="369332"/>
          </a:xfrm>
          <a:prstGeom prst="rect">
            <a:avLst/>
          </a:prstGeom>
          <a:noFill/>
        </p:spPr>
        <p:txBody>
          <a:bodyPr wrap="square" rtlCol="0">
            <a:spAutoFit/>
          </a:bodyPr>
          <a:lstStyle/>
          <a:p>
            <a:pPr fontAlgn="base">
              <a:spcBef>
                <a:spcPct val="0"/>
              </a:spcBef>
              <a:spcAft>
                <a:spcPct val="0"/>
              </a:spcAft>
              <a:defRPr/>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1    2    3   4</a:t>
            </a:r>
            <a:endPar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13" name="矩形 12">
            <a:extLst>
              <a:ext uri="{FF2B5EF4-FFF2-40B4-BE49-F238E27FC236}">
                <a16:creationId xmlns:a16="http://schemas.microsoft.com/office/drawing/2014/main" id="{1D05C3C4-7FF6-42D3-873A-3AFEBDCD3074}"/>
              </a:ext>
            </a:extLst>
          </p:cNvPr>
          <p:cNvSpPr/>
          <p:nvPr/>
        </p:nvSpPr>
        <p:spPr>
          <a:xfrm>
            <a:off x="2464241" y="5580161"/>
            <a:ext cx="1265090" cy="461665"/>
          </a:xfrm>
          <a:prstGeom prst="rect">
            <a:avLst/>
          </a:prstGeom>
        </p:spPr>
        <p:txBody>
          <a:bodyPr wrap="none">
            <a:spAutoFit/>
          </a:bodyPr>
          <a:lstStyle/>
          <a:p>
            <a:pPr fontAlgn="base">
              <a:spcBef>
                <a:spcPct val="0"/>
              </a:spcBef>
              <a:spcAft>
                <a:spcPct val="0"/>
              </a:spcAft>
            </a:pPr>
            <a:r>
              <a:rPr kumimoji="1" lang="en-US" altLang="zh-TW" sz="2400" dirty="0">
                <a:solidFill>
                  <a:srgbClr val="FF0000"/>
                </a:solidFill>
                <a:latin typeface="arial" panose="020B0604020202020204" pitchFamily="34" charset="0"/>
                <a:ea typeface="標楷體" pitchFamily="65" charset="-120"/>
              </a:rPr>
              <a:t>Scallion</a:t>
            </a:r>
            <a:endParaRPr kumimoji="1" lang="zh-TW" altLang="en-US" sz="2400" dirty="0">
              <a:solidFill>
                <a:srgbClr val="FF0000"/>
              </a:solidFill>
              <a:latin typeface="Arial" charset="0"/>
              <a:ea typeface="標楷體" pitchFamily="65" charset="-120"/>
            </a:endParaRPr>
          </a:p>
        </p:txBody>
      </p:sp>
    </p:spTree>
    <p:extLst>
      <p:ext uri="{BB962C8B-B14F-4D97-AF65-F5344CB8AC3E}">
        <p14:creationId xmlns:p14="http://schemas.microsoft.com/office/powerpoint/2010/main" val="38919419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bwMode="auto">
          <a:xfrm>
            <a:off x="1981200" y="44450"/>
            <a:ext cx="8229600" cy="86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zh-TW" dirty="0"/>
              <a:t>Popular Hydroponic Systems</a:t>
            </a:r>
            <a:endParaRPr lang="zh-TW" altLang="en-US" dirty="0"/>
          </a:p>
        </p:txBody>
      </p:sp>
      <p:sp>
        <p:nvSpPr>
          <p:cNvPr id="11267" name="直排文字版面配置區 2"/>
          <p:cNvSpPr>
            <a:spLocks noGrp="1"/>
          </p:cNvSpPr>
          <p:nvPr>
            <p:ph type="body" orient="vert" idx="1"/>
          </p:nvPr>
        </p:nvSpPr>
        <p:spPr bwMode="auto">
          <a:xfrm>
            <a:off x="2352354" y="1268760"/>
            <a:ext cx="7776095" cy="50405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77500" lnSpcReduction="20000"/>
          </a:bodyPr>
          <a:lstStyle/>
          <a:p>
            <a:pPr marL="514350" indent="-514350">
              <a:spcBef>
                <a:spcPts val="700"/>
              </a:spcBef>
              <a:spcAft>
                <a:spcPts val="700"/>
              </a:spcAft>
              <a:buFont typeface="+mj-lt"/>
              <a:buAutoNum type="arabicPeriod"/>
              <a:defRPr/>
            </a:pPr>
            <a:r>
              <a:rPr lang="en-US" altLang="zh-TW" sz="3600" dirty="0"/>
              <a:t>Nutrient Film Technique, NFT</a:t>
            </a:r>
            <a:br>
              <a:rPr lang="en-US" altLang="zh-TW" sz="3600" dirty="0"/>
            </a:br>
            <a:r>
              <a:rPr lang="en-US" altLang="zh-TW" dirty="0"/>
              <a:t>Leafy vegetable (UK)</a:t>
            </a:r>
            <a:endParaRPr lang="zh-TW" altLang="en-US" dirty="0"/>
          </a:p>
          <a:p>
            <a:pPr marL="514350" indent="-514350">
              <a:spcBef>
                <a:spcPts val="700"/>
              </a:spcBef>
              <a:spcAft>
                <a:spcPts val="700"/>
              </a:spcAft>
              <a:buFont typeface="+mj-lt"/>
              <a:buAutoNum type="arabicPeriod"/>
              <a:defRPr/>
            </a:pPr>
            <a:r>
              <a:rPr lang="en-US" altLang="zh-TW" sz="3600" dirty="0"/>
              <a:t>Deep Flow Technique, DFT</a:t>
            </a:r>
            <a:br>
              <a:rPr lang="en-US" altLang="zh-TW" sz="3600" dirty="0"/>
            </a:br>
            <a:r>
              <a:rPr lang="en-US" altLang="zh-TW" sz="3600" dirty="0"/>
              <a:t>Deep Water Culture,   DWC </a:t>
            </a:r>
            <a:br>
              <a:rPr lang="en-US" altLang="zh-TW" sz="3600" dirty="0"/>
            </a:br>
            <a:r>
              <a:rPr lang="en-US" altLang="zh-TW" sz="3600" dirty="0"/>
              <a:t>Leafy vegetable (Japan)</a:t>
            </a:r>
            <a:endParaRPr lang="zh-TW" altLang="en-US" sz="3600" dirty="0"/>
          </a:p>
          <a:p>
            <a:pPr marL="514350" indent="-514350">
              <a:spcBef>
                <a:spcPts val="700"/>
              </a:spcBef>
              <a:spcAft>
                <a:spcPts val="700"/>
              </a:spcAft>
              <a:buFont typeface="+mj-lt"/>
              <a:buAutoNum type="arabicPeriod"/>
              <a:defRPr/>
            </a:pPr>
            <a:r>
              <a:rPr lang="en-US" altLang="zh-TW" sz="3600" dirty="0"/>
              <a:t>Drip Irrigation (rockwool)</a:t>
            </a:r>
            <a:r>
              <a:rPr lang="zh-TW" altLang="en-US" sz="3600" dirty="0"/>
              <a:t> </a:t>
            </a:r>
            <a:br>
              <a:rPr lang="en-US" altLang="zh-TW" sz="3600" dirty="0"/>
            </a:br>
            <a:r>
              <a:rPr lang="en-US" altLang="zh-TW" sz="3600" dirty="0"/>
              <a:t>Vine plants: tomato, melon, pepper, cucumber (The Netherlands)</a:t>
            </a:r>
          </a:p>
          <a:p>
            <a:pPr marL="514350" indent="-514350">
              <a:spcBef>
                <a:spcPts val="700"/>
              </a:spcBef>
              <a:spcAft>
                <a:spcPts val="700"/>
              </a:spcAft>
              <a:buFont typeface="+mj-lt"/>
              <a:buAutoNum type="arabicPeriod"/>
              <a:defRPr/>
            </a:pPr>
            <a:r>
              <a:rPr lang="en-US" altLang="zh-TW" sz="3600" dirty="0"/>
              <a:t>Ebb and Flow (E&amp;F)</a:t>
            </a:r>
            <a:endParaRPr lang="zh-TW" altLang="en-US" sz="3600" dirty="0"/>
          </a:p>
          <a:p>
            <a:pPr marL="0" indent="0">
              <a:buNone/>
              <a:defRPr/>
            </a:pPr>
            <a:r>
              <a:rPr lang="en-US" altLang="zh-TW" sz="3600" dirty="0"/>
              <a:t>      all of above, tuber plant</a:t>
            </a:r>
          </a:p>
          <a:p>
            <a:pPr marL="742950" indent="-742950">
              <a:buFont typeface="+mj-lt"/>
              <a:buAutoNum type="arabicPeriod" startAt="5"/>
              <a:defRPr/>
            </a:pPr>
            <a:r>
              <a:rPr lang="en-US" altLang="zh-TW" sz="3600" dirty="0"/>
              <a:t>Aeroponics (spraying, misting, fogging)</a:t>
            </a:r>
          </a:p>
          <a:p>
            <a:pPr marL="742950" indent="-742950">
              <a:buFont typeface="+mj-lt"/>
              <a:buAutoNum type="arabicPeriod" startAt="5"/>
              <a:defRPr/>
            </a:pPr>
            <a:r>
              <a:rPr lang="en-US" altLang="zh-TW" sz="3600" dirty="0"/>
              <a:t>Wick culture</a:t>
            </a:r>
          </a:p>
        </p:txBody>
      </p:sp>
    </p:spTree>
    <p:extLst>
      <p:ext uri="{BB962C8B-B14F-4D97-AF65-F5344CB8AC3E}">
        <p14:creationId xmlns:p14="http://schemas.microsoft.com/office/powerpoint/2010/main" val="337870597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zh-TW" dirty="0"/>
              <a:t>NFT</a:t>
            </a:r>
            <a:endParaRPr lang="zh-TW" altLang="en-US" dirty="0"/>
          </a:p>
        </p:txBody>
      </p:sp>
      <p:sp>
        <p:nvSpPr>
          <p:cNvPr id="4" name="內容版面配置區 3">
            <a:extLst>
              <a:ext uri="{FF2B5EF4-FFF2-40B4-BE49-F238E27FC236}">
                <a16:creationId xmlns:a16="http://schemas.microsoft.com/office/drawing/2014/main" id="{B46FDC54-0732-4BA7-A916-D8061E241422}"/>
              </a:ext>
            </a:extLst>
          </p:cNvPr>
          <p:cNvSpPr>
            <a:spLocks noGrp="1"/>
          </p:cNvSpPr>
          <p:nvPr>
            <p:ph idx="1"/>
          </p:nvPr>
        </p:nvSpPr>
        <p:spPr>
          <a:xfrm>
            <a:off x="1981200" y="4077073"/>
            <a:ext cx="8229600" cy="2049091"/>
          </a:xfrm>
        </p:spPr>
        <p:txBody>
          <a:bodyPr/>
          <a:lstStyle/>
          <a:p>
            <a:r>
              <a:rPr lang="en-US" altLang="zh-TW" dirty="0"/>
              <a:t>Easy installation</a:t>
            </a:r>
          </a:p>
          <a:p>
            <a:r>
              <a:rPr lang="en-US" altLang="zh-TW" dirty="0"/>
              <a:t>Low installation cost</a:t>
            </a:r>
          </a:p>
          <a:p>
            <a:r>
              <a:rPr lang="en-US" altLang="zh-TW" dirty="0"/>
              <a:t>Continuous flow</a:t>
            </a:r>
            <a:endParaRPr lang="zh-TW" altLang="en-US" dirty="0"/>
          </a:p>
        </p:txBody>
      </p:sp>
      <p:pic>
        <p:nvPicPr>
          <p:cNvPr id="19460" name="Picture 4" descr="養液栽培方式"/>
          <p:cNvPicPr>
            <a:picLocks noChangeAspect="1" noChangeArrowheads="1"/>
          </p:cNvPicPr>
          <p:nvPr/>
        </p:nvPicPr>
        <p:blipFill rotWithShape="1">
          <a:blip r:embed="rId3">
            <a:extLst>
              <a:ext uri="{28A0092B-C50C-407E-A947-70E740481C1C}">
                <a14:useLocalDpi xmlns:a14="http://schemas.microsoft.com/office/drawing/2010/main" val="0"/>
              </a:ext>
            </a:extLst>
          </a:blip>
          <a:srcRect t="30866"/>
          <a:stretch/>
        </p:blipFill>
        <p:spPr bwMode="auto">
          <a:xfrm>
            <a:off x="1998579" y="1282097"/>
            <a:ext cx="7991475" cy="194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標題 1">
            <a:extLst>
              <a:ext uri="{FF2B5EF4-FFF2-40B4-BE49-F238E27FC236}">
                <a16:creationId xmlns:a16="http://schemas.microsoft.com/office/drawing/2014/main" id="{31911650-927C-45AB-8E3E-86638486BDFC}"/>
              </a:ext>
            </a:extLst>
          </p:cNvPr>
          <p:cNvSpPr txBox="1">
            <a:spLocks/>
          </p:cNvSpPr>
          <p:nvPr/>
        </p:nvSpPr>
        <p:spPr bwMode="auto">
          <a:xfrm>
            <a:off x="1998578" y="3345990"/>
            <a:ext cx="8229600" cy="635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dirty="0">
                <a:solidFill>
                  <a:prstClr val="black"/>
                </a:solidFill>
                <a:latin typeface="Calibri"/>
                <a:ea typeface="新細明體" panose="02020500000000000000" pitchFamily="18" charset="-120"/>
              </a:rPr>
              <a:t>Advantages of NFT</a:t>
            </a:r>
            <a:endParaRPr lang="zh-TW" altLang="en-US" dirty="0">
              <a:solidFill>
                <a:prstClr val="black"/>
              </a:solidFill>
              <a:latin typeface="Calibri"/>
              <a:ea typeface="新細明體" panose="02020500000000000000" pitchFamily="18" charset="-120"/>
            </a:endParaRPr>
          </a:p>
        </p:txBody>
      </p:sp>
    </p:spTree>
    <p:extLst>
      <p:ext uri="{BB962C8B-B14F-4D97-AF65-F5344CB8AC3E}">
        <p14:creationId xmlns:p14="http://schemas.microsoft.com/office/powerpoint/2010/main" val="43208744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Concentration of recipe</a:t>
            </a:r>
            <a:endParaRPr lang="zh-TW" altLang="en-US" dirty="0"/>
          </a:p>
        </p:txBody>
      </p:sp>
      <p:sp>
        <p:nvSpPr>
          <p:cNvPr id="5" name="內容版面配置區 4"/>
          <p:cNvSpPr>
            <a:spLocks noGrp="1"/>
          </p:cNvSpPr>
          <p:nvPr>
            <p:ph idx="1"/>
          </p:nvPr>
        </p:nvSpPr>
        <p:spPr/>
        <p:txBody>
          <a:bodyPr>
            <a:normAutofit/>
          </a:bodyPr>
          <a:lstStyle/>
          <a:p>
            <a:r>
              <a:rPr lang="en-US" altLang="zh-TW" dirty="0"/>
              <a:t>1 S:</a:t>
            </a:r>
            <a:r>
              <a:rPr lang="zh-TW" altLang="en-US" dirty="0"/>
              <a:t> </a:t>
            </a:r>
            <a:r>
              <a:rPr lang="en-US" altLang="zh-TW" dirty="0"/>
              <a:t>1 Strength </a:t>
            </a:r>
          </a:p>
          <a:p>
            <a:r>
              <a:rPr lang="en-US" altLang="zh-TW" dirty="0"/>
              <a:t>½ S: Half Strength</a:t>
            </a:r>
          </a:p>
          <a:p>
            <a:r>
              <a:rPr lang="en-US" altLang="zh-TW" dirty="0"/>
              <a:t>¾ S: 3 quarter Strength</a:t>
            </a:r>
          </a:p>
          <a:p>
            <a:r>
              <a:rPr lang="en-US" altLang="zh-TW" dirty="0"/>
              <a:t>½ or ¾ only represents concentration of macro elements. Concentration of micro elements should remain the same.  </a:t>
            </a:r>
          </a:p>
          <a:p>
            <a:r>
              <a:rPr lang="en-US" altLang="zh-TW" dirty="0"/>
              <a:t>Assuming using Yamazaki lettuce formula at </a:t>
            </a:r>
            <a:r>
              <a:rPr lang="en-US" altLang="zh-TW" baseline="30000" dirty="0"/>
              <a:t>3</a:t>
            </a:r>
            <a:r>
              <a:rPr lang="en-US" altLang="zh-TW" dirty="0"/>
              <a:t>/</a:t>
            </a:r>
            <a:r>
              <a:rPr lang="en-US" altLang="zh-TW" baseline="-25000" dirty="0"/>
              <a:t>2</a:t>
            </a:r>
            <a:r>
              <a:rPr lang="en-US" altLang="zh-TW" dirty="0"/>
              <a:t> S, means all the macro elements are </a:t>
            </a:r>
            <a:r>
              <a:rPr lang="en-US" altLang="zh-TW" baseline="30000" dirty="0"/>
              <a:t>3</a:t>
            </a:r>
            <a:r>
              <a:rPr lang="en-US" altLang="zh-TW" dirty="0"/>
              <a:t>/</a:t>
            </a:r>
            <a:r>
              <a:rPr lang="en-US" altLang="zh-TW" baseline="-25000" dirty="0"/>
              <a:t>2</a:t>
            </a:r>
            <a:r>
              <a:rPr lang="zh-TW" altLang="en-US" dirty="0"/>
              <a:t> </a:t>
            </a:r>
            <a:r>
              <a:rPr lang="en-US" altLang="zh-TW" dirty="0"/>
              <a:t>times of 1 S</a:t>
            </a:r>
            <a:r>
              <a:rPr lang="zh-TW" altLang="en-US" dirty="0"/>
              <a:t>，</a:t>
            </a:r>
            <a:br>
              <a:rPr lang="en-US" altLang="zh-TW" dirty="0"/>
            </a:br>
            <a:r>
              <a:rPr lang="en-US" altLang="zh-TW" dirty="0"/>
              <a:t>EC should be 0.8 x </a:t>
            </a:r>
            <a:r>
              <a:rPr lang="en-US" altLang="zh-TW" baseline="30000" dirty="0"/>
              <a:t>3</a:t>
            </a:r>
            <a:r>
              <a:rPr lang="en-US" altLang="zh-TW" dirty="0"/>
              <a:t>/</a:t>
            </a:r>
            <a:r>
              <a:rPr lang="en-US" altLang="zh-TW" baseline="-25000" dirty="0"/>
              <a:t>2</a:t>
            </a:r>
            <a:r>
              <a:rPr lang="en-US" altLang="zh-TW" dirty="0"/>
              <a:t> = 1.2 mS.cm</a:t>
            </a:r>
            <a:r>
              <a:rPr lang="en-US" altLang="zh-TW" baseline="30000" dirty="0"/>
              <a:t>-1</a:t>
            </a:r>
          </a:p>
          <a:p>
            <a:endParaRPr lang="zh-TW" altLang="en-US" dirty="0"/>
          </a:p>
        </p:txBody>
      </p:sp>
    </p:spTree>
    <p:extLst>
      <p:ext uri="{BB962C8B-B14F-4D97-AF65-F5344CB8AC3E}">
        <p14:creationId xmlns:p14="http://schemas.microsoft.com/office/powerpoint/2010/main" val="299894818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5CCD90-1A24-4C30-9587-504B3FD07AFC}"/>
              </a:ext>
            </a:extLst>
          </p:cNvPr>
          <p:cNvSpPr>
            <a:spLocks noGrp="1"/>
          </p:cNvSpPr>
          <p:nvPr>
            <p:ph type="title"/>
          </p:nvPr>
        </p:nvSpPr>
        <p:spPr/>
        <p:txBody>
          <a:bodyPr/>
          <a:lstStyle/>
          <a:p>
            <a:r>
              <a:rPr lang="en-US" altLang="zh-TW" dirty="0"/>
              <a:t>NFT trough system</a:t>
            </a:r>
            <a:endParaRPr lang="zh-TW" altLang="en-US" dirty="0"/>
          </a:p>
        </p:txBody>
      </p:sp>
      <p:pic>
        <p:nvPicPr>
          <p:cNvPr id="4" name="圖片 3">
            <a:extLst>
              <a:ext uri="{FF2B5EF4-FFF2-40B4-BE49-F238E27FC236}">
                <a16:creationId xmlns:a16="http://schemas.microsoft.com/office/drawing/2014/main" id="{4F7BDDE5-90B4-42D7-858F-EDF39D41F1DF}"/>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3035660" y="1844825"/>
            <a:ext cx="6120680" cy="37367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8329753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bwMode="auto">
          <a:xfrm>
            <a:off x="1992313" y="44450"/>
            <a:ext cx="8229600"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pPr eaLnBrk="1" hangingPunct="1"/>
            <a:r>
              <a:rPr lang="en-US" altLang="zh-TW" dirty="0"/>
              <a:t>Disadvantages of NFT</a:t>
            </a:r>
            <a:endParaRPr lang="zh-TW" altLang="en-US" dirty="0"/>
          </a:p>
        </p:txBody>
      </p:sp>
      <p:sp>
        <p:nvSpPr>
          <p:cNvPr id="21507" name="直排文字版面配置區 2"/>
          <p:cNvSpPr>
            <a:spLocks noGrp="1"/>
          </p:cNvSpPr>
          <p:nvPr>
            <p:ph type="body" orient="vert" idx="1"/>
          </p:nvPr>
        </p:nvSpPr>
        <p:spPr bwMode="auto">
          <a:xfrm>
            <a:off x="1992313" y="1196752"/>
            <a:ext cx="8229600" cy="468052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p>
            <a:r>
              <a:rPr lang="en-US" altLang="zh-TW" sz="2800" dirty="0"/>
              <a:t>Limited amount of nutrient solution</a:t>
            </a:r>
          </a:p>
          <a:p>
            <a:pPr marL="914400" lvl="1" indent="-514350"/>
            <a:r>
              <a:rPr lang="en-US" altLang="zh-TW" sz="2400" dirty="0"/>
              <a:t>Large influence by the surrounding temperature due to high water T has low saturated dissolved oxygen (DO). </a:t>
            </a:r>
            <a:br>
              <a:rPr lang="en-US" altLang="zh-TW" sz="2400" dirty="0"/>
            </a:br>
            <a:r>
              <a:rPr lang="en-US" altLang="zh-TW" sz="2400" dirty="0">
                <a:solidFill>
                  <a:srgbClr val="FF0000"/>
                </a:solidFill>
              </a:rPr>
              <a:t>only true for GH, not for PFAL</a:t>
            </a:r>
          </a:p>
          <a:p>
            <a:pPr marL="914400" lvl="1" indent="-514350"/>
            <a:r>
              <a:rPr lang="en-US" altLang="zh-TW" sz="2400" dirty="0"/>
              <a:t>Large influence by the plant absorption</a:t>
            </a:r>
          </a:p>
          <a:p>
            <a:r>
              <a:rPr lang="en-US" altLang="zh-TW" sz="2800" dirty="0"/>
              <a:t>Limited space for root growth: only suitable for plants that did not has lots of roots</a:t>
            </a:r>
          </a:p>
          <a:p>
            <a:r>
              <a:rPr lang="en-US" altLang="zh-TW" sz="2800" dirty="0"/>
              <a:t>Vigorous growth of root might block the solution flow leads to uneven distribution of nutrient concentration</a:t>
            </a:r>
          </a:p>
          <a:p>
            <a:r>
              <a:rPr lang="en-US" altLang="zh-TW" sz="2800" dirty="0"/>
              <a:t>Easy to </a:t>
            </a:r>
            <a:r>
              <a:rPr lang="en-US" altLang="zh-TW" sz="2800" dirty="0">
                <a:solidFill>
                  <a:srgbClr val="FF0000"/>
                </a:solidFill>
              </a:rPr>
              <a:t>fail </a:t>
            </a:r>
            <a:r>
              <a:rPr lang="en-US" altLang="zh-TW" sz="2800" dirty="0"/>
              <a:t>in in locations with </a:t>
            </a:r>
            <a:r>
              <a:rPr lang="en-US" altLang="zh-TW" sz="2800" dirty="0">
                <a:solidFill>
                  <a:srgbClr val="FF0000"/>
                </a:solidFill>
              </a:rPr>
              <a:t>unstable power </a:t>
            </a:r>
            <a:r>
              <a:rPr lang="en-US" altLang="zh-TW" sz="2800" dirty="0"/>
              <a:t>supply</a:t>
            </a:r>
          </a:p>
        </p:txBody>
      </p:sp>
    </p:spTree>
    <p:extLst>
      <p:ext uri="{BB962C8B-B14F-4D97-AF65-F5344CB8AC3E}">
        <p14:creationId xmlns:p14="http://schemas.microsoft.com/office/powerpoint/2010/main" val="368495064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a:spLocks noGrp="1"/>
          </p:cNvSpPr>
          <p:nvPr>
            <p:ph type="title"/>
          </p:nvPr>
        </p:nvSpPr>
        <p:spPr bwMode="auto">
          <a:xfrm>
            <a:off x="1919288" y="11588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zh-TW" dirty="0"/>
              <a:t>DFT / DWC</a:t>
            </a:r>
            <a:endParaRPr lang="zh-TW" altLang="en-US" dirty="0"/>
          </a:p>
        </p:txBody>
      </p:sp>
      <p:pic>
        <p:nvPicPr>
          <p:cNvPr id="6" name="Picture 2">
            <a:extLst>
              <a:ext uri="{FF2B5EF4-FFF2-40B4-BE49-F238E27FC236}">
                <a16:creationId xmlns:a16="http://schemas.microsoft.com/office/drawing/2014/main" id="{5140F1CE-F461-489D-877C-23E410B80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374" y="1052736"/>
            <a:ext cx="8325338" cy="499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96286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itchFamily="18" charset="0"/>
                <a:cs typeface="Times New Roman" pitchFamily="18" charset="0"/>
              </a:rPr>
              <a:t>DFT: Pipe Culture</a:t>
            </a:r>
            <a:endParaRPr lang="zh-TW" altLang="en-US" dirty="0">
              <a:latin typeface="Times New Roman" pitchFamily="18" charset="0"/>
              <a:cs typeface="Times New Roman" pitchFamily="18" charset="0"/>
            </a:endParaRPr>
          </a:p>
        </p:txBody>
      </p:sp>
      <p:pic>
        <p:nvPicPr>
          <p:cNvPr id="41986" name="Picture 2" descr="D:\0My Files\000研究\00PF\PF_Kinpo\20110816_pipe culture\DSC05379.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75520" y="1772816"/>
            <a:ext cx="384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41987" name="Picture 3" descr="D:\0My Files\000研究\00PF\PF_Kinpo\20110816_pipe culture\DSC05390.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28000" y="1772816"/>
            <a:ext cx="3840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D:\0My Files\000研究\00PF\PF_Kinpo\20110816_pipe culture\DSC05391.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4103992" y="4295955"/>
            <a:ext cx="3840000" cy="2457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56740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110319 植物工廠-養液管理 _鍾仁賜_上課PPT.pdf - Adobe Reade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540526" y="0"/>
            <a:ext cx="4843710" cy="3420000"/>
          </a:xfrm>
          <a:prstGeom prst="rect">
            <a:avLst/>
          </a:prstGeom>
        </p:spPr>
      </p:pic>
      <p:pic>
        <p:nvPicPr>
          <p:cNvPr id="5" name="圖片 4" descr="110319 植物工廠-養液管理 _鍾仁賜_上課PPT.pdf - Adobe Reade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168009" y="0"/>
            <a:ext cx="4716291" cy="3420000"/>
          </a:xfrm>
          <a:prstGeom prst="rect">
            <a:avLst/>
          </a:prstGeom>
        </p:spPr>
      </p:pic>
      <p:pic>
        <p:nvPicPr>
          <p:cNvPr id="6" name="圖片 5" descr="110319 植物工廠-養液管理 _鍾仁賜_上課PPT.pdf - Adobe Reade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540527" y="3420000"/>
            <a:ext cx="4662941" cy="3420000"/>
          </a:xfrm>
          <a:prstGeom prst="rect">
            <a:avLst/>
          </a:prstGeom>
        </p:spPr>
      </p:pic>
      <p:pic>
        <p:nvPicPr>
          <p:cNvPr id="7" name="圖片 6" descr="110319 植物工廠-養液管理 _鍾仁賜_上課PPT.pdf - Adobe Reade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168009" y="3420000"/>
            <a:ext cx="4614903" cy="3420000"/>
          </a:xfrm>
          <a:prstGeom prst="rect">
            <a:avLst/>
          </a:prstGeom>
        </p:spPr>
      </p:pic>
    </p:spTree>
    <p:extLst>
      <p:ext uri="{BB962C8B-B14F-4D97-AF65-F5344CB8AC3E}">
        <p14:creationId xmlns:p14="http://schemas.microsoft.com/office/powerpoint/2010/main" val="179562183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465AAF8-B855-448D-91CC-788A2E28C3DE}"/>
              </a:ext>
            </a:extLst>
          </p:cNvPr>
          <p:cNvSpPr>
            <a:spLocks noGrp="1"/>
          </p:cNvSpPr>
          <p:nvPr>
            <p:ph type="title"/>
          </p:nvPr>
        </p:nvSpPr>
        <p:spPr/>
        <p:txBody>
          <a:bodyPr/>
          <a:lstStyle/>
          <a:p>
            <a:r>
              <a:rPr lang="en-US" altLang="zh-TW" dirty="0"/>
              <a:t>DFT bench system</a:t>
            </a:r>
            <a:endParaRPr lang="zh-TW" altLang="en-US" dirty="0"/>
          </a:p>
        </p:txBody>
      </p:sp>
      <p:pic>
        <p:nvPicPr>
          <p:cNvPr id="4" name="圖片 3">
            <a:extLst>
              <a:ext uri="{FF2B5EF4-FFF2-40B4-BE49-F238E27FC236}">
                <a16:creationId xmlns:a16="http://schemas.microsoft.com/office/drawing/2014/main" id="{4233785B-5922-40B2-9684-0CB4EC1D793F}"/>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2999656" y="1628801"/>
            <a:ext cx="6552728" cy="40324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133003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養液栽培方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9712" y="7410"/>
            <a:ext cx="6058289" cy="2820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6104363" y="2633385"/>
            <a:ext cx="4546848" cy="1143000"/>
          </a:xfrm>
        </p:spPr>
        <p:txBody>
          <a:bodyPr>
            <a:normAutofit/>
          </a:bodyPr>
          <a:lstStyle/>
          <a:p>
            <a:pPr algn="l"/>
            <a:r>
              <a:rPr lang="en-US" altLang="zh-TW" dirty="0" err="1"/>
              <a:t>Hyponica</a:t>
            </a:r>
            <a:r>
              <a:rPr lang="en-US" altLang="zh-TW" dirty="0"/>
              <a:t> style DFT</a:t>
            </a:r>
            <a:endParaRPr lang="zh-TW" altLang="en-US" dirty="0"/>
          </a:p>
        </p:txBody>
      </p:sp>
      <p:pic>
        <p:nvPicPr>
          <p:cNvPr id="4" name="Picture 4" descr="養液栽培方式">
            <a:extLst>
              <a:ext uri="{FF2B5EF4-FFF2-40B4-BE49-F238E27FC236}">
                <a16:creationId xmlns:a16="http://schemas.microsoft.com/office/drawing/2014/main" id="{3BE00D45-D87A-4DCE-9E8F-5B61F3196F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880" b="-1"/>
          <a:stretch/>
        </p:blipFill>
        <p:spPr bwMode="auto">
          <a:xfrm>
            <a:off x="1533242" y="4293097"/>
            <a:ext cx="9039225" cy="247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標題 1">
            <a:extLst>
              <a:ext uri="{FF2B5EF4-FFF2-40B4-BE49-F238E27FC236}">
                <a16:creationId xmlns:a16="http://schemas.microsoft.com/office/drawing/2014/main" id="{64374D20-4DBF-45B9-B3CC-2C0713A956B0}"/>
              </a:ext>
            </a:extLst>
          </p:cNvPr>
          <p:cNvSpPr txBox="1">
            <a:spLocks/>
          </p:cNvSpPr>
          <p:nvPr/>
        </p:nvSpPr>
        <p:spPr>
          <a:xfrm>
            <a:off x="1775520" y="3653115"/>
            <a:ext cx="8229600" cy="70609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標楷體" pitchFamily="65" charset="-120"/>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2pPr>
            <a:lvl3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3pPr>
            <a:lvl4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4pPr>
            <a:lvl5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5pPr>
            <a:lvl6pPr marL="457200" algn="ctr" rtl="0" eaLnBrk="0" fontAlgn="base" hangingPunct="0">
              <a:spcBef>
                <a:spcPct val="0"/>
              </a:spcBef>
              <a:spcAft>
                <a:spcPct val="0"/>
              </a:spcAft>
              <a:defRPr kumimoji="1" sz="4400">
                <a:solidFill>
                  <a:schemeClr val="tx2"/>
                </a:solidFill>
                <a:latin typeface="Arial" charset="0"/>
                <a:ea typeface="新細明體" pitchFamily="18" charset="-120"/>
              </a:defRPr>
            </a:lvl6pPr>
            <a:lvl7pPr marL="914400" algn="ctr" rtl="0" eaLnBrk="0" fontAlgn="base" hangingPunct="0">
              <a:spcBef>
                <a:spcPct val="0"/>
              </a:spcBef>
              <a:spcAft>
                <a:spcPct val="0"/>
              </a:spcAft>
              <a:defRPr kumimoji="1" sz="4400">
                <a:solidFill>
                  <a:schemeClr val="tx2"/>
                </a:solidFill>
                <a:latin typeface="Arial" charset="0"/>
                <a:ea typeface="新細明體" pitchFamily="18" charset="-120"/>
              </a:defRPr>
            </a:lvl7pPr>
            <a:lvl8pPr marL="1371600" algn="ctr" rtl="0" eaLnBrk="0" fontAlgn="base" hangingPunct="0">
              <a:spcBef>
                <a:spcPct val="0"/>
              </a:spcBef>
              <a:spcAft>
                <a:spcPct val="0"/>
              </a:spcAft>
              <a:defRPr kumimoji="1" sz="4400">
                <a:solidFill>
                  <a:schemeClr val="tx2"/>
                </a:solidFill>
                <a:latin typeface="Arial" charset="0"/>
                <a:ea typeface="新細明體" pitchFamily="18" charset="-120"/>
              </a:defRPr>
            </a:lvl8pPr>
            <a:lvl9pPr marL="1828800" algn="ctr" rtl="0" eaLnBrk="0" fontAlgn="base" hangingPunct="0">
              <a:spcBef>
                <a:spcPct val="0"/>
              </a:spcBef>
              <a:spcAft>
                <a:spcPct val="0"/>
              </a:spcAft>
              <a:defRPr kumimoji="1" sz="4400">
                <a:solidFill>
                  <a:schemeClr val="tx2"/>
                </a:solidFill>
                <a:latin typeface="Arial" charset="0"/>
                <a:ea typeface="新細明體" pitchFamily="18" charset="-120"/>
              </a:defRPr>
            </a:lvl9pPr>
          </a:lstStyle>
          <a:p>
            <a:pPr algn="l">
              <a:defRPr/>
            </a:pPr>
            <a:r>
              <a:rPr lang="en-US" altLang="zh-TW" kern="0" dirty="0">
                <a:solidFill>
                  <a:srgbClr val="1F497D"/>
                </a:solidFill>
                <a:latin typeface="Calibri"/>
              </a:rPr>
              <a:t>M style DFT</a:t>
            </a:r>
            <a:endParaRPr lang="zh-TW" altLang="en-US" kern="0" dirty="0">
              <a:solidFill>
                <a:srgbClr val="1F497D"/>
              </a:solidFill>
              <a:latin typeface="Calibri"/>
            </a:endParaRPr>
          </a:p>
        </p:txBody>
      </p:sp>
      <p:sp>
        <p:nvSpPr>
          <p:cNvPr id="3" name="矩形: 圓角 2">
            <a:extLst>
              <a:ext uri="{FF2B5EF4-FFF2-40B4-BE49-F238E27FC236}">
                <a16:creationId xmlns:a16="http://schemas.microsoft.com/office/drawing/2014/main" id="{94F2E5C4-A935-434E-969C-1574FE1C8777}"/>
              </a:ext>
            </a:extLst>
          </p:cNvPr>
          <p:cNvSpPr/>
          <p:nvPr/>
        </p:nvSpPr>
        <p:spPr>
          <a:xfrm>
            <a:off x="1631504" y="4293096"/>
            <a:ext cx="4104456" cy="288032"/>
          </a:xfrm>
          <a:prstGeom prst="roundRect">
            <a:avLst/>
          </a:prstGeom>
          <a:solidFill>
            <a:srgbClr val="CBFE9A"/>
          </a:solidFill>
          <a:ln>
            <a:solidFill>
              <a:srgbClr val="CBFE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7" name="矩形: 圓角 6">
            <a:extLst>
              <a:ext uri="{FF2B5EF4-FFF2-40B4-BE49-F238E27FC236}">
                <a16:creationId xmlns:a16="http://schemas.microsoft.com/office/drawing/2014/main" id="{13F49B8B-90B3-4560-996C-FC7AB2ADFA2F}"/>
              </a:ext>
            </a:extLst>
          </p:cNvPr>
          <p:cNvSpPr/>
          <p:nvPr/>
        </p:nvSpPr>
        <p:spPr>
          <a:xfrm>
            <a:off x="4634574" y="404664"/>
            <a:ext cx="2685562" cy="288032"/>
          </a:xfrm>
          <a:prstGeom prst="roundRect">
            <a:avLst/>
          </a:prstGeom>
          <a:solidFill>
            <a:srgbClr val="CBFE9A"/>
          </a:solidFill>
          <a:ln>
            <a:solidFill>
              <a:srgbClr val="CBFE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Tree>
    <p:extLst>
      <p:ext uri="{BB962C8B-B14F-4D97-AF65-F5344CB8AC3E}">
        <p14:creationId xmlns:p14="http://schemas.microsoft.com/office/powerpoint/2010/main" val="121244450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養液栽培方式"/>
          <p:cNvPicPr>
            <a:picLocks noChangeAspect="1" noChangeArrowheads="1"/>
          </p:cNvPicPr>
          <p:nvPr/>
        </p:nvPicPr>
        <p:blipFill rotWithShape="1">
          <a:blip r:embed="rId3">
            <a:extLst>
              <a:ext uri="{28A0092B-C50C-407E-A947-70E740481C1C}">
                <a14:useLocalDpi xmlns:a14="http://schemas.microsoft.com/office/drawing/2010/main" val="0"/>
              </a:ext>
            </a:extLst>
          </a:blip>
          <a:srcRect l="13148" t="41749" r="19925" b="1908"/>
          <a:stretch/>
        </p:blipFill>
        <p:spPr bwMode="auto">
          <a:xfrm>
            <a:off x="2329520" y="1730762"/>
            <a:ext cx="7532960"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標題 1">
            <a:extLst>
              <a:ext uri="{FF2B5EF4-FFF2-40B4-BE49-F238E27FC236}">
                <a16:creationId xmlns:a16="http://schemas.microsoft.com/office/drawing/2014/main" id="{AD3E3C89-D2E4-49F4-AAE3-973A57F39D0D}"/>
              </a:ext>
            </a:extLst>
          </p:cNvPr>
          <p:cNvSpPr txBox="1">
            <a:spLocks/>
          </p:cNvSpPr>
          <p:nvPr/>
        </p:nvSpPr>
        <p:spPr>
          <a:xfrm>
            <a:off x="1524000" y="332656"/>
            <a:ext cx="9144000" cy="70609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標楷體" pitchFamily="65" charset="-120"/>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2pPr>
            <a:lvl3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3pPr>
            <a:lvl4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4pPr>
            <a:lvl5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5pPr>
            <a:lvl6pPr marL="457200" algn="ctr" rtl="0" eaLnBrk="0" fontAlgn="base" hangingPunct="0">
              <a:spcBef>
                <a:spcPct val="0"/>
              </a:spcBef>
              <a:spcAft>
                <a:spcPct val="0"/>
              </a:spcAft>
              <a:defRPr kumimoji="1" sz="4400">
                <a:solidFill>
                  <a:schemeClr val="tx2"/>
                </a:solidFill>
                <a:latin typeface="Arial" charset="0"/>
                <a:ea typeface="新細明體" pitchFamily="18" charset="-120"/>
              </a:defRPr>
            </a:lvl6pPr>
            <a:lvl7pPr marL="914400" algn="ctr" rtl="0" eaLnBrk="0" fontAlgn="base" hangingPunct="0">
              <a:spcBef>
                <a:spcPct val="0"/>
              </a:spcBef>
              <a:spcAft>
                <a:spcPct val="0"/>
              </a:spcAft>
              <a:defRPr kumimoji="1" sz="4400">
                <a:solidFill>
                  <a:schemeClr val="tx2"/>
                </a:solidFill>
                <a:latin typeface="Arial" charset="0"/>
                <a:ea typeface="新細明體" pitchFamily="18" charset="-120"/>
              </a:defRPr>
            </a:lvl7pPr>
            <a:lvl8pPr marL="1371600" algn="ctr" rtl="0" eaLnBrk="0" fontAlgn="base" hangingPunct="0">
              <a:spcBef>
                <a:spcPct val="0"/>
              </a:spcBef>
              <a:spcAft>
                <a:spcPct val="0"/>
              </a:spcAft>
              <a:defRPr kumimoji="1" sz="4400">
                <a:solidFill>
                  <a:schemeClr val="tx2"/>
                </a:solidFill>
                <a:latin typeface="Arial" charset="0"/>
                <a:ea typeface="新細明體" pitchFamily="18" charset="-120"/>
              </a:defRPr>
            </a:lvl8pPr>
            <a:lvl9pPr marL="1828800" algn="ctr" rtl="0" eaLnBrk="0" fontAlgn="base" hangingPunct="0">
              <a:spcBef>
                <a:spcPct val="0"/>
              </a:spcBef>
              <a:spcAft>
                <a:spcPct val="0"/>
              </a:spcAft>
              <a:defRPr kumimoji="1" sz="4400">
                <a:solidFill>
                  <a:schemeClr val="tx2"/>
                </a:solidFill>
                <a:latin typeface="Arial" charset="0"/>
                <a:ea typeface="新細明體" pitchFamily="18" charset="-120"/>
              </a:defRPr>
            </a:lvl9pPr>
          </a:lstStyle>
          <a:p>
            <a:pPr>
              <a:defRPr/>
            </a:pPr>
            <a:r>
              <a:rPr lang="en-US" altLang="zh-TW" kern="0" dirty="0">
                <a:solidFill>
                  <a:srgbClr val="1F497D"/>
                </a:solidFill>
                <a:latin typeface="Calibri"/>
              </a:rPr>
              <a:t>Fixed platform DFT without air pump</a:t>
            </a:r>
            <a:endParaRPr lang="zh-TW" altLang="en-US" kern="0" dirty="0">
              <a:solidFill>
                <a:srgbClr val="1F497D"/>
              </a:solidFill>
              <a:latin typeface="Calibri"/>
            </a:endParaRPr>
          </a:p>
        </p:txBody>
      </p:sp>
      <p:sp>
        <p:nvSpPr>
          <p:cNvPr id="4" name="文字方塊 3">
            <a:extLst>
              <a:ext uri="{FF2B5EF4-FFF2-40B4-BE49-F238E27FC236}">
                <a16:creationId xmlns:a16="http://schemas.microsoft.com/office/drawing/2014/main" id="{C95A20D8-DD30-4D23-9B13-5467E02E70FD}"/>
              </a:ext>
            </a:extLst>
          </p:cNvPr>
          <p:cNvSpPr txBox="1"/>
          <p:nvPr/>
        </p:nvSpPr>
        <p:spPr>
          <a:xfrm>
            <a:off x="3071664" y="1254770"/>
            <a:ext cx="6480720" cy="369332"/>
          </a:xfrm>
          <a:prstGeom prst="rect">
            <a:avLst/>
          </a:prstGeom>
          <a:noFill/>
        </p:spPr>
        <p:txBody>
          <a:bodyPr wrap="square" rtlCol="0">
            <a:spAutoFit/>
          </a:bodyPr>
          <a:lstStyle/>
          <a:p>
            <a:pPr algn="ctr" fontAlgn="base">
              <a:spcBef>
                <a:spcPct val="0"/>
              </a:spcBef>
              <a:spcAft>
                <a:spcPct val="0"/>
              </a:spcAft>
            </a:pPr>
            <a:r>
              <a:rPr kumimoji="1" lang="en-US" altLang="zh-TW" dirty="0">
                <a:solidFill>
                  <a:prstClr val="black"/>
                </a:solidFill>
                <a:latin typeface="Arial" charset="0"/>
                <a:ea typeface="標楷體" pitchFamily="65" charset="-120"/>
              </a:rPr>
              <a:t>Roots are partially soaked in nutrient solution</a:t>
            </a:r>
            <a:endParaRPr kumimoji="1" lang="zh-TW" altLang="en-US" dirty="0">
              <a:solidFill>
                <a:prstClr val="black"/>
              </a:solidFill>
              <a:latin typeface="Arial" charset="0"/>
              <a:ea typeface="標楷體" pitchFamily="65" charset="-120"/>
            </a:endParaRPr>
          </a:p>
        </p:txBody>
      </p:sp>
    </p:spTree>
    <p:extLst>
      <p:ext uri="{BB962C8B-B14F-4D97-AF65-F5344CB8AC3E}">
        <p14:creationId xmlns:p14="http://schemas.microsoft.com/office/powerpoint/2010/main" val="196150937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ydroponicflo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665" y="1988840"/>
            <a:ext cx="6247521"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標題 1">
            <a:extLst>
              <a:ext uri="{FF2B5EF4-FFF2-40B4-BE49-F238E27FC236}">
                <a16:creationId xmlns:a16="http://schemas.microsoft.com/office/drawing/2014/main" id="{3B350FC3-EAB6-4998-9EA4-EF99FA48061C}"/>
              </a:ext>
            </a:extLst>
          </p:cNvPr>
          <p:cNvSpPr txBox="1">
            <a:spLocks/>
          </p:cNvSpPr>
          <p:nvPr/>
        </p:nvSpPr>
        <p:spPr>
          <a:xfrm>
            <a:off x="1524000" y="548680"/>
            <a:ext cx="9144000" cy="70609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標楷體" pitchFamily="65" charset="-120"/>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2pPr>
            <a:lvl3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3pPr>
            <a:lvl4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4pPr>
            <a:lvl5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5pPr>
            <a:lvl6pPr marL="457200" algn="ctr" rtl="0" eaLnBrk="0" fontAlgn="base" hangingPunct="0">
              <a:spcBef>
                <a:spcPct val="0"/>
              </a:spcBef>
              <a:spcAft>
                <a:spcPct val="0"/>
              </a:spcAft>
              <a:defRPr kumimoji="1" sz="4400">
                <a:solidFill>
                  <a:schemeClr val="tx2"/>
                </a:solidFill>
                <a:latin typeface="Arial" charset="0"/>
                <a:ea typeface="新細明體" pitchFamily="18" charset="-120"/>
              </a:defRPr>
            </a:lvl6pPr>
            <a:lvl7pPr marL="914400" algn="ctr" rtl="0" eaLnBrk="0" fontAlgn="base" hangingPunct="0">
              <a:spcBef>
                <a:spcPct val="0"/>
              </a:spcBef>
              <a:spcAft>
                <a:spcPct val="0"/>
              </a:spcAft>
              <a:defRPr kumimoji="1" sz="4400">
                <a:solidFill>
                  <a:schemeClr val="tx2"/>
                </a:solidFill>
                <a:latin typeface="Arial" charset="0"/>
                <a:ea typeface="新細明體" pitchFamily="18" charset="-120"/>
              </a:defRPr>
            </a:lvl7pPr>
            <a:lvl8pPr marL="1371600" algn="ctr" rtl="0" eaLnBrk="0" fontAlgn="base" hangingPunct="0">
              <a:spcBef>
                <a:spcPct val="0"/>
              </a:spcBef>
              <a:spcAft>
                <a:spcPct val="0"/>
              </a:spcAft>
              <a:defRPr kumimoji="1" sz="4400">
                <a:solidFill>
                  <a:schemeClr val="tx2"/>
                </a:solidFill>
                <a:latin typeface="Arial" charset="0"/>
                <a:ea typeface="新細明體" pitchFamily="18" charset="-120"/>
              </a:defRPr>
            </a:lvl8pPr>
            <a:lvl9pPr marL="1828800" algn="ctr" rtl="0" eaLnBrk="0" fontAlgn="base" hangingPunct="0">
              <a:spcBef>
                <a:spcPct val="0"/>
              </a:spcBef>
              <a:spcAft>
                <a:spcPct val="0"/>
              </a:spcAft>
              <a:defRPr kumimoji="1" sz="4400">
                <a:solidFill>
                  <a:schemeClr val="tx2"/>
                </a:solidFill>
                <a:latin typeface="Arial" charset="0"/>
                <a:ea typeface="新細明體" pitchFamily="18" charset="-120"/>
              </a:defRPr>
            </a:lvl9pPr>
          </a:lstStyle>
          <a:p>
            <a:pPr>
              <a:defRPr/>
            </a:pPr>
            <a:r>
              <a:rPr lang="en-US" altLang="zh-TW" kern="0" dirty="0">
                <a:solidFill>
                  <a:srgbClr val="1F497D"/>
                </a:solidFill>
                <a:latin typeface="Calibri"/>
              </a:rPr>
              <a:t>Floating platform DFT with air pump</a:t>
            </a:r>
            <a:endParaRPr lang="zh-TW" altLang="en-US" kern="0" dirty="0">
              <a:solidFill>
                <a:srgbClr val="1F497D"/>
              </a:solidFill>
              <a:latin typeface="Calibri"/>
            </a:endParaRPr>
          </a:p>
        </p:txBody>
      </p:sp>
      <p:sp>
        <p:nvSpPr>
          <p:cNvPr id="7" name="矩形: 圓角 6">
            <a:extLst>
              <a:ext uri="{FF2B5EF4-FFF2-40B4-BE49-F238E27FC236}">
                <a16:creationId xmlns:a16="http://schemas.microsoft.com/office/drawing/2014/main" id="{7AF92A5F-424F-4F59-B194-35DB98331011}"/>
              </a:ext>
            </a:extLst>
          </p:cNvPr>
          <p:cNvSpPr/>
          <p:nvPr/>
        </p:nvSpPr>
        <p:spPr>
          <a:xfrm>
            <a:off x="7320137" y="2204864"/>
            <a:ext cx="1999049" cy="432048"/>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8" name="矩形: 圓角 7">
            <a:extLst>
              <a:ext uri="{FF2B5EF4-FFF2-40B4-BE49-F238E27FC236}">
                <a16:creationId xmlns:a16="http://schemas.microsoft.com/office/drawing/2014/main" id="{CC180960-2749-4E0A-BC2E-0E7A11AC039E}"/>
              </a:ext>
            </a:extLst>
          </p:cNvPr>
          <p:cNvSpPr/>
          <p:nvPr/>
        </p:nvSpPr>
        <p:spPr>
          <a:xfrm>
            <a:off x="7536160" y="2503529"/>
            <a:ext cx="639688" cy="618596"/>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9" name="文字方塊 8">
            <a:extLst>
              <a:ext uri="{FF2B5EF4-FFF2-40B4-BE49-F238E27FC236}">
                <a16:creationId xmlns:a16="http://schemas.microsoft.com/office/drawing/2014/main" id="{1C438AA2-7AE4-46E5-8F7F-1DB83499B4FC}"/>
              </a:ext>
            </a:extLst>
          </p:cNvPr>
          <p:cNvSpPr txBox="1"/>
          <p:nvPr/>
        </p:nvSpPr>
        <p:spPr>
          <a:xfrm>
            <a:off x="3071664" y="1254770"/>
            <a:ext cx="6480720" cy="369332"/>
          </a:xfrm>
          <a:prstGeom prst="rect">
            <a:avLst/>
          </a:prstGeom>
          <a:noFill/>
        </p:spPr>
        <p:txBody>
          <a:bodyPr wrap="square" rtlCol="0">
            <a:spAutoFit/>
          </a:bodyPr>
          <a:lstStyle/>
          <a:p>
            <a:pPr algn="ctr" fontAlgn="base">
              <a:spcBef>
                <a:spcPct val="0"/>
              </a:spcBef>
              <a:spcAft>
                <a:spcPct val="0"/>
              </a:spcAft>
            </a:pPr>
            <a:r>
              <a:rPr kumimoji="1" lang="en-US" altLang="zh-TW" dirty="0">
                <a:solidFill>
                  <a:prstClr val="black"/>
                </a:solidFill>
                <a:latin typeface="Arial" charset="0"/>
                <a:ea typeface="標楷體" pitchFamily="65" charset="-120"/>
              </a:rPr>
              <a:t>Roots are totally soaked in nutrient solution</a:t>
            </a:r>
            <a:endParaRPr kumimoji="1" lang="zh-TW" altLang="en-US" dirty="0">
              <a:solidFill>
                <a:prstClr val="black"/>
              </a:solidFill>
              <a:latin typeface="Arial" charset="0"/>
              <a:ea typeface="標楷體" pitchFamily="65" charset="-120"/>
            </a:endParaRPr>
          </a:p>
        </p:txBody>
      </p:sp>
    </p:spTree>
    <p:extLst>
      <p:ext uri="{BB962C8B-B14F-4D97-AF65-F5344CB8AC3E}">
        <p14:creationId xmlns:p14="http://schemas.microsoft.com/office/powerpoint/2010/main" val="203971735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bwMode="auto">
          <a:xfrm>
            <a:off x="1992313" y="11588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US" altLang="zh-TW" dirty="0">
                <a:solidFill>
                  <a:srgbClr val="FF0000"/>
                </a:solidFill>
              </a:rPr>
              <a:t>Dis</a:t>
            </a:r>
            <a:r>
              <a:rPr lang="en-US" altLang="zh-TW" dirty="0"/>
              <a:t>advantages/Advantage of DFT</a:t>
            </a:r>
            <a:endParaRPr lang="zh-TW" altLang="en-US" dirty="0"/>
          </a:p>
        </p:txBody>
      </p:sp>
      <p:sp>
        <p:nvSpPr>
          <p:cNvPr id="28675" name="直排文字版面配置區 2"/>
          <p:cNvSpPr>
            <a:spLocks noGrp="1"/>
          </p:cNvSpPr>
          <p:nvPr>
            <p:ph type="body" orient="vert" idx="1"/>
          </p:nvPr>
        </p:nvSpPr>
        <p:spPr bwMode="auto">
          <a:xfrm>
            <a:off x="1790431" y="971345"/>
            <a:ext cx="9206119" cy="57707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p>
            <a:pPr marL="0" indent="0">
              <a:lnSpc>
                <a:spcPct val="150000"/>
              </a:lnSpc>
              <a:buNone/>
            </a:pPr>
            <a:r>
              <a:rPr lang="en-US" altLang="zh-TW" sz="3500" b="1" dirty="0"/>
              <a:t>Compare with NFT</a:t>
            </a:r>
          </a:p>
          <a:p>
            <a:pPr marL="914400" lvl="1" indent="-514350">
              <a:lnSpc>
                <a:spcPct val="150000"/>
              </a:lnSpc>
              <a:buFont typeface="Times New Roman" pitchFamily="18" charset="0"/>
              <a:buAutoNum type="arabicParenR"/>
            </a:pPr>
            <a:r>
              <a:rPr lang="en-US" altLang="zh-TW" sz="3000" b="1" dirty="0">
                <a:solidFill>
                  <a:srgbClr val="FF0000"/>
                </a:solidFill>
              </a:rPr>
              <a:t>More solution required</a:t>
            </a:r>
          </a:p>
          <a:p>
            <a:pPr marL="914400" lvl="1" indent="-514350">
              <a:lnSpc>
                <a:spcPct val="150000"/>
              </a:lnSpc>
              <a:buFont typeface="Times New Roman" pitchFamily="18" charset="0"/>
              <a:buAutoNum type="arabicParenR"/>
            </a:pPr>
            <a:r>
              <a:rPr lang="en-US" altLang="zh-TW" sz="3000" b="1" dirty="0">
                <a:solidFill>
                  <a:srgbClr val="FF0000"/>
                </a:solidFill>
              </a:rPr>
              <a:t>More nutrients required</a:t>
            </a:r>
            <a:endParaRPr lang="zh-TW" altLang="en-US" sz="3000" b="1" dirty="0">
              <a:solidFill>
                <a:srgbClr val="FF0000"/>
              </a:solidFill>
            </a:endParaRPr>
          </a:p>
          <a:p>
            <a:pPr marL="914400" lvl="1" indent="-514350">
              <a:lnSpc>
                <a:spcPct val="150000"/>
              </a:lnSpc>
              <a:buFont typeface="Times New Roman" pitchFamily="18" charset="0"/>
              <a:buAutoNum type="arabicParenR"/>
            </a:pPr>
            <a:r>
              <a:rPr lang="en-US" altLang="zh-TW" sz="3000" b="1" dirty="0">
                <a:solidFill>
                  <a:srgbClr val="FF0000"/>
                </a:solidFill>
              </a:rPr>
              <a:t>DO is of great concerned</a:t>
            </a:r>
          </a:p>
          <a:p>
            <a:pPr marL="914400" lvl="1" indent="-514350">
              <a:lnSpc>
                <a:spcPct val="150000"/>
              </a:lnSpc>
              <a:buFont typeface="Times New Roman" pitchFamily="18" charset="0"/>
              <a:buAutoNum type="arabicParenR"/>
            </a:pPr>
            <a:r>
              <a:rPr lang="en-US" altLang="zh-TW" sz="3000" b="1" dirty="0">
                <a:solidFill>
                  <a:srgbClr val="FF0000"/>
                </a:solidFill>
              </a:rPr>
              <a:t>More costly to setup and to operate</a:t>
            </a:r>
          </a:p>
          <a:p>
            <a:pPr marL="914400" lvl="1" indent="-514350">
              <a:lnSpc>
                <a:spcPct val="150000"/>
              </a:lnSpc>
              <a:buFont typeface="Times New Roman" pitchFamily="18" charset="0"/>
              <a:buAutoNum type="arabicParenR"/>
            </a:pPr>
            <a:r>
              <a:rPr lang="en-US" altLang="zh-TW" sz="3000" b="1" dirty="0"/>
              <a:t>Easy to manage, for beginners</a:t>
            </a:r>
          </a:p>
          <a:p>
            <a:pPr marL="914400" lvl="1" indent="-514350">
              <a:lnSpc>
                <a:spcPct val="150000"/>
              </a:lnSpc>
              <a:buFont typeface="Times New Roman" pitchFamily="18" charset="0"/>
              <a:buAutoNum type="arabicParenR"/>
            </a:pPr>
            <a:r>
              <a:rPr lang="en-US" altLang="zh-TW" sz="3000" b="1" dirty="0"/>
              <a:t>Limited variation on DO due to air T </a:t>
            </a:r>
          </a:p>
          <a:p>
            <a:pPr marL="914400" lvl="1" indent="-514350">
              <a:lnSpc>
                <a:spcPct val="150000"/>
              </a:lnSpc>
              <a:buFont typeface="Times New Roman" pitchFamily="18" charset="0"/>
              <a:buAutoNum type="arabicParenR"/>
            </a:pPr>
            <a:r>
              <a:rPr lang="en-US" altLang="zh-TW" sz="3000" b="1" dirty="0"/>
              <a:t>Limited variation on nutrients due to plant absorption</a:t>
            </a:r>
            <a:endParaRPr lang="zh-TW" altLang="en-US" sz="3000" b="1" dirty="0"/>
          </a:p>
          <a:p>
            <a:pPr marL="514350" indent="-514350">
              <a:buFont typeface="Times New Roman" pitchFamily="18" charset="0"/>
              <a:buAutoNum type="arabicParenR"/>
            </a:pPr>
            <a:endParaRPr lang="zh-TW" altLang="en-US" sz="2800" dirty="0"/>
          </a:p>
        </p:txBody>
      </p:sp>
    </p:spTree>
    <p:extLst>
      <p:ext uri="{BB962C8B-B14F-4D97-AF65-F5344CB8AC3E}">
        <p14:creationId xmlns:p14="http://schemas.microsoft.com/office/powerpoint/2010/main" val="310910128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85008" y="-1269"/>
            <a:ext cx="8997383" cy="6834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1475625" y="6139544"/>
            <a:ext cx="7657373" cy="369332"/>
          </a:xfrm>
          <a:prstGeom prst="rect">
            <a:avLst/>
          </a:prstGeom>
          <a:solidFill>
            <a:schemeClr val="bg1"/>
          </a:solidFill>
        </p:spPr>
        <p:txBody>
          <a:bodyPr wrap="square" rtlCol="0">
            <a:spAutoFit/>
          </a:bodyPr>
          <a:lstStyle/>
          <a:p>
            <a:pPr algn="ctr" fontAlgn="base">
              <a:spcBef>
                <a:spcPct val="0"/>
              </a:spcBef>
              <a:spcAft>
                <a:spcPct val="0"/>
              </a:spcAft>
            </a:pPr>
            <a:r>
              <a:rPr kumimoji="1"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 S</a:t>
            </a:r>
            <a:r>
              <a:rPr kumimoji="1"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kumimoji="1"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N 200, P 31, K 274, Ca 160, Mg 48 ppm</a:t>
            </a:r>
            <a:endParaRPr kumimoji="1"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標題 2"/>
          <p:cNvSpPr>
            <a:spLocks noGrp="1"/>
          </p:cNvSpPr>
          <p:nvPr>
            <p:ph type="title"/>
          </p:nvPr>
        </p:nvSpPr>
        <p:spPr>
          <a:xfrm>
            <a:off x="285008" y="24348"/>
            <a:ext cx="10038608" cy="1296144"/>
          </a:xfrm>
          <a:solidFill>
            <a:schemeClr val="bg1"/>
          </a:solidFill>
        </p:spPr>
        <p:txBody>
          <a:bodyPr>
            <a:noAutofit/>
          </a:bodyPr>
          <a:lstStyle/>
          <a:p>
            <a:r>
              <a:rPr lang="en-US" altLang="zh-TW" sz="3600" dirty="0">
                <a:solidFill>
                  <a:srgbClr val="FF0000"/>
                </a:solidFill>
                <a:latin typeface="Times New Roman" panose="02020603050405020304" pitchFamily="18" charset="0"/>
                <a:cs typeface="Times New Roman" panose="02020603050405020304" pitchFamily="18" charset="0"/>
              </a:rPr>
              <a:t>Absorption</a:t>
            </a:r>
            <a:r>
              <a:rPr lang="en-US" altLang="zh-TW" sz="3600" dirty="0">
                <a:latin typeface="Times New Roman" panose="02020603050405020304" pitchFamily="18" charset="0"/>
                <a:cs typeface="Times New Roman" panose="02020603050405020304" pitchFamily="18" charset="0"/>
              </a:rPr>
              <a:t> of macro elements of Tomato under </a:t>
            </a:r>
            <a:r>
              <a:rPr lang="en-US" altLang="zh-TW" sz="3600" dirty="0">
                <a:solidFill>
                  <a:srgbClr val="FF0000"/>
                </a:solidFill>
                <a:latin typeface="Times New Roman" panose="02020603050405020304" pitchFamily="18" charset="0"/>
                <a:cs typeface="Times New Roman" panose="02020603050405020304" pitchFamily="18" charset="0"/>
              </a:rPr>
              <a:t>various strength of recipe concentration</a:t>
            </a:r>
            <a:endParaRPr lang="zh-TW" altLang="en-US" sz="3600" dirty="0">
              <a:solidFill>
                <a:srgbClr val="FF0000"/>
              </a:solidFill>
              <a:latin typeface="Times New Roman" panose="02020603050405020304" pitchFamily="18" charset="0"/>
              <a:cs typeface="Times New Roman" panose="02020603050405020304" pitchFamily="18" charset="0"/>
            </a:endParaRPr>
          </a:p>
        </p:txBody>
      </p:sp>
      <p:sp>
        <p:nvSpPr>
          <p:cNvPr id="4" name="內容版面配置區 3">
            <a:extLst>
              <a:ext uri="{FF2B5EF4-FFF2-40B4-BE49-F238E27FC236}">
                <a16:creationId xmlns:a16="http://schemas.microsoft.com/office/drawing/2014/main" id="{70A82EA6-502B-49EC-B7F2-93788D979482}"/>
              </a:ext>
            </a:extLst>
          </p:cNvPr>
          <p:cNvSpPr>
            <a:spLocks noGrp="1"/>
          </p:cNvSpPr>
          <p:nvPr>
            <p:ph idx="1"/>
          </p:nvPr>
        </p:nvSpPr>
        <p:spPr>
          <a:xfrm>
            <a:off x="8265226" y="2783908"/>
            <a:ext cx="3586348" cy="781663"/>
          </a:xfrm>
        </p:spPr>
        <p:style>
          <a:lnRef idx="2">
            <a:schemeClr val="accent1"/>
          </a:lnRef>
          <a:fillRef idx="1">
            <a:schemeClr val="lt1"/>
          </a:fillRef>
          <a:effectRef idx="0">
            <a:schemeClr val="accent1"/>
          </a:effectRef>
          <a:fontRef idx="minor">
            <a:schemeClr val="dk1"/>
          </a:fontRef>
        </p:style>
        <p:txBody>
          <a:bodyPr anchor="ctr">
            <a:normAutofit fontScale="92500"/>
          </a:bodyPr>
          <a:lstStyle/>
          <a:p>
            <a:pPr marL="0" indent="0">
              <a:buNone/>
            </a:pPr>
            <a:r>
              <a:rPr lang="en-US" altLang="zh-TW" dirty="0">
                <a:solidFill>
                  <a:srgbClr val="FF0000"/>
                </a:solidFill>
              </a:rPr>
              <a:t>Tomato enjoy K and N</a:t>
            </a:r>
            <a:endParaRPr lang="zh-TW" altLang="en-US" dirty="0">
              <a:solidFill>
                <a:srgbClr val="FF0000"/>
              </a:solidFill>
            </a:endParaRPr>
          </a:p>
        </p:txBody>
      </p:sp>
      <p:sp>
        <p:nvSpPr>
          <p:cNvPr id="6" name="內容版面配置區 3">
            <a:extLst>
              <a:ext uri="{FF2B5EF4-FFF2-40B4-BE49-F238E27FC236}">
                <a16:creationId xmlns:a16="http://schemas.microsoft.com/office/drawing/2014/main" id="{3DBCA670-755A-4125-8AAC-61929230DA6A}"/>
              </a:ext>
            </a:extLst>
          </p:cNvPr>
          <p:cNvSpPr txBox="1">
            <a:spLocks/>
          </p:cNvSpPr>
          <p:nvPr/>
        </p:nvSpPr>
        <p:spPr>
          <a:xfrm>
            <a:off x="8265227" y="4172595"/>
            <a:ext cx="3586348" cy="126630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buFont typeface="Arial" pitchFamily="34" charset="0"/>
              <a:buNone/>
            </a:pPr>
            <a:r>
              <a:rPr lang="en-US" altLang="zh-TW" dirty="0">
                <a:solidFill>
                  <a:srgbClr val="FF0000"/>
                </a:solidFill>
              </a:rPr>
              <a:t>Too much K</a:t>
            </a:r>
            <a:r>
              <a:rPr lang="en-US" altLang="zh-TW" baseline="30000" dirty="0">
                <a:solidFill>
                  <a:srgbClr val="FF0000"/>
                </a:solidFill>
              </a:rPr>
              <a:t>+</a:t>
            </a:r>
            <a:r>
              <a:rPr lang="en-US" altLang="zh-TW" dirty="0">
                <a:solidFill>
                  <a:srgbClr val="FF0000"/>
                </a:solidFill>
              </a:rPr>
              <a:t> inhibit absorption</a:t>
            </a:r>
            <a:r>
              <a:rPr lang="zh-TW" altLang="en-US" dirty="0">
                <a:solidFill>
                  <a:srgbClr val="FF0000"/>
                </a:solidFill>
              </a:rPr>
              <a:t> </a:t>
            </a:r>
            <a:r>
              <a:rPr lang="en-US" altLang="zh-TW" dirty="0">
                <a:solidFill>
                  <a:srgbClr val="FF0000"/>
                </a:solidFill>
              </a:rPr>
              <a:t>of Ca</a:t>
            </a:r>
            <a:r>
              <a:rPr lang="en-US" altLang="zh-TW" baseline="30000" dirty="0">
                <a:solidFill>
                  <a:srgbClr val="FF0000"/>
                </a:solidFill>
              </a:rPr>
              <a:t>+2 </a:t>
            </a:r>
            <a:r>
              <a:rPr lang="en-US" altLang="zh-TW" dirty="0">
                <a:solidFill>
                  <a:srgbClr val="FF0000"/>
                </a:solidFill>
              </a:rPr>
              <a:t>and Mg</a:t>
            </a:r>
            <a:r>
              <a:rPr lang="en-US" altLang="zh-TW" baseline="30000" dirty="0">
                <a:solidFill>
                  <a:srgbClr val="FF0000"/>
                </a:solidFill>
              </a:rPr>
              <a:t>+2</a:t>
            </a:r>
            <a:endParaRPr lang="zh-TW" altLang="en-US" dirty="0">
              <a:solidFill>
                <a:srgbClr val="FF0000"/>
              </a:solidFill>
            </a:endParaRPr>
          </a:p>
        </p:txBody>
      </p:sp>
    </p:spTree>
    <p:extLst>
      <p:ext uri="{BB962C8B-B14F-4D97-AF65-F5344CB8AC3E}">
        <p14:creationId xmlns:p14="http://schemas.microsoft.com/office/powerpoint/2010/main" val="397841952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養液栽培方式"/>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28871" y="1628801"/>
            <a:ext cx="8005314" cy="452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normAutofit/>
          </a:bodyPr>
          <a:lstStyle/>
          <a:p>
            <a:r>
              <a:rPr lang="en-US" altLang="zh-TW" dirty="0"/>
              <a:t>Drip irrigation</a:t>
            </a:r>
            <a:r>
              <a:rPr lang="zh-TW" altLang="en-US" dirty="0"/>
              <a:t> </a:t>
            </a:r>
            <a:r>
              <a:rPr lang="en-US" altLang="zh-TW" dirty="0"/>
              <a:t>using rockwool</a:t>
            </a:r>
            <a:endParaRPr lang="zh-TW" altLang="en-US" dirty="0"/>
          </a:p>
        </p:txBody>
      </p:sp>
    </p:spTree>
    <p:extLst>
      <p:ext uri="{BB962C8B-B14F-4D97-AF65-F5344CB8AC3E}">
        <p14:creationId xmlns:p14="http://schemas.microsoft.com/office/powerpoint/2010/main" val="120779901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Rockwool cube and plate</a:t>
            </a:r>
            <a:endParaRPr lang="zh-TW" altLang="en-US" dirty="0"/>
          </a:p>
        </p:txBody>
      </p:sp>
      <p:pic>
        <p:nvPicPr>
          <p:cNvPr id="3" name="圖片 2" descr="110319 植物工廠-養液管理 _鍾仁賜_上課PPT.pdf - Adobe Reade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8376" y="1700808"/>
            <a:ext cx="8889625" cy="4320480"/>
          </a:xfrm>
          <a:prstGeom prst="rect">
            <a:avLst/>
          </a:prstGeom>
        </p:spPr>
      </p:pic>
      <p:sp>
        <p:nvSpPr>
          <p:cNvPr id="4" name="矩形 3">
            <a:extLst>
              <a:ext uri="{FF2B5EF4-FFF2-40B4-BE49-F238E27FC236}">
                <a16:creationId xmlns:a16="http://schemas.microsoft.com/office/drawing/2014/main" id="{CAF56246-95AE-4BB1-9D9A-41557D6208CA}"/>
              </a:ext>
            </a:extLst>
          </p:cNvPr>
          <p:cNvSpPr/>
          <p:nvPr/>
        </p:nvSpPr>
        <p:spPr>
          <a:xfrm>
            <a:off x="3791744" y="3293610"/>
            <a:ext cx="648072" cy="3311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6" name="矩形 5">
            <a:extLst>
              <a:ext uri="{FF2B5EF4-FFF2-40B4-BE49-F238E27FC236}">
                <a16:creationId xmlns:a16="http://schemas.microsoft.com/office/drawing/2014/main" id="{30FA6C8D-E2CE-41B9-B94D-51E6C2170330}"/>
              </a:ext>
            </a:extLst>
          </p:cNvPr>
          <p:cNvSpPr/>
          <p:nvPr/>
        </p:nvSpPr>
        <p:spPr>
          <a:xfrm>
            <a:off x="5515762" y="4234334"/>
            <a:ext cx="1058416" cy="4188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black"/>
              </a:solidFill>
              <a:latin typeface="Calibri"/>
              <a:ea typeface="新細明體" panose="02020500000000000000" pitchFamily="18" charset="-120"/>
            </a:endParaRPr>
          </a:p>
        </p:txBody>
      </p:sp>
      <p:sp>
        <p:nvSpPr>
          <p:cNvPr id="5" name="矩形 4">
            <a:extLst>
              <a:ext uri="{FF2B5EF4-FFF2-40B4-BE49-F238E27FC236}">
                <a16:creationId xmlns:a16="http://schemas.microsoft.com/office/drawing/2014/main" id="{F8307344-E64B-49D1-99D1-1204BBFA9E41}"/>
              </a:ext>
            </a:extLst>
          </p:cNvPr>
          <p:cNvSpPr/>
          <p:nvPr/>
        </p:nvSpPr>
        <p:spPr>
          <a:xfrm>
            <a:off x="5428359" y="4217082"/>
            <a:ext cx="1589656"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kumimoji="1" lang="en-US" altLang="zh-TW" dirty="0">
                <a:solidFill>
                  <a:prstClr val="black"/>
                </a:solidFill>
                <a:latin typeface="Calibri"/>
                <a:ea typeface="新細明體" panose="02020500000000000000" pitchFamily="18" charset="-120"/>
              </a:rPr>
              <a:t>Rockwool cube</a:t>
            </a:r>
            <a:endParaRPr kumimoji="1" lang="zh-TW" altLang="en-US" dirty="0">
              <a:solidFill>
                <a:prstClr val="black"/>
              </a:solidFill>
              <a:latin typeface="Calibri"/>
              <a:ea typeface="新細明體" panose="02020500000000000000" pitchFamily="18" charset="-120"/>
            </a:endParaRPr>
          </a:p>
        </p:txBody>
      </p:sp>
      <p:sp>
        <p:nvSpPr>
          <p:cNvPr id="7" name="矩形 6">
            <a:extLst>
              <a:ext uri="{FF2B5EF4-FFF2-40B4-BE49-F238E27FC236}">
                <a16:creationId xmlns:a16="http://schemas.microsoft.com/office/drawing/2014/main" id="{0DB606FA-627B-48C5-A45D-18131478E3D0}"/>
              </a:ext>
            </a:extLst>
          </p:cNvPr>
          <p:cNvSpPr/>
          <p:nvPr/>
        </p:nvSpPr>
        <p:spPr>
          <a:xfrm>
            <a:off x="3431704" y="4860534"/>
            <a:ext cx="1512168" cy="253528"/>
          </a:xfrm>
          <a:prstGeom prst="rect">
            <a:avLst/>
          </a:prstGeom>
          <a:solidFill>
            <a:srgbClr val="CE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kumimoji="1" lang="en-US" altLang="zh-TW" sz="1600" dirty="0">
                <a:solidFill>
                  <a:prstClr val="black"/>
                </a:solidFill>
                <a:latin typeface="Calibri"/>
                <a:ea typeface="新細明體" panose="02020500000000000000" pitchFamily="18" charset="-120"/>
              </a:rPr>
              <a:t>Rockwool plate</a:t>
            </a:r>
            <a:endParaRPr kumimoji="1" lang="zh-TW" altLang="en-US" sz="1600" dirty="0">
              <a:solidFill>
                <a:prstClr val="black"/>
              </a:solidFill>
              <a:latin typeface="Calibri"/>
              <a:ea typeface="新細明體" panose="02020500000000000000" pitchFamily="18" charset="-120"/>
            </a:endParaRPr>
          </a:p>
        </p:txBody>
      </p:sp>
    </p:spTree>
    <p:extLst>
      <p:ext uri="{BB962C8B-B14F-4D97-AF65-F5344CB8AC3E}">
        <p14:creationId xmlns:p14="http://schemas.microsoft.com/office/powerpoint/2010/main" val="209009829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D03813F-5FAE-4C51-9DC1-8422E91734B4}"/>
              </a:ext>
            </a:extLst>
          </p:cNvPr>
          <p:cNvSpPr>
            <a:spLocks noGrp="1"/>
          </p:cNvSpPr>
          <p:nvPr>
            <p:ph type="title"/>
          </p:nvPr>
        </p:nvSpPr>
        <p:spPr>
          <a:xfrm>
            <a:off x="1981200" y="116632"/>
            <a:ext cx="8229600" cy="1143000"/>
          </a:xfrm>
        </p:spPr>
        <p:txBody>
          <a:bodyPr>
            <a:normAutofit fontScale="90000"/>
          </a:bodyPr>
          <a:lstStyle/>
          <a:p>
            <a:r>
              <a:rPr lang="en-US" altLang="zh-TW" dirty="0"/>
              <a:t>Drip irrigation</a:t>
            </a:r>
            <a:r>
              <a:rPr lang="zh-TW" altLang="en-US" dirty="0"/>
              <a:t> </a:t>
            </a:r>
            <a:r>
              <a:rPr lang="en-US" altLang="zh-TW" dirty="0"/>
              <a:t>using rockwool</a:t>
            </a:r>
            <a:br>
              <a:rPr lang="en-US" altLang="zh-TW" dirty="0"/>
            </a:br>
            <a:r>
              <a:rPr lang="en-US" altLang="zh-TW" dirty="0"/>
              <a:t>High wire system</a:t>
            </a:r>
            <a:endParaRPr lang="zh-TW" altLang="en-US" dirty="0"/>
          </a:p>
        </p:txBody>
      </p:sp>
      <p:pic>
        <p:nvPicPr>
          <p:cNvPr id="3" name="圖片 2">
            <a:extLst>
              <a:ext uri="{FF2B5EF4-FFF2-40B4-BE49-F238E27FC236}">
                <a16:creationId xmlns:a16="http://schemas.microsoft.com/office/drawing/2014/main" id="{3CD4AF60-D7E3-48CA-A0BA-6B4BA538C5DA}"/>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50468" y="1340768"/>
            <a:ext cx="6491064" cy="5098578"/>
          </a:xfrm>
          <a:prstGeom prst="rect">
            <a:avLst/>
          </a:prstGeom>
          <a:noFill/>
          <a:ln>
            <a:noFill/>
          </a:ln>
          <a:extLst/>
        </p:spPr>
      </p:pic>
    </p:spTree>
    <p:extLst>
      <p:ext uri="{BB962C8B-B14F-4D97-AF65-F5344CB8AC3E}">
        <p14:creationId xmlns:p14="http://schemas.microsoft.com/office/powerpoint/2010/main" val="366188318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778098"/>
          </a:xfrm>
        </p:spPr>
        <p:txBody>
          <a:bodyPr/>
          <a:lstStyle/>
          <a:p>
            <a:r>
              <a:rPr lang="en-US" altLang="zh-TW" dirty="0"/>
              <a:t>Various</a:t>
            </a:r>
            <a:r>
              <a:rPr lang="zh-TW" altLang="en-US" dirty="0"/>
              <a:t> </a:t>
            </a:r>
            <a:r>
              <a:rPr lang="en-US" altLang="zh-TW" dirty="0"/>
              <a:t>Systems using Rockwool</a:t>
            </a:r>
            <a:r>
              <a:rPr lang="zh-TW" altLang="en-US" dirty="0"/>
              <a:t> </a:t>
            </a:r>
          </a:p>
        </p:txBody>
      </p:sp>
      <p:pic>
        <p:nvPicPr>
          <p:cNvPr id="41990" name="Picture 6" descr="http://t0.gstatic.com/images?q=tbn:ANd9GcTC6EPy7Kg5l4ekAU6cZd2jvavaKT_UiT49DOuVqiT-KDibx4PmT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1" y="1700808"/>
            <a:ext cx="3953437" cy="4248472"/>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descr="http://t1.gstatic.com/images?q=tbn:ANd9GcTcBeu8whHXK39f2zU5AZQN973pPke6QiNAujG0SbFl4AYS4riMm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2024" y="2420888"/>
            <a:ext cx="3692474" cy="2448272"/>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a:xfrm>
            <a:off x="2351584" y="1412777"/>
            <a:ext cx="2808312" cy="584775"/>
          </a:xfrm>
          <a:prstGeom prst="rect">
            <a:avLst/>
          </a:prstGeom>
          <a:noFill/>
        </p:spPr>
        <p:txBody>
          <a:bodyPr wrap="square" rtlCol="0">
            <a:spAutoFit/>
          </a:bodyPr>
          <a:lstStyle/>
          <a:p>
            <a:pPr algn="ctr" fontAlgn="base">
              <a:spcBef>
                <a:spcPct val="0"/>
              </a:spcBef>
              <a:spcAft>
                <a:spcPct val="0"/>
              </a:spcAft>
              <a:defRPr/>
            </a:pPr>
            <a:r>
              <a:rPr kumimoji="1" lang="en-US" altLang="zh-TW" sz="3200" dirty="0">
                <a:solidFill>
                  <a:srgbClr val="000000"/>
                </a:solidFill>
                <a:latin typeface="Arial" charset="0"/>
                <a:ea typeface="標楷體" pitchFamily="65" charset="-120"/>
              </a:rPr>
              <a:t>Drip irrigation</a:t>
            </a:r>
            <a:endParaRPr kumimoji="1" lang="zh-TW" altLang="en-US" sz="3200" dirty="0">
              <a:solidFill>
                <a:srgbClr val="000000"/>
              </a:solidFill>
              <a:latin typeface="Arial" charset="0"/>
              <a:ea typeface="標楷體" pitchFamily="65" charset="-120"/>
            </a:endParaRPr>
          </a:p>
        </p:txBody>
      </p:sp>
      <p:sp>
        <p:nvSpPr>
          <p:cNvPr id="8" name="文字方塊 7"/>
          <p:cNvSpPr txBox="1"/>
          <p:nvPr/>
        </p:nvSpPr>
        <p:spPr>
          <a:xfrm>
            <a:off x="6610089" y="1412777"/>
            <a:ext cx="3096344" cy="584775"/>
          </a:xfrm>
          <a:prstGeom prst="rect">
            <a:avLst/>
          </a:prstGeom>
          <a:noFill/>
        </p:spPr>
        <p:txBody>
          <a:bodyPr wrap="square" rtlCol="0">
            <a:spAutoFit/>
          </a:bodyPr>
          <a:lstStyle/>
          <a:p>
            <a:pPr algn="ctr" fontAlgn="base">
              <a:spcBef>
                <a:spcPct val="0"/>
              </a:spcBef>
              <a:spcAft>
                <a:spcPct val="0"/>
              </a:spcAft>
              <a:defRPr/>
            </a:pPr>
            <a:r>
              <a:rPr kumimoji="1" lang="en-US" altLang="zh-TW" sz="3200" dirty="0">
                <a:solidFill>
                  <a:srgbClr val="000000"/>
                </a:solidFill>
                <a:latin typeface="Arial" charset="0"/>
                <a:ea typeface="標楷體" pitchFamily="65" charset="-120"/>
              </a:rPr>
              <a:t>Ebb and Flow</a:t>
            </a:r>
            <a:endParaRPr kumimoji="1" lang="zh-TW" altLang="en-US" sz="3200" dirty="0">
              <a:solidFill>
                <a:srgbClr val="000000"/>
              </a:solidFill>
              <a:latin typeface="Arial" charset="0"/>
              <a:ea typeface="標楷體" pitchFamily="65" charset="-120"/>
            </a:endParaRPr>
          </a:p>
        </p:txBody>
      </p:sp>
    </p:spTree>
    <p:extLst>
      <p:ext uri="{BB962C8B-B14F-4D97-AF65-F5344CB8AC3E}">
        <p14:creationId xmlns:p14="http://schemas.microsoft.com/office/powerpoint/2010/main" val="217676145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60036" y="166626"/>
            <a:ext cx="8229600" cy="871938"/>
          </a:xfrm>
        </p:spPr>
        <p:txBody>
          <a:bodyPr>
            <a:noAutofit/>
          </a:bodyPr>
          <a:lstStyle/>
          <a:p>
            <a:pPr lvl="0" fontAlgn="base">
              <a:spcAft>
                <a:spcPct val="0"/>
              </a:spcAft>
              <a:defRPr/>
            </a:pPr>
            <a:r>
              <a:rPr kumimoji="1" lang="en-US" altLang="zh-TW" sz="4000" dirty="0">
                <a:solidFill>
                  <a:srgbClr val="000000"/>
                </a:solidFill>
                <a:latin typeface="Times New Roman" panose="02020603050405020304" pitchFamily="18" charset="0"/>
                <a:ea typeface="標楷體" pitchFamily="65" charset="-120"/>
                <a:cs typeface="Times New Roman" panose="02020603050405020304" pitchFamily="18" charset="0"/>
              </a:rPr>
              <a:t>Ebb and Flow using double pumps </a:t>
            </a:r>
            <a:endParaRPr kumimoji="1" lang="zh-TW" altLang="en-US" sz="4000" dirty="0">
              <a:solidFill>
                <a:srgbClr val="000000"/>
              </a:solidFill>
              <a:latin typeface="Times New Roman" panose="02020603050405020304" pitchFamily="18" charset="0"/>
              <a:ea typeface="標楷體" pitchFamily="65" charset="-120"/>
              <a:cs typeface="Times New Roman" panose="02020603050405020304" pitchFamily="18" charset="0"/>
            </a:endParaRPr>
          </a:p>
        </p:txBody>
      </p:sp>
      <p:pic>
        <p:nvPicPr>
          <p:cNvPr id="3" name="圖片 2" descr="110319 植物工廠-養液管理 _鍾仁賜_上課PPT.pdf - Adobe Reade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703513" y="1146576"/>
            <a:ext cx="4065575" cy="3240000"/>
          </a:xfrm>
          <a:prstGeom prst="rect">
            <a:avLst/>
          </a:prstGeom>
        </p:spPr>
      </p:pic>
      <p:grpSp>
        <p:nvGrpSpPr>
          <p:cNvPr id="8" name="群組 7">
            <a:extLst>
              <a:ext uri="{FF2B5EF4-FFF2-40B4-BE49-F238E27FC236}">
                <a16:creationId xmlns:a16="http://schemas.microsoft.com/office/drawing/2014/main" id="{542C71A0-5530-4E0F-A7E5-60A05866CA42}"/>
              </a:ext>
            </a:extLst>
          </p:cNvPr>
          <p:cNvGrpSpPr/>
          <p:nvPr/>
        </p:nvGrpSpPr>
        <p:grpSpPr>
          <a:xfrm>
            <a:off x="6016894" y="1146576"/>
            <a:ext cx="4193906" cy="3240000"/>
            <a:chOff x="4523250" y="1944531"/>
            <a:chExt cx="4193906" cy="3240000"/>
          </a:xfrm>
        </p:grpSpPr>
        <p:pic>
          <p:nvPicPr>
            <p:cNvPr id="4" name="Picture 2" descr="http://t3.gstatic.com/images?q=tbn:ANd9GcS-n_4V9vk3Y2VWO4u7nMXYapQ1msody3wzllAYF3b8YzDREe7Tx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3250" y="1944531"/>
              <a:ext cx="4193906" cy="3240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圓角 4">
              <a:extLst>
                <a:ext uri="{FF2B5EF4-FFF2-40B4-BE49-F238E27FC236}">
                  <a16:creationId xmlns:a16="http://schemas.microsoft.com/office/drawing/2014/main" id="{FB12AB78-504A-4F15-A9D2-3EB0627BAD5B}"/>
                </a:ext>
              </a:extLst>
            </p:cNvPr>
            <p:cNvSpPr/>
            <p:nvPr/>
          </p:nvSpPr>
          <p:spPr>
            <a:xfrm>
              <a:off x="6732240" y="4869160"/>
              <a:ext cx="1872208" cy="315371"/>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grpSp>
      <p:grpSp>
        <p:nvGrpSpPr>
          <p:cNvPr id="18" name="群組 17">
            <a:extLst>
              <a:ext uri="{FF2B5EF4-FFF2-40B4-BE49-F238E27FC236}">
                <a16:creationId xmlns:a16="http://schemas.microsoft.com/office/drawing/2014/main" id="{37F003B7-22A5-46A1-87E7-10E2461280BF}"/>
              </a:ext>
            </a:extLst>
          </p:cNvPr>
          <p:cNvGrpSpPr/>
          <p:nvPr/>
        </p:nvGrpSpPr>
        <p:grpSpPr>
          <a:xfrm>
            <a:off x="1271464" y="4538117"/>
            <a:ext cx="9271798" cy="2295678"/>
            <a:chOff x="-231372" y="4564158"/>
            <a:chExt cx="9271798" cy="2295678"/>
          </a:xfrm>
        </p:grpSpPr>
        <p:sp>
          <p:nvSpPr>
            <p:cNvPr id="6" name="文字方塊 5"/>
            <p:cNvSpPr txBox="1"/>
            <p:nvPr/>
          </p:nvSpPr>
          <p:spPr>
            <a:xfrm>
              <a:off x="-231372" y="4665029"/>
              <a:ext cx="4754622" cy="400110"/>
            </a:xfrm>
            <a:prstGeom prst="rect">
              <a:avLst/>
            </a:prstGeom>
            <a:noFill/>
          </p:spPr>
          <p:txBody>
            <a:bodyPr wrap="square" rtlCol="0">
              <a:spAutoFit/>
            </a:bodyPr>
            <a:lstStyle/>
            <a:p>
              <a:pPr algn="ctr" fontAlgn="base">
                <a:spcBef>
                  <a:spcPct val="0"/>
                </a:spcBef>
                <a:spcAft>
                  <a:spcPct val="0"/>
                </a:spcAft>
                <a:defRPr/>
              </a:pPr>
              <a:r>
                <a:rPr kumimoji="1" lang="en-US" altLang="zh-TW" sz="2000" dirty="0">
                  <a:solidFill>
                    <a:srgbClr val="000000"/>
                  </a:solidFill>
                  <a:latin typeface="Arial" charset="0"/>
                  <a:ea typeface="標楷體" pitchFamily="65" charset="-120"/>
                </a:rPr>
                <a:t>Pump 1 &amp;</a:t>
              </a:r>
              <a:r>
                <a:rPr kumimoji="1" lang="zh-TW" altLang="en-US" sz="2000" dirty="0">
                  <a:solidFill>
                    <a:srgbClr val="000000"/>
                  </a:solidFill>
                  <a:latin typeface="Arial" charset="0"/>
                  <a:ea typeface="標楷體" pitchFamily="65" charset="-120"/>
                </a:rPr>
                <a:t> </a:t>
              </a:r>
              <a:r>
                <a:rPr kumimoji="1" lang="en-US" altLang="zh-TW" sz="2000" dirty="0">
                  <a:solidFill>
                    <a:srgbClr val="000000"/>
                  </a:solidFill>
                  <a:latin typeface="Arial" charset="0"/>
                  <a:ea typeface="標楷體" pitchFamily="65" charset="-120"/>
                </a:rPr>
                <a:t>Pump 2 switch</a:t>
              </a:r>
              <a:r>
                <a:rPr kumimoji="1" lang="zh-TW" altLang="en-US" sz="2000" dirty="0">
                  <a:solidFill>
                    <a:srgbClr val="000000"/>
                  </a:solidFill>
                  <a:latin typeface="Arial" charset="0"/>
                  <a:ea typeface="標楷體" pitchFamily="65" charset="-120"/>
                </a:rPr>
                <a:t> </a:t>
              </a:r>
              <a:r>
                <a:rPr kumimoji="1" lang="en-US" altLang="zh-TW" sz="2000" dirty="0">
                  <a:solidFill>
                    <a:srgbClr val="000000"/>
                  </a:solidFill>
                  <a:latin typeface="Arial" charset="0"/>
                  <a:ea typeface="標楷體" pitchFamily="65" charset="-120"/>
                </a:rPr>
                <a:t>on/off</a:t>
              </a:r>
            </a:p>
          </p:txBody>
        </p:sp>
        <p:pic>
          <p:nvPicPr>
            <p:cNvPr id="10" name="Picture 4" descr="養液栽培方式">
              <a:extLst>
                <a:ext uri="{FF2B5EF4-FFF2-40B4-BE49-F238E27FC236}">
                  <a16:creationId xmlns:a16="http://schemas.microsoft.com/office/drawing/2014/main" id="{18B291D6-19EE-4C1A-9256-864DB9B12E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039" b="14407"/>
            <a:stretch/>
          </p:blipFill>
          <p:spPr bwMode="auto">
            <a:xfrm>
              <a:off x="103574" y="4564158"/>
              <a:ext cx="8936852" cy="229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圓角 10">
              <a:extLst>
                <a:ext uri="{FF2B5EF4-FFF2-40B4-BE49-F238E27FC236}">
                  <a16:creationId xmlns:a16="http://schemas.microsoft.com/office/drawing/2014/main" id="{5B116DD4-4D42-4229-9103-29023F4BBE65}"/>
                </a:ext>
              </a:extLst>
            </p:cNvPr>
            <p:cNvSpPr/>
            <p:nvPr/>
          </p:nvSpPr>
          <p:spPr>
            <a:xfrm>
              <a:off x="103574" y="4581128"/>
              <a:ext cx="3748346" cy="612068"/>
            </a:xfrm>
            <a:prstGeom prst="roundRect">
              <a:avLst/>
            </a:prstGeom>
            <a:solidFill>
              <a:srgbClr val="CBFE99"/>
            </a:solidFill>
            <a:ln>
              <a:solidFill>
                <a:srgbClr val="CBF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Calibri"/>
                <a:ea typeface="新細明體" panose="02020500000000000000" pitchFamily="18" charset="-120"/>
              </a:endParaRPr>
            </a:p>
          </p:txBody>
        </p:sp>
        <p:sp>
          <p:nvSpPr>
            <p:cNvPr id="12" name="矩形: 圓角 11">
              <a:extLst>
                <a:ext uri="{FF2B5EF4-FFF2-40B4-BE49-F238E27FC236}">
                  <a16:creationId xmlns:a16="http://schemas.microsoft.com/office/drawing/2014/main" id="{E628218D-0BF3-4FB5-95F7-B050EE69F320}"/>
                </a:ext>
              </a:extLst>
            </p:cNvPr>
            <p:cNvSpPr/>
            <p:nvPr/>
          </p:nvSpPr>
          <p:spPr>
            <a:xfrm>
              <a:off x="251520" y="4797152"/>
              <a:ext cx="2304256" cy="720080"/>
            </a:xfrm>
            <a:prstGeom prst="roundRect">
              <a:avLst/>
            </a:prstGeom>
            <a:solidFill>
              <a:srgbClr val="CBFE99"/>
            </a:solidFill>
            <a:ln>
              <a:solidFill>
                <a:srgbClr val="CBF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13" name="矩形: 圓角 12">
              <a:extLst>
                <a:ext uri="{FF2B5EF4-FFF2-40B4-BE49-F238E27FC236}">
                  <a16:creationId xmlns:a16="http://schemas.microsoft.com/office/drawing/2014/main" id="{8BCAEA74-FC58-404A-A45A-76F1166C3F1E}"/>
                </a:ext>
              </a:extLst>
            </p:cNvPr>
            <p:cNvSpPr/>
            <p:nvPr/>
          </p:nvSpPr>
          <p:spPr>
            <a:xfrm>
              <a:off x="3059832" y="4581128"/>
              <a:ext cx="1368152"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kumimoji="1" lang="en-US" altLang="zh-TW" sz="2400" dirty="0">
                  <a:solidFill>
                    <a:srgbClr val="FF0000"/>
                  </a:solidFill>
                  <a:latin typeface="Calibri"/>
                  <a:ea typeface="新細明體" panose="02020500000000000000" pitchFamily="18" charset="-120"/>
                </a:rPr>
                <a:t>Pump1</a:t>
              </a:r>
              <a:endParaRPr kumimoji="1" lang="zh-TW" altLang="en-US" sz="2400" dirty="0">
                <a:solidFill>
                  <a:srgbClr val="FF0000"/>
                </a:solidFill>
                <a:latin typeface="Calibri"/>
                <a:ea typeface="新細明體" panose="02020500000000000000" pitchFamily="18" charset="-120"/>
              </a:endParaRPr>
            </a:p>
          </p:txBody>
        </p:sp>
        <p:sp>
          <p:nvSpPr>
            <p:cNvPr id="14" name="矩形: 圓角 13">
              <a:extLst>
                <a:ext uri="{FF2B5EF4-FFF2-40B4-BE49-F238E27FC236}">
                  <a16:creationId xmlns:a16="http://schemas.microsoft.com/office/drawing/2014/main" id="{FE994359-9C73-428A-93D7-255A38738430}"/>
                </a:ext>
              </a:extLst>
            </p:cNvPr>
            <p:cNvSpPr/>
            <p:nvPr/>
          </p:nvSpPr>
          <p:spPr>
            <a:xfrm>
              <a:off x="5550474" y="4689140"/>
              <a:ext cx="1368152" cy="504056"/>
            </a:xfrm>
            <a:prstGeom prst="roundRect">
              <a:avLst/>
            </a:prstGeom>
            <a:solidFill>
              <a:srgbClr val="CBFE99"/>
            </a:solidFill>
            <a:ln>
              <a:solidFill>
                <a:srgbClr val="CBFE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sz="2400" dirty="0">
                <a:solidFill>
                  <a:srgbClr val="FF0000"/>
                </a:solidFill>
                <a:latin typeface="Calibri"/>
                <a:ea typeface="新細明體" panose="02020500000000000000" pitchFamily="18" charset="-120"/>
              </a:endParaRPr>
            </a:p>
          </p:txBody>
        </p:sp>
        <p:sp>
          <p:nvSpPr>
            <p:cNvPr id="15" name="矩形: 圓角 14">
              <a:extLst>
                <a:ext uri="{FF2B5EF4-FFF2-40B4-BE49-F238E27FC236}">
                  <a16:creationId xmlns:a16="http://schemas.microsoft.com/office/drawing/2014/main" id="{FB699BC5-871B-4F2C-800D-9F8BD924C923}"/>
                </a:ext>
              </a:extLst>
            </p:cNvPr>
            <p:cNvSpPr/>
            <p:nvPr/>
          </p:nvSpPr>
          <p:spPr>
            <a:xfrm>
              <a:off x="4200916" y="4581128"/>
              <a:ext cx="1368152"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kumimoji="1" lang="en-US" altLang="zh-TW" sz="2400" dirty="0">
                  <a:solidFill>
                    <a:srgbClr val="FF0000"/>
                  </a:solidFill>
                  <a:latin typeface="Calibri"/>
                  <a:ea typeface="新細明體" panose="02020500000000000000" pitchFamily="18" charset="-120"/>
                </a:rPr>
                <a:t>Pump2</a:t>
              </a:r>
              <a:endParaRPr kumimoji="1" lang="zh-TW" altLang="en-US" sz="2400" dirty="0">
                <a:solidFill>
                  <a:srgbClr val="FF0000"/>
                </a:solidFill>
                <a:latin typeface="Calibri"/>
                <a:ea typeface="新細明體" panose="02020500000000000000" pitchFamily="18" charset="-120"/>
              </a:endParaRPr>
            </a:p>
          </p:txBody>
        </p:sp>
        <p:sp>
          <p:nvSpPr>
            <p:cNvPr id="16" name="矩形: 圓角 15">
              <a:extLst>
                <a:ext uri="{FF2B5EF4-FFF2-40B4-BE49-F238E27FC236}">
                  <a16:creationId xmlns:a16="http://schemas.microsoft.com/office/drawing/2014/main" id="{403BBF85-DF14-4F09-B3CA-C0BD581358F6}"/>
                </a:ext>
              </a:extLst>
            </p:cNvPr>
            <p:cNvSpPr/>
            <p:nvPr/>
          </p:nvSpPr>
          <p:spPr>
            <a:xfrm>
              <a:off x="4067944" y="6715820"/>
              <a:ext cx="1080120" cy="144016"/>
            </a:xfrm>
            <a:prstGeom prst="roundRect">
              <a:avLst/>
            </a:prstGeom>
            <a:solidFill>
              <a:srgbClr val="EBBD89"/>
            </a:solidFill>
            <a:ln>
              <a:solidFill>
                <a:srgbClr val="F6C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grpSp>
    </p:spTree>
    <p:extLst>
      <p:ext uri="{BB962C8B-B14F-4D97-AF65-F5344CB8AC3E}">
        <p14:creationId xmlns:p14="http://schemas.microsoft.com/office/powerpoint/2010/main" val="7072946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Amount of water used</a:t>
            </a:r>
            <a:endParaRPr lang="zh-TW" altLang="en-US" dirty="0"/>
          </a:p>
        </p:txBody>
      </p:sp>
      <p:sp>
        <p:nvSpPr>
          <p:cNvPr id="3" name="內容版面配置區 2"/>
          <p:cNvSpPr>
            <a:spLocks noGrp="1"/>
          </p:cNvSpPr>
          <p:nvPr>
            <p:ph idx="1"/>
          </p:nvPr>
        </p:nvSpPr>
        <p:spPr/>
        <p:txBody>
          <a:bodyPr>
            <a:normAutofit/>
          </a:bodyPr>
          <a:lstStyle/>
          <a:p>
            <a:pPr marL="0" indent="0" algn="ctr">
              <a:buNone/>
            </a:pPr>
            <a:r>
              <a:rPr lang="en-US" altLang="zh-TW" sz="3600" dirty="0"/>
              <a:t>NFT</a:t>
            </a:r>
            <a:r>
              <a:rPr lang="zh-TW" altLang="en-US" sz="3600" dirty="0"/>
              <a:t>  </a:t>
            </a:r>
            <a:r>
              <a:rPr lang="en-US" altLang="zh-TW" sz="3600" dirty="0"/>
              <a:t>&lt; E&amp;F &lt; DFT</a:t>
            </a:r>
          </a:p>
          <a:p>
            <a:pPr marL="514350" indent="-514350">
              <a:buFont typeface="+mj-lt"/>
              <a:buAutoNum type="arabicPeriod"/>
            </a:pPr>
            <a:r>
              <a:rPr lang="en-US" altLang="zh-TW" sz="3600" dirty="0"/>
              <a:t>Little water used, no room for error, less forgiving</a:t>
            </a:r>
          </a:p>
          <a:p>
            <a:pPr marL="514350" indent="-514350">
              <a:buFont typeface="+mj-lt"/>
              <a:buAutoNum type="arabicPeriod"/>
            </a:pPr>
            <a:r>
              <a:rPr lang="en-US" altLang="zh-TW" sz="3600" dirty="0"/>
              <a:t>More water used, more fertilizer required, higher operating cost</a:t>
            </a:r>
          </a:p>
          <a:p>
            <a:pPr marL="514350" indent="-514350">
              <a:buFont typeface="+mj-lt"/>
              <a:buAutoNum type="arabicPeriod"/>
            </a:pPr>
            <a:r>
              <a:rPr lang="en-US" altLang="zh-TW" sz="3600" dirty="0"/>
              <a:t>More water used, heavier the static load to the growth shelf, higher hardware fixed cost</a:t>
            </a:r>
          </a:p>
          <a:p>
            <a:pPr marL="0" indent="0">
              <a:buNone/>
            </a:pPr>
            <a:endParaRPr lang="en-US" altLang="zh-TW" sz="3600" dirty="0"/>
          </a:p>
        </p:txBody>
      </p:sp>
    </p:spTree>
    <p:extLst>
      <p:ext uri="{BB962C8B-B14F-4D97-AF65-F5344CB8AC3E}">
        <p14:creationId xmlns:p14="http://schemas.microsoft.com/office/powerpoint/2010/main" val="12211104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2" descr="http://www.aeroponics.com/Howitwr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4764"/>
            <a:ext cx="13115675" cy="829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標題 2"/>
          <p:cNvSpPr>
            <a:spLocks noGrp="1"/>
          </p:cNvSpPr>
          <p:nvPr>
            <p:ph type="title"/>
          </p:nvPr>
        </p:nvSpPr>
        <p:spPr bwMode="auto">
          <a:xfrm>
            <a:off x="1705418" y="114941"/>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r>
              <a:rPr lang="en-US" altLang="zh-TW" dirty="0"/>
              <a:t>Aeroponics</a:t>
            </a:r>
            <a:endParaRPr lang="zh-TW" altLang="en-US" dirty="0"/>
          </a:p>
        </p:txBody>
      </p:sp>
    </p:spTree>
    <p:extLst>
      <p:ext uri="{BB962C8B-B14F-4D97-AF65-F5344CB8AC3E}">
        <p14:creationId xmlns:p14="http://schemas.microsoft.com/office/powerpoint/2010/main" val="248696166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110319 植物工廠-養液管理 _鍾仁賜_上課PPT.pdf - Adobe Reade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63552" y="1045702"/>
            <a:ext cx="7934948" cy="3967474"/>
          </a:xfrm>
          <a:prstGeom prst="rect">
            <a:avLst/>
          </a:prstGeom>
        </p:spPr>
      </p:pic>
      <p:pic>
        <p:nvPicPr>
          <p:cNvPr id="4" name="圖片 3" descr="110319 植物工廠-養液管理 _鍾仁賜_上課PPT.pdf - Adobe Reade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566618" y="4625714"/>
            <a:ext cx="4537494" cy="2225616"/>
          </a:xfrm>
          <a:prstGeom prst="rect">
            <a:avLst/>
          </a:prstGeom>
        </p:spPr>
      </p:pic>
      <p:pic>
        <p:nvPicPr>
          <p:cNvPr id="5" name="圖片 4" descr="110319 植物工廠-養液管理 _鍾仁賜_上課PPT.pdf - Adobe Reade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7177110" y="4653136"/>
            <a:ext cx="2956364" cy="2160000"/>
          </a:xfrm>
          <a:prstGeom prst="rect">
            <a:avLst/>
          </a:prstGeom>
        </p:spPr>
      </p:pic>
    </p:spTree>
    <p:extLst>
      <p:ext uri="{BB962C8B-B14F-4D97-AF65-F5344CB8AC3E}">
        <p14:creationId xmlns:p14="http://schemas.microsoft.com/office/powerpoint/2010/main" val="253935189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59496" y="-27384"/>
            <a:ext cx="4487004" cy="504056"/>
          </a:xfrm>
        </p:spPr>
        <p:txBody>
          <a:bodyPr>
            <a:normAutofit fontScale="90000"/>
          </a:bodyPr>
          <a:lstStyle/>
          <a:p>
            <a:r>
              <a:rPr lang="en-US" altLang="zh-TW" dirty="0"/>
              <a:t>Aeroponics</a:t>
            </a:r>
            <a:endParaRPr lang="zh-TW" altLang="en-US" dirty="0"/>
          </a:p>
        </p:txBody>
      </p:sp>
      <p:pic>
        <p:nvPicPr>
          <p:cNvPr id="4" name="圖片 3" descr="110319 植物工廠-養液管理 _鍾仁賜_上課PPT.pdf - Adobe Reade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524000" y="505681"/>
            <a:ext cx="4522500" cy="3240000"/>
          </a:xfrm>
          <a:prstGeom prst="rect">
            <a:avLst/>
          </a:prstGeom>
        </p:spPr>
      </p:pic>
      <p:pic>
        <p:nvPicPr>
          <p:cNvPr id="5" name="圖片 4" descr="110319 植物工廠-養液管理 _鍾仁賜_上課PPT.pdf - Adobe Reade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524001" y="3618000"/>
            <a:ext cx="4395981" cy="3240000"/>
          </a:xfrm>
          <a:prstGeom prst="rect">
            <a:avLst/>
          </a:prstGeom>
        </p:spPr>
      </p:pic>
      <p:pic>
        <p:nvPicPr>
          <p:cNvPr id="6" name="Picture 3">
            <a:extLst>
              <a:ext uri="{FF2B5EF4-FFF2-40B4-BE49-F238E27FC236}">
                <a16:creationId xmlns:a16="http://schemas.microsoft.com/office/drawing/2014/main" id="{D11AF606-ACBE-4B3E-AECA-78D741781C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1" y="33477"/>
            <a:ext cx="4578707" cy="3434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AD9BBBC4-3057-44AE-8F6A-711FC377E6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000" y="3420000"/>
            <a:ext cx="4584000" cy="34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329032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n1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17644" y="1952242"/>
            <a:ext cx="3850357" cy="2556878"/>
          </a:xfrm>
          <a:prstGeom prst="rect">
            <a:avLst/>
          </a:prstGeom>
          <a:noFill/>
          <a:extLst>
            <a:ext uri="{909E8E84-426E-40DD-AFC4-6F175D3DCCD1}">
              <a14:hiddenFill xmlns:a14="http://schemas.microsoft.com/office/drawing/2010/main">
                <a:solidFill>
                  <a:srgbClr val="FFFFFF"/>
                </a:solidFill>
              </a14:hiddenFill>
            </a:ext>
          </a:extLst>
        </p:spPr>
      </p:pic>
      <p:sp>
        <p:nvSpPr>
          <p:cNvPr id="27650" name="Rectangle 2"/>
          <p:cNvSpPr>
            <a:spLocks noGrp="1" noChangeArrowheads="1"/>
          </p:cNvSpPr>
          <p:nvPr/>
        </p:nvSpPr>
        <p:spPr bwMode="auto">
          <a:xfrm>
            <a:off x="2514600" y="6096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eaLnBrk="0" fontAlgn="base" hangingPunct="0">
              <a:spcBef>
                <a:spcPct val="0"/>
              </a:spcBef>
              <a:spcAft>
                <a:spcPct val="0"/>
              </a:spcAft>
              <a:defRPr/>
            </a:pPr>
            <a:r>
              <a:rPr kumimoji="1" lang="en-GB" sz="4400" b="1">
                <a:solidFill>
                  <a:srgbClr val="000000"/>
                </a:solidFill>
                <a:latin typeface="Arial" charset="0"/>
                <a:ea typeface="標楷體" pitchFamily="65" charset="-120"/>
              </a:rPr>
              <a:t> </a:t>
            </a:r>
            <a:br>
              <a:rPr kumimoji="1" lang="en-GB" sz="4400">
                <a:solidFill>
                  <a:srgbClr val="000000"/>
                </a:solidFill>
                <a:latin typeface="Arial" charset="0"/>
                <a:ea typeface="標楷體" pitchFamily="65" charset="-120"/>
              </a:rPr>
            </a:br>
            <a:r>
              <a:rPr kumimoji="1" lang="en-GB" sz="4400" b="1">
                <a:solidFill>
                  <a:srgbClr val="000000"/>
                </a:solidFill>
                <a:latin typeface="Arial" charset="0"/>
                <a:ea typeface="標楷體" pitchFamily="65" charset="-120"/>
              </a:rPr>
              <a:t> </a:t>
            </a:r>
            <a:br>
              <a:rPr kumimoji="1" lang="en-GB" sz="4400">
                <a:solidFill>
                  <a:srgbClr val="000000"/>
                </a:solidFill>
                <a:latin typeface="Arial" charset="0"/>
                <a:ea typeface="標楷體" pitchFamily="65" charset="-120"/>
              </a:rPr>
            </a:br>
            <a:r>
              <a:rPr kumimoji="1" lang="en-GB" sz="4400" b="1">
                <a:solidFill>
                  <a:srgbClr val="000000"/>
                </a:solidFill>
                <a:latin typeface="Arial" charset="0"/>
                <a:ea typeface="標楷體" pitchFamily="65" charset="-120"/>
              </a:rPr>
              <a:t> </a:t>
            </a:r>
            <a:br>
              <a:rPr kumimoji="1" lang="en-GB" sz="4400">
                <a:solidFill>
                  <a:srgbClr val="000000"/>
                </a:solidFill>
                <a:latin typeface="Arial" charset="0"/>
                <a:ea typeface="標楷體" pitchFamily="65" charset="-120"/>
              </a:rPr>
            </a:br>
            <a:endParaRPr kumimoji="1" lang="en-GB" sz="4400" b="1">
              <a:solidFill>
                <a:srgbClr val="000000"/>
              </a:solidFill>
              <a:latin typeface="Arial" charset="0"/>
              <a:ea typeface="標楷體" pitchFamily="65" charset="-120"/>
            </a:endParaRPr>
          </a:p>
        </p:txBody>
      </p:sp>
      <p:sp>
        <p:nvSpPr>
          <p:cNvPr id="27651" name="Rectangle 3"/>
          <p:cNvSpPr>
            <a:spLocks noChangeArrowheads="1"/>
          </p:cNvSpPr>
          <p:nvPr/>
        </p:nvSpPr>
        <p:spPr bwMode="auto">
          <a:xfrm>
            <a:off x="2514600" y="0"/>
            <a:ext cx="815340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p>
            <a:pPr algn="ctr" eaLnBrk="0" fontAlgn="base" hangingPunct="0">
              <a:spcBef>
                <a:spcPct val="0"/>
              </a:spcBef>
              <a:spcAft>
                <a:spcPct val="0"/>
              </a:spcAft>
              <a:defRPr/>
            </a:pPr>
            <a:r>
              <a:rPr kumimoji="1" lang="en-US" sz="3600" b="1">
                <a:solidFill>
                  <a:srgbClr val="FFFF66"/>
                </a:solidFill>
                <a:latin typeface="Arial" charset="0"/>
                <a:ea typeface="標楷體" pitchFamily="65" charset="-120"/>
              </a:rPr>
              <a:t> </a:t>
            </a:r>
            <a:endParaRPr kumimoji="1" lang="en-US" sz="3600">
              <a:solidFill>
                <a:srgbClr val="FFFF66"/>
              </a:solidFill>
              <a:latin typeface="Arial" charset="0"/>
              <a:ea typeface="標楷體" pitchFamily="65" charset="-120"/>
            </a:endParaRPr>
          </a:p>
          <a:p>
            <a:pPr eaLnBrk="0" fontAlgn="base" hangingPunct="0">
              <a:spcBef>
                <a:spcPct val="0"/>
              </a:spcBef>
              <a:spcAft>
                <a:spcPct val="0"/>
              </a:spcAft>
              <a:defRPr/>
            </a:pPr>
            <a:r>
              <a:rPr kumimoji="1" lang="en-US" sz="3600" b="1">
                <a:solidFill>
                  <a:srgbClr val="FFFF66"/>
                </a:solidFill>
                <a:latin typeface="Arial" charset="0"/>
                <a:ea typeface="標楷體" pitchFamily="65" charset="-120"/>
              </a:rPr>
              <a:t> </a:t>
            </a:r>
            <a:endParaRPr kumimoji="1" lang="en-US" sz="3600">
              <a:solidFill>
                <a:srgbClr val="FFFF66"/>
              </a:solidFill>
              <a:latin typeface="Arial" charset="0"/>
              <a:ea typeface="標楷體" pitchFamily="65" charset="-120"/>
            </a:endParaRPr>
          </a:p>
        </p:txBody>
      </p:sp>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2600"/>
            <a:ext cx="5510514" cy="34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descr="man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24000" y="3438000"/>
            <a:ext cx="5458102" cy="34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05190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DD6496C9-0263-42D7-9B3F-87C44233D3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97136" y="1432215"/>
            <a:ext cx="2597728" cy="2951019"/>
          </a:xfrm>
          <a:prstGeom prst="rect">
            <a:avLst/>
          </a:prstGeom>
        </p:spPr>
      </p:pic>
      <p:grpSp>
        <p:nvGrpSpPr>
          <p:cNvPr id="12" name="群組 11">
            <a:extLst>
              <a:ext uri="{FF2B5EF4-FFF2-40B4-BE49-F238E27FC236}">
                <a16:creationId xmlns:a16="http://schemas.microsoft.com/office/drawing/2014/main" id="{4AF41069-8A86-4520-9E52-2B416755D735}"/>
              </a:ext>
            </a:extLst>
          </p:cNvPr>
          <p:cNvGrpSpPr/>
          <p:nvPr/>
        </p:nvGrpSpPr>
        <p:grpSpPr>
          <a:xfrm>
            <a:off x="4478482" y="4653139"/>
            <a:ext cx="3235037" cy="580039"/>
            <a:chOff x="3897745" y="5467927"/>
            <a:chExt cx="4313382" cy="773385"/>
          </a:xfrm>
        </p:grpSpPr>
        <p:sp>
          <p:nvSpPr>
            <p:cNvPr id="13" name="矩形: 圓角 12">
              <a:extLst>
                <a:ext uri="{FF2B5EF4-FFF2-40B4-BE49-F238E27FC236}">
                  <a16:creationId xmlns:a16="http://schemas.microsoft.com/office/drawing/2014/main" id="{78B9B9B5-CBF8-4177-8B76-B8A668694C5C}"/>
                </a:ext>
              </a:extLst>
            </p:cNvPr>
            <p:cNvSpPr/>
            <p:nvPr/>
          </p:nvSpPr>
          <p:spPr>
            <a:xfrm>
              <a:off x="3897745" y="5467927"/>
              <a:ext cx="4313382" cy="77338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14" name="文字方塊 13">
              <a:extLst>
                <a:ext uri="{FF2B5EF4-FFF2-40B4-BE49-F238E27FC236}">
                  <a16:creationId xmlns:a16="http://schemas.microsoft.com/office/drawing/2014/main" id="{0BD0503A-4897-4D88-8917-566E11FF31D3}"/>
                </a:ext>
              </a:extLst>
            </p:cNvPr>
            <p:cNvSpPr txBox="1"/>
            <p:nvPr/>
          </p:nvSpPr>
          <p:spPr>
            <a:xfrm>
              <a:off x="3897745" y="5562230"/>
              <a:ext cx="4172915" cy="615553"/>
            </a:xfrm>
            <a:prstGeom prst="rect">
              <a:avLst/>
            </a:prstGeom>
            <a:noFill/>
          </p:spPr>
          <p:txBody>
            <a:bodyPr wrap="square" rtlCol="0">
              <a:spAutoFit/>
            </a:bodyPr>
            <a:lstStyle/>
            <a:p>
              <a:pPr algn="ctr" fontAlgn="base">
                <a:spcBef>
                  <a:spcPct val="0"/>
                </a:spcBef>
                <a:spcAft>
                  <a:spcPct val="0"/>
                </a:spcAft>
              </a:pPr>
              <a:r>
                <a:rPr kumimoji="1" lang="en-US" altLang="zh-TW" sz="2400" dirty="0">
                  <a:solidFill>
                    <a:srgbClr val="4F81BD">
                      <a:lumMod val="50000"/>
                    </a:srgbClr>
                  </a:solidFill>
                  <a:latin typeface="Times New Roman" panose="02020603050405020304" pitchFamily="18" charset="0"/>
                  <a:ea typeface="標楷體" pitchFamily="65" charset="-120"/>
                  <a:cs typeface="Times New Roman" panose="02020603050405020304" pitchFamily="18" charset="0"/>
                </a:rPr>
                <a:t>GROWTH</a:t>
              </a:r>
              <a:r>
                <a:rPr kumimoji="1" lang="zh-TW" altLang="en-US" sz="2400" dirty="0">
                  <a:solidFill>
                    <a:srgbClr val="4F81BD">
                      <a:lumMod val="50000"/>
                    </a:srgbClr>
                  </a:solidFill>
                  <a:latin typeface="Times New Roman" panose="02020603050405020304" pitchFamily="18" charset="0"/>
                  <a:ea typeface="標楷體" pitchFamily="65" charset="-120"/>
                  <a:cs typeface="Times New Roman" panose="02020603050405020304" pitchFamily="18" charset="0"/>
                </a:rPr>
                <a:t> </a:t>
              </a:r>
              <a:r>
                <a:rPr kumimoji="1" lang="en-US" altLang="zh-TW" sz="2400" dirty="0">
                  <a:solidFill>
                    <a:srgbClr val="4F81BD">
                      <a:lumMod val="50000"/>
                    </a:srgbClr>
                  </a:solidFill>
                  <a:latin typeface="Times New Roman" panose="02020603050405020304" pitchFamily="18" charset="0"/>
                  <a:ea typeface="標楷體" pitchFamily="65" charset="-120"/>
                  <a:cs typeface="Times New Roman" panose="02020603050405020304" pitchFamily="18" charset="0"/>
                </a:rPr>
                <a:t>ELEMENT</a:t>
              </a:r>
              <a:endParaRPr kumimoji="1" lang="zh-TW" altLang="en-US" sz="2400" dirty="0">
                <a:solidFill>
                  <a:srgbClr val="4F81BD">
                    <a:lumMod val="50000"/>
                  </a:srgbClr>
                </a:solidFill>
                <a:latin typeface="Times New Roman" panose="02020603050405020304" pitchFamily="18" charset="0"/>
                <a:ea typeface="標楷體" pitchFamily="65" charset="-120"/>
                <a:cs typeface="Times New Roman" panose="02020603050405020304" pitchFamily="18" charset="0"/>
              </a:endParaRPr>
            </a:p>
          </p:txBody>
        </p:sp>
      </p:grpSp>
      <p:grpSp>
        <p:nvGrpSpPr>
          <p:cNvPr id="17" name="群組 16">
            <a:extLst>
              <a:ext uri="{FF2B5EF4-FFF2-40B4-BE49-F238E27FC236}">
                <a16:creationId xmlns:a16="http://schemas.microsoft.com/office/drawing/2014/main" id="{F16C9C9F-9118-4D60-8E36-3B12DCD5ABC1}"/>
              </a:ext>
            </a:extLst>
          </p:cNvPr>
          <p:cNvGrpSpPr/>
          <p:nvPr/>
        </p:nvGrpSpPr>
        <p:grpSpPr>
          <a:xfrm>
            <a:off x="8046029" y="2236179"/>
            <a:ext cx="1537855" cy="2025422"/>
            <a:chOff x="1330035" y="554182"/>
            <a:chExt cx="2050473" cy="1570182"/>
          </a:xfrm>
          <a:solidFill>
            <a:schemeClr val="bg1"/>
          </a:solidFill>
        </p:grpSpPr>
        <p:sp>
          <p:nvSpPr>
            <p:cNvPr id="15" name="矩形 14">
              <a:extLst>
                <a:ext uri="{FF2B5EF4-FFF2-40B4-BE49-F238E27FC236}">
                  <a16:creationId xmlns:a16="http://schemas.microsoft.com/office/drawing/2014/main" id="{DA3E4F9B-3518-4677-A47A-7F13C8884311}"/>
                </a:ext>
              </a:extLst>
            </p:cNvPr>
            <p:cNvSpPr/>
            <p:nvPr/>
          </p:nvSpPr>
          <p:spPr>
            <a:xfrm>
              <a:off x="1330035" y="554182"/>
              <a:ext cx="2050473" cy="157018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16" name="文字方塊 15">
              <a:extLst>
                <a:ext uri="{FF2B5EF4-FFF2-40B4-BE49-F238E27FC236}">
                  <a16:creationId xmlns:a16="http://schemas.microsoft.com/office/drawing/2014/main" id="{D55129CA-AE33-4C18-A7FF-09EFE673883F}"/>
                </a:ext>
              </a:extLst>
            </p:cNvPr>
            <p:cNvSpPr txBox="1"/>
            <p:nvPr/>
          </p:nvSpPr>
          <p:spPr>
            <a:xfrm>
              <a:off x="1372860" y="665195"/>
              <a:ext cx="1964822" cy="1324229"/>
            </a:xfrm>
            <a:prstGeom prst="rect">
              <a:avLst/>
            </a:prstGeom>
            <a:grpFill/>
          </p:spPr>
          <p:txBody>
            <a:bodyPr wrap="square" rtlCol="0">
              <a:spAutoFit/>
            </a:bodyPr>
            <a:lstStyle/>
            <a:p>
              <a:pPr algn="ctr" fontAlgn="base">
                <a:spcBef>
                  <a:spcPct val="0"/>
                </a:spcBef>
                <a:spcAft>
                  <a:spcPct val="0"/>
                </a:spcAft>
              </a:pPr>
              <a:r>
                <a:rPr kumimoji="1" lang="en-US" altLang="zh-TW" sz="21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rPr>
                <a:t>NO</a:t>
              </a:r>
              <a:r>
                <a:rPr kumimoji="1" lang="en-US" altLang="zh-TW" sz="2100" baseline="-250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rPr>
                <a:t>3</a:t>
              </a:r>
            </a:p>
            <a:p>
              <a:pPr algn="ctr" fontAlgn="base">
                <a:spcBef>
                  <a:spcPct val="0"/>
                </a:spcBef>
                <a:spcAft>
                  <a:spcPct val="0"/>
                </a:spcAft>
              </a:pPr>
              <a:r>
                <a:rPr kumimoji="1" lang="en-US" altLang="zh-TW" sz="21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rPr>
                <a:t>Nitrate</a:t>
              </a:r>
            </a:p>
            <a:p>
              <a:pPr algn="ctr" fontAlgn="base">
                <a:spcBef>
                  <a:spcPct val="0"/>
                </a:spcBef>
                <a:spcAft>
                  <a:spcPct val="0"/>
                </a:spcAft>
              </a:pPr>
              <a:endParaRPr kumimoji="1" lang="en-US" altLang="zh-TW" sz="21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endParaRPr>
            </a:p>
            <a:p>
              <a:pPr algn="ctr" fontAlgn="base">
                <a:spcBef>
                  <a:spcPct val="0"/>
                </a:spcBef>
                <a:spcAft>
                  <a:spcPct val="0"/>
                </a:spcAft>
              </a:pPr>
              <a:r>
                <a:rPr kumimoji="1" lang="en-US" altLang="zh-TW" sz="21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rPr>
                <a:t>NH</a:t>
              </a:r>
              <a:r>
                <a:rPr kumimoji="1" lang="en-US" altLang="zh-TW" sz="2100" baseline="-250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rPr>
                <a:t>4</a:t>
              </a:r>
            </a:p>
            <a:p>
              <a:pPr algn="ctr" fontAlgn="base">
                <a:spcBef>
                  <a:spcPct val="0"/>
                </a:spcBef>
                <a:spcAft>
                  <a:spcPct val="0"/>
                </a:spcAft>
              </a:pPr>
              <a:r>
                <a:rPr kumimoji="1" lang="en-US" altLang="zh-TW" sz="21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rPr>
                <a:t>Ammonium</a:t>
              </a:r>
              <a:endParaRPr kumimoji="1" lang="zh-TW" altLang="en-US" sz="21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endParaRPr>
            </a:p>
          </p:txBody>
        </p:sp>
      </p:grpSp>
      <p:grpSp>
        <p:nvGrpSpPr>
          <p:cNvPr id="21" name="群組 20">
            <a:extLst>
              <a:ext uri="{FF2B5EF4-FFF2-40B4-BE49-F238E27FC236}">
                <a16:creationId xmlns:a16="http://schemas.microsoft.com/office/drawing/2014/main" id="{CADB41FD-B0D5-41A2-BC07-52C6B5FF717F}"/>
              </a:ext>
            </a:extLst>
          </p:cNvPr>
          <p:cNvGrpSpPr/>
          <p:nvPr/>
        </p:nvGrpSpPr>
        <p:grpSpPr>
          <a:xfrm>
            <a:off x="2423593" y="2660073"/>
            <a:ext cx="1722380" cy="1177637"/>
            <a:chOff x="1330035" y="554182"/>
            <a:chExt cx="2050473" cy="1570182"/>
          </a:xfrm>
          <a:solidFill>
            <a:schemeClr val="bg1"/>
          </a:solidFill>
        </p:grpSpPr>
        <p:sp>
          <p:nvSpPr>
            <p:cNvPr id="22" name="矩形 21">
              <a:extLst>
                <a:ext uri="{FF2B5EF4-FFF2-40B4-BE49-F238E27FC236}">
                  <a16:creationId xmlns:a16="http://schemas.microsoft.com/office/drawing/2014/main" id="{E784EE5E-86ED-42F4-AA9E-94FBD4C766B7}"/>
                </a:ext>
              </a:extLst>
            </p:cNvPr>
            <p:cNvSpPr/>
            <p:nvPr/>
          </p:nvSpPr>
          <p:spPr>
            <a:xfrm>
              <a:off x="1330035" y="554182"/>
              <a:ext cx="2050473" cy="157018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srgbClr val="FF0000"/>
                </a:solidFill>
                <a:latin typeface="Calibri"/>
                <a:ea typeface="新細明體" panose="02020500000000000000" pitchFamily="18" charset="-120"/>
              </a:endParaRPr>
            </a:p>
          </p:txBody>
        </p:sp>
        <p:sp>
          <p:nvSpPr>
            <p:cNvPr id="23" name="文字方塊 22">
              <a:extLst>
                <a:ext uri="{FF2B5EF4-FFF2-40B4-BE49-F238E27FC236}">
                  <a16:creationId xmlns:a16="http://schemas.microsoft.com/office/drawing/2014/main" id="{B2B17A1B-8EAB-45F2-8302-5C7E6F5DCF9C}"/>
                </a:ext>
              </a:extLst>
            </p:cNvPr>
            <p:cNvSpPr txBox="1"/>
            <p:nvPr/>
          </p:nvSpPr>
          <p:spPr>
            <a:xfrm>
              <a:off x="1496290" y="646775"/>
              <a:ext cx="1717964" cy="1415771"/>
            </a:xfrm>
            <a:prstGeom prst="rect">
              <a:avLst/>
            </a:prstGeom>
            <a:grpFill/>
          </p:spPr>
          <p:txBody>
            <a:bodyPr wrap="square" rtlCol="0">
              <a:spAutoFit/>
            </a:bodyPr>
            <a:lstStyle/>
            <a:p>
              <a:pPr algn="ctr" fontAlgn="base">
                <a:spcBef>
                  <a:spcPct val="0"/>
                </a:spcBef>
                <a:spcAft>
                  <a:spcPct val="0"/>
                </a:spcAft>
              </a:pPr>
              <a:r>
                <a:rPr kumimoji="1" lang="en-US" altLang="zh-TW" sz="2100" dirty="0">
                  <a:solidFill>
                    <a:srgbClr val="FF0000"/>
                  </a:solidFill>
                  <a:latin typeface="Times New Roman" panose="02020603050405020304" pitchFamily="18" charset="0"/>
                  <a:ea typeface="標楷體" pitchFamily="65" charset="-120"/>
                  <a:cs typeface="Times New Roman" panose="02020603050405020304" pitchFamily="18" charset="0"/>
                </a:rPr>
                <a:t>Vegetative Growth Stage</a:t>
              </a:r>
              <a:endParaRPr kumimoji="1" lang="zh-TW" altLang="en-US" sz="2100" dirty="0">
                <a:solidFill>
                  <a:srgbClr val="FF0000"/>
                </a:solidFill>
                <a:latin typeface="Times New Roman" panose="02020603050405020304" pitchFamily="18" charset="0"/>
                <a:ea typeface="標楷體" pitchFamily="65" charset="-120"/>
                <a:cs typeface="Times New Roman" panose="02020603050405020304" pitchFamily="18" charset="0"/>
              </a:endParaRPr>
            </a:p>
          </p:txBody>
        </p:sp>
      </p:grpSp>
    </p:spTree>
    <p:extLst>
      <p:ext uri="{BB962C8B-B14F-4D97-AF65-F5344CB8AC3E}">
        <p14:creationId xmlns:p14="http://schemas.microsoft.com/office/powerpoint/2010/main" val="419915962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420000"/>
            <a:ext cx="4584000" cy="343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descr="man1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24000" y="0"/>
            <a:ext cx="4560000" cy="3420000"/>
          </a:xfrm>
          <a:prstGeom prst="rect">
            <a:avLst/>
          </a:prstGeom>
          <a:noFill/>
          <a:extLst>
            <a:ext uri="{909E8E84-426E-40DD-AFC4-6F175D3DCCD1}">
              <a14:hiddenFill xmlns:a14="http://schemas.microsoft.com/office/drawing/2010/main">
                <a:solidFill>
                  <a:srgbClr val="FFFFFF"/>
                </a:solidFill>
              </a14:hiddenFill>
            </a:ext>
          </a:extLst>
        </p:spPr>
      </p:pic>
      <p:sp>
        <p:nvSpPr>
          <p:cNvPr id="4" name="內容版面配置區 3"/>
          <p:cNvSpPr>
            <a:spLocks noGrp="1"/>
          </p:cNvSpPr>
          <p:nvPr>
            <p:ph idx="1"/>
          </p:nvPr>
        </p:nvSpPr>
        <p:spPr>
          <a:xfrm>
            <a:off x="6528048" y="1166018"/>
            <a:ext cx="4139952" cy="4525963"/>
          </a:xfrm>
        </p:spPr>
        <p:txBody>
          <a:bodyPr/>
          <a:lstStyle/>
          <a:p>
            <a:pPr marL="0" indent="0">
              <a:buNone/>
            </a:pPr>
            <a:r>
              <a:rPr lang="en-US" altLang="zh-TW" sz="5400" dirty="0"/>
              <a:t>Tuber plants</a:t>
            </a:r>
          </a:p>
          <a:p>
            <a:pPr marL="0" indent="0">
              <a:buNone/>
            </a:pPr>
            <a:endParaRPr lang="en-US" altLang="zh-TW" sz="3600" dirty="0"/>
          </a:p>
          <a:p>
            <a:pPr marL="0" indent="0">
              <a:buNone/>
            </a:pPr>
            <a:r>
              <a:rPr lang="en-US" altLang="zh-TW" sz="3600" dirty="0"/>
              <a:t>Potato</a:t>
            </a:r>
          </a:p>
          <a:p>
            <a:pPr marL="0" indent="0">
              <a:buNone/>
            </a:pPr>
            <a:r>
              <a:rPr lang="en-US" altLang="zh-TW" sz="3600" dirty="0" err="1"/>
              <a:t>Sweetpotato</a:t>
            </a:r>
            <a:endParaRPr lang="en-US" altLang="zh-TW" sz="3600" dirty="0"/>
          </a:p>
          <a:p>
            <a:pPr marL="0" indent="0">
              <a:buNone/>
            </a:pPr>
            <a:r>
              <a:rPr lang="en-US" altLang="zh-TW" sz="3600" dirty="0" err="1"/>
              <a:t>Jingsung</a:t>
            </a:r>
            <a:endParaRPr lang="zh-TW" altLang="en-US" sz="3600" dirty="0"/>
          </a:p>
        </p:txBody>
      </p:sp>
    </p:spTree>
    <p:extLst>
      <p:ext uri="{BB962C8B-B14F-4D97-AF65-F5344CB8AC3E}">
        <p14:creationId xmlns:p14="http://schemas.microsoft.com/office/powerpoint/2010/main" val="297503732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標題 1"/>
          <p:cNvSpPr>
            <a:spLocks noGrp="1"/>
          </p:cNvSpPr>
          <p:nvPr>
            <p:ph type="title"/>
          </p:nvPr>
        </p:nvSpPr>
        <p:spPr bwMode="auto">
          <a:xfrm>
            <a:off x="1981200" y="274639"/>
            <a:ext cx="8229600" cy="1570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zh-TW" dirty="0"/>
              <a:t>TS type PFAL: Aeroponics</a:t>
            </a:r>
            <a:br>
              <a:rPr lang="en-US" altLang="zh-TW" dirty="0"/>
            </a:br>
            <a:r>
              <a:rPr lang="en-US" altLang="zh-TW" dirty="0"/>
              <a:t>T:</a:t>
            </a:r>
            <a:r>
              <a:rPr lang="zh-TW" altLang="en-US" dirty="0"/>
              <a:t> </a:t>
            </a:r>
            <a:r>
              <a:rPr lang="en-US" altLang="zh-TW" dirty="0"/>
              <a:t>triangle, S: spray</a:t>
            </a:r>
            <a:endParaRPr lang="zh-TW" altLang="en-US" dirty="0"/>
          </a:p>
        </p:txBody>
      </p:sp>
      <p:pic>
        <p:nvPicPr>
          <p:cNvPr id="31747" name="圖片 2"/>
          <p:cNvPicPr>
            <a:picLocks noChangeAspect="1"/>
          </p:cNvPicPr>
          <p:nvPr/>
        </p:nvPicPr>
        <p:blipFill rotWithShape="1">
          <a:blip r:embed="rId3">
            <a:extLst>
              <a:ext uri="{28A0092B-C50C-407E-A947-70E740481C1C}">
                <a14:useLocalDpi xmlns:a14="http://schemas.microsoft.com/office/drawing/2010/main" val="0"/>
              </a:ext>
            </a:extLst>
          </a:blip>
          <a:srcRect b="33331"/>
          <a:stretch/>
        </p:blipFill>
        <p:spPr bwMode="auto">
          <a:xfrm>
            <a:off x="2279577" y="1628800"/>
            <a:ext cx="8194065" cy="4608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687163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itchFamily="18" charset="0"/>
                <a:cs typeface="Times New Roman" pitchFamily="18" charset="0"/>
              </a:rPr>
              <a:t>TS</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700 and</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TS</a:t>
            </a:r>
            <a:r>
              <a:rPr lang="zh-TW" altLang="en-US" dirty="0">
                <a:latin typeface="Times New Roman" pitchFamily="18" charset="0"/>
                <a:cs typeface="Times New Roman" pitchFamily="18" charset="0"/>
              </a:rPr>
              <a:t> </a:t>
            </a:r>
            <a:r>
              <a:rPr lang="en-US" altLang="zh-TW" dirty="0">
                <a:latin typeface="Times New Roman" pitchFamily="18" charset="0"/>
                <a:cs typeface="Times New Roman" pitchFamily="18" charset="0"/>
              </a:rPr>
              <a:t>1000</a:t>
            </a:r>
            <a:endParaRPr lang="zh-TW" altLang="en-US" dirty="0">
              <a:latin typeface="Times New Roman" pitchFamily="18" charset="0"/>
              <a:cs typeface="Times New Roman" pitchFamily="18" charset="0"/>
            </a:endParaRPr>
          </a:p>
        </p:txBody>
      </p:sp>
      <p:sp>
        <p:nvSpPr>
          <p:cNvPr id="3" name="內容版面配置區 2"/>
          <p:cNvSpPr>
            <a:spLocks noGrp="1"/>
          </p:cNvSpPr>
          <p:nvPr>
            <p:ph sz="half" idx="1"/>
          </p:nvPr>
        </p:nvSpPr>
        <p:spPr>
          <a:xfrm>
            <a:off x="1631504" y="1600201"/>
            <a:ext cx="4388296" cy="4525963"/>
          </a:xfrm>
        </p:spPr>
        <p:style>
          <a:lnRef idx="2">
            <a:schemeClr val="accent6"/>
          </a:lnRef>
          <a:fillRef idx="1">
            <a:schemeClr val="lt1"/>
          </a:fillRef>
          <a:effectRef idx="0">
            <a:schemeClr val="accent6"/>
          </a:effectRef>
          <a:fontRef idx="minor">
            <a:schemeClr val="dk1"/>
          </a:fontRef>
        </p:style>
        <p:txBody>
          <a:bodyPr/>
          <a:lstStyle/>
          <a:p>
            <a:r>
              <a:rPr lang="en-US" altLang="zh-TW" dirty="0">
                <a:latin typeface="Times New Roman" pitchFamily="18" charset="0"/>
                <a:ea typeface="標楷體" pitchFamily="65" charset="-120"/>
                <a:cs typeface="Times New Roman" pitchFamily="18" charset="0"/>
              </a:rPr>
              <a:t>1993, Kyoto, Japan</a:t>
            </a:r>
          </a:p>
          <a:p>
            <a:r>
              <a:rPr lang="en-US" altLang="zh-TW" dirty="0">
                <a:latin typeface="Times New Roman" pitchFamily="18" charset="0"/>
                <a:ea typeface="標楷體" pitchFamily="65" charset="-120"/>
                <a:cs typeface="Times New Roman" pitchFamily="18" charset="0"/>
              </a:rPr>
              <a:t>400 m</a:t>
            </a:r>
            <a:r>
              <a:rPr lang="en-US" altLang="zh-TW" baseline="30000" dirty="0">
                <a:latin typeface="Times New Roman" pitchFamily="18" charset="0"/>
                <a:ea typeface="標楷體" pitchFamily="65" charset="-120"/>
                <a:cs typeface="Times New Roman" pitchFamily="18" charset="0"/>
              </a:rPr>
              <a:t>2</a:t>
            </a:r>
          </a:p>
          <a:p>
            <a:r>
              <a:rPr lang="en-US" altLang="zh-TW" dirty="0">
                <a:latin typeface="Times New Roman" pitchFamily="18" charset="0"/>
                <a:ea typeface="標楷體" pitchFamily="65" charset="-120"/>
                <a:cs typeface="Times New Roman" pitchFamily="18" charset="0"/>
              </a:rPr>
              <a:t>Production</a:t>
            </a:r>
            <a:r>
              <a:rPr lang="zh-TW" altLang="en-US" dirty="0">
                <a:latin typeface="Times New Roman" pitchFamily="18" charset="0"/>
                <a:ea typeface="標楷體" pitchFamily="65" charset="-120"/>
                <a:cs typeface="Times New Roman" pitchFamily="18" charset="0"/>
              </a:rPr>
              <a:t> </a:t>
            </a:r>
            <a:r>
              <a:rPr lang="en-US" altLang="zh-TW" dirty="0">
                <a:latin typeface="Times New Roman" pitchFamily="18" charset="0"/>
                <a:ea typeface="標楷體" pitchFamily="65" charset="-120"/>
                <a:cs typeface="Times New Roman" pitchFamily="18" charset="0"/>
              </a:rPr>
              <a:t>700 plant/day</a:t>
            </a:r>
            <a:r>
              <a:rPr lang="zh-TW" altLang="en-US" dirty="0">
                <a:latin typeface="Times New Roman" pitchFamily="18" charset="0"/>
                <a:ea typeface="標楷體" pitchFamily="65" charset="-120"/>
                <a:cs typeface="Times New Roman" pitchFamily="18" charset="0"/>
              </a:rPr>
              <a:t> </a:t>
            </a:r>
            <a:r>
              <a:rPr lang="en-US" altLang="zh-TW" dirty="0">
                <a:latin typeface="Times New Roman" pitchFamily="18" charset="0"/>
                <a:ea typeface="標楷體" pitchFamily="65" charset="-120"/>
                <a:cs typeface="Times New Roman" pitchFamily="18" charset="0"/>
              </a:rPr>
              <a:t>(TS700)</a:t>
            </a:r>
          </a:p>
          <a:p>
            <a:r>
              <a:rPr lang="en-US" altLang="zh-TW" dirty="0">
                <a:latin typeface="Times New Roman" pitchFamily="18" charset="0"/>
                <a:ea typeface="標楷體" pitchFamily="65" charset="-120"/>
                <a:cs typeface="Times New Roman" pitchFamily="18" charset="0"/>
              </a:rPr>
              <a:t>4 employee</a:t>
            </a:r>
          </a:p>
          <a:p>
            <a:endParaRPr lang="zh-TW" altLang="en-US" dirty="0">
              <a:latin typeface="Times New Roman" pitchFamily="18" charset="0"/>
              <a:ea typeface="標楷體" pitchFamily="65" charset="-120"/>
              <a:cs typeface="Times New Roman" pitchFamily="18" charset="0"/>
            </a:endParaRPr>
          </a:p>
        </p:txBody>
      </p:sp>
      <p:sp>
        <p:nvSpPr>
          <p:cNvPr id="4" name="內容版面配置區 3"/>
          <p:cNvSpPr>
            <a:spLocks noGrp="1"/>
          </p:cNvSpPr>
          <p:nvPr>
            <p:ph sz="half" idx="2"/>
          </p:nvPr>
        </p:nvSpPr>
        <p:spPr>
          <a:xfrm>
            <a:off x="6172200" y="1600201"/>
            <a:ext cx="4316288" cy="4525963"/>
          </a:xfrm>
        </p:spPr>
        <p:style>
          <a:lnRef idx="2">
            <a:schemeClr val="accent6"/>
          </a:lnRef>
          <a:fillRef idx="1">
            <a:schemeClr val="lt1"/>
          </a:fillRef>
          <a:effectRef idx="0">
            <a:schemeClr val="accent6"/>
          </a:effectRef>
          <a:fontRef idx="minor">
            <a:schemeClr val="dk1"/>
          </a:fontRef>
        </p:style>
        <p:txBody>
          <a:bodyPr/>
          <a:lstStyle/>
          <a:p>
            <a:r>
              <a:rPr lang="en-US" altLang="zh-TW" dirty="0">
                <a:latin typeface="Times New Roman" pitchFamily="18" charset="0"/>
                <a:ea typeface="標楷體" pitchFamily="65" charset="-120"/>
                <a:cs typeface="Times New Roman" pitchFamily="18" charset="0"/>
              </a:rPr>
              <a:t>2001, Kyoto, Japan</a:t>
            </a:r>
          </a:p>
          <a:p>
            <a:r>
              <a:rPr lang="en-US" altLang="zh-TW" dirty="0">
                <a:latin typeface="Times New Roman" pitchFamily="18" charset="0"/>
                <a:ea typeface="標楷體" pitchFamily="65" charset="-120"/>
                <a:cs typeface="Times New Roman" pitchFamily="18" charset="0"/>
              </a:rPr>
              <a:t>500 m</a:t>
            </a:r>
            <a:r>
              <a:rPr lang="en-US" altLang="zh-TW" baseline="30000" dirty="0">
                <a:latin typeface="Times New Roman" pitchFamily="18" charset="0"/>
                <a:ea typeface="標楷體" pitchFamily="65" charset="-120"/>
                <a:cs typeface="Times New Roman" pitchFamily="18" charset="0"/>
              </a:rPr>
              <a:t>2</a:t>
            </a:r>
          </a:p>
          <a:p>
            <a:r>
              <a:rPr lang="en-US" altLang="zh-TW" dirty="0">
                <a:latin typeface="Times New Roman" pitchFamily="18" charset="0"/>
                <a:ea typeface="標楷體" pitchFamily="65" charset="-120"/>
                <a:cs typeface="Times New Roman" pitchFamily="18" charset="0"/>
              </a:rPr>
              <a:t>Production</a:t>
            </a:r>
            <a:r>
              <a:rPr lang="zh-TW" altLang="en-US" dirty="0">
                <a:latin typeface="Times New Roman" pitchFamily="18" charset="0"/>
                <a:ea typeface="標楷體" pitchFamily="65" charset="-120"/>
                <a:cs typeface="Times New Roman" pitchFamily="18" charset="0"/>
              </a:rPr>
              <a:t> </a:t>
            </a:r>
            <a:r>
              <a:rPr lang="en-US" altLang="zh-TW" dirty="0">
                <a:latin typeface="Times New Roman" pitchFamily="18" charset="0"/>
                <a:ea typeface="標楷體" pitchFamily="65" charset="-120"/>
                <a:cs typeface="Times New Roman" pitchFamily="18" charset="0"/>
              </a:rPr>
              <a:t>1000 plant/day</a:t>
            </a:r>
            <a:r>
              <a:rPr lang="zh-TW" altLang="en-US" dirty="0">
                <a:latin typeface="Times New Roman" pitchFamily="18" charset="0"/>
                <a:ea typeface="標楷體" pitchFamily="65" charset="-120"/>
                <a:cs typeface="Times New Roman" pitchFamily="18" charset="0"/>
              </a:rPr>
              <a:t> </a:t>
            </a:r>
            <a:r>
              <a:rPr lang="en-US" altLang="zh-TW" dirty="0">
                <a:latin typeface="Times New Roman" pitchFamily="18" charset="0"/>
                <a:ea typeface="標楷體" pitchFamily="65" charset="-120"/>
                <a:cs typeface="Times New Roman" pitchFamily="18" charset="0"/>
              </a:rPr>
              <a:t>(TS1000)</a:t>
            </a:r>
          </a:p>
          <a:p>
            <a:r>
              <a:rPr lang="en-US" altLang="zh-TW" dirty="0">
                <a:latin typeface="Times New Roman" pitchFamily="18" charset="0"/>
                <a:ea typeface="標楷體" pitchFamily="65" charset="-120"/>
                <a:cs typeface="Times New Roman" pitchFamily="18" charset="0"/>
              </a:rPr>
              <a:t>6</a:t>
            </a:r>
            <a:r>
              <a:rPr lang="zh-TW" altLang="en-US" dirty="0">
                <a:latin typeface="Times New Roman" pitchFamily="18" charset="0"/>
                <a:ea typeface="標楷體" pitchFamily="65" charset="-120"/>
                <a:cs typeface="Times New Roman" pitchFamily="18" charset="0"/>
              </a:rPr>
              <a:t> </a:t>
            </a:r>
            <a:r>
              <a:rPr lang="en-US" altLang="zh-TW" dirty="0">
                <a:latin typeface="Times New Roman" pitchFamily="18" charset="0"/>
                <a:ea typeface="標楷體" pitchFamily="65" charset="-120"/>
                <a:cs typeface="Times New Roman" pitchFamily="18" charset="0"/>
              </a:rPr>
              <a:t>employee</a:t>
            </a:r>
          </a:p>
        </p:txBody>
      </p:sp>
    </p:spTree>
    <p:extLst>
      <p:ext uri="{BB962C8B-B14F-4D97-AF65-F5344CB8AC3E}">
        <p14:creationId xmlns:p14="http://schemas.microsoft.com/office/powerpoint/2010/main" val="365938641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JUN-06-2012\整理\圖4-1-1.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524000" y="1556792"/>
            <a:ext cx="9144000" cy="4551158"/>
          </a:xfrm>
          <a:prstGeom prst="rect">
            <a:avLst/>
          </a:prstGeom>
          <a:noFill/>
        </p:spPr>
      </p:pic>
      <p:sp>
        <p:nvSpPr>
          <p:cNvPr id="2" name="文字方塊 1">
            <a:extLst>
              <a:ext uri="{FF2B5EF4-FFF2-40B4-BE49-F238E27FC236}">
                <a16:creationId xmlns:a16="http://schemas.microsoft.com/office/drawing/2014/main" id="{6719E332-6B28-4236-9DD1-CFB145E78E3A}"/>
              </a:ext>
            </a:extLst>
          </p:cNvPr>
          <p:cNvSpPr txBox="1"/>
          <p:nvPr/>
        </p:nvSpPr>
        <p:spPr>
          <a:xfrm>
            <a:off x="6888088" y="1588802"/>
            <a:ext cx="1944216" cy="400110"/>
          </a:xfrm>
          <a:prstGeom prst="rect">
            <a:avLst/>
          </a:prstGeom>
          <a:noFill/>
        </p:spPr>
        <p:txBody>
          <a:bodyPr wrap="square" rtlCol="0">
            <a:spAutoFit/>
          </a:bodyPr>
          <a:lstStyle/>
          <a:p>
            <a:pPr algn="ctr" fontAlgn="base">
              <a:spcBef>
                <a:spcPct val="0"/>
              </a:spcBef>
              <a:spcAft>
                <a:spcPct val="0"/>
              </a:spcAft>
            </a:pPr>
            <a:r>
              <a:rPr kumimoji="1" lang="en-US" altLang="zh-TW" sz="2000" b="1" dirty="0">
                <a:solidFill>
                  <a:srgbClr val="FF0000"/>
                </a:solidFill>
                <a:latin typeface="Arial" charset="0"/>
                <a:ea typeface="標楷體" pitchFamily="65" charset="-120"/>
              </a:rPr>
              <a:t>HPS lamp</a:t>
            </a:r>
            <a:endParaRPr kumimoji="1" lang="zh-TW" altLang="en-US" sz="2000" b="1" dirty="0">
              <a:solidFill>
                <a:srgbClr val="FF0000"/>
              </a:solidFill>
              <a:latin typeface="Arial" charset="0"/>
              <a:ea typeface="標楷體" pitchFamily="65" charset="-120"/>
            </a:endParaRPr>
          </a:p>
        </p:txBody>
      </p:sp>
      <p:sp>
        <p:nvSpPr>
          <p:cNvPr id="4" name="標題 1">
            <a:extLst>
              <a:ext uri="{FF2B5EF4-FFF2-40B4-BE49-F238E27FC236}">
                <a16:creationId xmlns:a16="http://schemas.microsoft.com/office/drawing/2014/main" id="{B0D6A47D-7AEC-4842-884A-83BA9FB86473}"/>
              </a:ext>
            </a:extLst>
          </p:cNvPr>
          <p:cNvSpPr txBox="1">
            <a:spLocks/>
          </p:cNvSpPr>
          <p:nvPr/>
        </p:nvSpPr>
        <p:spPr bwMode="auto">
          <a:xfrm>
            <a:off x="1981200" y="274639"/>
            <a:ext cx="8229600" cy="8501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dirty="0">
                <a:solidFill>
                  <a:prstClr val="black"/>
                </a:solidFill>
                <a:latin typeface="Calibri"/>
                <a:ea typeface="新細明體" panose="02020500000000000000" pitchFamily="18" charset="-120"/>
              </a:rPr>
              <a:t>TS type PFAL: Aeroponics</a:t>
            </a:r>
            <a:endParaRPr lang="zh-TW" altLang="en-US" dirty="0">
              <a:solidFill>
                <a:prstClr val="black"/>
              </a:solidFill>
              <a:latin typeface="Calibri"/>
              <a:ea typeface="新細明體" panose="02020500000000000000" pitchFamily="18" charset="-120"/>
            </a:endParaRPr>
          </a:p>
        </p:txBody>
      </p:sp>
    </p:spTree>
    <p:extLst>
      <p:ext uri="{BB962C8B-B14F-4D97-AF65-F5344CB8AC3E}">
        <p14:creationId xmlns:p14="http://schemas.microsoft.com/office/powerpoint/2010/main" val="347854861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zh-TW" dirty="0"/>
              <a:t>Aeroponics</a:t>
            </a:r>
            <a:endParaRPr lang="zh-TW" altLang="en-US" dirty="0"/>
          </a:p>
        </p:txBody>
      </p:sp>
      <p:pic>
        <p:nvPicPr>
          <p:cNvPr id="30724" name="圖片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65358" y="1268761"/>
            <a:ext cx="7745443" cy="4629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178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87B9231-42E1-438D-8F31-4B97483A4A84}"/>
              </a:ext>
            </a:extLst>
          </p:cNvPr>
          <p:cNvSpPr/>
          <p:nvPr/>
        </p:nvSpPr>
        <p:spPr>
          <a:xfrm>
            <a:off x="4098789" y="4031143"/>
            <a:ext cx="3207609" cy="646331"/>
          </a:xfrm>
          <a:prstGeom prst="rect">
            <a:avLst/>
          </a:prstGeom>
        </p:spPr>
        <p:txBody>
          <a:bodyPr wrap="none">
            <a:spAutoFit/>
          </a:bodyPr>
          <a:lstStyle/>
          <a:p>
            <a:r>
              <a:rPr lang="en-US" altLang="zh-TW" dirty="0">
                <a:hlinkClick r:id="rId2"/>
              </a:rPr>
              <a:t>https://youtu.be/YDQQj-WzT_U</a:t>
            </a:r>
            <a:endParaRPr lang="en-US" altLang="zh-TW" dirty="0"/>
          </a:p>
          <a:p>
            <a:endParaRPr lang="zh-TW" altLang="en-US" dirty="0"/>
          </a:p>
        </p:txBody>
      </p:sp>
      <p:sp>
        <p:nvSpPr>
          <p:cNvPr id="4" name="矩形 3">
            <a:extLst>
              <a:ext uri="{FF2B5EF4-FFF2-40B4-BE49-F238E27FC236}">
                <a16:creationId xmlns:a16="http://schemas.microsoft.com/office/drawing/2014/main" id="{84EE7EF7-03AB-4C2C-A2E9-A6F391423297}"/>
              </a:ext>
            </a:extLst>
          </p:cNvPr>
          <p:cNvSpPr/>
          <p:nvPr/>
        </p:nvSpPr>
        <p:spPr>
          <a:xfrm>
            <a:off x="2931091" y="2034477"/>
            <a:ext cx="5798190" cy="646331"/>
          </a:xfrm>
          <a:prstGeom prst="rect">
            <a:avLst/>
          </a:prstGeom>
        </p:spPr>
        <p:txBody>
          <a:bodyPr wrap="none">
            <a:spAutoFit/>
          </a:bodyPr>
          <a:lstStyle/>
          <a:p>
            <a:r>
              <a:rPr lang="en-US" altLang="zh-TW" dirty="0">
                <a:hlinkClick r:id="rId3"/>
              </a:rPr>
              <a:t>https://www.youtube.com/watch?v=ME_rprRlmMM&amp;t=32s</a:t>
            </a:r>
            <a:endParaRPr lang="en-US" altLang="zh-TW" dirty="0"/>
          </a:p>
          <a:p>
            <a:endParaRPr lang="zh-TW" altLang="en-US" dirty="0"/>
          </a:p>
        </p:txBody>
      </p:sp>
      <p:sp>
        <p:nvSpPr>
          <p:cNvPr id="5" name="矩形 4">
            <a:extLst>
              <a:ext uri="{FF2B5EF4-FFF2-40B4-BE49-F238E27FC236}">
                <a16:creationId xmlns:a16="http://schemas.microsoft.com/office/drawing/2014/main" id="{8E8FE468-B189-461B-AF4A-859EFC3A3A70}"/>
              </a:ext>
            </a:extLst>
          </p:cNvPr>
          <p:cNvSpPr/>
          <p:nvPr/>
        </p:nvSpPr>
        <p:spPr>
          <a:xfrm>
            <a:off x="3334246" y="2986643"/>
            <a:ext cx="4991879" cy="646331"/>
          </a:xfrm>
          <a:prstGeom prst="rect">
            <a:avLst/>
          </a:prstGeom>
        </p:spPr>
        <p:txBody>
          <a:bodyPr wrap="none">
            <a:spAutoFit/>
          </a:bodyPr>
          <a:lstStyle/>
          <a:p>
            <a:r>
              <a:rPr lang="en-US" altLang="zh-TW" dirty="0">
                <a:hlinkClick r:id="rId4"/>
              </a:rPr>
              <a:t>https://www.youtube.com/watch?v=1m9U-AZ98_k</a:t>
            </a:r>
            <a:endParaRPr lang="en-US" altLang="zh-TW" dirty="0"/>
          </a:p>
          <a:p>
            <a:endParaRPr lang="zh-TW" altLang="en-US" dirty="0"/>
          </a:p>
        </p:txBody>
      </p:sp>
      <p:sp>
        <p:nvSpPr>
          <p:cNvPr id="6" name="文字方塊 5">
            <a:extLst>
              <a:ext uri="{FF2B5EF4-FFF2-40B4-BE49-F238E27FC236}">
                <a16:creationId xmlns:a16="http://schemas.microsoft.com/office/drawing/2014/main" id="{C7066C63-E592-4F8A-B670-79E2A8859743}"/>
              </a:ext>
            </a:extLst>
          </p:cNvPr>
          <p:cNvSpPr txBox="1"/>
          <p:nvPr/>
        </p:nvSpPr>
        <p:spPr>
          <a:xfrm>
            <a:off x="1893842" y="481726"/>
            <a:ext cx="7574974" cy="523220"/>
          </a:xfrm>
          <a:prstGeom prst="rect">
            <a:avLst/>
          </a:prstGeom>
          <a:noFill/>
        </p:spPr>
        <p:txBody>
          <a:bodyPr wrap="square" rtlCol="0">
            <a:spAutoFit/>
          </a:bodyPr>
          <a:lstStyle/>
          <a:p>
            <a:pPr algn="ctr" fontAlgn="base">
              <a:spcBef>
                <a:spcPct val="0"/>
              </a:spcBef>
              <a:spcAft>
                <a:spcPct val="0"/>
              </a:spcAft>
            </a:pPr>
            <a:r>
              <a:rPr kumimoji="1" lang="en-US" altLang="zh-TW" sz="2800" dirty="0" err="1">
                <a:solidFill>
                  <a:prstClr val="black"/>
                </a:solidFill>
                <a:latin typeface="Arial" charset="0"/>
                <a:ea typeface="標楷體" pitchFamily="65" charset="-120"/>
                <a:hlinkClick r:id="rId5"/>
              </a:rPr>
              <a:t>AeroFarms</a:t>
            </a:r>
            <a:r>
              <a:rPr kumimoji="1" lang="en-US" altLang="zh-TW" sz="2800" dirty="0">
                <a:solidFill>
                  <a:prstClr val="black"/>
                </a:solidFill>
                <a:latin typeface="Arial" charset="0"/>
                <a:ea typeface="標楷體" pitchFamily="65" charset="-120"/>
              </a:rPr>
              <a:t>: The largest PFAL in US</a:t>
            </a:r>
            <a:endParaRPr kumimoji="1" lang="zh-TW" altLang="en-US" sz="2800" dirty="0">
              <a:solidFill>
                <a:prstClr val="black"/>
              </a:solidFill>
              <a:latin typeface="Arial" charset="0"/>
              <a:ea typeface="標楷體" pitchFamily="65" charset="-120"/>
            </a:endParaRPr>
          </a:p>
        </p:txBody>
      </p:sp>
    </p:spTree>
    <p:extLst>
      <p:ext uri="{BB962C8B-B14F-4D97-AF65-F5344CB8AC3E}">
        <p14:creationId xmlns:p14="http://schemas.microsoft.com/office/powerpoint/2010/main" val="206160103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b="1" dirty="0">
                <a:solidFill>
                  <a:srgbClr val="FF0000"/>
                </a:solidFill>
              </a:rPr>
              <a:t>R</a:t>
            </a:r>
            <a:r>
              <a:rPr lang="en-US" altLang="zh-TW" dirty="0"/>
              <a:t>atio of nutrient solutions</a:t>
            </a:r>
            <a:endParaRPr lang="zh-TW" altLang="en-US" dirty="0"/>
          </a:p>
        </p:txBody>
      </p:sp>
      <p:sp>
        <p:nvSpPr>
          <p:cNvPr id="3" name="內容版面配置區 2"/>
          <p:cNvSpPr>
            <a:spLocks noGrp="1"/>
          </p:cNvSpPr>
          <p:nvPr>
            <p:ph idx="1"/>
          </p:nvPr>
        </p:nvSpPr>
        <p:spPr>
          <a:xfrm>
            <a:off x="1837184" y="1600201"/>
            <a:ext cx="9745216" cy="4525963"/>
          </a:xfrm>
        </p:spPr>
        <p:txBody>
          <a:bodyPr>
            <a:normAutofit fontScale="92500"/>
          </a:bodyPr>
          <a:lstStyle/>
          <a:p>
            <a:pPr marL="0" indent="0" algn="ctr">
              <a:buNone/>
            </a:pPr>
            <a:r>
              <a:rPr lang="en-US" altLang="zh-TW" sz="4800" dirty="0"/>
              <a:t>R</a:t>
            </a:r>
            <a:r>
              <a:rPr lang="zh-TW" altLang="en-US" sz="4800" dirty="0"/>
              <a:t> </a:t>
            </a:r>
            <a:r>
              <a:rPr lang="en-US" altLang="zh-TW" sz="4800" dirty="0"/>
              <a:t>=</a:t>
            </a:r>
            <a:r>
              <a:rPr lang="zh-TW" altLang="en-US" sz="4800" dirty="0"/>
              <a:t> </a:t>
            </a:r>
            <a:r>
              <a:rPr lang="en-US" altLang="zh-TW" sz="4800" dirty="0"/>
              <a:t>U</a:t>
            </a:r>
            <a:r>
              <a:rPr lang="zh-TW" altLang="en-US" sz="4800" dirty="0"/>
              <a:t> </a:t>
            </a:r>
            <a:r>
              <a:rPr lang="en-US" altLang="zh-TW" sz="4800" dirty="0"/>
              <a:t>: B</a:t>
            </a:r>
          </a:p>
          <a:p>
            <a:pPr marL="0" indent="0" algn="ctr">
              <a:buNone/>
            </a:pPr>
            <a:r>
              <a:rPr lang="en-US" altLang="zh-TW" dirty="0"/>
              <a:t>U: total amount of </a:t>
            </a:r>
            <a:r>
              <a:rPr lang="en-US" altLang="zh-TW" sz="3900" b="1" dirty="0">
                <a:solidFill>
                  <a:srgbClr val="FF0000"/>
                </a:solidFill>
              </a:rPr>
              <a:t>solution on cultural shelf</a:t>
            </a:r>
            <a:endParaRPr lang="en-US" altLang="zh-TW" b="1" dirty="0">
              <a:solidFill>
                <a:srgbClr val="FF0000"/>
              </a:solidFill>
            </a:endParaRPr>
          </a:p>
          <a:p>
            <a:pPr marL="0" indent="0">
              <a:buNone/>
            </a:pPr>
            <a:r>
              <a:rPr lang="zh-TW" altLang="en-US" dirty="0"/>
              <a:t>             </a:t>
            </a:r>
            <a:r>
              <a:rPr lang="en-US" altLang="zh-TW" dirty="0"/>
              <a:t>B: amount of </a:t>
            </a:r>
            <a:r>
              <a:rPr lang="en-US" altLang="zh-TW" sz="3900" b="1" dirty="0">
                <a:solidFill>
                  <a:srgbClr val="FF0000"/>
                </a:solidFill>
              </a:rPr>
              <a:t>solution in buffering tank</a:t>
            </a:r>
          </a:p>
          <a:p>
            <a:pPr marL="0" indent="0">
              <a:buNone/>
            </a:pPr>
            <a:endParaRPr lang="en-US" altLang="zh-TW" dirty="0"/>
          </a:p>
          <a:p>
            <a:r>
              <a:rPr lang="en-US" altLang="zh-TW" dirty="0"/>
              <a:t>R</a:t>
            </a:r>
            <a:r>
              <a:rPr lang="zh-TW" altLang="en-US" dirty="0"/>
              <a:t> </a:t>
            </a:r>
            <a:r>
              <a:rPr lang="en-US" altLang="zh-TW" dirty="0"/>
              <a:t>small, easy to operate, but required large buffering tank</a:t>
            </a:r>
          </a:p>
          <a:p>
            <a:r>
              <a:rPr lang="en-US" altLang="zh-TW" dirty="0"/>
              <a:t>Manually operated system, R should be minimized</a:t>
            </a:r>
          </a:p>
          <a:p>
            <a:r>
              <a:rPr lang="en-US" altLang="zh-TW" dirty="0"/>
              <a:t>Automatic control system, R should be maximized</a:t>
            </a:r>
          </a:p>
          <a:p>
            <a:endParaRPr lang="zh-TW" altLang="en-US" dirty="0"/>
          </a:p>
          <a:p>
            <a:endParaRPr lang="zh-TW" altLang="en-US" dirty="0"/>
          </a:p>
        </p:txBody>
      </p:sp>
    </p:spTree>
    <p:extLst>
      <p:ext uri="{BB962C8B-B14F-4D97-AF65-F5344CB8AC3E}">
        <p14:creationId xmlns:p14="http://schemas.microsoft.com/office/powerpoint/2010/main" val="399497811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Circulation control</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p:txBody>
          <a:bodyPr>
            <a:norm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Continuous type</a:t>
            </a: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NFT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(Nutrient Film Technique)</a:t>
            </a: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DFT (Deep Flow Technique, also named DWC, deep water culture)</a:t>
            </a: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Intermittent type</a:t>
            </a: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Ebb and Flow type</a:t>
            </a: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Aeroponic type</a:t>
            </a:r>
          </a:p>
          <a:p>
            <a:pPr lvl="1"/>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DFT (DWC)</a:t>
            </a:r>
          </a:p>
        </p:txBody>
      </p:sp>
    </p:spTree>
    <p:extLst>
      <p:ext uri="{BB962C8B-B14F-4D97-AF65-F5344CB8AC3E}">
        <p14:creationId xmlns:p14="http://schemas.microsoft.com/office/powerpoint/2010/main" val="96871064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31189" y="260648"/>
            <a:ext cx="4828028" cy="1143000"/>
          </a:xfrm>
        </p:spPr>
        <p:txBody>
          <a:bodyPr>
            <a:normAutofit fontScale="90000"/>
          </a:bodyPr>
          <a:lstStyle/>
          <a:p>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Timer for continuous or intermittent control of pump</a:t>
            </a:r>
            <a:endParaRPr lang="zh-TW" altLang="en-US" sz="3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194" name="Picture 2" descr="http://t3.gstatic.com/images?q=tbn:ANd9GcTfhO7_LLybVhIVWyle-BVdPAWaczJYIbt12TsMJ5RPMY2daR08n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68234" y="1844824"/>
            <a:ext cx="3283951" cy="324036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t1.gstatic.com/images?q=tbn:ANd9GcSZEEk5pyaxDmk2KmFSbXj_8ZnywPvcNWPicbxCW0IJTxU6RBo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41203" y="-43427"/>
            <a:ext cx="2089987" cy="35872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wefang\Desktop\photo\NTU_PF_Photo\DSC07883.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459218" y="-64656"/>
            <a:ext cx="2170533" cy="35036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efang\Desktop\20120425_164213.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546103" y="3735725"/>
            <a:ext cx="2085087" cy="30890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3.gstatic.com/images?q=tbn:ANd9GcTxPzKHTh8lFoYqiJg7m4PtNhn1gnEJktubdKmdOqi5U5cGb8KU"/>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8256240" y="3575911"/>
            <a:ext cx="2289482" cy="3248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87635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850106"/>
          </a:xfrm>
          <a:noFill/>
          <a:ln>
            <a:noFill/>
          </a:ln>
        </p:spPr>
        <p:style>
          <a:lnRef idx="1">
            <a:schemeClr val="accent1"/>
          </a:lnRef>
          <a:fillRef idx="2">
            <a:schemeClr val="accent1"/>
          </a:fillRef>
          <a:effectRef idx="1">
            <a:schemeClr val="accent1"/>
          </a:effectRef>
          <a:fontRef idx="minor">
            <a:schemeClr val="dk1"/>
          </a:fontRef>
        </p:style>
        <p:txBody>
          <a:bodyPr>
            <a:noAutofit/>
          </a:bodyPr>
          <a:lstStyle/>
          <a:p>
            <a:r>
              <a:rPr lang="en-US" altLang="zh-TW" sz="3200" dirty="0">
                <a:latin typeface="Times New Roman" panose="02020603050405020304" pitchFamily="18" charset="0"/>
                <a:ea typeface="標楷體" pitchFamily="65" charset="-120"/>
                <a:cs typeface="Times New Roman" panose="02020603050405020304" pitchFamily="18" charset="0"/>
              </a:rPr>
              <a:t>Plumbing Design of circulating pumps</a:t>
            </a:r>
            <a:endParaRPr lang="zh-TW" altLang="en-US" sz="3200" dirty="0">
              <a:latin typeface="Times New Roman" panose="02020603050405020304" pitchFamily="18" charset="0"/>
              <a:ea typeface="標楷體" pitchFamily="65" charset="-120"/>
              <a:cs typeface="Times New Roman" panose="02020603050405020304" pitchFamily="18" charset="0"/>
            </a:endParaRPr>
          </a:p>
        </p:txBody>
      </p:sp>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524000" y="1345721"/>
            <a:ext cx="9148233" cy="5515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12"/>
          <p:cNvSpPr/>
          <p:nvPr/>
        </p:nvSpPr>
        <p:spPr>
          <a:xfrm>
            <a:off x="7248128" y="1556792"/>
            <a:ext cx="3419872" cy="1754326"/>
          </a:xfrm>
          <a:prstGeom prst="rect">
            <a:avLst/>
          </a:prstGeom>
          <a:solidFill>
            <a:schemeClr val="bg1"/>
          </a:solidFill>
        </p:spPr>
        <p:txBody>
          <a:bodyPr wrap="square">
            <a:spAutoFit/>
          </a:bodyPr>
          <a:lstStyle/>
          <a:p>
            <a:pPr marL="457200" indent="-457200" fontAlgn="base">
              <a:spcBef>
                <a:spcPct val="0"/>
              </a:spcBef>
              <a:spcAft>
                <a:spcPct val="0"/>
              </a:spcAft>
              <a:buFont typeface="Arial" pitchFamily="34" charset="0"/>
              <a:buChar char="•"/>
              <a:defRPr/>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Sensor required flowing solution</a:t>
            </a:r>
          </a:p>
          <a:p>
            <a:pPr marL="457200" indent="-457200" fontAlgn="base">
              <a:spcBef>
                <a:spcPct val="0"/>
              </a:spcBef>
              <a:spcAft>
                <a:spcPct val="0"/>
              </a:spcAft>
              <a:buFont typeface="Arial" pitchFamily="34" charset="0"/>
              <a:buChar char="•"/>
              <a:defRPr/>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Buffer tank required stir/Agitating all the time to ensure better mixing and proper DO</a:t>
            </a:r>
            <a:endPar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14" name="投影片編號版面配置區 3"/>
          <p:cNvSpPr txBox="1">
            <a:spLocks/>
          </p:cNvSpPr>
          <p:nvPr/>
        </p:nvSpPr>
        <p:spPr>
          <a:xfrm>
            <a:off x="8077200" y="6356351"/>
            <a:ext cx="2133600" cy="365125"/>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base">
              <a:spcBef>
                <a:spcPct val="0"/>
              </a:spcBef>
              <a:spcAft>
                <a:spcPct val="0"/>
              </a:spcAft>
              <a:defRPr/>
            </a:pPr>
            <a:fld id="{73DA0BB7-265A-403C-9275-D587AB510EDC}" type="slidenum">
              <a:rPr kumimoji="1" lang="zh-TW" altLang="en-US" sz="240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pPr algn="r" fontAlgn="base">
                <a:spcBef>
                  <a:spcPct val="0"/>
                </a:spcBef>
                <a:spcAft>
                  <a:spcPct val="0"/>
                </a:spcAft>
                <a:defRPr/>
              </a:pPr>
              <a:t>149</a:t>
            </a:fld>
            <a:endParaRPr kumimoji="1" lang="zh-TW" altLang="en-US" sz="2400">
              <a:solidFill>
                <a:prstClr val="black"/>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3" name="文字方塊 2"/>
          <p:cNvSpPr txBox="1"/>
          <p:nvPr/>
        </p:nvSpPr>
        <p:spPr>
          <a:xfrm>
            <a:off x="2855640" y="4160490"/>
            <a:ext cx="2592288" cy="369332"/>
          </a:xfrm>
          <a:prstGeom prst="rect">
            <a:avLst/>
          </a:prstGeom>
          <a:noFill/>
        </p:spPr>
        <p:txBody>
          <a:bodyPr wrap="square" rtlCol="0">
            <a:spAutoFit/>
          </a:bodyPr>
          <a:lstStyle/>
          <a:p>
            <a:pPr algn="ctr" fontAlgn="base">
              <a:spcBef>
                <a:spcPct val="0"/>
              </a:spcBef>
              <a:spcAft>
                <a:spcPct val="0"/>
              </a:spcAft>
              <a:defRPr/>
            </a:pPr>
            <a:r>
              <a:rPr kumimoji="1"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For Intermittent flow</a:t>
            </a:r>
            <a:endParaRPr kumimoji="1"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文字方塊 6"/>
          <p:cNvSpPr txBox="1"/>
          <p:nvPr/>
        </p:nvSpPr>
        <p:spPr>
          <a:xfrm>
            <a:off x="6319624" y="6352143"/>
            <a:ext cx="2592288" cy="369332"/>
          </a:xfrm>
          <a:prstGeom prst="rect">
            <a:avLst/>
          </a:prstGeom>
          <a:noFill/>
        </p:spPr>
        <p:txBody>
          <a:bodyPr wrap="square" rtlCol="0">
            <a:spAutoFit/>
          </a:bodyPr>
          <a:lstStyle/>
          <a:p>
            <a:pPr algn="ctr" fontAlgn="base">
              <a:spcBef>
                <a:spcPct val="0"/>
              </a:spcBef>
              <a:spcAft>
                <a:spcPct val="0"/>
              </a:spcAft>
              <a:defRPr/>
            </a:pPr>
            <a:r>
              <a:rPr kumimoji="1"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For Continuous flow</a:t>
            </a:r>
            <a:endParaRPr kumimoji="1"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15709641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2FF1B01-3BD2-48BC-8FF1-C9D06E823E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42163" y="1452996"/>
            <a:ext cx="2507674" cy="2895601"/>
          </a:xfrm>
          <a:prstGeom prst="rect">
            <a:avLst/>
          </a:prstGeom>
        </p:spPr>
      </p:pic>
      <p:grpSp>
        <p:nvGrpSpPr>
          <p:cNvPr id="12" name="群組 11">
            <a:extLst>
              <a:ext uri="{FF2B5EF4-FFF2-40B4-BE49-F238E27FC236}">
                <a16:creationId xmlns:a16="http://schemas.microsoft.com/office/drawing/2014/main" id="{5D57285C-1A7F-4C56-B1E5-339C4EA22E79}"/>
              </a:ext>
            </a:extLst>
          </p:cNvPr>
          <p:cNvGrpSpPr/>
          <p:nvPr/>
        </p:nvGrpSpPr>
        <p:grpSpPr>
          <a:xfrm>
            <a:off x="4478482" y="4824968"/>
            <a:ext cx="3235037" cy="580039"/>
            <a:chOff x="3897745" y="5467927"/>
            <a:chExt cx="4313382" cy="773385"/>
          </a:xfrm>
        </p:grpSpPr>
        <p:sp>
          <p:nvSpPr>
            <p:cNvPr id="13" name="矩形: 圓角 12">
              <a:extLst>
                <a:ext uri="{FF2B5EF4-FFF2-40B4-BE49-F238E27FC236}">
                  <a16:creationId xmlns:a16="http://schemas.microsoft.com/office/drawing/2014/main" id="{F2280658-9A48-4226-9924-A2CF691A582B}"/>
                </a:ext>
              </a:extLst>
            </p:cNvPr>
            <p:cNvSpPr/>
            <p:nvPr/>
          </p:nvSpPr>
          <p:spPr>
            <a:xfrm>
              <a:off x="3897745" y="5467927"/>
              <a:ext cx="4313382" cy="773385"/>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14" name="文字方塊 13">
              <a:extLst>
                <a:ext uri="{FF2B5EF4-FFF2-40B4-BE49-F238E27FC236}">
                  <a16:creationId xmlns:a16="http://schemas.microsoft.com/office/drawing/2014/main" id="{503B7547-F839-4781-B100-EF4EE6E6984C}"/>
                </a:ext>
              </a:extLst>
            </p:cNvPr>
            <p:cNvSpPr txBox="1"/>
            <p:nvPr/>
          </p:nvSpPr>
          <p:spPr>
            <a:xfrm>
              <a:off x="4071646" y="5580162"/>
              <a:ext cx="3925454" cy="615553"/>
            </a:xfrm>
            <a:prstGeom prst="rect">
              <a:avLst/>
            </a:prstGeom>
            <a:noFill/>
          </p:spPr>
          <p:txBody>
            <a:bodyPr wrap="square" rtlCol="0">
              <a:spAutoFit/>
            </a:bodyPr>
            <a:lstStyle/>
            <a:p>
              <a:pPr algn="ctr" fontAlgn="base">
                <a:spcBef>
                  <a:spcPct val="0"/>
                </a:spcBef>
                <a:spcAft>
                  <a:spcPct val="0"/>
                </a:spcAft>
              </a:pPr>
              <a:r>
                <a:rPr kumimoji="1" lang="en-US" altLang="zh-TW" sz="2400" dirty="0">
                  <a:solidFill>
                    <a:srgbClr val="4F81BD">
                      <a:lumMod val="50000"/>
                    </a:srgbClr>
                  </a:solidFill>
                  <a:latin typeface="Times New Roman" panose="02020603050405020304" pitchFamily="18" charset="0"/>
                  <a:ea typeface="標楷體" pitchFamily="65" charset="-120"/>
                  <a:cs typeface="Times New Roman" panose="02020603050405020304" pitchFamily="18" charset="0"/>
                </a:rPr>
                <a:t>HEALTH</a:t>
              </a:r>
              <a:r>
                <a:rPr kumimoji="1" lang="zh-TW" altLang="en-US" sz="2400" dirty="0">
                  <a:solidFill>
                    <a:srgbClr val="4F81BD">
                      <a:lumMod val="50000"/>
                    </a:srgbClr>
                  </a:solidFill>
                  <a:latin typeface="Times New Roman" panose="02020603050405020304" pitchFamily="18" charset="0"/>
                  <a:ea typeface="標楷體" pitchFamily="65" charset="-120"/>
                  <a:cs typeface="Times New Roman" panose="02020603050405020304" pitchFamily="18" charset="0"/>
                </a:rPr>
                <a:t> </a:t>
              </a:r>
              <a:r>
                <a:rPr kumimoji="1" lang="en-US" altLang="zh-TW" sz="2400" dirty="0">
                  <a:solidFill>
                    <a:srgbClr val="4F81BD">
                      <a:lumMod val="50000"/>
                    </a:srgbClr>
                  </a:solidFill>
                  <a:latin typeface="Times New Roman" panose="02020603050405020304" pitchFamily="18" charset="0"/>
                  <a:ea typeface="標楷體" pitchFamily="65" charset="-120"/>
                  <a:cs typeface="Times New Roman" panose="02020603050405020304" pitchFamily="18" charset="0"/>
                </a:rPr>
                <a:t>ELEMENT</a:t>
              </a:r>
              <a:endParaRPr kumimoji="1" lang="zh-TW" altLang="en-US" sz="2400" dirty="0">
                <a:solidFill>
                  <a:srgbClr val="4F81BD">
                    <a:lumMod val="50000"/>
                  </a:srgbClr>
                </a:solidFill>
                <a:latin typeface="Times New Roman" panose="02020603050405020304" pitchFamily="18" charset="0"/>
                <a:ea typeface="標楷體" pitchFamily="65" charset="-120"/>
                <a:cs typeface="Times New Roman" panose="02020603050405020304" pitchFamily="18" charset="0"/>
              </a:endParaRPr>
            </a:p>
          </p:txBody>
        </p:sp>
      </p:grpSp>
      <p:grpSp>
        <p:nvGrpSpPr>
          <p:cNvPr id="15" name="群組 14">
            <a:extLst>
              <a:ext uri="{FF2B5EF4-FFF2-40B4-BE49-F238E27FC236}">
                <a16:creationId xmlns:a16="http://schemas.microsoft.com/office/drawing/2014/main" id="{274C8A41-0268-4D21-922A-9DB08EB730AD}"/>
              </a:ext>
            </a:extLst>
          </p:cNvPr>
          <p:cNvGrpSpPr/>
          <p:nvPr/>
        </p:nvGrpSpPr>
        <p:grpSpPr>
          <a:xfrm>
            <a:off x="2296390" y="2750128"/>
            <a:ext cx="2123210" cy="1177637"/>
            <a:chOff x="1330035" y="554182"/>
            <a:chExt cx="2050473" cy="1570182"/>
          </a:xfrm>
          <a:solidFill>
            <a:schemeClr val="bg1"/>
          </a:solidFill>
        </p:grpSpPr>
        <p:sp>
          <p:nvSpPr>
            <p:cNvPr id="16" name="矩形 15">
              <a:extLst>
                <a:ext uri="{FF2B5EF4-FFF2-40B4-BE49-F238E27FC236}">
                  <a16:creationId xmlns:a16="http://schemas.microsoft.com/office/drawing/2014/main" id="{226E81ED-C470-450C-8E2E-5513546C421E}"/>
                </a:ext>
              </a:extLst>
            </p:cNvPr>
            <p:cNvSpPr/>
            <p:nvPr/>
          </p:nvSpPr>
          <p:spPr>
            <a:xfrm>
              <a:off x="1330035" y="554182"/>
              <a:ext cx="2050473" cy="157018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sz="1600">
                <a:solidFill>
                  <a:srgbClr val="FF0000"/>
                </a:solidFill>
                <a:latin typeface="Calibri"/>
                <a:ea typeface="新細明體" panose="02020500000000000000" pitchFamily="18" charset="-120"/>
              </a:endParaRPr>
            </a:p>
          </p:txBody>
        </p:sp>
        <p:sp>
          <p:nvSpPr>
            <p:cNvPr id="17" name="文字方塊 16">
              <a:extLst>
                <a:ext uri="{FF2B5EF4-FFF2-40B4-BE49-F238E27FC236}">
                  <a16:creationId xmlns:a16="http://schemas.microsoft.com/office/drawing/2014/main" id="{F9052DB4-5C11-4C2F-91FC-38318F71D8E9}"/>
                </a:ext>
              </a:extLst>
            </p:cNvPr>
            <p:cNvSpPr txBox="1"/>
            <p:nvPr/>
          </p:nvSpPr>
          <p:spPr>
            <a:xfrm>
              <a:off x="1496289" y="646775"/>
              <a:ext cx="1717964" cy="1354217"/>
            </a:xfrm>
            <a:prstGeom prst="rect">
              <a:avLst/>
            </a:prstGeom>
            <a:grpFill/>
          </p:spPr>
          <p:txBody>
            <a:bodyPr wrap="square" rtlCol="0">
              <a:spAutoFit/>
            </a:bodyPr>
            <a:lstStyle/>
            <a:p>
              <a:pPr algn="ctr" fontAlgn="base">
                <a:spcBef>
                  <a:spcPct val="0"/>
                </a:spcBef>
                <a:spcAft>
                  <a:spcPct val="0"/>
                </a:spcAft>
              </a:pPr>
              <a:r>
                <a:rPr kumimoji="1" lang="en-US" altLang="zh-TW" sz="2000" dirty="0">
                  <a:solidFill>
                    <a:srgbClr val="FF0000"/>
                  </a:solidFill>
                  <a:latin typeface="Times New Roman" panose="02020603050405020304" pitchFamily="18" charset="0"/>
                  <a:ea typeface="標楷體" pitchFamily="65" charset="-120"/>
                  <a:cs typeface="Times New Roman" panose="02020603050405020304" pitchFamily="18" charset="0"/>
                </a:rPr>
                <a:t>Heavy Fruiting and</a:t>
              </a:r>
            </a:p>
            <a:p>
              <a:pPr algn="ctr" fontAlgn="base">
                <a:spcBef>
                  <a:spcPct val="0"/>
                </a:spcBef>
                <a:spcAft>
                  <a:spcPct val="0"/>
                </a:spcAft>
              </a:pPr>
              <a:r>
                <a:rPr kumimoji="1" lang="en-US" altLang="zh-TW" sz="2000" dirty="0">
                  <a:solidFill>
                    <a:srgbClr val="FF0000"/>
                  </a:solidFill>
                  <a:latin typeface="Times New Roman" panose="02020603050405020304" pitchFamily="18" charset="0"/>
                  <a:ea typeface="標楷體" pitchFamily="65" charset="-120"/>
                  <a:cs typeface="Times New Roman" panose="02020603050405020304" pitchFamily="18" charset="0"/>
                </a:rPr>
                <a:t>Flowering</a:t>
              </a:r>
              <a:endParaRPr kumimoji="1" lang="zh-TW" altLang="en-US" sz="2000" dirty="0">
                <a:solidFill>
                  <a:srgbClr val="FF0000"/>
                </a:solidFill>
                <a:latin typeface="Times New Roman" panose="02020603050405020304" pitchFamily="18" charset="0"/>
                <a:ea typeface="標楷體" pitchFamily="65" charset="-120"/>
                <a:cs typeface="Times New Roman" panose="02020603050405020304" pitchFamily="18" charset="0"/>
              </a:endParaRPr>
            </a:p>
          </p:txBody>
        </p:sp>
      </p:grpSp>
      <p:grpSp>
        <p:nvGrpSpPr>
          <p:cNvPr id="18" name="群組 17">
            <a:extLst>
              <a:ext uri="{FF2B5EF4-FFF2-40B4-BE49-F238E27FC236}">
                <a16:creationId xmlns:a16="http://schemas.microsoft.com/office/drawing/2014/main" id="{767D2813-87EE-4D6C-A058-99E0440E6720}"/>
              </a:ext>
            </a:extLst>
          </p:cNvPr>
          <p:cNvGrpSpPr/>
          <p:nvPr/>
        </p:nvGrpSpPr>
        <p:grpSpPr>
          <a:xfrm>
            <a:off x="7858476" y="2819573"/>
            <a:ext cx="1537855" cy="1177637"/>
            <a:chOff x="1330035" y="554182"/>
            <a:chExt cx="2050473" cy="1570182"/>
          </a:xfrm>
          <a:solidFill>
            <a:schemeClr val="bg1"/>
          </a:solidFill>
        </p:grpSpPr>
        <p:sp>
          <p:nvSpPr>
            <p:cNvPr id="19" name="矩形 18">
              <a:extLst>
                <a:ext uri="{FF2B5EF4-FFF2-40B4-BE49-F238E27FC236}">
                  <a16:creationId xmlns:a16="http://schemas.microsoft.com/office/drawing/2014/main" id="{F4A750FD-8CBD-44FC-B1C4-F0BC46755776}"/>
                </a:ext>
              </a:extLst>
            </p:cNvPr>
            <p:cNvSpPr/>
            <p:nvPr/>
          </p:nvSpPr>
          <p:spPr>
            <a:xfrm>
              <a:off x="1330035" y="554182"/>
              <a:ext cx="2050473" cy="157018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sz="1600">
                <a:solidFill>
                  <a:prstClr val="white"/>
                </a:solidFill>
                <a:latin typeface="Calibri"/>
                <a:ea typeface="新細明體" panose="02020500000000000000" pitchFamily="18" charset="-120"/>
              </a:endParaRPr>
            </a:p>
          </p:txBody>
        </p:sp>
        <p:sp>
          <p:nvSpPr>
            <p:cNvPr id="20" name="文字方塊 19">
              <a:extLst>
                <a:ext uri="{FF2B5EF4-FFF2-40B4-BE49-F238E27FC236}">
                  <a16:creationId xmlns:a16="http://schemas.microsoft.com/office/drawing/2014/main" id="{D2A870CE-64BE-41D2-AD6B-47A039AC26A8}"/>
                </a:ext>
              </a:extLst>
            </p:cNvPr>
            <p:cNvSpPr txBox="1"/>
            <p:nvPr/>
          </p:nvSpPr>
          <p:spPr>
            <a:xfrm>
              <a:off x="1496290" y="646775"/>
              <a:ext cx="1717964" cy="1354216"/>
            </a:xfrm>
            <a:prstGeom prst="rect">
              <a:avLst/>
            </a:prstGeom>
            <a:grpFill/>
          </p:spPr>
          <p:txBody>
            <a:bodyPr wrap="square" rtlCol="0">
              <a:spAutoFit/>
            </a:bodyPr>
            <a:lstStyle/>
            <a:p>
              <a:pPr algn="ctr" fontAlgn="base">
                <a:spcBef>
                  <a:spcPct val="0"/>
                </a:spcBef>
                <a:spcAft>
                  <a:spcPct val="0"/>
                </a:spcAft>
              </a:pPr>
              <a:r>
                <a:rPr kumimoji="1" lang="en-US" altLang="zh-TW" sz="20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rPr>
                <a:t>Add with</a:t>
              </a:r>
            </a:p>
            <a:p>
              <a:pPr algn="ctr" fontAlgn="base">
                <a:spcBef>
                  <a:spcPct val="0"/>
                </a:spcBef>
                <a:spcAft>
                  <a:spcPct val="0"/>
                </a:spcAft>
              </a:pPr>
              <a:r>
                <a:rPr kumimoji="1" lang="en-US" altLang="zh-TW" sz="20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rPr>
                <a:t>Bloom</a:t>
              </a:r>
            </a:p>
            <a:p>
              <a:pPr algn="ctr" fontAlgn="base">
                <a:spcBef>
                  <a:spcPct val="0"/>
                </a:spcBef>
                <a:spcAft>
                  <a:spcPct val="0"/>
                </a:spcAft>
              </a:pPr>
              <a:r>
                <a:rPr kumimoji="1" lang="en-US" altLang="zh-TW" sz="20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rPr>
                <a:t>Stimulants</a:t>
              </a:r>
              <a:endParaRPr kumimoji="1" lang="zh-TW" altLang="en-US" sz="20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endParaRPr>
            </a:p>
          </p:txBody>
        </p:sp>
      </p:grpSp>
    </p:spTree>
    <p:extLst>
      <p:ext uri="{BB962C8B-B14F-4D97-AF65-F5344CB8AC3E}">
        <p14:creationId xmlns:p14="http://schemas.microsoft.com/office/powerpoint/2010/main" val="17000207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8ACB72B-622C-4766-8B9E-BE9AAE64793A}"/>
              </a:ext>
            </a:extLst>
          </p:cNvPr>
          <p:cNvSpPr>
            <a:spLocks noGrp="1"/>
          </p:cNvSpPr>
          <p:nvPr>
            <p:ph type="title"/>
          </p:nvPr>
        </p:nvSpPr>
        <p:spPr/>
        <p:txBody>
          <a:bodyPr/>
          <a:lstStyle/>
          <a:p>
            <a:r>
              <a:rPr lang="en-US" altLang="zh-TW" dirty="0"/>
              <a:t>Outline</a:t>
            </a:r>
            <a:endParaRPr lang="zh-TW" altLang="en-US" dirty="0"/>
          </a:p>
        </p:txBody>
      </p:sp>
      <p:graphicFrame>
        <p:nvGraphicFramePr>
          <p:cNvPr id="4" name="內容版面配置區 3">
            <a:extLst>
              <a:ext uri="{FF2B5EF4-FFF2-40B4-BE49-F238E27FC236}">
                <a16:creationId xmlns:a16="http://schemas.microsoft.com/office/drawing/2014/main" id="{EABB8B28-80CD-4DAC-AA9D-8C83572E3CEB}"/>
              </a:ext>
            </a:extLst>
          </p:cNvPr>
          <p:cNvGraphicFramePr>
            <a:graphicFrameLocks noGrp="1"/>
          </p:cNvGraphicFramePr>
          <p:nvPr>
            <p:ph idx="1"/>
            <p:extLst/>
          </p:nvPr>
        </p:nvGraphicFramePr>
        <p:xfrm>
          <a:off x="1631504" y="1124744"/>
          <a:ext cx="9036496"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015673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6A7C88-C91E-4F3F-BFBB-C9CF2170EE5D}"/>
              </a:ext>
            </a:extLst>
          </p:cNvPr>
          <p:cNvSpPr>
            <a:spLocks noGrp="1"/>
          </p:cNvSpPr>
          <p:nvPr>
            <p:ph type="title"/>
          </p:nvPr>
        </p:nvSpPr>
        <p:spPr/>
        <p:txBody>
          <a:bodyPr>
            <a:normAutofit/>
          </a:bodyPr>
          <a:lstStyle/>
          <a:p>
            <a:r>
              <a:rPr lang="en-US" altLang="zh-TW" dirty="0"/>
              <a:t>Literature Review</a:t>
            </a:r>
            <a:endParaRPr lang="zh-TW" altLang="en-US" dirty="0"/>
          </a:p>
        </p:txBody>
      </p:sp>
      <p:sp>
        <p:nvSpPr>
          <p:cNvPr id="3" name="內容版面配置區 2">
            <a:extLst>
              <a:ext uri="{FF2B5EF4-FFF2-40B4-BE49-F238E27FC236}">
                <a16:creationId xmlns:a16="http://schemas.microsoft.com/office/drawing/2014/main" id="{4BC431D5-451C-4351-8330-AA2329898F07}"/>
              </a:ext>
            </a:extLst>
          </p:cNvPr>
          <p:cNvSpPr>
            <a:spLocks noGrp="1"/>
          </p:cNvSpPr>
          <p:nvPr>
            <p:ph idx="1"/>
          </p:nvPr>
        </p:nvSpPr>
        <p:spPr>
          <a:xfrm>
            <a:off x="1068779" y="1593561"/>
            <a:ext cx="10972799" cy="4415353"/>
          </a:xfrm>
        </p:spPr>
        <p:txBody>
          <a:bodyPr>
            <a:noAutofit/>
          </a:bodyPr>
          <a:lstStyle/>
          <a:p>
            <a:pPr marL="742950" indent="-742950">
              <a:buFont typeface="+mj-lt"/>
              <a:buAutoNum type="arabicPeriod"/>
            </a:pP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Influence of </a:t>
            </a:r>
            <a:r>
              <a:rPr lang="en-US" altLang="zh-TW" sz="4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sources of N</a:t>
            </a:r>
          </a:p>
          <a:p>
            <a:pPr marL="742950" indent="-742950">
              <a:buFont typeface="+mj-lt"/>
              <a:buAutoNum type="arabicPeriod"/>
            </a:pP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Influence of </a:t>
            </a:r>
            <a:r>
              <a:rPr lang="en-US" altLang="zh-TW" sz="4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NO</a:t>
            </a:r>
            <a:r>
              <a:rPr lang="en-US" altLang="zh-TW" sz="4000" baseline="-25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3</a:t>
            </a:r>
            <a:r>
              <a:rPr lang="en-US" altLang="zh-TW" sz="4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/NH</a:t>
            </a:r>
            <a:r>
              <a:rPr lang="en-US" altLang="zh-TW" sz="4000" baseline="-25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4</a:t>
            </a:r>
          </a:p>
          <a:p>
            <a:pPr marL="742950" indent="-742950">
              <a:buFont typeface="+mj-lt"/>
              <a:buAutoNum type="arabicPeriod"/>
            </a:pP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Influence of </a:t>
            </a:r>
            <a:r>
              <a:rPr lang="en-US" altLang="zh-TW" sz="4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water temperature</a:t>
            </a:r>
            <a:endParaRPr lang="en-US" altLang="zh-TW" sz="4000" dirty="0">
              <a:latin typeface="Times New Roman" panose="02020603050405020304" pitchFamily="18" charset="0"/>
              <a:cs typeface="Times New Roman" panose="02020603050405020304" pitchFamily="18" charset="0"/>
            </a:endParaRPr>
          </a:p>
          <a:p>
            <a:pPr marL="742950" indent="-742950">
              <a:buFont typeface="+mj-lt"/>
              <a:buAutoNum type="arabicPeriod"/>
            </a:pPr>
            <a:r>
              <a:rPr lang="en-US" altLang="zh-TW" sz="4000" dirty="0">
                <a:latin typeface="Times New Roman" panose="02020603050405020304" pitchFamily="18" charset="0"/>
                <a:cs typeface="Times New Roman" panose="02020603050405020304" pitchFamily="18" charset="0"/>
              </a:rPr>
              <a:t>Influence of concentration of K</a:t>
            </a:r>
            <a:r>
              <a:rPr lang="en-US" altLang="zh-TW" sz="4000" baseline="30000" dirty="0">
                <a:latin typeface="Times New Roman" panose="02020603050405020304" pitchFamily="18" charset="0"/>
                <a:cs typeface="Times New Roman" panose="02020603050405020304" pitchFamily="18" charset="0"/>
              </a:rPr>
              <a:t>+</a:t>
            </a:r>
            <a:endParaRPr lang="en-US" altLang="zh-TW" sz="4000" dirty="0">
              <a:latin typeface="Times New Roman" panose="02020603050405020304" pitchFamily="18" charset="0"/>
              <a:cs typeface="Times New Roman" panose="02020603050405020304" pitchFamily="18" charset="0"/>
            </a:endParaRPr>
          </a:p>
          <a:p>
            <a:pPr marL="742950" indent="-742950">
              <a:buFont typeface="+mj-lt"/>
              <a:buAutoNum type="arabicPeriod"/>
            </a:pPr>
            <a:r>
              <a:rPr lang="en-US" altLang="zh-TW" sz="4000" dirty="0">
                <a:solidFill>
                  <a:srgbClr val="202124"/>
                </a:solidFill>
                <a:latin typeface="Times New Roman" panose="02020603050405020304" pitchFamily="18" charset="0"/>
                <a:ea typeface="inherit"/>
                <a:cs typeface="Times New Roman" panose="02020603050405020304" pitchFamily="18" charset="0"/>
              </a:rPr>
              <a:t>Growing </a:t>
            </a:r>
            <a:r>
              <a:rPr lang="zh-TW" altLang="zh-TW" sz="4000" dirty="0">
                <a:solidFill>
                  <a:srgbClr val="202124"/>
                </a:solidFill>
                <a:latin typeface="Times New Roman" panose="02020603050405020304" pitchFamily="18" charset="0"/>
                <a:ea typeface="inherit"/>
                <a:cs typeface="Times New Roman" panose="02020603050405020304" pitchFamily="18" charset="0"/>
              </a:rPr>
              <a:t>Komatsuna</a:t>
            </a:r>
            <a:r>
              <a:rPr lang="en-US" altLang="zh-TW" sz="4000" dirty="0">
                <a:solidFill>
                  <a:srgbClr val="202124"/>
                </a:solidFill>
                <a:latin typeface="Times New Roman" panose="02020603050405020304" pitchFamily="18" charset="0"/>
                <a:ea typeface="inherit"/>
                <a:cs typeface="Times New Roman" panose="02020603050405020304" pitchFamily="18" charset="0"/>
              </a:rPr>
              <a:t> </a:t>
            </a:r>
            <a:r>
              <a:rPr lang="en-US" altLang="zh-TW" sz="4000" dirty="0">
                <a:solidFill>
                  <a:srgbClr val="FF0000"/>
                </a:solidFill>
                <a:latin typeface="Times New Roman" panose="02020603050405020304" pitchFamily="18" charset="0"/>
                <a:ea typeface="inherit"/>
                <a:cs typeface="Times New Roman" panose="02020603050405020304" pitchFamily="18" charset="0"/>
              </a:rPr>
              <a:t>with supplemental micro elements </a:t>
            </a:r>
          </a:p>
          <a:p>
            <a:pPr marL="742950" indent="-742950">
              <a:buFont typeface="+mj-lt"/>
              <a:buAutoNum type="arabicPeriod"/>
            </a:pPr>
            <a:endParaRPr lang="en-US" altLang="zh-TW" sz="4000" baseline="30000" dirty="0">
              <a:latin typeface="Times New Roman" panose="02020603050405020304" pitchFamily="18" charset="0"/>
              <a:cs typeface="Times New Roman" panose="02020603050405020304" pitchFamily="18" charset="0"/>
            </a:endParaRPr>
          </a:p>
          <a:p>
            <a:endParaRPr lang="zh-TW"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366314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p:cNvSpPr txBox="1">
            <a:spLocks/>
          </p:cNvSpPr>
          <p:nvPr/>
        </p:nvSpPr>
        <p:spPr>
          <a:xfrm>
            <a:off x="1457163" y="64328"/>
            <a:ext cx="9144000" cy="577547"/>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kumimoji="1" lang="en-US" altLang="zh-TW" sz="24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L1. Hoagland for lettuce - With different source of N</a:t>
            </a:r>
            <a:endParaRPr kumimoji="1" lang="zh-TW" altLang="en-US" sz="24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投影片編號版面配置區 2"/>
          <p:cNvSpPr>
            <a:spLocks noGrp="1"/>
          </p:cNvSpPr>
          <p:nvPr>
            <p:ph type="sldNum" sz="quarter" idx="12"/>
          </p:nvPr>
        </p:nvSpPr>
        <p:spPr/>
        <p:txBody>
          <a:bodyPr/>
          <a:lstStyle/>
          <a:p>
            <a:pPr fontAlgn="base">
              <a:spcBef>
                <a:spcPct val="0"/>
              </a:spcBef>
              <a:spcAft>
                <a:spcPct val="0"/>
              </a:spcAft>
              <a:defRPr/>
            </a:pPr>
            <a:fld id="{37DD4CCF-7C18-47F8-B041-035F6219A3C5}" type="slidenum">
              <a:rPr kumimoji="1" lang="zh-TW" altLang="en-US">
                <a:solidFill>
                  <a:prstClr val="black">
                    <a:tint val="75000"/>
                  </a:prstClr>
                </a:solidFill>
                <a:latin typeface="Arial" charset="0"/>
                <a:ea typeface="標楷體" pitchFamily="65" charset="-120"/>
              </a:rPr>
              <a:pPr fontAlgn="base">
                <a:spcBef>
                  <a:spcPct val="0"/>
                </a:spcBef>
                <a:spcAft>
                  <a:spcPct val="0"/>
                </a:spcAft>
                <a:defRPr/>
              </a:pPr>
              <a:t>152</a:t>
            </a:fld>
            <a:endParaRPr kumimoji="1" lang="zh-TW" altLang="en-US">
              <a:solidFill>
                <a:prstClr val="black">
                  <a:tint val="75000"/>
                </a:prstClr>
              </a:solidFill>
              <a:latin typeface="Arial" charset="0"/>
              <a:ea typeface="標楷體" pitchFamily="65" charset="-120"/>
            </a:endParaRPr>
          </a:p>
        </p:txBody>
      </p:sp>
      <p:graphicFrame>
        <p:nvGraphicFramePr>
          <p:cNvPr id="2" name="表格 1"/>
          <p:cNvGraphicFramePr>
            <a:graphicFrameLocks noGrp="1"/>
          </p:cNvGraphicFramePr>
          <p:nvPr>
            <p:extLst/>
          </p:nvPr>
        </p:nvGraphicFramePr>
        <p:xfrm>
          <a:off x="1847529" y="985520"/>
          <a:ext cx="8363271" cy="4892040"/>
        </p:xfrm>
        <a:graphic>
          <a:graphicData uri="http://schemas.openxmlformats.org/drawingml/2006/table">
            <a:tbl>
              <a:tblPr firstRow="1" bandRow="1">
                <a:tableStyleId>{5C22544A-7EE6-4342-B048-85BDC9FD1C3A}</a:tableStyleId>
              </a:tblPr>
              <a:tblGrid>
                <a:gridCol w="3456384">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738535">
                  <a:extLst>
                    <a:ext uri="{9D8B030D-6E8A-4147-A177-3AD203B41FA5}">
                      <a16:colId xmlns:a16="http://schemas.microsoft.com/office/drawing/2014/main" val="20003"/>
                    </a:ext>
                  </a:extLst>
                </a:gridCol>
              </a:tblGrid>
              <a:tr h="370840">
                <a:tc>
                  <a:txBody>
                    <a:bodyPr/>
                    <a:lstStyle/>
                    <a:p>
                      <a:r>
                        <a:rPr lang="en-US" altLang="zh-TW" dirty="0"/>
                        <a:t>Compound</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Concentration of stock</a:t>
                      </a:r>
                      <a:endParaRPr lang="zh-TW" altLang="en-US" dirty="0"/>
                    </a:p>
                  </a:txBody>
                  <a:tcPr/>
                </a:tc>
                <a:tc gridSpan="2">
                  <a:txBody>
                    <a:bodyPr/>
                    <a:lstStyle/>
                    <a:p>
                      <a:r>
                        <a:rPr lang="en-US" altLang="zh-TW" dirty="0"/>
                        <a:t>Final concentration</a:t>
                      </a:r>
                      <a:r>
                        <a:rPr lang="en-US" altLang="zh-TW" baseline="0" dirty="0"/>
                        <a:t> of element (ppm)</a:t>
                      </a:r>
                      <a:endParaRPr lang="zh-TW" altLang="en-US" dirty="0"/>
                    </a:p>
                  </a:txBody>
                  <a:tcPr/>
                </a:tc>
                <a:tc hMerge="1">
                  <a:txBody>
                    <a:bodyPr/>
                    <a:lstStyle/>
                    <a:p>
                      <a:endParaRPr lang="zh-TW" altLang="en-US" dirty="0"/>
                    </a:p>
                  </a:txBody>
                  <a:tcPr/>
                </a:tc>
                <a:extLst>
                  <a:ext uri="{0D108BD9-81ED-4DB2-BD59-A6C34878D82A}">
                    <a16:rowId xmlns:a16="http://schemas.microsoft.com/office/drawing/2014/main" val="10000"/>
                  </a:ext>
                </a:extLst>
              </a:tr>
              <a:tr h="370840">
                <a:tc>
                  <a:txBody>
                    <a:bodyPr/>
                    <a:lstStyle/>
                    <a:p>
                      <a:r>
                        <a:rPr kumimoji="0" lang="en-US" altLang="zh-TW" sz="1800" b="0" i="0" u="none" strike="noStrike" kern="1200" baseline="0" dirty="0">
                          <a:solidFill>
                            <a:srgbClr val="FF0000"/>
                          </a:solidFill>
                          <a:latin typeface="+mn-lt"/>
                          <a:ea typeface="+mn-ea"/>
                          <a:cs typeface="+mn-cs"/>
                        </a:rPr>
                        <a:t>Potassium nitrate (NO</a:t>
                      </a:r>
                      <a:r>
                        <a:rPr kumimoji="0" lang="en-US" altLang="zh-TW" sz="1800" b="0" i="0" u="none" strike="noStrike" kern="1200" baseline="-25000" dirty="0">
                          <a:solidFill>
                            <a:srgbClr val="FF0000"/>
                          </a:solidFill>
                          <a:latin typeface="+mn-lt"/>
                          <a:ea typeface="+mn-ea"/>
                          <a:cs typeface="+mn-cs"/>
                        </a:rPr>
                        <a:t>3</a:t>
                      </a:r>
                      <a:r>
                        <a:rPr kumimoji="0" lang="en-US" altLang="zh-TW" sz="1800" b="0" i="0" u="none" strike="noStrike" kern="1200" baseline="30000" dirty="0">
                          <a:solidFill>
                            <a:srgbClr val="FF0000"/>
                          </a:solidFill>
                          <a:latin typeface="+mn-lt"/>
                          <a:ea typeface="+mn-ea"/>
                          <a:cs typeface="+mn-cs"/>
                        </a:rPr>
                        <a:t>-</a:t>
                      </a:r>
                      <a:r>
                        <a:rPr kumimoji="0" lang="en-US" altLang="zh-TW" sz="1800" b="0" i="0" u="none" strike="noStrike" kern="1200" baseline="0" dirty="0">
                          <a:solidFill>
                            <a:srgbClr val="FF0000"/>
                          </a:solidFill>
                          <a:latin typeface="+mn-lt"/>
                          <a:ea typeface="+mn-ea"/>
                          <a:cs typeface="+mn-cs"/>
                        </a:rPr>
                        <a:t>) or ammonium sulfate (NH</a:t>
                      </a:r>
                      <a:r>
                        <a:rPr kumimoji="0" lang="en-US" altLang="zh-TW" sz="1800" b="0" i="0" u="none" strike="noStrike" kern="1200" baseline="-25000" dirty="0">
                          <a:solidFill>
                            <a:srgbClr val="FF0000"/>
                          </a:solidFill>
                          <a:latin typeface="+mn-lt"/>
                          <a:ea typeface="+mn-ea"/>
                          <a:cs typeface="+mn-cs"/>
                        </a:rPr>
                        <a:t>4</a:t>
                      </a:r>
                      <a:r>
                        <a:rPr kumimoji="0" lang="en-US" altLang="zh-TW" sz="1800" b="0" i="0" u="none" strike="noStrike" kern="1200" baseline="30000" dirty="0">
                          <a:solidFill>
                            <a:srgbClr val="FF0000"/>
                          </a:solidFill>
                          <a:latin typeface="+mn-lt"/>
                          <a:ea typeface="+mn-ea"/>
                          <a:cs typeface="+mn-cs"/>
                        </a:rPr>
                        <a:t>+</a:t>
                      </a:r>
                      <a:r>
                        <a:rPr kumimoji="0" lang="en-US" altLang="zh-TW" sz="1800" b="0" i="0" u="none" strike="noStrike" kern="1200" baseline="0" dirty="0">
                          <a:solidFill>
                            <a:srgbClr val="FF0000"/>
                          </a:solidFill>
                          <a:latin typeface="+mn-lt"/>
                          <a:ea typeface="+mn-ea"/>
                          <a:cs typeface="+mn-cs"/>
                        </a:rPr>
                        <a:t>) or potassium nitrite (NO</a:t>
                      </a:r>
                      <a:r>
                        <a:rPr kumimoji="0" lang="en-US" altLang="zh-TW" sz="1800" b="0" i="0" u="none" strike="noStrike" kern="1200" baseline="-25000" dirty="0">
                          <a:solidFill>
                            <a:srgbClr val="FF0000"/>
                          </a:solidFill>
                          <a:latin typeface="+mn-lt"/>
                          <a:ea typeface="+mn-ea"/>
                          <a:cs typeface="+mn-cs"/>
                        </a:rPr>
                        <a:t>2</a:t>
                      </a:r>
                      <a:r>
                        <a:rPr kumimoji="0" lang="en-US" altLang="zh-TW" sz="1800" b="0" i="0" u="none" strike="noStrike" kern="1200" baseline="30000" dirty="0">
                          <a:solidFill>
                            <a:srgbClr val="FF0000"/>
                          </a:solidFill>
                          <a:latin typeface="+mn-lt"/>
                          <a:ea typeface="+mn-ea"/>
                          <a:cs typeface="+mn-cs"/>
                        </a:rPr>
                        <a:t>-</a:t>
                      </a:r>
                      <a:r>
                        <a:rPr kumimoji="0" lang="en-US" altLang="zh-TW" sz="1800" b="0" i="0" u="none" strike="noStrike" kern="1200" baseline="0" dirty="0">
                          <a:solidFill>
                            <a:srgbClr val="FF0000"/>
                          </a:solidFill>
                          <a:latin typeface="+mn-lt"/>
                          <a:ea typeface="+mn-ea"/>
                          <a:cs typeface="+mn-cs"/>
                        </a:rPr>
                        <a:t>)</a:t>
                      </a:r>
                      <a:endParaRPr lang="zh-TW" altLang="en-US" dirty="0">
                        <a:solidFill>
                          <a:srgbClr val="FF0000"/>
                        </a:solidFill>
                      </a:endParaRPr>
                    </a:p>
                  </a:txBody>
                  <a:tcPr/>
                </a:tc>
                <a:tc>
                  <a:txBody>
                    <a:bodyPr/>
                    <a:lstStyle/>
                    <a:p>
                      <a:endParaRPr lang="zh-TW" altLang="en-US" dirty="0"/>
                    </a:p>
                  </a:txBody>
                  <a:tcPr/>
                </a:tc>
                <a:tc>
                  <a:txBody>
                    <a:bodyPr/>
                    <a:lstStyle/>
                    <a:p>
                      <a:r>
                        <a:rPr lang="en-US" altLang="zh-TW" dirty="0"/>
                        <a:t>N</a:t>
                      </a:r>
                      <a:endParaRPr lang="zh-TW" altLang="en-US" dirty="0"/>
                    </a:p>
                  </a:txBody>
                  <a:tcPr anchor="ctr"/>
                </a:tc>
                <a:tc>
                  <a:txBody>
                    <a:bodyPr/>
                    <a:lstStyle/>
                    <a:p>
                      <a:r>
                        <a:rPr lang="en-US" altLang="zh-TW" dirty="0"/>
                        <a:t>50</a:t>
                      </a:r>
                      <a:endParaRPr lang="zh-TW" altLang="en-US" dirty="0"/>
                    </a:p>
                  </a:txBody>
                  <a:tcPr anchor="ctr"/>
                </a:tc>
                <a:extLst>
                  <a:ext uri="{0D108BD9-81ED-4DB2-BD59-A6C34878D82A}">
                    <a16:rowId xmlns:a16="http://schemas.microsoft.com/office/drawing/2014/main" val="10001"/>
                  </a:ext>
                </a:extLst>
              </a:tr>
              <a:tr h="370840">
                <a:tc>
                  <a:txBody>
                    <a:bodyPr/>
                    <a:lstStyle/>
                    <a:p>
                      <a:r>
                        <a:rPr kumimoji="0" lang="en-US" altLang="zh-TW" sz="1800" b="0" i="0" u="none" strike="noStrike" kern="1200" baseline="0" dirty="0">
                          <a:solidFill>
                            <a:schemeClr val="dk1"/>
                          </a:solidFill>
                          <a:latin typeface="+mn-lt"/>
                          <a:ea typeface="+mn-ea"/>
                          <a:cs typeface="+mn-cs"/>
                        </a:rPr>
                        <a:t>Potassium sulfate (K</a:t>
                      </a:r>
                      <a:r>
                        <a:rPr kumimoji="0" lang="en-US" altLang="zh-TW" sz="1800" b="0" i="0" u="none" strike="noStrike" kern="1200" baseline="-25000" dirty="0">
                          <a:solidFill>
                            <a:schemeClr val="dk1"/>
                          </a:solidFill>
                          <a:latin typeface="+mn-lt"/>
                          <a:ea typeface="+mn-ea"/>
                          <a:cs typeface="+mn-cs"/>
                        </a:rPr>
                        <a:t>2</a:t>
                      </a:r>
                      <a:r>
                        <a:rPr kumimoji="0" lang="en-US" altLang="zh-TW" sz="1800" b="0" i="0" u="none" strike="noStrike" kern="1200" baseline="0" dirty="0">
                          <a:solidFill>
                            <a:schemeClr val="dk1"/>
                          </a:solidFill>
                          <a:latin typeface="+mn-lt"/>
                          <a:ea typeface="+mn-ea"/>
                          <a:cs typeface="+mn-cs"/>
                        </a:rPr>
                        <a:t>SO</a:t>
                      </a:r>
                      <a:r>
                        <a:rPr kumimoji="0" lang="en-US" altLang="zh-TW" sz="1800" b="0" i="0" u="none" strike="noStrike" kern="1200" baseline="-25000" dirty="0">
                          <a:solidFill>
                            <a:schemeClr val="dk1"/>
                          </a:solidFill>
                          <a:latin typeface="+mn-lt"/>
                          <a:ea typeface="+mn-ea"/>
                          <a:cs typeface="+mn-cs"/>
                        </a:rPr>
                        <a:t>4</a:t>
                      </a:r>
                      <a:r>
                        <a:rPr kumimoji="0" lang="en-US" altLang="zh-TW" sz="1800" b="0" i="0" u="none" strike="noStrike" kern="1200" baseline="0" dirty="0">
                          <a:solidFill>
                            <a:schemeClr val="dk1"/>
                          </a:solidFill>
                          <a:latin typeface="+mn-lt"/>
                          <a:ea typeface="+mn-ea"/>
                          <a:cs typeface="+mn-cs"/>
                        </a:rPr>
                        <a:t>)</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0.25 M</a:t>
                      </a:r>
                      <a:endParaRPr lang="zh-TW" altLang="en-US" dirty="0"/>
                    </a:p>
                  </a:txBody>
                  <a:tcPr/>
                </a:tc>
                <a:tc>
                  <a:txBody>
                    <a:bodyPr/>
                    <a:lstStyle/>
                    <a:p>
                      <a:r>
                        <a:rPr lang="en-US" altLang="zh-TW" dirty="0"/>
                        <a:t>K</a:t>
                      </a:r>
                      <a:endParaRPr lang="zh-TW" altLang="en-US" dirty="0"/>
                    </a:p>
                  </a:txBody>
                  <a:tcPr/>
                </a:tc>
                <a:tc>
                  <a:txBody>
                    <a:bodyPr/>
                    <a:lstStyle/>
                    <a:p>
                      <a:r>
                        <a:rPr lang="en-US" altLang="zh-TW" dirty="0"/>
                        <a:t>226</a:t>
                      </a:r>
                      <a:endParaRPr lang="zh-TW" altLang="en-US" dirty="0"/>
                    </a:p>
                  </a:txBody>
                  <a:tcPr/>
                </a:tc>
                <a:extLst>
                  <a:ext uri="{0D108BD9-81ED-4DB2-BD59-A6C34878D82A}">
                    <a16:rowId xmlns:a16="http://schemas.microsoft.com/office/drawing/2014/main" val="10002"/>
                  </a:ext>
                </a:extLst>
              </a:tr>
              <a:tr h="370840">
                <a:tc>
                  <a:txBody>
                    <a:bodyPr/>
                    <a:lstStyle/>
                    <a:p>
                      <a:r>
                        <a:rPr kumimoji="0" lang="en-US" altLang="zh-TW" sz="1800" b="0" i="0" u="none" strike="noStrike" kern="1200" baseline="0" dirty="0">
                          <a:solidFill>
                            <a:schemeClr val="dk1"/>
                          </a:solidFill>
                          <a:latin typeface="+mn-lt"/>
                          <a:ea typeface="+mn-ea"/>
                          <a:cs typeface="+mn-cs"/>
                        </a:rPr>
                        <a:t>Magnesium sulfate (MgSO</a:t>
                      </a:r>
                      <a:r>
                        <a:rPr kumimoji="0" lang="en-US" altLang="zh-TW" sz="1800" b="0" i="0" u="none" strike="noStrike" kern="1200" baseline="-25000" dirty="0">
                          <a:solidFill>
                            <a:schemeClr val="dk1"/>
                          </a:solidFill>
                          <a:latin typeface="+mn-lt"/>
                          <a:ea typeface="+mn-ea"/>
                          <a:cs typeface="+mn-cs"/>
                        </a:rPr>
                        <a:t>4</a:t>
                      </a:r>
                      <a:r>
                        <a:rPr kumimoji="0" lang="en-US" altLang="zh-TW" sz="1800" b="0" i="0" u="none" strike="noStrike" kern="1200" baseline="0" dirty="0">
                          <a:solidFill>
                            <a:schemeClr val="dk1"/>
                          </a:solidFill>
                          <a:latin typeface="+mn-lt"/>
                          <a:ea typeface="+mn-ea"/>
                          <a:cs typeface="+mn-cs"/>
                        </a:rPr>
                        <a:t>)</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0.5 M</a:t>
                      </a:r>
                      <a:endParaRPr lang="zh-TW" altLang="en-US" dirty="0"/>
                    </a:p>
                  </a:txBody>
                  <a:tcPr/>
                </a:tc>
                <a:tc>
                  <a:txBody>
                    <a:bodyPr/>
                    <a:lstStyle/>
                    <a:p>
                      <a:r>
                        <a:rPr lang="en-US" altLang="zh-TW" dirty="0"/>
                        <a:t>Mg</a:t>
                      </a:r>
                      <a:endParaRPr lang="zh-TW" altLang="en-US" dirty="0"/>
                    </a:p>
                  </a:txBody>
                  <a:tcPr/>
                </a:tc>
                <a:tc>
                  <a:txBody>
                    <a:bodyPr/>
                    <a:lstStyle/>
                    <a:p>
                      <a:r>
                        <a:rPr lang="en-US" altLang="zh-TW" dirty="0"/>
                        <a:t>120</a:t>
                      </a:r>
                      <a:endParaRPr lang="zh-TW" altLang="en-US" dirty="0"/>
                    </a:p>
                  </a:txBody>
                  <a:tcPr/>
                </a:tc>
                <a:extLst>
                  <a:ext uri="{0D108BD9-81ED-4DB2-BD59-A6C34878D82A}">
                    <a16:rowId xmlns:a16="http://schemas.microsoft.com/office/drawing/2014/main" val="10003"/>
                  </a:ext>
                </a:extLst>
              </a:tr>
              <a:tr h="370840">
                <a:tc>
                  <a:txBody>
                    <a:bodyPr/>
                    <a:lstStyle/>
                    <a:p>
                      <a:r>
                        <a:rPr kumimoji="0" lang="en-US" altLang="zh-TW" sz="1800" b="0" i="0" u="none" strike="noStrike" kern="1200" baseline="0" dirty="0">
                          <a:solidFill>
                            <a:schemeClr val="dk1"/>
                          </a:solidFill>
                          <a:latin typeface="+mn-lt"/>
                          <a:ea typeface="+mn-ea"/>
                          <a:cs typeface="+mn-cs"/>
                        </a:rPr>
                        <a:t>Calcium phosphate [Ca (H</a:t>
                      </a:r>
                      <a:r>
                        <a:rPr kumimoji="0" lang="en-US" altLang="zh-TW" sz="1800" b="0" i="0" u="none" strike="noStrike" kern="1200" baseline="-25000" dirty="0">
                          <a:solidFill>
                            <a:schemeClr val="dk1"/>
                          </a:solidFill>
                          <a:latin typeface="+mn-lt"/>
                          <a:ea typeface="+mn-ea"/>
                          <a:cs typeface="+mn-cs"/>
                        </a:rPr>
                        <a:t>2</a:t>
                      </a:r>
                      <a:r>
                        <a:rPr kumimoji="0" lang="en-US" altLang="zh-TW" sz="1800" b="0" i="0" u="none" strike="noStrike" kern="1200" baseline="0" dirty="0">
                          <a:solidFill>
                            <a:schemeClr val="dk1"/>
                          </a:solidFill>
                          <a:latin typeface="+mn-lt"/>
                          <a:ea typeface="+mn-ea"/>
                          <a:cs typeface="+mn-cs"/>
                        </a:rPr>
                        <a:t>PO</a:t>
                      </a:r>
                      <a:r>
                        <a:rPr kumimoji="0" lang="en-US" altLang="zh-TW" sz="1800" b="0" i="0" u="none" strike="noStrike" kern="1200" baseline="-25000" dirty="0">
                          <a:solidFill>
                            <a:schemeClr val="dk1"/>
                          </a:solidFill>
                          <a:latin typeface="+mn-lt"/>
                          <a:ea typeface="+mn-ea"/>
                          <a:cs typeface="+mn-cs"/>
                        </a:rPr>
                        <a:t>4</a:t>
                      </a:r>
                      <a:r>
                        <a:rPr kumimoji="0" lang="en-US" altLang="zh-TW" sz="1800" b="0" i="0" u="none" strike="noStrike" kern="1200" baseline="0" dirty="0">
                          <a:solidFill>
                            <a:schemeClr val="dk1"/>
                          </a:solidFill>
                          <a:latin typeface="+mn-lt"/>
                          <a:ea typeface="+mn-ea"/>
                          <a:cs typeface="+mn-cs"/>
                        </a:rPr>
                        <a:t>)</a:t>
                      </a:r>
                      <a:r>
                        <a:rPr kumimoji="0" lang="en-US" altLang="zh-TW" sz="1800" b="0" i="0" u="none" strike="noStrike" kern="1200" baseline="-25000" dirty="0">
                          <a:solidFill>
                            <a:schemeClr val="dk1"/>
                          </a:solidFill>
                          <a:latin typeface="+mn-lt"/>
                          <a:ea typeface="+mn-ea"/>
                          <a:cs typeface="+mn-cs"/>
                        </a:rPr>
                        <a:t>2</a:t>
                      </a:r>
                      <a:r>
                        <a:rPr kumimoji="0" lang="en-US" altLang="zh-TW" sz="1800" b="0" i="0" u="none" strike="noStrike" kern="1200" baseline="0" dirty="0">
                          <a:solidFill>
                            <a:schemeClr val="dk1"/>
                          </a:solidFill>
                          <a:latin typeface="+mn-lt"/>
                          <a:ea typeface="+mn-ea"/>
                          <a:cs typeface="+mn-cs"/>
                        </a:rPr>
                        <a:t>]</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0.025 M</a:t>
                      </a:r>
                      <a:endParaRPr lang="zh-TW" altLang="en-US" dirty="0"/>
                    </a:p>
                  </a:txBody>
                  <a:tcPr/>
                </a:tc>
                <a:tc>
                  <a:txBody>
                    <a:bodyPr/>
                    <a:lstStyle/>
                    <a:p>
                      <a:r>
                        <a:rPr lang="en-US" altLang="zh-TW" dirty="0"/>
                        <a:t>Ca</a:t>
                      </a:r>
                      <a:endParaRPr lang="zh-TW" altLang="en-US" dirty="0"/>
                    </a:p>
                  </a:txBody>
                  <a:tcPr/>
                </a:tc>
                <a:tc>
                  <a:txBody>
                    <a:bodyPr/>
                    <a:lstStyle/>
                    <a:p>
                      <a:r>
                        <a:rPr lang="en-US" altLang="zh-TW" dirty="0"/>
                        <a:t>58</a:t>
                      </a:r>
                      <a:endParaRPr lang="zh-TW" altLang="en-US" dirty="0"/>
                    </a:p>
                  </a:txBody>
                  <a:tcPr/>
                </a:tc>
                <a:extLst>
                  <a:ext uri="{0D108BD9-81ED-4DB2-BD59-A6C34878D82A}">
                    <a16:rowId xmlns:a16="http://schemas.microsoft.com/office/drawing/2014/main" val="10004"/>
                  </a:ext>
                </a:extLst>
              </a:tr>
              <a:tr h="370840">
                <a:tc>
                  <a:txBody>
                    <a:bodyPr/>
                    <a:lstStyle/>
                    <a:p>
                      <a:r>
                        <a:rPr kumimoji="0" lang="en-US" altLang="zh-TW" sz="1800" b="0" i="0" u="none" strike="noStrike" kern="1200" baseline="0" dirty="0">
                          <a:solidFill>
                            <a:schemeClr val="dk1"/>
                          </a:solidFill>
                          <a:latin typeface="+mn-lt"/>
                          <a:ea typeface="+mn-ea"/>
                          <a:cs typeface="+mn-cs"/>
                        </a:rPr>
                        <a:t>Calcium sulfate (CaSO</a:t>
                      </a:r>
                      <a:r>
                        <a:rPr kumimoji="0" lang="en-US" altLang="zh-TW" sz="1800" b="0" i="0" u="none" strike="noStrike" kern="1200" baseline="-25000" dirty="0">
                          <a:solidFill>
                            <a:schemeClr val="dk1"/>
                          </a:solidFill>
                          <a:latin typeface="+mn-lt"/>
                          <a:ea typeface="+mn-ea"/>
                          <a:cs typeface="+mn-cs"/>
                        </a:rPr>
                        <a:t>4</a:t>
                      </a:r>
                      <a:r>
                        <a:rPr kumimoji="0" lang="en-US" altLang="zh-TW" sz="1800" b="0" i="0" u="none" strike="noStrike" kern="1200" baseline="0" dirty="0">
                          <a:solidFill>
                            <a:schemeClr val="dk1"/>
                          </a:solidFill>
                          <a:latin typeface="+mn-lt"/>
                          <a:ea typeface="+mn-ea"/>
                          <a:cs typeface="+mn-cs"/>
                        </a:rPr>
                        <a:t>)</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0.005 M</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Ca</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136</a:t>
                      </a:r>
                      <a:endParaRPr lang="zh-TW" altLang="en-US" dirty="0"/>
                    </a:p>
                  </a:txBody>
                  <a:tcPr/>
                </a:tc>
                <a:extLst>
                  <a:ext uri="{0D108BD9-81ED-4DB2-BD59-A6C34878D82A}">
                    <a16:rowId xmlns:a16="http://schemas.microsoft.com/office/drawing/2014/main" val="10005"/>
                  </a:ext>
                </a:extLst>
              </a:tr>
              <a:tr h="370840">
                <a:tc>
                  <a:txBody>
                    <a:bodyPr/>
                    <a:lstStyle/>
                    <a:p>
                      <a:r>
                        <a:rPr kumimoji="0" lang="en-US" altLang="zh-TW" sz="1800" b="0" i="0" u="none" strike="noStrike" kern="1200" baseline="0" dirty="0">
                          <a:solidFill>
                            <a:schemeClr val="dk1"/>
                          </a:solidFill>
                          <a:latin typeface="+mn-lt"/>
                          <a:ea typeface="+mn-ea"/>
                          <a:cs typeface="+mn-cs"/>
                        </a:rPr>
                        <a:t>Boric acid (H</a:t>
                      </a:r>
                      <a:r>
                        <a:rPr kumimoji="0" lang="en-US" altLang="zh-TW" sz="1800" b="0" i="0" u="none" strike="noStrike" kern="1200" baseline="-25000" dirty="0">
                          <a:solidFill>
                            <a:schemeClr val="dk1"/>
                          </a:solidFill>
                          <a:latin typeface="+mn-lt"/>
                          <a:ea typeface="+mn-ea"/>
                          <a:cs typeface="+mn-cs"/>
                        </a:rPr>
                        <a:t>3</a:t>
                      </a:r>
                      <a:r>
                        <a:rPr kumimoji="0" lang="en-US" altLang="zh-TW" sz="1800" b="0" i="0" u="none" strike="noStrike" kern="1200" baseline="0" dirty="0">
                          <a:solidFill>
                            <a:schemeClr val="dk1"/>
                          </a:solidFill>
                          <a:latin typeface="+mn-lt"/>
                          <a:ea typeface="+mn-ea"/>
                          <a:cs typeface="+mn-cs"/>
                        </a:rPr>
                        <a:t>BO</a:t>
                      </a:r>
                      <a:r>
                        <a:rPr kumimoji="0" lang="en-US" altLang="zh-TW" sz="1800" b="0" i="0" u="none" strike="noStrike" kern="1200" baseline="-25000" dirty="0">
                          <a:solidFill>
                            <a:schemeClr val="dk1"/>
                          </a:solidFill>
                          <a:latin typeface="+mn-lt"/>
                          <a:ea typeface="+mn-ea"/>
                          <a:cs typeface="+mn-cs"/>
                        </a:rPr>
                        <a:t>3</a:t>
                      </a:r>
                      <a:r>
                        <a:rPr kumimoji="0" lang="en-US" altLang="zh-TW" sz="1800" b="0" i="0" u="none" strike="noStrike" kern="1200" baseline="0" dirty="0">
                          <a:solidFill>
                            <a:schemeClr val="dk1"/>
                          </a:solidFill>
                          <a:latin typeface="+mn-lt"/>
                          <a:ea typeface="+mn-ea"/>
                          <a:cs typeface="+mn-cs"/>
                        </a:rPr>
                        <a:t>)</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baseline="0" dirty="0">
                          <a:solidFill>
                            <a:schemeClr val="dk1"/>
                          </a:solidFill>
                          <a:latin typeface="+mn-lt"/>
                          <a:ea typeface="+mn-ea"/>
                          <a:cs typeface="+mn-cs"/>
                        </a:rPr>
                        <a:t>0.005 M</a:t>
                      </a:r>
                      <a:endParaRPr lang="zh-TW" altLang="en-US" dirty="0"/>
                    </a:p>
                  </a:txBody>
                  <a:tcPr/>
                </a:tc>
                <a:tc>
                  <a:txBody>
                    <a:bodyPr/>
                    <a:lstStyle/>
                    <a:p>
                      <a:r>
                        <a:rPr lang="en-US" altLang="zh-TW" dirty="0"/>
                        <a:t>B</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0.25</a:t>
                      </a:r>
                      <a:endParaRPr lang="zh-TW" altLang="en-US" dirty="0"/>
                    </a:p>
                  </a:txBody>
                  <a:tcPr/>
                </a:tc>
                <a:extLst>
                  <a:ext uri="{0D108BD9-81ED-4DB2-BD59-A6C34878D82A}">
                    <a16:rowId xmlns:a16="http://schemas.microsoft.com/office/drawing/2014/main" val="10006"/>
                  </a:ext>
                </a:extLst>
              </a:tr>
              <a:tr h="370840">
                <a:tc>
                  <a:txBody>
                    <a:bodyPr/>
                    <a:lstStyle/>
                    <a:p>
                      <a:r>
                        <a:rPr kumimoji="0" lang="en-US" altLang="zh-TW" sz="1800" b="0" i="0" u="none" strike="noStrike" kern="1200" baseline="0" dirty="0">
                          <a:solidFill>
                            <a:schemeClr val="dk1"/>
                          </a:solidFill>
                          <a:latin typeface="+mn-lt"/>
                          <a:ea typeface="+mn-ea"/>
                          <a:cs typeface="+mn-cs"/>
                        </a:rPr>
                        <a:t>Manganese sulfate (MnSO</a:t>
                      </a:r>
                      <a:r>
                        <a:rPr kumimoji="0" lang="en-US" altLang="zh-TW" sz="1800" b="0" i="0" u="none" strike="noStrike" kern="1200" baseline="-25000" dirty="0">
                          <a:solidFill>
                            <a:schemeClr val="dk1"/>
                          </a:solidFill>
                          <a:latin typeface="+mn-lt"/>
                          <a:ea typeface="+mn-ea"/>
                          <a:cs typeface="+mn-cs"/>
                        </a:rPr>
                        <a:t>4</a:t>
                      </a:r>
                      <a:r>
                        <a:rPr kumimoji="0" lang="en-US" altLang="zh-TW" sz="1800" b="0" i="0" u="none" strike="noStrike" kern="1200" baseline="0" dirty="0">
                          <a:solidFill>
                            <a:schemeClr val="dk1"/>
                          </a:solidFill>
                          <a:latin typeface="+mn-lt"/>
                          <a:ea typeface="+mn-ea"/>
                          <a:cs typeface="+mn-cs"/>
                        </a:rPr>
                        <a:t>)</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baseline="0" dirty="0">
                          <a:solidFill>
                            <a:schemeClr val="dk1"/>
                          </a:solidFill>
                          <a:latin typeface="+mn-lt"/>
                          <a:ea typeface="+mn-ea"/>
                          <a:cs typeface="+mn-cs"/>
                        </a:rPr>
                        <a:t>0.005 M</a:t>
                      </a:r>
                      <a:endParaRPr lang="zh-TW" altLang="en-US" dirty="0"/>
                    </a:p>
                  </a:txBody>
                  <a:tcPr/>
                </a:tc>
                <a:tc>
                  <a:txBody>
                    <a:bodyPr/>
                    <a:lstStyle/>
                    <a:p>
                      <a:r>
                        <a:rPr lang="en-US" altLang="zh-TW" dirty="0" err="1"/>
                        <a:t>Mn</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0.25</a:t>
                      </a:r>
                      <a:endParaRPr lang="zh-TW" altLang="en-US" dirty="0"/>
                    </a:p>
                  </a:txBody>
                  <a:tcPr/>
                </a:tc>
                <a:extLst>
                  <a:ext uri="{0D108BD9-81ED-4DB2-BD59-A6C34878D82A}">
                    <a16:rowId xmlns:a16="http://schemas.microsoft.com/office/drawing/2014/main" val="10007"/>
                  </a:ext>
                </a:extLst>
              </a:tr>
              <a:tr h="370840">
                <a:tc>
                  <a:txBody>
                    <a:bodyPr/>
                    <a:lstStyle/>
                    <a:p>
                      <a:r>
                        <a:rPr kumimoji="0" lang="en-US" altLang="zh-TW" sz="1800" b="0" i="0" u="none" strike="noStrike" kern="1200" baseline="0" dirty="0">
                          <a:solidFill>
                            <a:schemeClr val="dk1"/>
                          </a:solidFill>
                          <a:latin typeface="+mn-lt"/>
                          <a:ea typeface="+mn-ea"/>
                          <a:cs typeface="+mn-cs"/>
                        </a:rPr>
                        <a:t>Zinc sulfate (ZnSO</a:t>
                      </a:r>
                      <a:r>
                        <a:rPr kumimoji="0" lang="en-US" altLang="zh-TW" sz="1800" b="0" i="0" u="none" strike="noStrike" kern="1200" baseline="-25000" dirty="0">
                          <a:solidFill>
                            <a:schemeClr val="dk1"/>
                          </a:solidFill>
                          <a:latin typeface="+mn-lt"/>
                          <a:ea typeface="+mn-ea"/>
                          <a:cs typeface="+mn-cs"/>
                        </a:rPr>
                        <a:t>4</a:t>
                      </a:r>
                      <a:r>
                        <a:rPr kumimoji="0" lang="en-US" altLang="zh-TW" sz="1800" b="0" i="0" u="none" strike="noStrike" kern="1200" baseline="0" dirty="0">
                          <a:solidFill>
                            <a:schemeClr val="dk1"/>
                          </a:solidFill>
                          <a:latin typeface="+mn-lt"/>
                          <a:ea typeface="+mn-ea"/>
                          <a:cs typeface="+mn-cs"/>
                        </a:rPr>
                        <a:t>)</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0.005 M</a:t>
                      </a:r>
                      <a:endParaRPr lang="zh-TW" altLang="en-US" dirty="0"/>
                    </a:p>
                  </a:txBody>
                  <a:tcPr/>
                </a:tc>
                <a:tc>
                  <a:txBody>
                    <a:bodyPr/>
                    <a:lstStyle/>
                    <a:p>
                      <a:r>
                        <a:rPr lang="en-US" altLang="zh-TW" dirty="0"/>
                        <a:t>Zn</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0.025</a:t>
                      </a:r>
                      <a:endParaRPr lang="zh-TW" altLang="en-US" dirty="0"/>
                    </a:p>
                  </a:txBody>
                  <a:tcPr/>
                </a:tc>
                <a:extLst>
                  <a:ext uri="{0D108BD9-81ED-4DB2-BD59-A6C34878D82A}">
                    <a16:rowId xmlns:a16="http://schemas.microsoft.com/office/drawing/2014/main" val="10008"/>
                  </a:ext>
                </a:extLst>
              </a:tr>
              <a:tr h="370840">
                <a:tc>
                  <a:txBody>
                    <a:bodyPr/>
                    <a:lstStyle/>
                    <a:p>
                      <a:r>
                        <a:rPr kumimoji="0" lang="en-US" altLang="zh-TW" sz="1800" b="0" i="0" u="none" strike="noStrike" kern="1200" baseline="0" dirty="0">
                          <a:solidFill>
                            <a:schemeClr val="dk1"/>
                          </a:solidFill>
                          <a:latin typeface="+mn-lt"/>
                          <a:ea typeface="+mn-ea"/>
                          <a:cs typeface="+mn-cs"/>
                        </a:rPr>
                        <a:t>Copper sulfate (CuSO</a:t>
                      </a:r>
                      <a:r>
                        <a:rPr kumimoji="0" lang="en-US" altLang="zh-TW" sz="1800" b="0" i="0" u="none" strike="noStrike" kern="1200" baseline="-25000" dirty="0">
                          <a:solidFill>
                            <a:schemeClr val="dk1"/>
                          </a:solidFill>
                          <a:latin typeface="+mn-lt"/>
                          <a:ea typeface="+mn-ea"/>
                          <a:cs typeface="+mn-cs"/>
                        </a:rPr>
                        <a:t>4</a:t>
                      </a:r>
                      <a:r>
                        <a:rPr kumimoji="0" lang="en-US" altLang="zh-TW" sz="1800" b="0" i="0" u="none" strike="noStrike" kern="1200" baseline="0" dirty="0">
                          <a:solidFill>
                            <a:schemeClr val="dk1"/>
                          </a:solidFill>
                          <a:latin typeface="+mn-lt"/>
                          <a:ea typeface="+mn-ea"/>
                          <a:cs typeface="+mn-cs"/>
                        </a:rPr>
                        <a:t>)</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baseline="0" dirty="0">
                          <a:solidFill>
                            <a:schemeClr val="dk1"/>
                          </a:solidFill>
                          <a:latin typeface="+mn-lt"/>
                          <a:ea typeface="+mn-ea"/>
                          <a:cs typeface="+mn-cs"/>
                        </a:rPr>
                        <a:t>0.005 M</a:t>
                      </a:r>
                      <a:endParaRPr lang="zh-TW" altLang="en-US" dirty="0"/>
                    </a:p>
                  </a:txBody>
                  <a:tcPr/>
                </a:tc>
                <a:tc>
                  <a:txBody>
                    <a:bodyPr/>
                    <a:lstStyle/>
                    <a:p>
                      <a:endParaRPr lang="zh-TW" altLang="en-US"/>
                    </a:p>
                  </a:txBody>
                  <a:tcPr/>
                </a:tc>
                <a:tc>
                  <a:txBody>
                    <a:bodyPr/>
                    <a:lstStyle/>
                    <a:p>
                      <a:endParaRPr lang="zh-TW" altLang="en-US"/>
                    </a:p>
                  </a:txBody>
                  <a:tcPr/>
                </a:tc>
                <a:extLst>
                  <a:ext uri="{0D108BD9-81ED-4DB2-BD59-A6C34878D82A}">
                    <a16:rowId xmlns:a16="http://schemas.microsoft.com/office/drawing/2014/main" val="10009"/>
                  </a:ext>
                </a:extLst>
              </a:tr>
              <a:tr h="370840">
                <a:tc>
                  <a:txBody>
                    <a:bodyPr/>
                    <a:lstStyle/>
                    <a:p>
                      <a:r>
                        <a:rPr kumimoji="0" lang="en-US" altLang="zh-TW" sz="1800" b="0" i="0" u="none" strike="noStrike" kern="1200" baseline="0" dirty="0">
                          <a:solidFill>
                            <a:schemeClr val="dk1"/>
                          </a:solidFill>
                          <a:latin typeface="+mn-lt"/>
                          <a:ea typeface="+mn-ea"/>
                          <a:cs typeface="+mn-cs"/>
                        </a:rPr>
                        <a:t>Sodium </a:t>
                      </a:r>
                      <a:r>
                        <a:rPr kumimoji="0" lang="en-US" altLang="zh-TW" sz="1800" b="0" i="0" u="none" strike="noStrike" kern="1200" baseline="0" dirty="0" err="1">
                          <a:solidFill>
                            <a:schemeClr val="dk1"/>
                          </a:solidFill>
                          <a:latin typeface="+mn-lt"/>
                          <a:ea typeface="+mn-ea"/>
                          <a:cs typeface="+mn-cs"/>
                        </a:rPr>
                        <a:t>molybdate</a:t>
                      </a:r>
                      <a:r>
                        <a:rPr kumimoji="0" lang="en-US" altLang="zh-TW" sz="1800" b="0" i="0" u="none" strike="noStrike" kern="1200" baseline="0" dirty="0">
                          <a:solidFill>
                            <a:schemeClr val="dk1"/>
                          </a:solidFill>
                          <a:latin typeface="+mn-lt"/>
                          <a:ea typeface="+mn-ea"/>
                          <a:cs typeface="+mn-cs"/>
                        </a:rPr>
                        <a:t> (NaMoO</a:t>
                      </a:r>
                      <a:r>
                        <a:rPr kumimoji="0" lang="en-US" altLang="zh-TW" sz="1800" b="0" i="0" u="none" strike="noStrike" kern="1200" baseline="-25000" dirty="0">
                          <a:solidFill>
                            <a:schemeClr val="dk1"/>
                          </a:solidFill>
                          <a:latin typeface="+mn-lt"/>
                          <a:ea typeface="+mn-ea"/>
                          <a:cs typeface="+mn-cs"/>
                        </a:rPr>
                        <a:t>3</a:t>
                      </a:r>
                      <a:r>
                        <a:rPr kumimoji="0" lang="en-US" altLang="zh-TW" sz="1800" b="0" i="0" u="none" strike="noStrike" kern="1200" baseline="0" dirty="0">
                          <a:solidFill>
                            <a:schemeClr val="dk1"/>
                          </a:solidFill>
                          <a:latin typeface="+mn-lt"/>
                          <a:ea typeface="+mn-ea"/>
                          <a:cs typeface="+mn-cs"/>
                        </a:rPr>
                        <a:t>)</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baseline="0" dirty="0">
                          <a:solidFill>
                            <a:schemeClr val="dk1"/>
                          </a:solidFill>
                          <a:latin typeface="+mn-lt"/>
                          <a:ea typeface="+mn-ea"/>
                          <a:cs typeface="+mn-cs"/>
                        </a:rPr>
                        <a:t>0.005 M</a:t>
                      </a:r>
                      <a:endParaRPr lang="zh-TW" altLang="en-US" dirty="0"/>
                    </a:p>
                  </a:txBody>
                  <a:tcPr/>
                </a:tc>
                <a:tc>
                  <a:txBody>
                    <a:bodyPr/>
                    <a:lstStyle/>
                    <a:p>
                      <a:endParaRPr lang="zh-TW" altLang="en-US"/>
                    </a:p>
                  </a:txBody>
                  <a:tcPr/>
                </a:tc>
                <a:tc>
                  <a:txBody>
                    <a:bodyPr/>
                    <a:lstStyle/>
                    <a:p>
                      <a:endParaRPr lang="zh-TW" altLang="en-US" dirty="0"/>
                    </a:p>
                  </a:txBody>
                  <a:tcPr/>
                </a:tc>
                <a:extLst>
                  <a:ext uri="{0D108BD9-81ED-4DB2-BD59-A6C34878D82A}">
                    <a16:rowId xmlns:a16="http://schemas.microsoft.com/office/drawing/2014/main" val="10010"/>
                  </a:ext>
                </a:extLst>
              </a:tr>
            </a:tbl>
          </a:graphicData>
        </a:graphic>
      </p:graphicFrame>
      <p:sp>
        <p:nvSpPr>
          <p:cNvPr id="4" name="文字方塊 3"/>
          <p:cNvSpPr txBox="1"/>
          <p:nvPr/>
        </p:nvSpPr>
        <p:spPr>
          <a:xfrm>
            <a:off x="8900826" y="5877272"/>
            <a:ext cx="1390124" cy="369332"/>
          </a:xfrm>
          <a:prstGeom prst="rect">
            <a:avLst/>
          </a:prstGeom>
          <a:noFill/>
        </p:spPr>
        <p:txBody>
          <a:bodyPr wrap="none" rtlCol="0">
            <a:spAutoFit/>
          </a:bodyPr>
          <a:lstStyle/>
          <a:p>
            <a:pPr fontAlgn="base">
              <a:spcBef>
                <a:spcPct val="0"/>
              </a:spcBef>
              <a:spcAft>
                <a:spcPct val="0"/>
              </a:spcAft>
              <a:defRPr/>
            </a:pPr>
            <a:r>
              <a:rPr kumimoji="1" lang="en-US" altLang="zh-TW" dirty="0">
                <a:solidFill>
                  <a:prstClr val="black"/>
                </a:solidFill>
                <a:latin typeface="Arial" charset="0"/>
                <a:ea typeface="標楷體" pitchFamily="65" charset="-120"/>
              </a:rPr>
              <a:t>pH=6.0~6.5</a:t>
            </a:r>
            <a:endParaRPr kumimoji="1" lang="zh-TW" altLang="en-US" dirty="0">
              <a:solidFill>
                <a:prstClr val="black"/>
              </a:solidFill>
              <a:latin typeface="Arial" charset="0"/>
              <a:ea typeface="標楷體" pitchFamily="65" charset="-120"/>
            </a:endParaRPr>
          </a:p>
        </p:txBody>
      </p:sp>
      <p:sp>
        <p:nvSpPr>
          <p:cNvPr id="8" name="文字方塊 7"/>
          <p:cNvSpPr txBox="1"/>
          <p:nvPr/>
        </p:nvSpPr>
        <p:spPr>
          <a:xfrm>
            <a:off x="4367809" y="6372037"/>
            <a:ext cx="5538439" cy="307777"/>
          </a:xfrm>
          <a:prstGeom prst="rect">
            <a:avLst/>
          </a:prstGeom>
          <a:noFill/>
        </p:spPr>
        <p:txBody>
          <a:bodyPr wrap="none" rtlCol="0">
            <a:spAutoFit/>
          </a:bodyPr>
          <a:lstStyle/>
          <a:p>
            <a:pPr fontAlgn="base">
              <a:spcBef>
                <a:spcPct val="0"/>
              </a:spcBef>
              <a:spcAft>
                <a:spcPct val="0"/>
              </a:spcAft>
              <a:defRPr/>
            </a:pPr>
            <a:r>
              <a:rPr kumimoji="1" lang="en-US" altLang="zh-TW" sz="1400" dirty="0">
                <a:solidFill>
                  <a:prstClr val="black"/>
                </a:solidFill>
                <a:latin typeface="Times New Roman" panose="02020603050405020304" pitchFamily="18" charset="0"/>
                <a:ea typeface="標楷體" pitchFamily="65" charset="-120"/>
                <a:cs typeface="Times New Roman" panose="02020603050405020304" pitchFamily="18" charset="0"/>
              </a:rPr>
              <a:t>Communications in Soil Science and Plant Analysis, 2008, 39: 207–216</a:t>
            </a:r>
            <a:endParaRPr kumimoji="1" lang="zh-TW" altLang="en-US" sz="14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133038686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pPr fontAlgn="base">
              <a:spcBef>
                <a:spcPct val="0"/>
              </a:spcBef>
              <a:spcAft>
                <a:spcPct val="0"/>
              </a:spcAft>
              <a:defRPr/>
            </a:pPr>
            <a:fld id="{37DD4CCF-7C18-47F8-B041-035F6219A3C5}" type="slidenum">
              <a:rPr kumimoji="1" lang="zh-TW" altLang="en-US">
                <a:solidFill>
                  <a:prstClr val="black">
                    <a:tint val="75000"/>
                  </a:prstClr>
                </a:solidFill>
                <a:latin typeface="Times New Roman" panose="02020603050405020304" pitchFamily="18" charset="0"/>
                <a:ea typeface="標楷體" pitchFamily="65" charset="-120"/>
                <a:cs typeface="Times New Roman" panose="02020603050405020304" pitchFamily="18" charset="0"/>
              </a:rPr>
              <a:pPr fontAlgn="base">
                <a:spcBef>
                  <a:spcPct val="0"/>
                </a:spcBef>
                <a:spcAft>
                  <a:spcPct val="0"/>
                </a:spcAft>
                <a:defRPr/>
              </a:pPr>
              <a:t>153</a:t>
            </a:fld>
            <a:endParaRPr kumimoji="1" lang="zh-TW" altLang="en-US">
              <a:solidFill>
                <a:prstClr val="black">
                  <a:tint val="75000"/>
                </a:prstClr>
              </a:solidFill>
              <a:latin typeface="Times New Roman" panose="02020603050405020304" pitchFamily="18" charset="0"/>
              <a:ea typeface="標楷體" pitchFamily="65" charset="-120"/>
              <a:cs typeface="Times New Roman" panose="02020603050405020304" pitchFamily="18" charset="0"/>
            </a:endParaRPr>
          </a:p>
        </p:txBody>
      </p:sp>
      <p:graphicFrame>
        <p:nvGraphicFramePr>
          <p:cNvPr id="5" name="表格 4"/>
          <p:cNvGraphicFramePr>
            <a:graphicFrameLocks noGrp="1"/>
          </p:cNvGraphicFramePr>
          <p:nvPr>
            <p:extLst/>
          </p:nvPr>
        </p:nvGraphicFramePr>
        <p:xfrm>
          <a:off x="2207568" y="1340768"/>
          <a:ext cx="7416824" cy="3977640"/>
        </p:xfrm>
        <a:graphic>
          <a:graphicData uri="http://schemas.openxmlformats.org/drawingml/2006/table">
            <a:tbl>
              <a:tblPr firstRow="1" bandRow="1">
                <a:tableStyleId>{5C22544A-7EE6-4342-B048-85BDC9FD1C3A}</a:tableStyleId>
              </a:tblPr>
              <a:tblGrid>
                <a:gridCol w="2520280">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gridCol w="1728192">
                  <a:extLst>
                    <a:ext uri="{9D8B030D-6E8A-4147-A177-3AD203B41FA5}">
                      <a16:colId xmlns:a16="http://schemas.microsoft.com/office/drawing/2014/main" val="20003"/>
                    </a:ext>
                  </a:extLst>
                </a:gridCol>
              </a:tblGrid>
              <a:tr h="370840">
                <a:tc>
                  <a:txBody>
                    <a:bodyPr/>
                    <a:lstStyle/>
                    <a:p>
                      <a:r>
                        <a:rPr kumimoji="0" lang="en-US" altLang="zh-TW" sz="1800" b="0" i="0" u="none" strike="noStrike" kern="1200" baseline="0" dirty="0">
                          <a:solidFill>
                            <a:schemeClr val="lt1"/>
                          </a:solidFill>
                          <a:latin typeface="+mn-lt"/>
                          <a:ea typeface="+mn-ea"/>
                          <a:cs typeface="+mn-cs"/>
                        </a:rPr>
                        <a:t>Measurements</a:t>
                      </a:r>
                      <a:endParaRPr lang="zh-TW" altLang="en-US" dirty="0"/>
                    </a:p>
                  </a:txBody>
                  <a:tcPr/>
                </a:tc>
                <a:tc gridSpan="3">
                  <a:txBody>
                    <a:bodyPr/>
                    <a:lstStyle/>
                    <a:p>
                      <a:pPr algn="ctr"/>
                      <a:r>
                        <a:rPr kumimoji="0" lang="en-US" altLang="zh-TW" sz="1800" b="0" i="0" u="none" strike="noStrike" kern="1200" baseline="0" dirty="0">
                          <a:solidFill>
                            <a:schemeClr val="lt1"/>
                          </a:solidFill>
                          <a:latin typeface="+mn-lt"/>
                          <a:ea typeface="+mn-ea"/>
                          <a:cs typeface="+mn-cs"/>
                        </a:rPr>
                        <a:t>Sources of N</a:t>
                      </a:r>
                      <a:endParaRPr lang="zh-TW" altLang="en-US" dirty="0"/>
                    </a:p>
                  </a:txBody>
                  <a:tcPr/>
                </a:tc>
                <a:tc hMerge="1">
                  <a:txBody>
                    <a:bodyPr/>
                    <a:lstStyle/>
                    <a:p>
                      <a:endParaRPr lang="zh-TW" altLang="en-US"/>
                    </a:p>
                  </a:txBody>
                  <a:tcPr/>
                </a:tc>
                <a:tc hMerge="1">
                  <a:txBody>
                    <a:bodyPr/>
                    <a:lstStyle/>
                    <a:p>
                      <a:endParaRPr lang="zh-TW" altLang="en-US" dirty="0"/>
                    </a:p>
                  </a:txBody>
                  <a:tcPr/>
                </a:tc>
                <a:extLst>
                  <a:ext uri="{0D108BD9-81ED-4DB2-BD59-A6C34878D82A}">
                    <a16:rowId xmlns:a16="http://schemas.microsoft.com/office/drawing/2014/main" val="10000"/>
                  </a:ext>
                </a:extLst>
              </a:tr>
              <a:tr h="370840">
                <a:tc>
                  <a:txBody>
                    <a:bodyPr/>
                    <a:lstStyle/>
                    <a:p>
                      <a:endParaRPr lang="zh-TW" altLang="en-US"/>
                    </a:p>
                  </a:txBody>
                  <a:tcPr/>
                </a:tc>
                <a:tc>
                  <a:txBody>
                    <a:bodyPr/>
                    <a:lstStyle/>
                    <a:p>
                      <a:pPr algn="ctr"/>
                      <a:r>
                        <a:rPr kumimoji="0" lang="en-US" altLang="zh-TW" sz="1800" b="0" i="0" u="none" strike="noStrike" kern="1200" baseline="0" dirty="0">
                          <a:solidFill>
                            <a:schemeClr val="dk1"/>
                          </a:solidFill>
                          <a:latin typeface="+mn-lt"/>
                          <a:ea typeface="+mn-ea"/>
                          <a:cs typeface="+mn-cs"/>
                        </a:rPr>
                        <a:t>NO</a:t>
                      </a:r>
                      <a:r>
                        <a:rPr kumimoji="0" lang="en-US" altLang="zh-TW" sz="1800" b="0" i="0" u="none" strike="noStrike" kern="1200" baseline="-25000" dirty="0">
                          <a:solidFill>
                            <a:schemeClr val="dk1"/>
                          </a:solidFill>
                          <a:latin typeface="+mn-lt"/>
                          <a:ea typeface="+mn-ea"/>
                          <a:cs typeface="+mn-cs"/>
                        </a:rPr>
                        <a:t>3</a:t>
                      </a:r>
                      <a:endParaRPr lang="zh-TW" altLang="en-US" baseline="-25000" dirty="0"/>
                    </a:p>
                  </a:txBody>
                  <a:tcPr/>
                </a:tc>
                <a:tc>
                  <a:txBody>
                    <a:bodyPr/>
                    <a:lstStyle/>
                    <a:p>
                      <a:pPr algn="ctr"/>
                      <a:r>
                        <a:rPr kumimoji="0" lang="en-US" altLang="zh-TW" sz="1800" b="0" i="0" u="none" strike="noStrike" kern="1200" baseline="0" dirty="0">
                          <a:solidFill>
                            <a:schemeClr val="dk1"/>
                          </a:solidFill>
                          <a:latin typeface="+mn-lt"/>
                          <a:ea typeface="+mn-ea"/>
                          <a:cs typeface="+mn-cs"/>
                        </a:rPr>
                        <a:t>NO</a:t>
                      </a:r>
                      <a:r>
                        <a:rPr kumimoji="0" lang="en-US" altLang="zh-TW" sz="1800" b="0" i="0" u="none" strike="noStrike" kern="1200" baseline="-25000" dirty="0">
                          <a:solidFill>
                            <a:schemeClr val="dk1"/>
                          </a:solidFill>
                          <a:latin typeface="+mn-lt"/>
                          <a:ea typeface="+mn-ea"/>
                          <a:cs typeface="+mn-cs"/>
                        </a:rPr>
                        <a:t>2</a:t>
                      </a:r>
                      <a:endParaRPr lang="zh-TW" altLang="en-US" baseline="-25000" dirty="0"/>
                    </a:p>
                  </a:txBody>
                  <a:tcPr/>
                </a:tc>
                <a:tc>
                  <a:txBody>
                    <a:bodyPr/>
                    <a:lstStyle/>
                    <a:p>
                      <a:pPr algn="ctr"/>
                      <a:r>
                        <a:rPr kumimoji="0" lang="en-US" altLang="zh-TW" sz="1800" b="0" i="0" u="none" strike="noStrike" kern="1200" baseline="0" dirty="0">
                          <a:solidFill>
                            <a:schemeClr val="dk1"/>
                          </a:solidFill>
                          <a:latin typeface="+mn-lt"/>
                          <a:ea typeface="+mn-ea"/>
                          <a:cs typeface="+mn-cs"/>
                        </a:rPr>
                        <a:t>NH</a:t>
                      </a:r>
                      <a:r>
                        <a:rPr kumimoji="0" lang="en-US" altLang="zh-TW" sz="1800" b="0" i="0" u="none" strike="noStrike" kern="1200" baseline="-25000" dirty="0">
                          <a:solidFill>
                            <a:schemeClr val="dk1"/>
                          </a:solidFill>
                          <a:latin typeface="+mn-lt"/>
                          <a:ea typeface="+mn-ea"/>
                          <a:cs typeface="+mn-cs"/>
                        </a:rPr>
                        <a:t>4</a:t>
                      </a:r>
                      <a:endParaRPr lang="zh-TW" altLang="en-US" baseline="-25000" dirty="0"/>
                    </a:p>
                  </a:txBody>
                  <a:tcPr/>
                </a:tc>
                <a:extLst>
                  <a:ext uri="{0D108BD9-81ED-4DB2-BD59-A6C34878D82A}">
                    <a16:rowId xmlns:a16="http://schemas.microsoft.com/office/drawing/2014/main" val="10001"/>
                  </a:ext>
                </a:extLst>
              </a:tr>
              <a:tr h="370840">
                <a:tc>
                  <a:txBody>
                    <a:bodyPr/>
                    <a:lstStyle/>
                    <a:p>
                      <a:r>
                        <a:rPr kumimoji="0" lang="en-US" altLang="zh-TW" sz="1800" b="0" i="0" u="none" strike="noStrike" kern="1200" baseline="0" dirty="0">
                          <a:solidFill>
                            <a:schemeClr val="dk1"/>
                          </a:solidFill>
                          <a:latin typeface="+mn-lt"/>
                          <a:ea typeface="+mn-ea"/>
                          <a:cs typeface="+mn-cs"/>
                        </a:rPr>
                        <a:t>Plant height (cm)</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14.2 a</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12.6 b</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12.8 b</a:t>
                      </a:r>
                      <a:endParaRPr lang="zh-TW" altLang="en-US" dirty="0"/>
                    </a:p>
                  </a:txBody>
                  <a:tcPr/>
                </a:tc>
                <a:extLst>
                  <a:ext uri="{0D108BD9-81ED-4DB2-BD59-A6C34878D82A}">
                    <a16:rowId xmlns:a16="http://schemas.microsoft.com/office/drawing/2014/main" val="10002"/>
                  </a:ext>
                </a:extLst>
              </a:tr>
              <a:tr h="370840">
                <a:tc>
                  <a:txBody>
                    <a:bodyPr/>
                    <a:lstStyle/>
                    <a:p>
                      <a:r>
                        <a:rPr kumimoji="0" lang="en-US" altLang="zh-TW" sz="1800" b="0" i="0" u="none" strike="noStrike" kern="1200" baseline="0" dirty="0">
                          <a:solidFill>
                            <a:schemeClr val="dk1"/>
                          </a:solidFill>
                          <a:latin typeface="+mn-lt"/>
                          <a:ea typeface="+mn-ea"/>
                          <a:cs typeface="+mn-cs"/>
                        </a:rPr>
                        <a:t>Number of leaves/plant</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9.4 a</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7.4 c</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8.4 b</a:t>
                      </a:r>
                      <a:endParaRPr lang="zh-TW" altLang="en-US" dirty="0"/>
                    </a:p>
                  </a:txBody>
                  <a:tcPr/>
                </a:tc>
                <a:extLst>
                  <a:ext uri="{0D108BD9-81ED-4DB2-BD59-A6C34878D82A}">
                    <a16:rowId xmlns:a16="http://schemas.microsoft.com/office/drawing/2014/main" val="10003"/>
                  </a:ext>
                </a:extLst>
              </a:tr>
              <a:tr h="370840">
                <a:tc>
                  <a:txBody>
                    <a:bodyPr/>
                    <a:lstStyle/>
                    <a:p>
                      <a:r>
                        <a:rPr kumimoji="0" lang="en-US" altLang="zh-TW" sz="1800" b="0" i="0" u="none" strike="noStrike" kern="1200" baseline="0" dirty="0">
                          <a:solidFill>
                            <a:schemeClr val="dk1"/>
                          </a:solidFill>
                          <a:latin typeface="+mn-lt"/>
                          <a:ea typeface="+mn-ea"/>
                          <a:cs typeface="+mn-cs"/>
                        </a:rPr>
                        <a:t>Root vascular</a:t>
                      </a:r>
                    </a:p>
                    <a:p>
                      <a:r>
                        <a:rPr kumimoji="0" lang="en-US" altLang="zh-TW" sz="1800" b="0" i="0" u="none" strike="noStrike" kern="1200" baseline="0" dirty="0" err="1">
                          <a:solidFill>
                            <a:schemeClr val="dk1"/>
                          </a:solidFill>
                          <a:latin typeface="+mn-lt"/>
                          <a:ea typeface="+mn-ea"/>
                          <a:cs typeface="+mn-cs"/>
                        </a:rPr>
                        <a:t>Discoloration</a:t>
                      </a:r>
                      <a:r>
                        <a:rPr kumimoji="0" lang="en-US" altLang="zh-TW" sz="1800" b="0" i="0" u="none" strike="noStrike" kern="1200" baseline="30000" dirty="0" err="1">
                          <a:solidFill>
                            <a:schemeClr val="dk1"/>
                          </a:solidFill>
                          <a:latin typeface="+mn-lt"/>
                          <a:ea typeface="+mn-ea"/>
                          <a:cs typeface="+mn-cs"/>
                        </a:rPr>
                        <a:t>a</a:t>
                      </a:r>
                      <a:endParaRPr lang="zh-TW" altLang="en-US" baseline="30000" dirty="0"/>
                    </a:p>
                  </a:txBody>
                  <a:tcPr/>
                </a:tc>
                <a:tc>
                  <a:txBody>
                    <a:bodyPr/>
                    <a:lstStyle/>
                    <a:p>
                      <a:r>
                        <a:rPr kumimoji="0" lang="en-US" altLang="zh-TW" sz="1800" b="0" i="0" u="none" strike="noStrike" kern="1200" baseline="0" dirty="0">
                          <a:solidFill>
                            <a:schemeClr val="dk1"/>
                          </a:solidFill>
                          <a:latin typeface="+mn-lt"/>
                          <a:ea typeface="+mn-ea"/>
                          <a:cs typeface="+mn-cs"/>
                        </a:rPr>
                        <a:t>0.4 b</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1.6 a</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1.4 a</a:t>
                      </a:r>
                      <a:endParaRPr lang="zh-TW" altLang="en-US" dirty="0"/>
                    </a:p>
                  </a:txBody>
                  <a:tcPr/>
                </a:tc>
                <a:extLst>
                  <a:ext uri="{0D108BD9-81ED-4DB2-BD59-A6C34878D82A}">
                    <a16:rowId xmlns:a16="http://schemas.microsoft.com/office/drawing/2014/main" val="10004"/>
                  </a:ext>
                </a:extLst>
              </a:tr>
              <a:tr h="370840">
                <a:tc>
                  <a:txBody>
                    <a:bodyPr/>
                    <a:lstStyle/>
                    <a:p>
                      <a:r>
                        <a:rPr kumimoji="0" lang="en-US" altLang="zh-TW" sz="1800" b="0" i="0" u="none" strike="noStrike" kern="1200" baseline="0" dirty="0">
                          <a:solidFill>
                            <a:schemeClr val="dk1"/>
                          </a:solidFill>
                          <a:latin typeface="+mn-lt"/>
                          <a:ea typeface="+mn-ea"/>
                          <a:cs typeface="+mn-cs"/>
                        </a:rPr>
                        <a:t>Root fresh </a:t>
                      </a:r>
                      <a:r>
                        <a:rPr kumimoji="0" lang="en-US" altLang="zh-TW" sz="1800" b="0" i="0" u="none" strike="noStrike" kern="1200" baseline="0" dirty="0" err="1">
                          <a:solidFill>
                            <a:schemeClr val="dk1"/>
                          </a:solidFill>
                          <a:latin typeface="+mn-lt"/>
                          <a:ea typeface="+mn-ea"/>
                          <a:cs typeface="+mn-cs"/>
                        </a:rPr>
                        <a:t>wt</a:t>
                      </a:r>
                      <a:r>
                        <a:rPr kumimoji="0" lang="en-US" altLang="zh-TW" sz="1800" b="0" i="0" u="none" strike="noStrike" kern="1200" baseline="0" dirty="0">
                          <a:solidFill>
                            <a:schemeClr val="dk1"/>
                          </a:solidFill>
                          <a:latin typeface="+mn-lt"/>
                          <a:ea typeface="+mn-ea"/>
                          <a:cs typeface="+mn-cs"/>
                        </a:rPr>
                        <a:t> (g)</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8.1 a</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4.5 b</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5.0 b</a:t>
                      </a:r>
                      <a:endParaRPr lang="zh-TW" altLang="en-US" dirty="0"/>
                    </a:p>
                  </a:txBody>
                  <a:tcPr/>
                </a:tc>
                <a:extLst>
                  <a:ext uri="{0D108BD9-81ED-4DB2-BD59-A6C34878D82A}">
                    <a16:rowId xmlns:a16="http://schemas.microsoft.com/office/drawing/2014/main" val="10005"/>
                  </a:ext>
                </a:extLst>
              </a:tr>
              <a:tr h="370840">
                <a:tc>
                  <a:txBody>
                    <a:bodyPr/>
                    <a:lstStyle/>
                    <a:p>
                      <a:r>
                        <a:rPr kumimoji="0" lang="en-US" altLang="zh-TW" sz="1800" b="0" i="0" u="none" strike="noStrike" kern="1200" baseline="0" dirty="0">
                          <a:solidFill>
                            <a:schemeClr val="dk1"/>
                          </a:solidFill>
                          <a:latin typeface="+mn-lt"/>
                          <a:ea typeface="+mn-ea"/>
                          <a:cs typeface="+mn-cs"/>
                        </a:rPr>
                        <a:t>Leaf fresh </a:t>
                      </a:r>
                      <a:r>
                        <a:rPr kumimoji="0" lang="en-US" altLang="zh-TW" sz="1800" b="0" i="0" u="none" strike="noStrike" kern="1200" baseline="0" dirty="0" err="1">
                          <a:solidFill>
                            <a:schemeClr val="dk1"/>
                          </a:solidFill>
                          <a:latin typeface="+mn-lt"/>
                          <a:ea typeface="+mn-ea"/>
                          <a:cs typeface="+mn-cs"/>
                        </a:rPr>
                        <a:t>wt</a:t>
                      </a:r>
                      <a:r>
                        <a:rPr kumimoji="0" lang="en-US" altLang="zh-TW" sz="1800" b="0" i="0" u="none" strike="noStrike" kern="1200" baseline="0" dirty="0">
                          <a:solidFill>
                            <a:schemeClr val="dk1"/>
                          </a:solidFill>
                          <a:latin typeface="+mn-lt"/>
                          <a:ea typeface="+mn-ea"/>
                          <a:cs typeface="+mn-cs"/>
                        </a:rPr>
                        <a:t> (g)</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46.1 a</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35.6 b</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39.2ab</a:t>
                      </a:r>
                      <a:endParaRPr lang="zh-TW" altLang="en-US" dirty="0"/>
                    </a:p>
                  </a:txBody>
                  <a:tcPr/>
                </a:tc>
                <a:extLst>
                  <a:ext uri="{0D108BD9-81ED-4DB2-BD59-A6C34878D82A}">
                    <a16:rowId xmlns:a16="http://schemas.microsoft.com/office/drawing/2014/main" val="10006"/>
                  </a:ext>
                </a:extLst>
              </a:tr>
              <a:tr h="370840">
                <a:tc>
                  <a:txBody>
                    <a:bodyPr/>
                    <a:lstStyle/>
                    <a:p>
                      <a:r>
                        <a:rPr kumimoji="0" lang="en-US" altLang="zh-TW" sz="1800" b="0" i="0" u="none" strike="noStrike" kern="1200" baseline="0" dirty="0">
                          <a:solidFill>
                            <a:schemeClr val="dk1"/>
                          </a:solidFill>
                          <a:latin typeface="+mn-lt"/>
                          <a:ea typeface="+mn-ea"/>
                          <a:cs typeface="+mn-cs"/>
                        </a:rPr>
                        <a:t>Fresh biomass yield (g)</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54.2 a</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40.1 b</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44.2 ab</a:t>
                      </a:r>
                      <a:endParaRPr lang="zh-TW" altLang="en-US" dirty="0"/>
                    </a:p>
                  </a:txBody>
                  <a:tcPr/>
                </a:tc>
                <a:extLst>
                  <a:ext uri="{0D108BD9-81ED-4DB2-BD59-A6C34878D82A}">
                    <a16:rowId xmlns:a16="http://schemas.microsoft.com/office/drawing/2014/main" val="10007"/>
                  </a:ext>
                </a:extLst>
              </a:tr>
              <a:tr h="370840">
                <a:tc>
                  <a:txBody>
                    <a:bodyPr/>
                    <a:lstStyle/>
                    <a:p>
                      <a:r>
                        <a:rPr kumimoji="0" lang="en-US" altLang="zh-TW" sz="1800" b="0" i="0" u="none" strike="noStrike" kern="1200" baseline="0" dirty="0">
                          <a:solidFill>
                            <a:schemeClr val="dk1"/>
                          </a:solidFill>
                          <a:latin typeface="+mn-lt"/>
                          <a:ea typeface="+mn-ea"/>
                          <a:cs typeface="+mn-cs"/>
                        </a:rPr>
                        <a:t>Dry biomass yield (g)</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6.6</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4.5</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5.0</a:t>
                      </a:r>
                      <a:endParaRPr lang="zh-TW" altLang="en-US" dirty="0"/>
                    </a:p>
                  </a:txBody>
                  <a:tcPr/>
                </a:tc>
                <a:extLst>
                  <a:ext uri="{0D108BD9-81ED-4DB2-BD59-A6C34878D82A}">
                    <a16:rowId xmlns:a16="http://schemas.microsoft.com/office/drawing/2014/main" val="10008"/>
                  </a:ext>
                </a:extLst>
              </a:tr>
              <a:tr h="370840">
                <a:tc>
                  <a:txBody>
                    <a:bodyPr/>
                    <a:lstStyle/>
                    <a:p>
                      <a:r>
                        <a:rPr kumimoji="0" lang="en-US" altLang="zh-TW" sz="1800" b="0" i="0" u="none" strike="noStrike" kern="1200" baseline="0" dirty="0">
                          <a:solidFill>
                            <a:schemeClr val="dk1"/>
                          </a:solidFill>
                          <a:latin typeface="+mn-lt"/>
                          <a:ea typeface="+mn-ea"/>
                          <a:cs typeface="+mn-cs"/>
                        </a:rPr>
                        <a:t>Plant NO</a:t>
                      </a:r>
                      <a:r>
                        <a:rPr kumimoji="0" lang="en-US" altLang="zh-TW" sz="1800" b="0" i="0" u="none" strike="noStrike" kern="1200" baseline="-25000" dirty="0">
                          <a:solidFill>
                            <a:schemeClr val="dk1"/>
                          </a:solidFill>
                          <a:latin typeface="+mn-lt"/>
                          <a:ea typeface="+mn-ea"/>
                          <a:cs typeface="+mn-cs"/>
                        </a:rPr>
                        <a:t>3</a:t>
                      </a:r>
                      <a:r>
                        <a:rPr kumimoji="0" lang="en-US" altLang="zh-TW" sz="1800" b="0" i="0" u="none" strike="noStrike" kern="1200" baseline="0" dirty="0">
                          <a:solidFill>
                            <a:schemeClr val="dk1"/>
                          </a:solidFill>
                          <a:latin typeface="+mn-lt"/>
                          <a:ea typeface="+mn-ea"/>
                          <a:cs typeface="+mn-cs"/>
                        </a:rPr>
                        <a:t>-N (mg kg</a:t>
                      </a:r>
                      <a:r>
                        <a:rPr kumimoji="0" lang="en-US" altLang="zh-TW" sz="1800" b="0" i="0" u="none" strike="noStrike" kern="1200" baseline="30000" dirty="0">
                          <a:solidFill>
                            <a:schemeClr val="dk1"/>
                          </a:solidFill>
                          <a:latin typeface="+mn-lt"/>
                          <a:ea typeface="+mn-ea"/>
                          <a:cs typeface="+mn-cs"/>
                        </a:rPr>
                        <a:t>-1</a:t>
                      </a:r>
                      <a:r>
                        <a:rPr kumimoji="0" lang="en-US" altLang="zh-TW" sz="1800" b="0" i="0" u="none" strike="noStrike" kern="1200" baseline="0" dirty="0">
                          <a:solidFill>
                            <a:schemeClr val="dk1"/>
                          </a:solidFill>
                          <a:latin typeface="+mn-lt"/>
                          <a:ea typeface="+mn-ea"/>
                          <a:cs typeface="+mn-cs"/>
                        </a:rPr>
                        <a:t>)</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3453 a</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3030 a</a:t>
                      </a:r>
                      <a:endParaRPr lang="zh-TW" altLang="en-US" dirty="0"/>
                    </a:p>
                  </a:txBody>
                  <a:tcPr/>
                </a:tc>
                <a:tc>
                  <a:txBody>
                    <a:bodyPr/>
                    <a:lstStyle/>
                    <a:p>
                      <a:r>
                        <a:rPr kumimoji="0" lang="en-US" altLang="zh-TW" sz="1800" b="0" i="0" u="none" strike="noStrike" kern="1200" baseline="0" dirty="0">
                          <a:solidFill>
                            <a:schemeClr val="dk1"/>
                          </a:solidFill>
                          <a:latin typeface="+mn-lt"/>
                          <a:ea typeface="+mn-ea"/>
                          <a:cs typeface="+mn-cs"/>
                        </a:rPr>
                        <a:t>2100 b</a:t>
                      </a:r>
                      <a:endParaRPr lang="zh-TW" altLang="en-US" dirty="0"/>
                    </a:p>
                  </a:txBody>
                  <a:tcPr/>
                </a:tc>
                <a:extLst>
                  <a:ext uri="{0D108BD9-81ED-4DB2-BD59-A6C34878D82A}">
                    <a16:rowId xmlns:a16="http://schemas.microsoft.com/office/drawing/2014/main" val="10009"/>
                  </a:ext>
                </a:extLst>
              </a:tr>
            </a:tbl>
          </a:graphicData>
        </a:graphic>
      </p:graphicFrame>
      <p:sp>
        <p:nvSpPr>
          <p:cNvPr id="6" name="文字方塊 5"/>
          <p:cNvSpPr txBox="1"/>
          <p:nvPr/>
        </p:nvSpPr>
        <p:spPr>
          <a:xfrm>
            <a:off x="1981200" y="908720"/>
            <a:ext cx="8076826" cy="369332"/>
          </a:xfrm>
          <a:prstGeom prst="rect">
            <a:avLst/>
          </a:prstGeom>
          <a:noFill/>
        </p:spPr>
        <p:txBody>
          <a:bodyPr wrap="none" rtlCol="0">
            <a:spAutoFit/>
          </a:bodyPr>
          <a:lstStyle/>
          <a:p>
            <a:pPr fontAlgn="base">
              <a:spcBef>
                <a:spcPct val="0"/>
              </a:spcBef>
              <a:spcAft>
                <a:spcPct val="0"/>
              </a:spcAft>
              <a:defRPr/>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Table 1. Influence of sources of N and type of lettuce on different attributes of lettuce</a:t>
            </a:r>
            <a:endPar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7" name="文字方塊 6"/>
          <p:cNvSpPr txBox="1"/>
          <p:nvPr/>
        </p:nvSpPr>
        <p:spPr>
          <a:xfrm>
            <a:off x="2207568" y="5373217"/>
            <a:ext cx="8735661" cy="830997"/>
          </a:xfrm>
          <a:prstGeom prst="rect">
            <a:avLst/>
          </a:prstGeom>
          <a:noFill/>
        </p:spPr>
        <p:txBody>
          <a:bodyPr wrap="none" rtlCol="0">
            <a:spAutoFit/>
          </a:bodyPr>
          <a:lstStyle/>
          <a:p>
            <a:pPr fontAlgn="base">
              <a:spcBef>
                <a:spcPct val="0"/>
              </a:spcBef>
              <a:spcAft>
                <a:spcPct val="0"/>
              </a:spcAft>
              <a:defRPr/>
            </a:pPr>
            <a:r>
              <a:rPr kumimoji="1" lang="en-US" altLang="zh-TW" sz="1600" baseline="30000" dirty="0" err="1">
                <a:solidFill>
                  <a:prstClr val="black"/>
                </a:solidFill>
                <a:latin typeface="Times New Roman" panose="02020603050405020304" pitchFamily="18" charset="0"/>
                <a:ea typeface="標楷體" pitchFamily="65" charset="-120"/>
                <a:cs typeface="Times New Roman" panose="02020603050405020304" pitchFamily="18" charset="0"/>
              </a:rPr>
              <a:t>a</a:t>
            </a:r>
            <a:r>
              <a:rPr kumimoji="1" lang="en-US" altLang="zh-TW" sz="1600" dirty="0" err="1">
                <a:solidFill>
                  <a:prstClr val="black"/>
                </a:solidFill>
                <a:latin typeface="Times New Roman" panose="02020603050405020304" pitchFamily="18" charset="0"/>
                <a:ea typeface="標楷體" pitchFamily="65" charset="-120"/>
                <a:cs typeface="Times New Roman" panose="02020603050405020304" pitchFamily="18" charset="0"/>
              </a:rPr>
              <a:t>Root</a:t>
            </a:r>
            <a:r>
              <a:rPr kumimoji="1" lang="en-US" altLang="zh-TW" sz="1600" dirty="0">
                <a:solidFill>
                  <a:prstClr val="black"/>
                </a:solidFill>
                <a:latin typeface="Times New Roman" panose="02020603050405020304" pitchFamily="18" charset="0"/>
                <a:ea typeface="標楷體" pitchFamily="65" charset="-120"/>
                <a:cs typeface="Times New Roman" panose="02020603050405020304" pitchFamily="18" charset="0"/>
              </a:rPr>
              <a:t> vascular discoloration, rated as 1=low, 2=medium, and 3=high.</a:t>
            </a:r>
          </a:p>
          <a:p>
            <a:pPr fontAlgn="base">
              <a:spcBef>
                <a:spcPct val="0"/>
              </a:spcBef>
              <a:spcAft>
                <a:spcPct val="0"/>
              </a:spcAft>
              <a:defRPr/>
            </a:pPr>
            <a:r>
              <a:rPr kumimoji="1" lang="en-US" altLang="zh-TW" sz="1600" dirty="0">
                <a:solidFill>
                  <a:prstClr val="black"/>
                </a:solidFill>
                <a:latin typeface="Times New Roman" panose="02020603050405020304" pitchFamily="18" charset="0"/>
                <a:ea typeface="標楷體" pitchFamily="65" charset="-120"/>
                <a:cs typeface="Times New Roman" panose="02020603050405020304" pitchFamily="18" charset="0"/>
              </a:rPr>
              <a:t>Note. Means in the same row followed by different letters are significantly different at the P&lt;0.05 level.</a:t>
            </a:r>
          </a:p>
          <a:p>
            <a:pPr fontAlgn="base">
              <a:spcBef>
                <a:spcPct val="0"/>
              </a:spcBef>
              <a:spcAft>
                <a:spcPct val="0"/>
              </a:spcAft>
              <a:defRPr/>
            </a:pPr>
            <a:r>
              <a:rPr kumimoji="1" lang="en-US" altLang="zh-TW" sz="1600" dirty="0">
                <a:solidFill>
                  <a:prstClr val="black"/>
                </a:solidFill>
                <a:latin typeface="Times New Roman" panose="02020603050405020304" pitchFamily="18" charset="0"/>
                <a:ea typeface="標楷體" pitchFamily="65" charset="-120"/>
                <a:cs typeface="Times New Roman" panose="02020603050405020304" pitchFamily="18" charset="0"/>
              </a:rPr>
              <a:t>Ns=</a:t>
            </a:r>
            <a:r>
              <a:rPr kumimoji="1" lang="en-US" altLang="zh-TW" sz="1600" dirty="0" err="1">
                <a:solidFill>
                  <a:prstClr val="black"/>
                </a:solidFill>
                <a:latin typeface="Times New Roman" panose="02020603050405020304" pitchFamily="18" charset="0"/>
                <a:ea typeface="標楷體" pitchFamily="65" charset="-120"/>
                <a:cs typeface="Times New Roman" panose="02020603050405020304" pitchFamily="18" charset="0"/>
              </a:rPr>
              <a:t>nonsignificant</a:t>
            </a:r>
            <a:r>
              <a:rPr kumimoji="1" lang="en-US" altLang="zh-TW" sz="1600" dirty="0">
                <a:solidFill>
                  <a:prstClr val="black"/>
                </a:solidFill>
                <a:latin typeface="Times New Roman" panose="02020603050405020304" pitchFamily="18" charset="0"/>
                <a:ea typeface="標楷體" pitchFamily="65" charset="-120"/>
                <a:cs typeface="Times New Roman" panose="02020603050405020304" pitchFamily="18" charset="0"/>
              </a:rPr>
              <a:t>; ,  indicate significance at P &lt;0.05 and 0.01 levels, respectively.</a:t>
            </a:r>
            <a:endParaRPr kumimoji="1" lang="zh-TW" altLang="en-US" sz="16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11" name="文字方塊 10"/>
          <p:cNvSpPr txBox="1"/>
          <p:nvPr/>
        </p:nvSpPr>
        <p:spPr>
          <a:xfrm>
            <a:off x="4367809" y="6372037"/>
            <a:ext cx="5538439" cy="307777"/>
          </a:xfrm>
          <a:prstGeom prst="rect">
            <a:avLst/>
          </a:prstGeom>
          <a:noFill/>
        </p:spPr>
        <p:txBody>
          <a:bodyPr wrap="none" rtlCol="0">
            <a:spAutoFit/>
          </a:bodyPr>
          <a:lstStyle/>
          <a:p>
            <a:pPr fontAlgn="base">
              <a:spcBef>
                <a:spcPct val="0"/>
              </a:spcBef>
              <a:spcAft>
                <a:spcPct val="0"/>
              </a:spcAft>
              <a:defRPr/>
            </a:pPr>
            <a:r>
              <a:rPr kumimoji="1" lang="en-US" altLang="zh-TW" sz="1400" dirty="0">
                <a:solidFill>
                  <a:prstClr val="black"/>
                </a:solidFill>
                <a:latin typeface="Times New Roman" panose="02020603050405020304" pitchFamily="18" charset="0"/>
                <a:ea typeface="標楷體" pitchFamily="65" charset="-120"/>
                <a:cs typeface="Times New Roman" panose="02020603050405020304" pitchFamily="18" charset="0"/>
              </a:rPr>
              <a:t>Communications in Soil Science and Plant Analysis, 2008, 39: 207–216</a:t>
            </a:r>
            <a:endParaRPr kumimoji="1" lang="zh-TW" altLang="en-US" sz="14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12" name="標題 1">
            <a:extLst>
              <a:ext uri="{FF2B5EF4-FFF2-40B4-BE49-F238E27FC236}">
                <a16:creationId xmlns:a16="http://schemas.microsoft.com/office/drawing/2014/main" id="{DDAA5499-A8C6-4C24-B723-D9BB57F7BA8D}"/>
              </a:ext>
            </a:extLst>
          </p:cNvPr>
          <p:cNvSpPr txBox="1">
            <a:spLocks/>
          </p:cNvSpPr>
          <p:nvPr/>
        </p:nvSpPr>
        <p:spPr>
          <a:xfrm>
            <a:off x="1457163" y="64328"/>
            <a:ext cx="9144000" cy="577547"/>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kumimoji="1" lang="en-US" altLang="zh-TW" sz="24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L1. Hoagland for lettuce - With different source of N</a:t>
            </a:r>
            <a:endParaRPr kumimoji="1" lang="zh-TW" altLang="en-US" sz="24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73145843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p:cNvSpPr txBox="1">
            <a:spLocks/>
          </p:cNvSpPr>
          <p:nvPr/>
        </p:nvSpPr>
        <p:spPr>
          <a:xfrm>
            <a:off x="1981200" y="-70817"/>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kumimoji="1" lang="en-US" altLang="zh-TW" sz="28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L2. Influence of NO</a:t>
            </a:r>
            <a:r>
              <a:rPr kumimoji="1" lang="en-US" altLang="zh-TW" sz="2800" b="1" baseline="-25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3</a:t>
            </a:r>
            <a:r>
              <a:rPr kumimoji="1" lang="en-US" altLang="zh-TW" sz="28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/NH</a:t>
            </a:r>
            <a:r>
              <a:rPr kumimoji="1" lang="en-US" altLang="zh-TW" sz="2800" b="1" baseline="-25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4</a:t>
            </a:r>
            <a:r>
              <a:rPr kumimoji="1" lang="en-US" altLang="zh-TW" sz="28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ratio on plant height. leaves number, leaf area, yield and RCC of Spinach</a:t>
            </a:r>
            <a:endParaRPr kumimoji="1" lang="zh-TW" altLang="en-US" sz="28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投影片編號版面配置區 2"/>
          <p:cNvSpPr>
            <a:spLocks noGrp="1"/>
          </p:cNvSpPr>
          <p:nvPr>
            <p:ph type="sldNum" sz="quarter" idx="12"/>
          </p:nvPr>
        </p:nvSpPr>
        <p:spPr/>
        <p:txBody>
          <a:bodyPr/>
          <a:lstStyle/>
          <a:p>
            <a:pPr fontAlgn="base">
              <a:spcBef>
                <a:spcPct val="0"/>
              </a:spcBef>
              <a:spcAft>
                <a:spcPct val="0"/>
              </a:spcAft>
              <a:defRPr/>
            </a:pPr>
            <a:fld id="{37DD4CCF-7C18-47F8-B041-035F6219A3C5}" type="slidenum">
              <a:rPr kumimoji="1" lang="zh-TW" altLang="en-US" sz="2400">
                <a:solidFill>
                  <a:prstClr val="black">
                    <a:tint val="75000"/>
                  </a:prstClr>
                </a:solidFill>
                <a:latin typeface="Arial" charset="0"/>
                <a:ea typeface="標楷體" pitchFamily="65" charset="-120"/>
              </a:rPr>
              <a:pPr fontAlgn="base">
                <a:spcBef>
                  <a:spcPct val="0"/>
                </a:spcBef>
                <a:spcAft>
                  <a:spcPct val="0"/>
                </a:spcAft>
                <a:defRPr/>
              </a:pPr>
              <a:t>154</a:t>
            </a:fld>
            <a:endParaRPr kumimoji="1" lang="zh-TW" altLang="en-US" sz="2400" dirty="0">
              <a:solidFill>
                <a:prstClr val="black">
                  <a:tint val="75000"/>
                </a:prstClr>
              </a:solidFill>
              <a:latin typeface="Arial" charset="0"/>
              <a:ea typeface="標楷體" pitchFamily="65" charset="-120"/>
            </a:endParaRPr>
          </a:p>
        </p:txBody>
      </p:sp>
      <p:sp>
        <p:nvSpPr>
          <p:cNvPr id="11" name="文字方塊 10"/>
          <p:cNvSpPr txBox="1"/>
          <p:nvPr/>
        </p:nvSpPr>
        <p:spPr>
          <a:xfrm>
            <a:off x="8131626" y="6474823"/>
            <a:ext cx="2428870" cy="307777"/>
          </a:xfrm>
          <a:prstGeom prst="rect">
            <a:avLst/>
          </a:prstGeom>
          <a:noFill/>
        </p:spPr>
        <p:txBody>
          <a:bodyPr wrap="none" rtlCol="0">
            <a:spAutoFit/>
          </a:bodyPr>
          <a:lstStyle/>
          <a:p>
            <a:pPr fontAlgn="base">
              <a:spcBef>
                <a:spcPct val="0"/>
              </a:spcBef>
              <a:spcAft>
                <a:spcPct val="0"/>
              </a:spcAft>
              <a:defRPr/>
            </a:pPr>
            <a:r>
              <a:rPr kumimoji="1" lang="en-US" altLang="zh-TW" sz="1400" dirty="0" err="1">
                <a:solidFill>
                  <a:prstClr val="black"/>
                </a:solidFill>
                <a:latin typeface="Times New Roman" panose="02020603050405020304" pitchFamily="18" charset="0"/>
                <a:ea typeface="標楷體" pitchFamily="65" charset="-120"/>
                <a:cs typeface="Times New Roman" panose="02020603050405020304" pitchFamily="18" charset="0"/>
              </a:rPr>
              <a:t>Acta</a:t>
            </a:r>
            <a:r>
              <a:rPr kumimoji="1" lang="en-US" altLang="zh-TW" sz="1400" dirty="0">
                <a:solidFill>
                  <a:prstClr val="black"/>
                </a:solidFill>
                <a:latin typeface="Times New Roman" panose="02020603050405020304" pitchFamily="18" charset="0"/>
                <a:ea typeface="標楷體" pitchFamily="65" charset="-120"/>
                <a:cs typeface="Times New Roman" panose="02020603050405020304" pitchFamily="18" charset="0"/>
              </a:rPr>
              <a:t> Hort. 2009. 843: 269–274</a:t>
            </a:r>
            <a:endParaRPr kumimoji="1" lang="zh-TW" altLang="en-US" sz="14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536" y="966402"/>
            <a:ext cx="8568500" cy="2822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1999488" y="2568865"/>
            <a:ext cx="8363272" cy="288032"/>
          </a:xfrm>
          <a:prstGeom prst="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kumimoji="1" lang="zh-TW" altLang="en-US">
              <a:solidFill>
                <a:prstClr val="white"/>
              </a:solidFill>
              <a:latin typeface="Calibri"/>
              <a:ea typeface="新細明體" panose="02020500000000000000" pitchFamily="18" charset="-120"/>
            </a:endParaRP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3817" b="80352"/>
          <a:stretch/>
        </p:blipFill>
        <p:spPr bwMode="auto">
          <a:xfrm>
            <a:off x="1847529" y="3901040"/>
            <a:ext cx="8640508" cy="536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5010" r="46498" b="9635"/>
          <a:stretch/>
        </p:blipFill>
        <p:spPr bwMode="auto">
          <a:xfrm>
            <a:off x="1991544" y="4471417"/>
            <a:ext cx="4806256" cy="1783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663952" y="4187364"/>
            <a:ext cx="2232248" cy="268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kumimoji="1" lang="zh-TW" altLang="en-US">
              <a:solidFill>
                <a:prstClr val="white"/>
              </a:solidFill>
              <a:latin typeface="Calibri"/>
              <a:ea typeface="新細明體" panose="02020500000000000000" pitchFamily="18" charset="-120"/>
            </a:endParaRPr>
          </a:p>
        </p:txBody>
      </p:sp>
      <p:sp>
        <p:nvSpPr>
          <p:cNvPr id="14" name="矩形 13"/>
          <p:cNvSpPr/>
          <p:nvPr/>
        </p:nvSpPr>
        <p:spPr>
          <a:xfrm>
            <a:off x="2058726" y="5381245"/>
            <a:ext cx="4721350" cy="288032"/>
          </a:xfrm>
          <a:prstGeom prst="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kumimoji="1" lang="zh-TW" altLang="en-US">
              <a:solidFill>
                <a:prstClr val="white"/>
              </a:solidFill>
              <a:latin typeface="Calibri"/>
              <a:ea typeface="新細明體" panose="02020500000000000000" pitchFamily="18" charset="-120"/>
            </a:endParaRPr>
          </a:p>
        </p:txBody>
      </p:sp>
      <p:sp>
        <p:nvSpPr>
          <p:cNvPr id="15" name="矩形 14"/>
          <p:cNvSpPr/>
          <p:nvPr/>
        </p:nvSpPr>
        <p:spPr>
          <a:xfrm>
            <a:off x="1991544" y="3194688"/>
            <a:ext cx="8363272" cy="288032"/>
          </a:xfrm>
          <a:prstGeom prst="rect">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kumimoji="1" lang="zh-TW" altLang="en-US">
              <a:solidFill>
                <a:prstClr val="white"/>
              </a:solidFill>
              <a:latin typeface="Calibri"/>
              <a:ea typeface="新細明體" panose="02020500000000000000" pitchFamily="18" charset="-120"/>
            </a:endParaRPr>
          </a:p>
        </p:txBody>
      </p:sp>
      <p:sp>
        <p:nvSpPr>
          <p:cNvPr id="16" name="矩形 15"/>
          <p:cNvSpPr/>
          <p:nvPr/>
        </p:nvSpPr>
        <p:spPr>
          <a:xfrm>
            <a:off x="2063552" y="5913848"/>
            <a:ext cx="4721350" cy="288032"/>
          </a:xfrm>
          <a:prstGeom prst="rect">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kumimoji="1" lang="zh-TW" altLang="en-US">
              <a:solidFill>
                <a:prstClr val="white"/>
              </a:solidFill>
              <a:latin typeface="Calibri"/>
              <a:ea typeface="新細明體" panose="02020500000000000000" pitchFamily="18" charset="-120"/>
            </a:endParaRPr>
          </a:p>
        </p:txBody>
      </p:sp>
    </p:spTree>
    <p:extLst>
      <p:ext uri="{BB962C8B-B14F-4D97-AF65-F5344CB8AC3E}">
        <p14:creationId xmlns:p14="http://schemas.microsoft.com/office/powerpoint/2010/main" val="259263047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p:cNvSpPr txBox="1">
            <a:spLocks/>
          </p:cNvSpPr>
          <p:nvPr/>
        </p:nvSpPr>
        <p:spPr>
          <a:xfrm>
            <a:off x="1981200" y="-70817"/>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kumimoji="1" lang="en-US" altLang="zh-TW" sz="28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L3. Water Temperature affects leaf number and length of Spinach</a:t>
            </a:r>
            <a:endParaRPr kumimoji="1" lang="zh-TW" altLang="en-US" sz="28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投影片編號版面配置區 2"/>
          <p:cNvSpPr>
            <a:spLocks noGrp="1"/>
          </p:cNvSpPr>
          <p:nvPr>
            <p:ph type="sldNum" sz="quarter" idx="12"/>
          </p:nvPr>
        </p:nvSpPr>
        <p:spPr/>
        <p:txBody>
          <a:bodyPr/>
          <a:lstStyle/>
          <a:p>
            <a:pPr fontAlgn="base">
              <a:spcBef>
                <a:spcPct val="0"/>
              </a:spcBef>
              <a:spcAft>
                <a:spcPct val="0"/>
              </a:spcAft>
              <a:defRPr/>
            </a:pPr>
            <a:fld id="{37DD4CCF-7C18-47F8-B041-035F6219A3C5}" type="slidenum">
              <a:rPr kumimoji="1" lang="zh-TW" altLang="en-US">
                <a:solidFill>
                  <a:prstClr val="black">
                    <a:tint val="75000"/>
                  </a:prstClr>
                </a:solidFill>
                <a:latin typeface="Times New Roman" panose="02020603050405020304" pitchFamily="18" charset="0"/>
                <a:ea typeface="標楷體" pitchFamily="65" charset="-120"/>
                <a:cs typeface="Times New Roman" panose="02020603050405020304" pitchFamily="18" charset="0"/>
              </a:rPr>
              <a:pPr fontAlgn="base">
                <a:spcBef>
                  <a:spcPct val="0"/>
                </a:spcBef>
                <a:spcAft>
                  <a:spcPct val="0"/>
                </a:spcAft>
                <a:defRPr/>
              </a:pPr>
              <a:t>155</a:t>
            </a:fld>
            <a:endParaRPr kumimoji="1" lang="zh-TW" altLang="en-US">
              <a:solidFill>
                <a:prstClr val="black">
                  <a:tint val="75000"/>
                </a:prstClr>
              </a:solidFill>
              <a:latin typeface="Times New Roman" panose="02020603050405020304" pitchFamily="18" charset="0"/>
              <a:ea typeface="標楷體" pitchFamily="65" charset="-120"/>
              <a:cs typeface="Times New Roman" panose="02020603050405020304" pitchFamily="18" charset="0"/>
            </a:endParaRPr>
          </a:p>
        </p:txBody>
      </p:sp>
      <p:sp>
        <p:nvSpPr>
          <p:cNvPr id="5" name="文字方塊 4"/>
          <p:cNvSpPr txBox="1"/>
          <p:nvPr/>
        </p:nvSpPr>
        <p:spPr>
          <a:xfrm>
            <a:off x="5480516" y="6453337"/>
            <a:ext cx="5079980" cy="307777"/>
          </a:xfrm>
          <a:prstGeom prst="rect">
            <a:avLst/>
          </a:prstGeom>
          <a:noFill/>
        </p:spPr>
        <p:txBody>
          <a:bodyPr wrap="none" rtlCol="0">
            <a:spAutoFit/>
          </a:bodyPr>
          <a:lstStyle/>
          <a:p>
            <a:pPr fontAlgn="base">
              <a:spcBef>
                <a:spcPct val="0"/>
              </a:spcBef>
              <a:spcAft>
                <a:spcPct val="0"/>
              </a:spcAft>
              <a:defRPr/>
            </a:pPr>
            <a:r>
              <a:rPr kumimoji="1" lang="en-US" altLang="zh-TW" sz="1400" dirty="0">
                <a:solidFill>
                  <a:prstClr val="black"/>
                </a:solidFill>
                <a:latin typeface="Times New Roman" panose="02020603050405020304" pitchFamily="18" charset="0"/>
                <a:ea typeface="標楷體" pitchFamily="65" charset="-120"/>
                <a:cs typeface="Times New Roman" panose="02020603050405020304" pitchFamily="18" charset="0"/>
              </a:rPr>
              <a:t>African Journal of Agricultural Research (2009) 4 (12): 1442 - 1446</a:t>
            </a:r>
            <a:endParaRPr kumimoji="1" lang="zh-TW" altLang="en-US" sz="14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089" y="836713"/>
            <a:ext cx="8505825"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矩形 16"/>
          <p:cNvSpPr/>
          <p:nvPr/>
        </p:nvSpPr>
        <p:spPr>
          <a:xfrm>
            <a:off x="2143504" y="2200904"/>
            <a:ext cx="8067296" cy="436009"/>
          </a:xfrm>
          <a:prstGeom prst="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kumimoji="1" lang="zh-TW" altLang="en-US">
              <a:solidFill>
                <a:prstClr val="white"/>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8" name="矩形 17"/>
          <p:cNvSpPr/>
          <p:nvPr/>
        </p:nvSpPr>
        <p:spPr>
          <a:xfrm>
            <a:off x="1981200" y="5157192"/>
            <a:ext cx="8067296" cy="648072"/>
          </a:xfrm>
          <a:prstGeom prst="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kumimoji="1" lang="zh-TW" altLang="en-US">
              <a:solidFill>
                <a:prstClr val="white"/>
              </a:solidFill>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52761056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p:cNvSpPr txBox="1">
            <a:spLocks/>
          </p:cNvSpPr>
          <p:nvPr/>
        </p:nvSpPr>
        <p:spPr>
          <a:xfrm>
            <a:off x="1981200" y="-70817"/>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endParaRPr kumimoji="1" lang="zh-TW" altLang="en-US" sz="3600" b="1" dirty="0">
              <a:solidFill>
                <a:srgbClr val="0000FF"/>
              </a:solidFill>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pPr fontAlgn="base">
              <a:spcBef>
                <a:spcPct val="0"/>
              </a:spcBef>
              <a:spcAft>
                <a:spcPct val="0"/>
              </a:spcAft>
              <a:defRPr/>
            </a:pPr>
            <a:fld id="{37DD4CCF-7C18-47F8-B041-035F6219A3C5}" type="slidenum">
              <a:rPr kumimoji="1" lang="zh-TW" altLang="en-US" sz="2400">
                <a:solidFill>
                  <a:prstClr val="black">
                    <a:tint val="75000"/>
                  </a:prstClr>
                </a:solidFill>
                <a:latin typeface="Arial" charset="0"/>
                <a:ea typeface="標楷體" pitchFamily="65" charset="-120"/>
              </a:rPr>
              <a:pPr fontAlgn="base">
                <a:spcBef>
                  <a:spcPct val="0"/>
                </a:spcBef>
                <a:spcAft>
                  <a:spcPct val="0"/>
                </a:spcAft>
                <a:defRPr/>
              </a:pPr>
              <a:t>156</a:t>
            </a:fld>
            <a:endParaRPr kumimoji="1" lang="zh-TW" altLang="en-US" sz="2400" dirty="0">
              <a:solidFill>
                <a:prstClr val="black">
                  <a:tint val="75000"/>
                </a:prstClr>
              </a:solidFill>
              <a:latin typeface="Arial" charset="0"/>
              <a:ea typeface="標楷體" pitchFamily="65" charset="-120"/>
            </a:endParaRPr>
          </a:p>
        </p:txBody>
      </p:sp>
      <p:sp>
        <p:nvSpPr>
          <p:cNvPr id="5" name="文字方塊 4"/>
          <p:cNvSpPr txBox="1"/>
          <p:nvPr/>
        </p:nvSpPr>
        <p:spPr>
          <a:xfrm>
            <a:off x="5480516" y="6453337"/>
            <a:ext cx="5079980" cy="307777"/>
          </a:xfrm>
          <a:prstGeom prst="rect">
            <a:avLst/>
          </a:prstGeom>
          <a:noFill/>
        </p:spPr>
        <p:txBody>
          <a:bodyPr wrap="none" rtlCol="0">
            <a:spAutoFit/>
          </a:bodyPr>
          <a:lstStyle/>
          <a:p>
            <a:pPr fontAlgn="base">
              <a:spcBef>
                <a:spcPct val="0"/>
              </a:spcBef>
              <a:spcAft>
                <a:spcPct val="0"/>
              </a:spcAft>
              <a:defRPr/>
            </a:pPr>
            <a:r>
              <a:rPr kumimoji="1" lang="en-US" altLang="zh-TW" sz="1400" dirty="0">
                <a:solidFill>
                  <a:prstClr val="black"/>
                </a:solidFill>
                <a:latin typeface="Times New Roman" panose="02020603050405020304" pitchFamily="18" charset="0"/>
                <a:ea typeface="標楷體" pitchFamily="65" charset="-120"/>
                <a:cs typeface="Times New Roman" panose="02020603050405020304" pitchFamily="18" charset="0"/>
              </a:rPr>
              <a:t>African Journal of Agricultural Research (2009) 4 (12): 1442 - 1446</a:t>
            </a:r>
            <a:endParaRPr kumimoji="1" lang="zh-TW" altLang="en-US" sz="14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814" y="764704"/>
            <a:ext cx="7419594" cy="5616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標題 1">
            <a:extLst>
              <a:ext uri="{FF2B5EF4-FFF2-40B4-BE49-F238E27FC236}">
                <a16:creationId xmlns:a16="http://schemas.microsoft.com/office/drawing/2014/main" id="{47FA401F-24B9-48D3-9611-557269B9F49D}"/>
              </a:ext>
            </a:extLst>
          </p:cNvPr>
          <p:cNvSpPr txBox="1">
            <a:spLocks/>
          </p:cNvSpPr>
          <p:nvPr/>
        </p:nvSpPr>
        <p:spPr>
          <a:xfrm>
            <a:off x="2133600" y="81583"/>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defRPr/>
            </a:pPr>
            <a:r>
              <a:rPr kumimoji="1" lang="en-US" altLang="zh-TW" sz="28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L3. Water Temperature affects yield of Spinach</a:t>
            </a:r>
            <a:endParaRPr kumimoji="1" lang="zh-TW" altLang="en-US" sz="28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32132580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36"/>
          <p:cNvSpPr txBox="1">
            <a:spLocks noGrp="1"/>
          </p:cNvSpPr>
          <p:nvPr>
            <p:ph type="sldNum" idx="12"/>
          </p:nvPr>
        </p:nvSpPr>
        <p:spPr/>
        <p:txBody>
          <a:bodyPr/>
          <a:lstStyle/>
          <a:p>
            <a:pPr lvl="0"/>
            <a:fld id="{00000000-1234-1234-1234-123412341234}" type="slidenum">
              <a:rPr lang="en-US" smtClean="0"/>
              <a:pPr lvl="0"/>
              <a:t>157</a:t>
            </a:fld>
            <a:endParaRPr lang="en-US"/>
          </a:p>
        </p:txBody>
      </p:sp>
      <p:graphicFrame>
        <p:nvGraphicFramePr>
          <p:cNvPr id="588" name="Google Shape;588;p36"/>
          <p:cNvGraphicFramePr/>
          <p:nvPr>
            <p:extLst>
              <p:ext uri="{D42A27DB-BD31-4B8C-83A1-F6EECF244321}">
                <p14:modId xmlns:p14="http://schemas.microsoft.com/office/powerpoint/2010/main" val="4133664943"/>
              </p:ext>
            </p:extLst>
          </p:nvPr>
        </p:nvGraphicFramePr>
        <p:xfrm>
          <a:off x="3434086" y="176765"/>
          <a:ext cx="8128050" cy="6202840"/>
        </p:xfrm>
        <a:graphic>
          <a:graphicData uri="http://schemas.openxmlformats.org/drawingml/2006/table">
            <a:tbl>
              <a:tblPr firstRow="1" bandRow="1">
                <a:noFill/>
              </a:tblPr>
              <a:tblGrid>
                <a:gridCol w="1479300">
                  <a:extLst>
                    <a:ext uri="{9D8B030D-6E8A-4147-A177-3AD203B41FA5}">
                      <a16:colId xmlns:a16="http://schemas.microsoft.com/office/drawing/2014/main" val="20000"/>
                    </a:ext>
                  </a:extLst>
                </a:gridCol>
                <a:gridCol w="1230050">
                  <a:extLst>
                    <a:ext uri="{9D8B030D-6E8A-4147-A177-3AD203B41FA5}">
                      <a16:colId xmlns:a16="http://schemas.microsoft.com/office/drawing/2014/main" val="20001"/>
                    </a:ext>
                  </a:extLst>
                </a:gridCol>
                <a:gridCol w="1354675">
                  <a:extLst>
                    <a:ext uri="{9D8B030D-6E8A-4147-A177-3AD203B41FA5}">
                      <a16:colId xmlns:a16="http://schemas.microsoft.com/office/drawing/2014/main" val="20002"/>
                    </a:ext>
                  </a:extLst>
                </a:gridCol>
                <a:gridCol w="1354675">
                  <a:extLst>
                    <a:ext uri="{9D8B030D-6E8A-4147-A177-3AD203B41FA5}">
                      <a16:colId xmlns:a16="http://schemas.microsoft.com/office/drawing/2014/main" val="20003"/>
                    </a:ext>
                  </a:extLst>
                </a:gridCol>
                <a:gridCol w="1354675">
                  <a:extLst>
                    <a:ext uri="{9D8B030D-6E8A-4147-A177-3AD203B41FA5}">
                      <a16:colId xmlns:a16="http://schemas.microsoft.com/office/drawing/2014/main" val="20004"/>
                    </a:ext>
                  </a:extLst>
                </a:gridCol>
                <a:gridCol w="1354675">
                  <a:extLst>
                    <a:ext uri="{9D8B030D-6E8A-4147-A177-3AD203B41FA5}">
                      <a16:colId xmlns:a16="http://schemas.microsoft.com/office/drawing/2014/main" val="20005"/>
                    </a:ext>
                  </a:extLst>
                </a:gridCol>
              </a:tblGrid>
              <a:tr h="2570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Element (mM)</a:t>
                      </a:r>
                      <a:endParaRPr sz="1800" b="0" u="none" strike="noStrike" cap="none"/>
                    </a:p>
                  </a:txBody>
                  <a:tcPr marL="91450" marR="91450" marT="45725" marB="45725"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1/1K</a:t>
                      </a:r>
                      <a:endParaRPr sz="1800" b="0" u="none" strike="noStrike" cap="none"/>
                    </a:p>
                  </a:txBody>
                  <a:tcPr marL="91450" marR="91450" marT="45725" marB="45725"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1/2K</a:t>
                      </a:r>
                      <a:endParaRPr sz="1800" b="0" u="none" strike="noStrike" cap="none" dirty="0"/>
                    </a:p>
                  </a:txBody>
                  <a:tcPr marL="91450" marR="91450" marT="45725" marB="45725"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1/4K</a:t>
                      </a:r>
                      <a:endParaRPr sz="1800" b="0" u="none" strike="noStrike" cap="none"/>
                    </a:p>
                  </a:txBody>
                  <a:tcPr marL="91450" marR="91450" marT="45725" marB="45725"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1/8K</a:t>
                      </a:r>
                      <a:endParaRPr sz="1800" b="0" u="none" strike="noStrike" cap="none"/>
                    </a:p>
                  </a:txBody>
                  <a:tcPr marL="91450" marR="91450" marT="45725" marB="45725"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1/16K</a:t>
                      </a:r>
                      <a:endParaRPr sz="1800" b="0" u="none" strike="noStrike" cap="none"/>
                    </a:p>
                  </a:txBody>
                  <a:tcPr marL="91450" marR="91450" marT="45725" marB="45725"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K</a:t>
                      </a:r>
                      <a:endParaRPr sz="1800" u="none" strike="noStrike" cap="none"/>
                    </a:p>
                  </a:txBody>
                  <a:tcPr marL="91450" marR="91450" marT="45725" marB="45725" anchor="ctr">
                    <a:lnT w="28575"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3.000</a:t>
                      </a:r>
                      <a:endParaRPr sz="1800" u="none" strike="noStrike" cap="none"/>
                    </a:p>
                  </a:txBody>
                  <a:tcPr marL="91450" marR="91450" marT="45725" marB="45725" anchor="ctr">
                    <a:lnT w="28575"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1.500</a:t>
                      </a:r>
                      <a:endParaRPr sz="1800" u="none" strike="noStrike" cap="none"/>
                    </a:p>
                  </a:txBody>
                  <a:tcPr marL="91450" marR="91450" marT="45725" marB="45725" anchor="ctr">
                    <a:lnT w="28575"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0.750</a:t>
                      </a:r>
                      <a:endParaRPr sz="1800" u="none" strike="noStrike" cap="none"/>
                    </a:p>
                  </a:txBody>
                  <a:tcPr marL="91450" marR="91450" marT="45725" marB="45725" anchor="ctr">
                    <a:lnT w="28575"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0.375</a:t>
                      </a:r>
                      <a:endParaRPr sz="1800" u="none" strike="noStrike" cap="none"/>
                    </a:p>
                  </a:txBody>
                  <a:tcPr marL="91450" marR="91450" marT="45725" marB="45725" anchor="ctr">
                    <a:lnT w="28575"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0.188</a:t>
                      </a:r>
                      <a:endParaRPr sz="1800" u="none" strike="noStrike" cap="none"/>
                    </a:p>
                  </a:txBody>
                  <a:tcPr marL="91450" marR="91450" marT="45725" marB="45725" anchor="ctr">
                    <a:lnT w="28575"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Ca</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2.000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2.750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3.125</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3.313</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3.406</a:t>
                      </a:r>
                      <a:endParaRPr sz="1800" u="none" strike="noStrike" cap="none"/>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N</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7.500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7.500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7.500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7.500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7.500</a:t>
                      </a:r>
                      <a:endParaRPr sz="1800" u="none" strike="noStrike" cap="none"/>
                    </a:p>
                  </a:txBody>
                  <a:tcPr marL="91450" marR="91450" marT="45725" marB="45725" anchor="ctr"/>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NO</a:t>
                      </a:r>
                      <a:r>
                        <a:rPr lang="en-US" sz="1800" u="none" strike="noStrike" cap="none" baseline="-25000"/>
                        <a:t>3</a:t>
                      </a:r>
                      <a:r>
                        <a:rPr lang="en-US" sz="1800" u="none" strike="noStrike" cap="none"/>
                        <a:t>-N</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7.000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7.000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7.000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7.000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7.000</a:t>
                      </a:r>
                      <a:endParaRPr sz="1800" u="none" strike="noStrike" cap="none" dirty="0"/>
                    </a:p>
                  </a:txBody>
                  <a:tcPr marL="91450" marR="91450" marT="45725" marB="45725" anchor="ctr"/>
                </a:tc>
                <a:extLst>
                  <a:ext uri="{0D108BD9-81ED-4DB2-BD59-A6C34878D82A}">
                    <a16:rowId xmlns:a16="http://schemas.microsoft.com/office/drawing/2014/main" val="10004"/>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NH</a:t>
                      </a:r>
                      <a:r>
                        <a:rPr lang="en-US" sz="1800" u="none" strike="noStrike" cap="none" baseline="-25000"/>
                        <a:t>4</a:t>
                      </a:r>
                      <a:r>
                        <a:rPr lang="en-US" sz="1800" u="none" strike="noStrike" cap="none"/>
                        <a:t>-N</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0.500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0.500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0.500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0.500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0.500</a:t>
                      </a:r>
                      <a:endParaRPr sz="1800" u="none" strike="noStrike" cap="none"/>
                    </a:p>
                  </a:txBody>
                  <a:tcPr marL="91450" marR="91450" marT="45725" marB="45725" anchor="ctr"/>
                </a:tc>
                <a:extLst>
                  <a:ext uri="{0D108BD9-81ED-4DB2-BD59-A6C34878D82A}">
                    <a16:rowId xmlns:a16="http://schemas.microsoft.com/office/drawing/2014/main" val="10005"/>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P</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0.500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0.500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0.500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0.500</a:t>
                      </a:r>
                      <a:endParaRPr sz="1800"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0.500</a:t>
                      </a:r>
                      <a:endParaRPr sz="1800" u="none" strike="noStrike" cap="none"/>
                    </a:p>
                  </a:txBody>
                  <a:tcPr marL="91450" marR="91450" marT="45725" marB="45725" anchor="ctr"/>
                </a:tc>
                <a:extLst>
                  <a:ext uri="{0D108BD9-81ED-4DB2-BD59-A6C34878D82A}">
                    <a16:rowId xmlns:a16="http://schemas.microsoft.com/office/drawing/2014/main" val="10006"/>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Mg</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1.000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1.000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1.000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1.000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1.000</a:t>
                      </a:r>
                      <a:endParaRPr sz="1800" u="none" strike="noStrike" cap="none"/>
                    </a:p>
                  </a:txBody>
                  <a:tcPr marL="91450" marR="91450" marT="45725" marB="45725" anchor="ctr"/>
                </a:tc>
                <a:extLst>
                  <a:ext uri="{0D108BD9-81ED-4DB2-BD59-A6C34878D82A}">
                    <a16:rowId xmlns:a16="http://schemas.microsoft.com/office/drawing/2014/main" val="10007"/>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S</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1.000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1.000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1.000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1.000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1.000</a:t>
                      </a:r>
                      <a:endParaRPr sz="1800" u="none" strike="noStrike" cap="none"/>
                    </a:p>
                  </a:txBody>
                  <a:tcPr marL="91450" marR="91450" marT="45725" marB="45725" anchor="ctr"/>
                </a:tc>
                <a:extLst>
                  <a:ext uri="{0D108BD9-81ED-4DB2-BD59-A6C34878D82A}">
                    <a16:rowId xmlns:a16="http://schemas.microsoft.com/office/drawing/2014/main" val="10008"/>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Fe</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0.02600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0.02600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0.02600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0.02600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0.02600</a:t>
                      </a:r>
                      <a:endParaRPr sz="1800" u="none" strike="noStrike" cap="none"/>
                    </a:p>
                  </a:txBody>
                  <a:tcPr marL="91450" marR="91450" marT="45725" marB="45725" anchor="ctr"/>
                </a:tc>
                <a:extLst>
                  <a:ext uri="{0D108BD9-81ED-4DB2-BD59-A6C34878D82A}">
                    <a16:rowId xmlns:a16="http://schemas.microsoft.com/office/drawing/2014/main" val="10009"/>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Mn</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0.00460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0.00460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0.00460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0.00460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0.00460</a:t>
                      </a:r>
                      <a:endParaRPr sz="1800" u="none" strike="noStrike" cap="none"/>
                    </a:p>
                  </a:txBody>
                  <a:tcPr marL="91450" marR="91450" marT="45725" marB="45725" anchor="ctr"/>
                </a:tc>
                <a:extLst>
                  <a:ext uri="{0D108BD9-81ED-4DB2-BD59-A6C34878D82A}">
                    <a16:rowId xmlns:a16="http://schemas.microsoft.com/office/drawing/2014/main" val="10010"/>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Zn</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0.00038</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0.00038</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0.00038</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0.00038</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0.00038</a:t>
                      </a:r>
                      <a:endParaRPr sz="1800" u="none" strike="noStrike" cap="none"/>
                    </a:p>
                  </a:txBody>
                  <a:tcPr marL="91450" marR="91450" marT="45725" marB="45725" anchor="ctr"/>
                </a:tc>
                <a:extLst>
                  <a:ext uri="{0D108BD9-81ED-4DB2-BD59-A6C34878D82A}">
                    <a16:rowId xmlns:a16="http://schemas.microsoft.com/office/drawing/2014/main" val="10011"/>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Cu</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0.00016</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0.00016</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0.00016</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0.00016</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0.00016</a:t>
                      </a:r>
                      <a:endParaRPr sz="1800" u="none" strike="noStrike" cap="none"/>
                    </a:p>
                  </a:txBody>
                  <a:tcPr marL="91450" marR="91450" marT="45725" marB="45725" anchor="ctr"/>
                </a:tc>
                <a:extLst>
                  <a:ext uri="{0D108BD9-81ED-4DB2-BD59-A6C34878D82A}">
                    <a16:rowId xmlns:a16="http://schemas.microsoft.com/office/drawing/2014/main" val="10012"/>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B</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0.024000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0.024000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0.024000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0.024000</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0.024000</a:t>
                      </a:r>
                      <a:endParaRPr sz="1800" u="none" strike="noStrike" cap="none"/>
                    </a:p>
                  </a:txBody>
                  <a:tcPr marL="91450" marR="91450" marT="45725" marB="45725" anchor="ctr"/>
                </a:tc>
                <a:extLst>
                  <a:ext uri="{0D108BD9-81ED-4DB2-BD59-A6C34878D82A}">
                    <a16:rowId xmlns:a16="http://schemas.microsoft.com/office/drawing/2014/main" val="10013"/>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Mo</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0.00011</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0.00011</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0.00011</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0.00011</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0.00011</a:t>
                      </a:r>
                      <a:endParaRPr sz="1800" u="none" strike="noStrike" cap="none"/>
                    </a:p>
                  </a:txBody>
                  <a:tcPr marL="91450" marR="91450" marT="45725" marB="45725" anchor="ctr"/>
                </a:tc>
                <a:extLst>
                  <a:ext uri="{0D108BD9-81ED-4DB2-BD59-A6C34878D82A}">
                    <a16:rowId xmlns:a16="http://schemas.microsoft.com/office/drawing/2014/main" val="10014"/>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Na</a:t>
                      </a:r>
                      <a:endParaRPr sz="1800" u="none" strike="noStrike" cap="none"/>
                    </a:p>
                  </a:txBody>
                  <a:tcPr marL="91450" marR="91450" marT="45725" marB="45725" anchor="ctr">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0.05200</a:t>
                      </a:r>
                      <a:endParaRPr sz="1800" u="none" strike="noStrike" cap="none"/>
                    </a:p>
                  </a:txBody>
                  <a:tcPr marL="91450" marR="91450" marT="45725" marB="45725" anchor="ctr">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0.05200</a:t>
                      </a:r>
                      <a:endParaRPr sz="1800" u="none" strike="noStrike" cap="none"/>
                    </a:p>
                  </a:txBody>
                  <a:tcPr marL="91450" marR="91450" marT="45725" marB="45725" anchor="ctr">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0.05200</a:t>
                      </a:r>
                      <a:endParaRPr sz="1800" u="none" strike="noStrike" cap="none"/>
                    </a:p>
                  </a:txBody>
                  <a:tcPr marL="91450" marR="91450" marT="45725" marB="45725" anchor="ctr">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0.05200</a:t>
                      </a:r>
                      <a:endParaRPr sz="1800" u="none" strike="noStrike" cap="none"/>
                    </a:p>
                  </a:txBody>
                  <a:tcPr marL="91450" marR="91450" marT="45725" marB="45725" anchor="ctr">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0.05200</a:t>
                      </a:r>
                      <a:endParaRPr sz="1800" u="none" strike="noStrike" cap="none" dirty="0"/>
                    </a:p>
                  </a:txBody>
                  <a:tcPr marL="91450" marR="91450" marT="45725" marB="45725" anchor="ctr">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15"/>
                  </a:ext>
                </a:extLst>
              </a:tr>
            </a:tbl>
          </a:graphicData>
        </a:graphic>
      </p:graphicFrame>
      <p:sp>
        <p:nvSpPr>
          <p:cNvPr id="589" name="Google Shape;589;p36"/>
          <p:cNvSpPr/>
          <p:nvPr/>
        </p:nvSpPr>
        <p:spPr>
          <a:xfrm>
            <a:off x="3567873" y="176766"/>
            <a:ext cx="7952509" cy="573034"/>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590" name="Google Shape;590;p36"/>
          <p:cNvSpPr/>
          <p:nvPr/>
        </p:nvSpPr>
        <p:spPr>
          <a:xfrm>
            <a:off x="3567874" y="1162009"/>
            <a:ext cx="7952509" cy="747155"/>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591" name="Google Shape;591;p36"/>
          <p:cNvSpPr/>
          <p:nvPr/>
        </p:nvSpPr>
        <p:spPr>
          <a:xfrm>
            <a:off x="3567873" y="771177"/>
            <a:ext cx="7952509" cy="369455"/>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3" name="文字方塊 2">
            <a:extLst>
              <a:ext uri="{FF2B5EF4-FFF2-40B4-BE49-F238E27FC236}">
                <a16:creationId xmlns:a16="http://schemas.microsoft.com/office/drawing/2014/main" id="{231B8C2E-A639-4820-905A-F57E5F3A67CC}"/>
              </a:ext>
            </a:extLst>
          </p:cNvPr>
          <p:cNvSpPr txBox="1"/>
          <p:nvPr/>
        </p:nvSpPr>
        <p:spPr>
          <a:xfrm>
            <a:off x="0" y="1535586"/>
            <a:ext cx="3567873" cy="2062103"/>
          </a:xfrm>
          <a:prstGeom prst="rect">
            <a:avLst/>
          </a:prstGeom>
          <a:noFill/>
        </p:spPr>
        <p:txBody>
          <a:bodyPr wrap="square" rtlCol="0">
            <a:spAutoFit/>
          </a:bodyPr>
          <a:lstStyle/>
          <a:p>
            <a:r>
              <a:rPr lang="en-US" altLang="zh-TW" sz="3200" dirty="0"/>
              <a:t>L4. Concentrations </a:t>
            </a:r>
            <a:br>
              <a:rPr lang="en-US" altLang="zh-TW" sz="3200" dirty="0"/>
            </a:br>
            <a:r>
              <a:rPr lang="en-US" altLang="zh-TW" sz="3200" dirty="0"/>
              <a:t>(in mM) of elements in nutrient solution for 5 treatments</a:t>
            </a:r>
            <a:endParaRPr lang="zh-TW" altLang="en-US" sz="3200"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0"/>
                                        </p:tgtEl>
                                        <p:attrNameLst>
                                          <p:attrName>style.visibility</p:attrName>
                                        </p:attrNameLst>
                                      </p:cBhvr>
                                      <p:to>
                                        <p:strVal val="visible"/>
                                      </p:to>
                                    </p:set>
                                    <p:animEffect transition="in" filter="fade">
                                      <p:cBhvr>
                                        <p:cTn id="7" dur="500"/>
                                        <p:tgtEl>
                                          <p:spTgt spid="5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90"/>
                                        </p:tgtEl>
                                      </p:cBhvr>
                                    </p:animEffect>
                                    <p:set>
                                      <p:cBhvr>
                                        <p:cTn id="12" dur="1" fill="hold">
                                          <p:stCondLst>
                                            <p:cond delay="500"/>
                                          </p:stCondLst>
                                        </p:cTn>
                                        <p:tgtEl>
                                          <p:spTgt spid="59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589"/>
                                        </p:tgtEl>
                                        <p:attrNameLst>
                                          <p:attrName>style.visibility</p:attrName>
                                        </p:attrNameLst>
                                      </p:cBhvr>
                                      <p:to>
                                        <p:strVal val="visible"/>
                                      </p:to>
                                    </p:set>
                                    <p:animEffect transition="in" filter="fade">
                                      <p:cBhvr>
                                        <p:cTn id="15" dur="500"/>
                                        <p:tgtEl>
                                          <p:spTgt spid="58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91"/>
                                        </p:tgtEl>
                                        <p:attrNameLst>
                                          <p:attrName>style.visibility</p:attrName>
                                        </p:attrNameLst>
                                      </p:cBhvr>
                                      <p:to>
                                        <p:strVal val="visible"/>
                                      </p:to>
                                    </p:set>
                                    <p:animEffect transition="in" filter="fade">
                                      <p:cBhvr>
                                        <p:cTn id="20" dur="500"/>
                                        <p:tgtEl>
                                          <p:spTgt spid="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4" name="標題 3">
            <a:extLst>
              <a:ext uri="{FF2B5EF4-FFF2-40B4-BE49-F238E27FC236}">
                <a16:creationId xmlns:a16="http://schemas.microsoft.com/office/drawing/2014/main" id="{4B9C6F8E-3A36-44FB-86D5-120C70AF246C}"/>
              </a:ext>
            </a:extLst>
          </p:cNvPr>
          <p:cNvSpPr>
            <a:spLocks noGrp="1"/>
          </p:cNvSpPr>
          <p:nvPr>
            <p:ph type="title"/>
          </p:nvPr>
        </p:nvSpPr>
        <p:spPr>
          <a:xfrm>
            <a:off x="609600" y="353368"/>
            <a:ext cx="10972800" cy="921883"/>
          </a:xfrm>
        </p:spPr>
        <p:txBody>
          <a:bodyPr>
            <a:noAutofit/>
          </a:bodyPr>
          <a:lstStyle/>
          <a:p>
            <a:r>
              <a:rPr lang="en-US" altLang="zh-TW" sz="3200" dirty="0"/>
              <a:t>L4. Lower K</a:t>
            </a:r>
            <a:r>
              <a:rPr lang="en-US" altLang="zh-TW" sz="3200" baseline="30000" dirty="0"/>
              <a:t>+</a:t>
            </a:r>
            <a:r>
              <a:rPr lang="en-US" altLang="zh-TW" sz="3200" dirty="0"/>
              <a:t> in solution leads to </a:t>
            </a:r>
            <a:br>
              <a:rPr lang="en-US" altLang="zh-TW" sz="3200" dirty="0"/>
            </a:br>
            <a:r>
              <a:rPr lang="en-US" altLang="zh-TW" sz="3200" dirty="0"/>
              <a:t>higher Ca</a:t>
            </a:r>
            <a:r>
              <a:rPr lang="en-US" altLang="zh-TW" sz="3200" baseline="30000" dirty="0"/>
              <a:t>+2</a:t>
            </a:r>
            <a:r>
              <a:rPr lang="en-US" altLang="zh-TW" sz="3200" dirty="0"/>
              <a:t> and lower Mg</a:t>
            </a:r>
            <a:r>
              <a:rPr lang="en-US" altLang="zh-TW" sz="3200" baseline="30000" dirty="0"/>
              <a:t>+2</a:t>
            </a:r>
            <a:r>
              <a:rPr lang="en-US" altLang="zh-TW" sz="3200" dirty="0"/>
              <a:t> in leaves</a:t>
            </a:r>
            <a:endParaRPr lang="zh-TW" altLang="en-US" sz="3200" dirty="0"/>
          </a:p>
        </p:txBody>
      </p:sp>
      <p:sp>
        <p:nvSpPr>
          <p:cNvPr id="596" name="Google Shape;596;p37"/>
          <p:cNvSpPr txBox="1">
            <a:spLocks noGrp="1"/>
          </p:cNvSpPr>
          <p:nvPr>
            <p:ph type="sldNum" sz="quarter" idx="12"/>
          </p:nvPr>
        </p:nvSpPr>
        <p:spPr/>
        <p:txBody>
          <a:bodyPr/>
          <a:lstStyle/>
          <a:p>
            <a:pPr lvl="0"/>
            <a:fld id="{00000000-1234-1234-1234-123412341234}" type="slidenum">
              <a:rPr lang="en-US" smtClean="0"/>
              <a:pPr lvl="0"/>
              <a:t>158</a:t>
            </a:fld>
            <a:endParaRPr lang="en-US"/>
          </a:p>
        </p:txBody>
      </p:sp>
      <p:pic>
        <p:nvPicPr>
          <p:cNvPr id="599" name="Google Shape;599;p37"/>
          <p:cNvPicPr preferRelativeResize="0"/>
          <p:nvPr/>
        </p:nvPicPr>
        <p:blipFill rotWithShape="1">
          <a:blip r:embed="rId3">
            <a:alphaModFix/>
          </a:blip>
          <a:srcRect/>
          <a:stretch/>
        </p:blipFill>
        <p:spPr>
          <a:xfrm>
            <a:off x="906780" y="1686608"/>
            <a:ext cx="10378440" cy="3823777"/>
          </a:xfrm>
          <a:prstGeom prst="rect">
            <a:avLst/>
          </a:prstGeom>
          <a:noFill/>
          <a:ln>
            <a:noFill/>
          </a:ln>
        </p:spPr>
      </p:pic>
      <p:cxnSp>
        <p:nvCxnSpPr>
          <p:cNvPr id="600" name="Google Shape;600;p37"/>
          <p:cNvCxnSpPr/>
          <p:nvPr/>
        </p:nvCxnSpPr>
        <p:spPr>
          <a:xfrm>
            <a:off x="5929746" y="2680854"/>
            <a:ext cx="0" cy="1496291"/>
          </a:xfrm>
          <a:prstGeom prst="straightConnector1">
            <a:avLst/>
          </a:prstGeom>
          <a:noFill/>
          <a:ln w="38100" cap="flat" cmpd="sng">
            <a:solidFill>
              <a:srgbClr val="C00000"/>
            </a:solidFill>
            <a:prstDash val="solid"/>
            <a:miter lim="800000"/>
            <a:headEnd type="none" w="sm" len="sm"/>
            <a:tailEnd type="triangle" w="med" len="med"/>
          </a:ln>
        </p:spPr>
      </p:cxnSp>
      <p:sp>
        <p:nvSpPr>
          <p:cNvPr id="601" name="Google Shape;601;p37"/>
          <p:cNvSpPr/>
          <p:nvPr/>
        </p:nvSpPr>
        <p:spPr>
          <a:xfrm>
            <a:off x="6096000" y="2900218"/>
            <a:ext cx="1819564" cy="1413164"/>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1"/>
                                        </p:tgtEl>
                                        <p:attrNameLst>
                                          <p:attrName>style.visibility</p:attrName>
                                        </p:attrNameLst>
                                      </p:cBhvr>
                                      <p:to>
                                        <p:strVal val="visible"/>
                                      </p:to>
                                    </p:set>
                                    <p:animEffect transition="in" filter="fade">
                                      <p:cBhvr>
                                        <p:cTn id="7" dur="500"/>
                                        <p:tgtEl>
                                          <p:spTgt spid="6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0"/>
                                        </p:tgtEl>
                                        <p:attrNameLst>
                                          <p:attrName>style.visibility</p:attrName>
                                        </p:attrNameLst>
                                      </p:cBhvr>
                                      <p:to>
                                        <p:strVal val="visible"/>
                                      </p:to>
                                    </p:set>
                                    <p:animEffect transition="in" filter="fade">
                                      <p:cBhvr>
                                        <p:cTn id="12" dur="500"/>
                                        <p:tgtEl>
                                          <p:spTgt spid="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6A7C88-C91E-4F3F-BFBB-C9CF2170EE5D}"/>
              </a:ext>
            </a:extLst>
          </p:cNvPr>
          <p:cNvSpPr>
            <a:spLocks noGrp="1"/>
          </p:cNvSpPr>
          <p:nvPr>
            <p:ph type="title"/>
          </p:nvPr>
        </p:nvSpPr>
        <p:spPr/>
        <p:txBody>
          <a:bodyPr/>
          <a:lstStyle/>
          <a:p>
            <a:r>
              <a:rPr lang="en-US" altLang="zh-TW" dirty="0"/>
              <a:t>Results of above 4 papers</a:t>
            </a:r>
            <a:endParaRPr lang="zh-TW" altLang="en-US" dirty="0"/>
          </a:p>
        </p:txBody>
      </p:sp>
      <p:sp>
        <p:nvSpPr>
          <p:cNvPr id="3" name="內容版面配置區 2">
            <a:extLst>
              <a:ext uri="{FF2B5EF4-FFF2-40B4-BE49-F238E27FC236}">
                <a16:creationId xmlns:a16="http://schemas.microsoft.com/office/drawing/2014/main" id="{4BC431D5-451C-4351-8330-AA2329898F07}"/>
              </a:ext>
            </a:extLst>
          </p:cNvPr>
          <p:cNvSpPr>
            <a:spLocks noGrp="1"/>
          </p:cNvSpPr>
          <p:nvPr>
            <p:ph idx="1"/>
          </p:nvPr>
        </p:nvSpPr>
        <p:spPr/>
        <p:txBody>
          <a:bodyPr/>
          <a:lstStyle/>
          <a:p>
            <a:pPr marL="514350" indent="-514350">
              <a:buFont typeface="+mj-lt"/>
              <a:buAutoNum type="arabicPeriod"/>
            </a:pP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Influence of sources of N for lettuce</a:t>
            </a:r>
          </a:p>
          <a:p>
            <a:pPr lvl="1"/>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NO</a:t>
            </a:r>
            <a:r>
              <a:rPr lang="en-US" altLang="zh-TW" b="1" baseline="-25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3</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&gt; NH</a:t>
            </a:r>
            <a:r>
              <a:rPr lang="en-US" altLang="zh-TW" b="1" baseline="-25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4 </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&gt; NO</a:t>
            </a:r>
            <a:r>
              <a:rPr lang="en-US" altLang="zh-TW" b="1" baseline="-25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2</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b="1" baseline="-25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p>
            <a:pPr marL="514350" indent="-514350">
              <a:buFont typeface="+mj-lt"/>
              <a:buAutoNum type="arabicPeriod"/>
            </a:pP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Influence of NO</a:t>
            </a:r>
            <a:r>
              <a:rPr lang="en-US" altLang="zh-TW" b="1" baseline="-25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3</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/NH</a:t>
            </a:r>
            <a:r>
              <a:rPr lang="en-US" altLang="zh-TW" b="1" baseline="-25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4 </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for spinach</a:t>
            </a:r>
            <a:endParaRPr lang="en-US" altLang="zh-TW" b="1" baseline="-25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p>
            <a:pPr lvl="1"/>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75/25 &gt; 50/50 &gt; 25/75 &gt; 100/0</a:t>
            </a:r>
          </a:p>
          <a:p>
            <a:pPr marL="514350" indent="-514350">
              <a:buFont typeface="+mj-lt"/>
              <a:buAutoNum type="arabicPeriod"/>
            </a:pP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Influence of water temperature for spinach</a:t>
            </a:r>
          </a:p>
          <a:p>
            <a:pPr lvl="1"/>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28 </a:t>
            </a:r>
            <a:r>
              <a:rPr lang="en-US" altLang="zh-TW" b="1" baseline="30000" dirty="0" err="1">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o</a:t>
            </a:r>
            <a:r>
              <a:rPr lang="en-US" altLang="zh-TW" b="1" dirty="0" err="1">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C</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&gt; 26 &gt; </a:t>
            </a:r>
            <a:r>
              <a:rPr lang="en-US" altLang="zh-TW"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24 ~ 10 </a:t>
            </a:r>
            <a:r>
              <a:rPr lang="en-US" altLang="zh-TW" b="1" baseline="30000" dirty="0" err="1">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o</a:t>
            </a:r>
            <a:r>
              <a:rPr lang="en-US" altLang="zh-TW" b="1" dirty="0" err="1">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C</a:t>
            </a:r>
            <a:endParaRPr lang="en-US" altLang="zh-TW" dirty="0">
              <a:solidFill>
                <a:srgbClr val="FF0000"/>
              </a:solidFill>
            </a:endParaRPr>
          </a:p>
          <a:p>
            <a:pPr marL="514350" indent="-514350">
              <a:buFont typeface="+mj-lt"/>
              <a:buAutoNum type="arabicPeriod"/>
            </a:pP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Influence of concentration of K</a:t>
            </a:r>
            <a:r>
              <a:rPr lang="en-US" altLang="zh-TW" sz="2800" b="1" baseline="30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p>
          <a:p>
            <a:pPr lvl="1"/>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Lower concentration of K</a:t>
            </a:r>
            <a:r>
              <a:rPr lang="en-US" altLang="zh-TW" b="1" baseline="30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leads to higher Ca</a:t>
            </a:r>
            <a:r>
              <a:rPr lang="en-US" altLang="zh-TW" b="1" baseline="30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+2</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and lower Mg</a:t>
            </a:r>
            <a:r>
              <a:rPr lang="en-US" altLang="zh-TW" b="1" baseline="30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+2</a:t>
            </a:r>
            <a:endParaRPr lang="en-US" altLang="zh-TW" baseline="30000" dirty="0"/>
          </a:p>
          <a:p>
            <a:endParaRPr lang="zh-TW" altLang="en-US" dirty="0"/>
          </a:p>
        </p:txBody>
      </p:sp>
    </p:spTree>
    <p:extLst>
      <p:ext uri="{BB962C8B-B14F-4D97-AF65-F5344CB8AC3E}">
        <p14:creationId xmlns:p14="http://schemas.microsoft.com/office/powerpoint/2010/main" val="251226930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97270D0B-0811-423F-AA22-9F58D1338BE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253" r="1956"/>
          <a:stretch/>
        </p:blipFill>
        <p:spPr>
          <a:xfrm>
            <a:off x="67293" y="1428755"/>
            <a:ext cx="12124707" cy="4330119"/>
          </a:xfrm>
          <a:prstGeom prst="rect">
            <a:avLst/>
          </a:prstGeom>
        </p:spPr>
      </p:pic>
      <p:sp>
        <p:nvSpPr>
          <p:cNvPr id="3" name="標題 2">
            <a:extLst>
              <a:ext uri="{FF2B5EF4-FFF2-40B4-BE49-F238E27FC236}">
                <a16:creationId xmlns:a16="http://schemas.microsoft.com/office/drawing/2014/main" id="{DF493493-9DDF-41CF-A1CF-82DD7CA5A5B2}"/>
              </a:ext>
            </a:extLst>
          </p:cNvPr>
          <p:cNvSpPr>
            <a:spLocks noGrp="1"/>
          </p:cNvSpPr>
          <p:nvPr>
            <p:ph type="title"/>
          </p:nvPr>
        </p:nvSpPr>
        <p:spPr/>
        <p:txBody>
          <a:bodyPr/>
          <a:lstStyle/>
          <a:p>
            <a:r>
              <a:rPr lang="en-US" altLang="zh-TW" dirty="0"/>
              <a:t>Tomato Recipe</a:t>
            </a:r>
            <a:endParaRPr lang="zh-TW" altLang="en-US" dirty="0"/>
          </a:p>
        </p:txBody>
      </p:sp>
      <p:sp>
        <p:nvSpPr>
          <p:cNvPr id="5" name="矩形 4">
            <a:extLst>
              <a:ext uri="{FF2B5EF4-FFF2-40B4-BE49-F238E27FC236}">
                <a16:creationId xmlns:a16="http://schemas.microsoft.com/office/drawing/2014/main" id="{F1F075C4-443F-4537-8557-025EC1C192E0}"/>
              </a:ext>
            </a:extLst>
          </p:cNvPr>
          <p:cNvSpPr/>
          <p:nvPr/>
        </p:nvSpPr>
        <p:spPr>
          <a:xfrm>
            <a:off x="3776354" y="3715463"/>
            <a:ext cx="7623958" cy="14978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爆炸: 八角 7">
            <a:extLst>
              <a:ext uri="{FF2B5EF4-FFF2-40B4-BE49-F238E27FC236}">
                <a16:creationId xmlns:a16="http://schemas.microsoft.com/office/drawing/2014/main" id="{8595F7DE-2D41-4C48-BA6E-DFC707941272}"/>
              </a:ext>
            </a:extLst>
          </p:cNvPr>
          <p:cNvSpPr/>
          <p:nvPr/>
        </p:nvSpPr>
        <p:spPr>
          <a:xfrm>
            <a:off x="4900551" y="2425527"/>
            <a:ext cx="261257" cy="21079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爆炸: 八角 8">
            <a:extLst>
              <a:ext uri="{FF2B5EF4-FFF2-40B4-BE49-F238E27FC236}">
                <a16:creationId xmlns:a16="http://schemas.microsoft.com/office/drawing/2014/main" id="{35906564-7074-4FCC-86B6-93E815D8A811}"/>
              </a:ext>
            </a:extLst>
          </p:cNvPr>
          <p:cNvSpPr/>
          <p:nvPr/>
        </p:nvSpPr>
        <p:spPr>
          <a:xfrm>
            <a:off x="4900551" y="3254818"/>
            <a:ext cx="261257" cy="21079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爆炸: 八角 9">
            <a:extLst>
              <a:ext uri="{FF2B5EF4-FFF2-40B4-BE49-F238E27FC236}">
                <a16:creationId xmlns:a16="http://schemas.microsoft.com/office/drawing/2014/main" id="{007EE680-02EB-4786-8D77-C78B7B422540}"/>
              </a:ext>
            </a:extLst>
          </p:cNvPr>
          <p:cNvSpPr/>
          <p:nvPr/>
        </p:nvSpPr>
        <p:spPr>
          <a:xfrm>
            <a:off x="4900551" y="3480452"/>
            <a:ext cx="261257" cy="21079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 name="爆炸: 八角 10">
            <a:extLst>
              <a:ext uri="{FF2B5EF4-FFF2-40B4-BE49-F238E27FC236}">
                <a16:creationId xmlns:a16="http://schemas.microsoft.com/office/drawing/2014/main" id="{D51ED547-ADF8-4766-A103-ED239A1926DE}"/>
              </a:ext>
            </a:extLst>
          </p:cNvPr>
          <p:cNvSpPr/>
          <p:nvPr/>
        </p:nvSpPr>
        <p:spPr>
          <a:xfrm>
            <a:off x="7895113" y="2931742"/>
            <a:ext cx="261257" cy="21079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 name="爆炸: 八角 11">
            <a:extLst>
              <a:ext uri="{FF2B5EF4-FFF2-40B4-BE49-F238E27FC236}">
                <a16:creationId xmlns:a16="http://schemas.microsoft.com/office/drawing/2014/main" id="{A4CC9659-8198-4F70-B1ED-42AC90A7C04E}"/>
              </a:ext>
            </a:extLst>
          </p:cNvPr>
          <p:cNvSpPr/>
          <p:nvPr/>
        </p:nvSpPr>
        <p:spPr>
          <a:xfrm>
            <a:off x="6964881" y="2427007"/>
            <a:ext cx="261257" cy="210795"/>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爆炸: 八角 12">
            <a:extLst>
              <a:ext uri="{FF2B5EF4-FFF2-40B4-BE49-F238E27FC236}">
                <a16:creationId xmlns:a16="http://schemas.microsoft.com/office/drawing/2014/main" id="{84EB4CD7-F865-4301-A746-D70BAA85DBF1}"/>
              </a:ext>
            </a:extLst>
          </p:cNvPr>
          <p:cNvSpPr/>
          <p:nvPr/>
        </p:nvSpPr>
        <p:spPr>
          <a:xfrm>
            <a:off x="10053454" y="2406216"/>
            <a:ext cx="261257" cy="210795"/>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爆炸: 八角 13">
            <a:extLst>
              <a:ext uri="{FF2B5EF4-FFF2-40B4-BE49-F238E27FC236}">
                <a16:creationId xmlns:a16="http://schemas.microsoft.com/office/drawing/2014/main" id="{3362876E-17E0-4E7D-B77B-4BD141108B3D}"/>
              </a:ext>
            </a:extLst>
          </p:cNvPr>
          <p:cNvSpPr/>
          <p:nvPr/>
        </p:nvSpPr>
        <p:spPr>
          <a:xfrm>
            <a:off x="7895112" y="2720947"/>
            <a:ext cx="261257" cy="21079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5" name="爆炸: 八角 14">
            <a:extLst>
              <a:ext uri="{FF2B5EF4-FFF2-40B4-BE49-F238E27FC236}">
                <a16:creationId xmlns:a16="http://schemas.microsoft.com/office/drawing/2014/main" id="{B65A0536-8ADC-43D0-B401-770638BFF825}"/>
              </a:ext>
            </a:extLst>
          </p:cNvPr>
          <p:cNvSpPr/>
          <p:nvPr/>
        </p:nvSpPr>
        <p:spPr>
          <a:xfrm>
            <a:off x="4900551" y="2730086"/>
            <a:ext cx="261257" cy="21079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6" name="爆炸: 八角 15">
            <a:extLst>
              <a:ext uri="{FF2B5EF4-FFF2-40B4-BE49-F238E27FC236}">
                <a16:creationId xmlns:a16="http://schemas.microsoft.com/office/drawing/2014/main" id="{2E442403-34A7-46DB-BC4E-623B896B702C}"/>
              </a:ext>
            </a:extLst>
          </p:cNvPr>
          <p:cNvSpPr/>
          <p:nvPr/>
        </p:nvSpPr>
        <p:spPr>
          <a:xfrm>
            <a:off x="4017821" y="2959062"/>
            <a:ext cx="261257" cy="210795"/>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7" name="爆炸: 八角 16">
            <a:extLst>
              <a:ext uri="{FF2B5EF4-FFF2-40B4-BE49-F238E27FC236}">
                <a16:creationId xmlns:a16="http://schemas.microsoft.com/office/drawing/2014/main" id="{1418F4B8-0D13-4733-B182-C381D553BF83}"/>
              </a:ext>
            </a:extLst>
          </p:cNvPr>
          <p:cNvSpPr/>
          <p:nvPr/>
        </p:nvSpPr>
        <p:spPr>
          <a:xfrm>
            <a:off x="10053454" y="3226725"/>
            <a:ext cx="261257" cy="210795"/>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8" name="爆炸: 八角 17">
            <a:extLst>
              <a:ext uri="{FF2B5EF4-FFF2-40B4-BE49-F238E27FC236}">
                <a16:creationId xmlns:a16="http://schemas.microsoft.com/office/drawing/2014/main" id="{0BE072E8-1B2C-4875-94DC-6FB2BF7CF755}"/>
              </a:ext>
            </a:extLst>
          </p:cNvPr>
          <p:cNvSpPr/>
          <p:nvPr/>
        </p:nvSpPr>
        <p:spPr>
          <a:xfrm>
            <a:off x="10053454" y="3504668"/>
            <a:ext cx="261257" cy="210795"/>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9" name="爆炸: 八角 18">
            <a:extLst>
              <a:ext uri="{FF2B5EF4-FFF2-40B4-BE49-F238E27FC236}">
                <a16:creationId xmlns:a16="http://schemas.microsoft.com/office/drawing/2014/main" id="{342AD225-6BCA-4827-9A46-25A0A7CDD8DA}"/>
              </a:ext>
            </a:extLst>
          </p:cNvPr>
          <p:cNvSpPr/>
          <p:nvPr/>
        </p:nvSpPr>
        <p:spPr>
          <a:xfrm>
            <a:off x="10053454" y="2729467"/>
            <a:ext cx="261257" cy="210795"/>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187295675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54"/>
          <p:cNvSpPr/>
          <p:nvPr/>
        </p:nvSpPr>
        <p:spPr>
          <a:xfrm>
            <a:off x="998289" y="2290713"/>
            <a:ext cx="10480772" cy="556181"/>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846" name="Google Shape;846;p54"/>
          <p:cNvSpPr txBox="1">
            <a:spLocks noGrp="1"/>
          </p:cNvSpPr>
          <p:nvPr>
            <p:ph type="sldNum" idx="12"/>
          </p:nvPr>
        </p:nvSpPr>
        <p:spPr>
          <a:xfrm>
            <a:off x="10901080" y="6379605"/>
            <a:ext cx="109369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800"/>
              <a:buNone/>
            </a:pPr>
            <a:fld id="{00000000-1234-1234-1234-123412341234}" type="slidenum">
              <a:rPr lang="en-US"/>
              <a:t>160</a:t>
            </a:fld>
            <a:endParaRPr/>
          </a:p>
        </p:txBody>
      </p:sp>
      <p:graphicFrame>
        <p:nvGraphicFramePr>
          <p:cNvPr id="848" name="Google Shape;848;p54"/>
          <p:cNvGraphicFramePr/>
          <p:nvPr>
            <p:extLst>
              <p:ext uri="{D42A27DB-BD31-4B8C-83A1-F6EECF244321}">
                <p14:modId xmlns:p14="http://schemas.microsoft.com/office/powerpoint/2010/main" val="3319505131"/>
              </p:ext>
            </p:extLst>
          </p:nvPr>
        </p:nvGraphicFramePr>
        <p:xfrm>
          <a:off x="998289" y="1435745"/>
          <a:ext cx="10480800" cy="4500125"/>
        </p:xfrm>
        <a:graphic>
          <a:graphicData uri="http://schemas.openxmlformats.org/drawingml/2006/table">
            <a:tbl>
              <a:tblPr>
                <a:noFill/>
              </a:tblPr>
              <a:tblGrid>
                <a:gridCol w="2015525">
                  <a:extLst>
                    <a:ext uri="{9D8B030D-6E8A-4147-A177-3AD203B41FA5}">
                      <a16:colId xmlns:a16="http://schemas.microsoft.com/office/drawing/2014/main" val="20000"/>
                    </a:ext>
                  </a:extLst>
                </a:gridCol>
                <a:gridCol w="1209325">
                  <a:extLst>
                    <a:ext uri="{9D8B030D-6E8A-4147-A177-3AD203B41FA5}">
                      <a16:colId xmlns:a16="http://schemas.microsoft.com/office/drawing/2014/main" val="20001"/>
                    </a:ext>
                  </a:extLst>
                </a:gridCol>
                <a:gridCol w="1209325">
                  <a:extLst>
                    <a:ext uri="{9D8B030D-6E8A-4147-A177-3AD203B41FA5}">
                      <a16:colId xmlns:a16="http://schemas.microsoft.com/office/drawing/2014/main" val="20002"/>
                    </a:ext>
                  </a:extLst>
                </a:gridCol>
                <a:gridCol w="1209325">
                  <a:extLst>
                    <a:ext uri="{9D8B030D-6E8A-4147-A177-3AD203B41FA5}">
                      <a16:colId xmlns:a16="http://schemas.microsoft.com/office/drawing/2014/main" val="20003"/>
                    </a:ext>
                  </a:extLst>
                </a:gridCol>
                <a:gridCol w="1209325">
                  <a:extLst>
                    <a:ext uri="{9D8B030D-6E8A-4147-A177-3AD203B41FA5}">
                      <a16:colId xmlns:a16="http://schemas.microsoft.com/office/drawing/2014/main" val="20004"/>
                    </a:ext>
                  </a:extLst>
                </a:gridCol>
                <a:gridCol w="1209325">
                  <a:extLst>
                    <a:ext uri="{9D8B030D-6E8A-4147-A177-3AD203B41FA5}">
                      <a16:colId xmlns:a16="http://schemas.microsoft.com/office/drawing/2014/main" val="20005"/>
                    </a:ext>
                  </a:extLst>
                </a:gridCol>
                <a:gridCol w="1209325">
                  <a:extLst>
                    <a:ext uri="{9D8B030D-6E8A-4147-A177-3AD203B41FA5}">
                      <a16:colId xmlns:a16="http://schemas.microsoft.com/office/drawing/2014/main" val="20006"/>
                    </a:ext>
                  </a:extLst>
                </a:gridCol>
                <a:gridCol w="1209325">
                  <a:extLst>
                    <a:ext uri="{9D8B030D-6E8A-4147-A177-3AD203B41FA5}">
                      <a16:colId xmlns:a16="http://schemas.microsoft.com/office/drawing/2014/main" val="20007"/>
                    </a:ext>
                  </a:extLst>
                </a:gridCol>
              </a:tblGrid>
              <a:tr h="505250">
                <a:tc gridSpan="8">
                  <a:txBody>
                    <a:bodyPr/>
                    <a:lstStyle/>
                    <a:p>
                      <a:pPr marL="0" marR="0" lvl="0" indent="0" algn="l" defTabSz="914400" rtl="0" eaLnBrk="1" fontAlgn="auto" latinLnBrk="0" hangingPunct="1">
                        <a:lnSpc>
                          <a:spcPct val="100000"/>
                        </a:lnSpc>
                        <a:spcBef>
                          <a:spcPts val="0"/>
                        </a:spcBef>
                        <a:spcAft>
                          <a:spcPts val="0"/>
                        </a:spcAft>
                        <a:buClr>
                          <a:schemeClr val="dk1"/>
                        </a:buClr>
                        <a:buSzPts val="2400"/>
                        <a:buFont typeface="Times New Roman"/>
                        <a:buNone/>
                        <a:tabLst/>
                        <a:defRPr/>
                      </a:pPr>
                      <a:r>
                        <a:rPr lang="en-US" altLang="zh-TW" sz="2400" b="0" i="0" u="none" strike="noStrike" cap="none" dirty="0">
                          <a:solidFill>
                            <a:srgbClr val="000000"/>
                          </a:solidFill>
                          <a:latin typeface="Times New Roman"/>
                          <a:ea typeface="Times New Roman"/>
                          <a:cs typeface="Times New Roman"/>
                          <a:sym typeface="Times New Roman"/>
                        </a:rPr>
                        <a:t>Micro-elements of NTU solution</a:t>
                      </a:r>
                      <a:r>
                        <a:rPr lang="en-US" altLang="zh-TW" sz="2400" b="0" i="0" u="none" strike="noStrike" cap="none" dirty="0">
                          <a:solidFill>
                            <a:srgbClr val="000000"/>
                          </a:solidFill>
                          <a:latin typeface="DFKai-SB"/>
                          <a:ea typeface="DFKai-SB"/>
                          <a:cs typeface="Times New Roman"/>
                          <a:sym typeface="DFKai-SB"/>
                        </a:rPr>
                        <a:t>  </a:t>
                      </a:r>
                      <a:r>
                        <a:rPr lang="en-US" sz="2400" u="none" strike="noStrike" cap="none" dirty="0"/>
                        <a:t>(mg L</a:t>
                      </a:r>
                      <a:r>
                        <a:rPr lang="en-US" sz="2400" u="none" strike="noStrike" cap="none" baseline="30000" dirty="0"/>
                        <a:t>-1</a:t>
                      </a:r>
                      <a:r>
                        <a:rPr lang="en-US" sz="2400" u="none" strike="noStrike" cap="none" dirty="0"/>
                        <a:t>) in </a:t>
                      </a:r>
                      <a:r>
                        <a:rPr lang="en-US" sz="2400" u="none" strike="noStrike" cap="none" dirty="0">
                          <a:solidFill>
                            <a:srgbClr val="FF0000"/>
                          </a:solidFill>
                          <a:highlight>
                            <a:srgbClr val="FFFF00"/>
                          </a:highlight>
                        </a:rPr>
                        <a:t>EXP 1</a:t>
                      </a:r>
                      <a:endParaRPr sz="2400" u="none" strike="noStrike" cap="none" dirty="0">
                        <a:solidFill>
                          <a:srgbClr val="FF0000"/>
                        </a:solidFill>
                        <a:highlight>
                          <a:srgbClr val="FFFF00"/>
                        </a:highlight>
                      </a:endParaRPr>
                    </a:p>
                  </a:txBody>
                  <a:tcPr marL="7625" marR="7625" marT="7625" marB="0" anchor="b">
                    <a:lnL w="12700" cmpd="sng">
                      <a:noFill/>
                      <a:prstDash val="solid"/>
                    </a:lnL>
                    <a:lnR w="12700" cmpd="sng">
                      <a:noFill/>
                      <a:prstDash val="solid"/>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505250">
                <a:tc>
                  <a:txBody>
                    <a:bodyPr/>
                    <a:lstStyle/>
                    <a:p>
                      <a:pPr marL="0" marR="0" lvl="0" indent="0" algn="ctr" rtl="0">
                        <a:lnSpc>
                          <a:spcPct val="100000"/>
                        </a:lnSpc>
                        <a:spcBef>
                          <a:spcPts val="0"/>
                        </a:spcBef>
                        <a:spcAft>
                          <a:spcPts val="0"/>
                        </a:spcAft>
                        <a:buClr>
                          <a:srgbClr val="000000"/>
                        </a:buClr>
                        <a:buSzPts val="2400"/>
                        <a:buFont typeface="Times New Roman"/>
                        <a:buNone/>
                      </a:pPr>
                      <a:r>
                        <a:rPr lang="en-US" altLang="zh-TW" sz="2400" b="0" i="0" u="none" strike="noStrike" cap="none" dirty="0">
                          <a:solidFill>
                            <a:srgbClr val="000000"/>
                          </a:solidFill>
                          <a:latin typeface="Times New Roman"/>
                          <a:cs typeface="Times New Roman"/>
                          <a:sym typeface="Times New Roman"/>
                        </a:rPr>
                        <a:t>Treatments</a:t>
                      </a:r>
                      <a:endParaRPr sz="1400" u="none" strike="noStrike" cap="none" dirty="0"/>
                    </a:p>
                  </a:txBody>
                  <a:tcPr marL="7625" marR="7625" marT="7625" marB="0" anchor="ctr">
                    <a:lnT w="12700" cap="flat" cmpd="sng" algn="ctr">
                      <a:solidFill>
                        <a:schemeClr val="tx1"/>
                      </a:solidFill>
                      <a:prstDash val="solid"/>
                      <a:round/>
                      <a:headEnd type="none" w="med" len="med"/>
                      <a:tailEnd type="none" w="med" len="med"/>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t>Fe</a:t>
                      </a:r>
                      <a:endParaRPr sz="2400" b="0" i="0" u="none" strike="noStrike" cap="none" dirty="0">
                        <a:solidFill>
                          <a:srgbClr val="000000"/>
                        </a:solidFill>
                        <a:latin typeface="Times New Roman"/>
                        <a:ea typeface="Times New Roman"/>
                        <a:cs typeface="Times New Roman"/>
                        <a:sym typeface="Times New Roman"/>
                      </a:endParaRPr>
                    </a:p>
                  </a:txBody>
                  <a:tcPr marL="7625" marR="7625" marT="7625" marB="0" anchor="ctr">
                    <a:lnT w="12700" cap="flat" cmpd="sng" algn="ctr">
                      <a:solidFill>
                        <a:schemeClr val="tx1"/>
                      </a:solidFill>
                      <a:prstDash val="solid"/>
                      <a:round/>
                      <a:headEnd type="none" w="med" len="med"/>
                      <a:tailEnd type="none" w="med" len="med"/>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t>Mn</a:t>
                      </a:r>
                      <a:endParaRPr sz="2400" b="0" i="0" u="none" strike="noStrike" cap="none" dirty="0">
                        <a:solidFill>
                          <a:srgbClr val="000000"/>
                        </a:solidFill>
                        <a:latin typeface="Times New Roman"/>
                        <a:ea typeface="Times New Roman"/>
                        <a:cs typeface="Times New Roman"/>
                        <a:sym typeface="Times New Roman"/>
                      </a:endParaRPr>
                    </a:p>
                  </a:txBody>
                  <a:tcPr marL="7625" marR="7625" marT="7625" marB="0" anchor="ctr">
                    <a:lnT w="12700" cap="flat" cmpd="sng" algn="ctr">
                      <a:solidFill>
                        <a:schemeClr val="tx1"/>
                      </a:solidFill>
                      <a:prstDash val="solid"/>
                      <a:round/>
                      <a:headEnd type="none" w="med" len="med"/>
                      <a:tailEnd type="none" w="med" len="med"/>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t>B</a:t>
                      </a:r>
                      <a:endParaRPr sz="2400" b="0" i="0" u="none" strike="noStrike" cap="none" dirty="0">
                        <a:solidFill>
                          <a:srgbClr val="000000"/>
                        </a:solidFill>
                        <a:latin typeface="Times New Roman"/>
                        <a:ea typeface="Times New Roman"/>
                        <a:cs typeface="Times New Roman"/>
                        <a:sym typeface="Times New Roman"/>
                      </a:endParaRPr>
                    </a:p>
                  </a:txBody>
                  <a:tcPr marL="7625" marR="7625" marT="7625" marB="0" anchor="ctr">
                    <a:lnT w="12700" cap="flat" cmpd="sng" algn="ctr">
                      <a:solidFill>
                        <a:schemeClr val="tx1"/>
                      </a:solidFill>
                      <a:prstDash val="solid"/>
                      <a:round/>
                      <a:headEnd type="none" w="med" len="med"/>
                      <a:tailEnd type="none" w="med" len="med"/>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t>Cu</a:t>
                      </a:r>
                      <a:endParaRPr sz="2400" b="0" i="0" u="none" strike="noStrike" cap="none" dirty="0">
                        <a:solidFill>
                          <a:srgbClr val="000000"/>
                        </a:solidFill>
                        <a:latin typeface="Times New Roman"/>
                        <a:ea typeface="Times New Roman"/>
                        <a:cs typeface="Times New Roman"/>
                        <a:sym typeface="Times New Roman"/>
                      </a:endParaRPr>
                    </a:p>
                  </a:txBody>
                  <a:tcPr marL="7625" marR="7625" marT="7625" marB="0" anchor="ctr">
                    <a:lnT w="12700" cap="flat" cmpd="sng" algn="ctr">
                      <a:solidFill>
                        <a:schemeClr val="tx1"/>
                      </a:solidFill>
                      <a:prstDash val="solid"/>
                      <a:round/>
                      <a:headEnd type="none" w="med" len="med"/>
                      <a:tailEnd type="none" w="med" len="med"/>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t>Zn</a:t>
                      </a:r>
                      <a:endParaRPr sz="2400" b="0" i="0" u="none" strike="noStrike" cap="none" dirty="0">
                        <a:solidFill>
                          <a:srgbClr val="000000"/>
                        </a:solidFill>
                        <a:latin typeface="Times New Roman"/>
                        <a:ea typeface="Times New Roman"/>
                        <a:cs typeface="Times New Roman"/>
                        <a:sym typeface="Times New Roman"/>
                      </a:endParaRPr>
                    </a:p>
                  </a:txBody>
                  <a:tcPr marL="7625" marR="7625" marT="7625" marB="0" anchor="ctr">
                    <a:lnT w="12700" cap="flat" cmpd="sng" algn="ctr">
                      <a:solidFill>
                        <a:schemeClr val="tx1"/>
                      </a:solidFill>
                      <a:prstDash val="solid"/>
                      <a:round/>
                      <a:headEnd type="none" w="med" len="med"/>
                      <a:tailEnd type="none" w="med" len="med"/>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t>Mo</a:t>
                      </a:r>
                      <a:endParaRPr sz="2400" b="0" i="0" u="none" strike="noStrike" cap="none" dirty="0">
                        <a:solidFill>
                          <a:srgbClr val="000000"/>
                        </a:solidFill>
                        <a:latin typeface="Times New Roman"/>
                        <a:ea typeface="Times New Roman"/>
                        <a:cs typeface="Times New Roman"/>
                        <a:sym typeface="Times New Roman"/>
                      </a:endParaRPr>
                    </a:p>
                  </a:txBody>
                  <a:tcPr marL="7625" marR="7625" marT="7625" marB="0" anchor="ctr">
                    <a:lnT w="12700" cap="flat" cmpd="sng" algn="ctr">
                      <a:solidFill>
                        <a:schemeClr val="tx1"/>
                      </a:solidFill>
                      <a:prstDash val="solid"/>
                      <a:round/>
                      <a:headEnd type="none" w="med" len="med"/>
                      <a:tailEnd type="none" w="med" len="med"/>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t>Na</a:t>
                      </a:r>
                      <a:endParaRPr sz="2400" b="0" i="0" u="none" strike="noStrike" cap="none" dirty="0">
                        <a:solidFill>
                          <a:srgbClr val="000000"/>
                        </a:solidFill>
                        <a:latin typeface="Times New Roman"/>
                        <a:ea typeface="Times New Roman"/>
                        <a:cs typeface="Times New Roman"/>
                        <a:sym typeface="Times New Roman"/>
                      </a:endParaRPr>
                    </a:p>
                  </a:txBody>
                  <a:tcPr marL="7625" marR="7625" marT="7625" marB="0" anchor="ctr">
                    <a:lnT w="12700" cap="flat" cmpd="sng" algn="ctr">
                      <a:solidFill>
                        <a:schemeClr val="tx1"/>
                      </a:solidFill>
                      <a:prstDash val="solid"/>
                      <a:round/>
                      <a:headEnd type="none" w="med" len="med"/>
                      <a:tailEnd type="none" w="med" len="med"/>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9307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t> NTU (CK)</a:t>
                      </a:r>
                      <a:endParaRPr sz="2400" b="0" i="0" u="none" strike="noStrike" cap="none" dirty="0">
                        <a:solidFill>
                          <a:srgbClr val="000000"/>
                        </a:solidFill>
                        <a:latin typeface="Times New Roman"/>
                        <a:ea typeface="Times New Roman"/>
                        <a:cs typeface="Times New Roman"/>
                        <a:sym typeface="Times New Roman"/>
                      </a:endParaRPr>
                    </a:p>
                  </a:txBody>
                  <a:tcPr marL="7625" marR="7625" marT="7625" marB="0" anchor="ctr">
                    <a:lnT w="28575" cap="flat" cmpd="sng">
                      <a:solidFill>
                        <a:schemeClr val="dk1"/>
                      </a:solidFill>
                      <a:prstDash val="solid"/>
                      <a:round/>
                      <a:headEnd type="none" w="sm" len="sm"/>
                      <a:tailEnd type="none" w="sm" len="sm"/>
                    </a:lnT>
                  </a:tcPr>
                </a:tc>
                <a:tc rowSpan="4">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3.2</a:t>
                      </a:r>
                      <a:endParaRPr sz="2400" b="0" i="0" u="none" strike="noStrike" cap="none">
                        <a:solidFill>
                          <a:srgbClr val="000000"/>
                        </a:solidFill>
                        <a:latin typeface="Times New Roman"/>
                        <a:ea typeface="Times New Roman"/>
                        <a:cs typeface="Times New Roman"/>
                        <a:sym typeface="Times New Roman"/>
                      </a:endParaRPr>
                    </a:p>
                  </a:txBody>
                  <a:tcPr marL="7625" marR="7625" marT="7625" marB="0" anchor="ctr">
                    <a:lnT w="28575" cap="flat" cmpd="sng">
                      <a:solidFill>
                        <a:schemeClr val="dk1"/>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0.5</a:t>
                      </a:r>
                      <a:endParaRPr sz="2400" b="0" i="0" u="none" strike="noStrike" cap="none">
                        <a:solidFill>
                          <a:srgbClr val="000000"/>
                        </a:solidFill>
                        <a:latin typeface="Times New Roman"/>
                        <a:ea typeface="Times New Roman"/>
                        <a:cs typeface="Times New Roman"/>
                        <a:sym typeface="Times New Roman"/>
                      </a:endParaRPr>
                    </a:p>
                  </a:txBody>
                  <a:tcPr marL="7625" marR="7625" marT="7625" marB="0" anchor="ctr">
                    <a:lnT w="28575" cap="flat" cmpd="sng">
                      <a:solidFill>
                        <a:schemeClr val="dk1"/>
                      </a:solidFill>
                      <a:prstDash val="solid"/>
                      <a:round/>
                      <a:headEnd type="none" w="sm" len="sm"/>
                      <a:tailEnd type="none" w="sm" len="sm"/>
                    </a:lnT>
                  </a:tcPr>
                </a:tc>
                <a:tc rowSpan="4">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0.52</a:t>
                      </a:r>
                      <a:endParaRPr sz="2400" b="0" i="0" u="none" strike="noStrike" cap="none">
                        <a:solidFill>
                          <a:srgbClr val="000000"/>
                        </a:solidFill>
                        <a:latin typeface="Times New Roman"/>
                        <a:ea typeface="Times New Roman"/>
                        <a:cs typeface="Times New Roman"/>
                        <a:sym typeface="Times New Roman"/>
                      </a:endParaRPr>
                    </a:p>
                  </a:txBody>
                  <a:tcPr marL="7625" marR="7625" marT="7625" marB="0" anchor="ctr">
                    <a:lnT w="28575" cap="flat" cmpd="sng">
                      <a:solidFill>
                        <a:schemeClr val="dk1"/>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rowSpan="4">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0.02</a:t>
                      </a:r>
                      <a:endParaRPr sz="2400" b="0" i="0" u="none" strike="noStrike" cap="none">
                        <a:solidFill>
                          <a:srgbClr val="000000"/>
                        </a:solidFill>
                        <a:latin typeface="Times New Roman"/>
                        <a:ea typeface="Times New Roman"/>
                        <a:cs typeface="Times New Roman"/>
                        <a:sym typeface="Times New Roman"/>
                      </a:endParaRPr>
                    </a:p>
                  </a:txBody>
                  <a:tcPr marL="7625" marR="7625" marT="7625" marB="0" anchor="ctr">
                    <a:lnT w="28575" cap="flat" cmpd="sng">
                      <a:solidFill>
                        <a:schemeClr val="dk1"/>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rowSpan="4">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0.05</a:t>
                      </a:r>
                      <a:endParaRPr sz="2400" b="0" i="0" u="none" strike="noStrike" cap="none">
                        <a:solidFill>
                          <a:srgbClr val="000000"/>
                        </a:solidFill>
                        <a:latin typeface="Times New Roman"/>
                        <a:ea typeface="Times New Roman"/>
                        <a:cs typeface="Times New Roman"/>
                        <a:sym typeface="Times New Roman"/>
                      </a:endParaRPr>
                    </a:p>
                  </a:txBody>
                  <a:tcPr marL="7625" marR="7625" marT="7625" marB="0" anchor="ctr">
                    <a:lnT w="28575" cap="flat" cmpd="sng">
                      <a:solidFill>
                        <a:schemeClr val="dk1"/>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0.01</a:t>
                      </a:r>
                      <a:endParaRPr sz="2400" b="0" i="0" u="none" strike="noStrike" cap="none">
                        <a:solidFill>
                          <a:srgbClr val="000000"/>
                        </a:solidFill>
                        <a:latin typeface="Times New Roman"/>
                        <a:ea typeface="Times New Roman"/>
                        <a:cs typeface="Times New Roman"/>
                        <a:sym typeface="Times New Roman"/>
                      </a:endParaRPr>
                    </a:p>
                  </a:txBody>
                  <a:tcPr marL="7625" marR="7625" marT="7625" marB="0" anchor="ctr">
                    <a:lnT w="28575" cap="flat" cmpd="sng">
                      <a:solidFill>
                        <a:schemeClr val="dk1"/>
                      </a:solidFill>
                      <a:prstDash val="solid"/>
                      <a:round/>
                      <a:headEnd type="none" w="sm" len="sm"/>
                      <a:tailEnd type="none" w="sm" len="sm"/>
                    </a:lnT>
                  </a:tcPr>
                </a:tc>
                <a:tc rowSpan="4">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1.31</a:t>
                      </a:r>
                      <a:endParaRPr sz="2400" b="0" i="0" u="none" strike="noStrike" cap="none">
                        <a:solidFill>
                          <a:srgbClr val="000000"/>
                        </a:solidFill>
                        <a:latin typeface="Times New Roman"/>
                        <a:ea typeface="Times New Roman"/>
                        <a:cs typeface="Times New Roman"/>
                        <a:sym typeface="Times New Roman"/>
                      </a:endParaRPr>
                    </a:p>
                  </a:txBody>
                  <a:tcPr marL="7625" marR="7625" marT="7625" marB="0" anchor="ctr">
                    <a:lnT w="28575" cap="flat" cmpd="sng">
                      <a:solidFill>
                        <a:schemeClr val="dk1"/>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9307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t> NTU </a:t>
                      </a:r>
                      <a:r>
                        <a:rPr lang="en-US" sz="2400" u="none" strike="noStrike" cap="none" dirty="0">
                          <a:solidFill>
                            <a:srgbClr val="C00000"/>
                          </a:solidFill>
                        </a:rPr>
                        <a:t>+ Mn</a:t>
                      </a:r>
                      <a:endParaRPr sz="2400" b="0" i="0" u="none" strike="noStrike" cap="none" dirty="0">
                        <a:solidFill>
                          <a:srgbClr val="C00000"/>
                        </a:solidFill>
                        <a:latin typeface="Times New Roman"/>
                        <a:ea typeface="Times New Roman"/>
                        <a:cs typeface="Times New Roman"/>
                        <a:sym typeface="Times New Roman"/>
                      </a:endParaRPr>
                    </a:p>
                  </a:txBody>
                  <a:tcPr marL="7625" marR="7625" marT="7625" marB="0" anchor="ctr"/>
                </a:tc>
                <a:tc vMerge="1">
                  <a:txBody>
                    <a:bodyPr/>
                    <a:lstStyle/>
                    <a:p>
                      <a:endParaRPr lang="zh-TW"/>
                    </a:p>
                  </a:txBody>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3600" b="1" u="none" strike="noStrike" cap="none" dirty="0">
                          <a:solidFill>
                            <a:srgbClr val="C00000"/>
                          </a:solidFill>
                        </a:rPr>
                        <a:t>1</a:t>
                      </a:r>
                      <a:endParaRPr sz="3600" b="1" i="0" u="none" strike="noStrike" cap="none" dirty="0">
                        <a:solidFill>
                          <a:srgbClr val="C00000"/>
                        </a:solidFill>
                        <a:latin typeface="Times New Roman"/>
                        <a:ea typeface="Times New Roman"/>
                        <a:cs typeface="Times New Roman"/>
                        <a:sym typeface="Times New Roman"/>
                      </a:endParaRPr>
                    </a:p>
                  </a:txBody>
                  <a:tcPr marL="7625" marR="7625" marT="7625" marB="0" anchor="ctr"/>
                </a:tc>
                <a:tc vMerge="1">
                  <a:txBody>
                    <a:bodyPr/>
                    <a:lstStyle/>
                    <a:p>
                      <a:endParaRPr lang="zh-TW"/>
                    </a:p>
                  </a:txBody>
                  <a:tcPr/>
                </a:tc>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0.01</a:t>
                      </a:r>
                      <a:endParaRPr sz="2400" b="0" i="0" u="none" strike="noStrike" cap="none">
                        <a:solidFill>
                          <a:srgbClr val="000000"/>
                        </a:solidFill>
                        <a:latin typeface="Times New Roman"/>
                        <a:ea typeface="Times New Roman"/>
                        <a:cs typeface="Times New Roman"/>
                        <a:sym typeface="Times New Roman"/>
                      </a:endParaRPr>
                    </a:p>
                  </a:txBody>
                  <a:tcPr marL="7625" marR="7625" marT="7625" marB="0" anchor="ctr"/>
                </a:tc>
                <a:tc vMerge="1">
                  <a:txBody>
                    <a:bodyPr/>
                    <a:lstStyle/>
                    <a:p>
                      <a:endParaRPr lang="zh-TW"/>
                    </a:p>
                  </a:txBody>
                  <a:tcPr/>
                </a:tc>
                <a:extLst>
                  <a:ext uri="{0D108BD9-81ED-4DB2-BD59-A6C34878D82A}">
                    <a16:rowId xmlns:a16="http://schemas.microsoft.com/office/drawing/2014/main" val="10003"/>
                  </a:ext>
                </a:extLst>
              </a:tr>
              <a:tr h="59307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t> NTU </a:t>
                      </a:r>
                      <a:r>
                        <a:rPr lang="en-US" sz="2400" u="none" strike="noStrike" cap="none" dirty="0">
                          <a:solidFill>
                            <a:srgbClr val="C00000"/>
                          </a:solidFill>
                        </a:rPr>
                        <a:t>+ Mo</a:t>
                      </a:r>
                      <a:endParaRPr sz="2400" b="0" i="0" u="none" strike="noStrike" cap="none" dirty="0">
                        <a:solidFill>
                          <a:srgbClr val="C00000"/>
                        </a:solidFill>
                        <a:latin typeface="Times New Roman"/>
                        <a:ea typeface="Times New Roman"/>
                        <a:cs typeface="Times New Roman"/>
                        <a:sym typeface="Times New Roman"/>
                      </a:endParaRPr>
                    </a:p>
                  </a:txBody>
                  <a:tcPr marL="7625" marR="7625" marT="7625" marB="0" anchor="ctr"/>
                </a:tc>
                <a:tc vMerge="1">
                  <a:txBody>
                    <a:bodyPr/>
                    <a:lstStyle/>
                    <a:p>
                      <a:endParaRPr lang="zh-TW"/>
                    </a:p>
                  </a:txBody>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0.5</a:t>
                      </a:r>
                      <a:endParaRPr sz="2400" b="0" i="0" u="none" strike="noStrike" cap="none">
                        <a:solidFill>
                          <a:srgbClr val="000000"/>
                        </a:solidFill>
                        <a:latin typeface="Times New Roman"/>
                        <a:ea typeface="Times New Roman"/>
                        <a:cs typeface="Times New Roman"/>
                        <a:sym typeface="Times New Roman"/>
                      </a:endParaRPr>
                    </a:p>
                  </a:txBody>
                  <a:tcPr marL="7625" marR="7625" marT="7625" marB="0" anchor="ctr"/>
                </a:tc>
                <a:tc vMerge="1">
                  <a:txBody>
                    <a:bodyPr/>
                    <a:lstStyle/>
                    <a:p>
                      <a:endParaRPr lang="zh-TW"/>
                    </a:p>
                  </a:txBody>
                  <a:tcPr/>
                </a:tc>
                <a:tc vMerge="1">
                  <a:txBody>
                    <a:bodyPr/>
                    <a:lstStyle/>
                    <a:p>
                      <a:endParaRPr lang="zh-TW"/>
                    </a:p>
                  </a:txBody>
                  <a:tcPr/>
                </a:tc>
                <a:tc vMerge="1">
                  <a:txBody>
                    <a:bodyPr/>
                    <a:lstStyle/>
                    <a:p>
                      <a:endParaRPr lang="zh-TW"/>
                    </a:p>
                  </a:txBody>
                  <a:tcPr/>
                </a:tc>
                <a:tc>
                  <a:txBody>
                    <a:bodyPr/>
                    <a:lstStyle/>
                    <a:p>
                      <a:pPr marL="0" marR="0" lvl="0" indent="0" algn="ctr" defTabSz="914400" rtl="0" eaLnBrk="1" latinLnBrk="0" hangingPunct="1">
                        <a:lnSpc>
                          <a:spcPct val="100000"/>
                        </a:lnSpc>
                        <a:spcBef>
                          <a:spcPts val="0"/>
                        </a:spcBef>
                        <a:spcAft>
                          <a:spcPts val="0"/>
                        </a:spcAft>
                        <a:buClr>
                          <a:srgbClr val="000000"/>
                        </a:buClr>
                        <a:buSzPts val="2400"/>
                        <a:buFont typeface="Arial"/>
                        <a:buNone/>
                      </a:pPr>
                      <a:r>
                        <a:rPr lang="en-US" sz="3600" b="1" u="none" strike="noStrike" kern="1200" cap="none" dirty="0">
                          <a:solidFill>
                            <a:srgbClr val="C00000"/>
                          </a:solidFill>
                          <a:latin typeface="+mn-lt"/>
                          <a:ea typeface="+mn-ea"/>
                          <a:cs typeface="+mn-cs"/>
                        </a:rPr>
                        <a:t>0.45</a:t>
                      </a:r>
                      <a:endParaRPr sz="3600" b="1" u="none" strike="noStrike" kern="1200" cap="none" dirty="0">
                        <a:solidFill>
                          <a:srgbClr val="C00000"/>
                        </a:solidFill>
                        <a:latin typeface="+mn-lt"/>
                        <a:ea typeface="+mn-ea"/>
                        <a:cs typeface="+mn-cs"/>
                        <a:sym typeface="Times New Roman"/>
                      </a:endParaRPr>
                    </a:p>
                  </a:txBody>
                  <a:tcPr marL="7625" marR="7625" marT="7625" marB="0" anchor="ctr"/>
                </a:tc>
                <a:tc vMerge="1">
                  <a:txBody>
                    <a:bodyPr/>
                    <a:lstStyle/>
                    <a:p>
                      <a:endParaRPr lang="zh-TW"/>
                    </a:p>
                  </a:txBody>
                  <a:tcPr/>
                </a:tc>
                <a:extLst>
                  <a:ext uri="{0D108BD9-81ED-4DB2-BD59-A6C34878D82A}">
                    <a16:rowId xmlns:a16="http://schemas.microsoft.com/office/drawing/2014/main" val="10004"/>
                  </a:ext>
                </a:extLst>
              </a:tr>
              <a:tr h="59307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t> NTU </a:t>
                      </a:r>
                      <a:r>
                        <a:rPr lang="en-US" sz="2400" u="none" strike="noStrike" cap="none" dirty="0">
                          <a:solidFill>
                            <a:srgbClr val="C00000"/>
                          </a:solidFill>
                        </a:rPr>
                        <a:t>+ </a:t>
                      </a:r>
                      <a:r>
                        <a:rPr lang="en-US" sz="2400" u="none" strike="noStrike" cap="none" dirty="0" err="1">
                          <a:solidFill>
                            <a:srgbClr val="C00000"/>
                          </a:solidFill>
                        </a:rPr>
                        <a:t>MnMo</a:t>
                      </a:r>
                      <a:endParaRPr sz="2400" b="0" i="0" u="none" strike="noStrike" cap="none" dirty="0">
                        <a:solidFill>
                          <a:srgbClr val="C00000"/>
                        </a:solidFill>
                        <a:latin typeface="Times New Roman"/>
                        <a:ea typeface="Times New Roman"/>
                        <a:cs typeface="Times New Roman"/>
                        <a:sym typeface="Times New Roman"/>
                      </a:endParaRPr>
                    </a:p>
                  </a:txBody>
                  <a:tcPr marL="7625" marR="7625" marT="7625" marB="0" anchor="ctr">
                    <a:lnB w="12700" cap="flat" cmpd="sng" algn="ctr">
                      <a:solidFill>
                        <a:schemeClr val="tx1"/>
                      </a:solidFill>
                      <a:prstDash val="solid"/>
                      <a:round/>
                      <a:headEnd type="none" w="med" len="med"/>
                      <a:tailEnd type="none" w="med" len="med"/>
                    </a:lnB>
                  </a:tcPr>
                </a:tc>
                <a:tc vMerge="1">
                  <a:txBody>
                    <a:bodyPr/>
                    <a:lstStyle/>
                    <a:p>
                      <a:endParaRPr lang="zh-TW"/>
                    </a:p>
                  </a:txBody>
                  <a:tcPr/>
                </a:tc>
                <a:tc>
                  <a:txBody>
                    <a:bodyPr/>
                    <a:lstStyle/>
                    <a:p>
                      <a:pPr marL="0" marR="0" lvl="0" indent="0" algn="ctr" defTabSz="914400" rtl="0" eaLnBrk="1" latinLnBrk="0" hangingPunct="1">
                        <a:lnSpc>
                          <a:spcPct val="100000"/>
                        </a:lnSpc>
                        <a:spcBef>
                          <a:spcPts val="0"/>
                        </a:spcBef>
                        <a:spcAft>
                          <a:spcPts val="0"/>
                        </a:spcAft>
                        <a:buClr>
                          <a:srgbClr val="000000"/>
                        </a:buClr>
                        <a:buSzPts val="2400"/>
                        <a:buFont typeface="Arial"/>
                        <a:buNone/>
                      </a:pPr>
                      <a:r>
                        <a:rPr lang="en-US" sz="3600" b="1" u="none" strike="noStrike" kern="1200" cap="none" dirty="0">
                          <a:solidFill>
                            <a:srgbClr val="C00000"/>
                          </a:solidFill>
                          <a:latin typeface="+mn-lt"/>
                          <a:ea typeface="+mn-ea"/>
                          <a:cs typeface="+mn-cs"/>
                        </a:rPr>
                        <a:t>1</a:t>
                      </a:r>
                      <a:endParaRPr sz="3600" b="1" u="none" strike="noStrike" kern="1200" cap="none" dirty="0">
                        <a:solidFill>
                          <a:srgbClr val="C00000"/>
                        </a:solidFill>
                        <a:latin typeface="+mn-lt"/>
                        <a:ea typeface="+mn-ea"/>
                        <a:cs typeface="+mn-cs"/>
                        <a:sym typeface="Times New Roman"/>
                      </a:endParaRPr>
                    </a:p>
                  </a:txBody>
                  <a:tcPr marL="7625" marR="7625" marT="7625" marB="0" anchor="ctr">
                    <a:lnB w="12700" cap="flat" cmpd="sng" algn="ctr">
                      <a:solidFill>
                        <a:schemeClr val="tx1"/>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tc>
                  <a:txBody>
                    <a:bodyPr/>
                    <a:lstStyle/>
                    <a:p>
                      <a:pPr marL="0" marR="0" lvl="0" indent="0" algn="ctr" defTabSz="914400" rtl="0" eaLnBrk="1" latinLnBrk="0" hangingPunct="1">
                        <a:lnSpc>
                          <a:spcPct val="100000"/>
                        </a:lnSpc>
                        <a:spcBef>
                          <a:spcPts val="0"/>
                        </a:spcBef>
                        <a:spcAft>
                          <a:spcPts val="0"/>
                        </a:spcAft>
                        <a:buClr>
                          <a:srgbClr val="000000"/>
                        </a:buClr>
                        <a:buSzPts val="2400"/>
                        <a:buFont typeface="Arial"/>
                        <a:buNone/>
                      </a:pPr>
                      <a:r>
                        <a:rPr lang="en-US" sz="3600" b="1" u="none" strike="noStrike" kern="1200" cap="none" dirty="0">
                          <a:solidFill>
                            <a:srgbClr val="C00000"/>
                          </a:solidFill>
                          <a:latin typeface="+mn-lt"/>
                          <a:ea typeface="+mn-ea"/>
                          <a:cs typeface="+mn-cs"/>
                        </a:rPr>
                        <a:t>0.45</a:t>
                      </a:r>
                      <a:endParaRPr sz="3600" b="1" u="none" strike="noStrike" kern="1200" cap="none" dirty="0">
                        <a:solidFill>
                          <a:srgbClr val="C00000"/>
                        </a:solidFill>
                        <a:latin typeface="+mn-lt"/>
                        <a:ea typeface="+mn-ea"/>
                        <a:cs typeface="+mn-cs"/>
                        <a:sym typeface="Times New Roman"/>
                      </a:endParaRPr>
                    </a:p>
                  </a:txBody>
                  <a:tcPr marL="7625" marR="7625" marT="7625" marB="0" anchor="ctr">
                    <a:lnB w="12700" cap="flat" cmpd="sng" algn="ctr">
                      <a:solidFill>
                        <a:schemeClr val="tx1"/>
                      </a:solidFill>
                      <a:prstDash val="solid"/>
                      <a:round/>
                      <a:headEnd type="none" w="med" len="med"/>
                      <a:tailEnd type="none" w="med" len="med"/>
                    </a:lnB>
                  </a:tcPr>
                </a:tc>
                <a:tc vMerge="1">
                  <a:txBody>
                    <a:bodyPr/>
                    <a:lstStyle/>
                    <a:p>
                      <a:endParaRPr lang="zh-TW"/>
                    </a:p>
                  </a:txBody>
                  <a:tcPr/>
                </a:tc>
                <a:extLst>
                  <a:ext uri="{0D108BD9-81ED-4DB2-BD59-A6C34878D82A}">
                    <a16:rowId xmlns:a16="http://schemas.microsoft.com/office/drawing/2014/main" val="10005"/>
                  </a:ext>
                </a:extLst>
              </a:tr>
              <a:tr h="1117325">
                <a:tc gridSpan="8">
                  <a:txBody>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Times New Roman"/>
                          <a:ea typeface="Times New Roman"/>
                          <a:cs typeface="Times New Roman"/>
                          <a:sym typeface="Times New Roman"/>
                        </a:rPr>
                        <a:t>Macro-elements of NTU solution</a:t>
                      </a:r>
                      <a:endParaRPr sz="2400" b="0" i="0" u="none" strike="noStrike" cap="none" dirty="0">
                        <a:solidFill>
                          <a:srgbClr val="000000"/>
                        </a:solidFill>
                        <a:latin typeface="DFKai-SB"/>
                        <a:ea typeface="DFKai-SB"/>
                        <a:cs typeface="DFKai-SB"/>
                        <a:sym typeface="DFKai-SB"/>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Times New Roman"/>
                          <a:ea typeface="Times New Roman"/>
                          <a:cs typeface="Times New Roman"/>
                          <a:sym typeface="Times New Roman"/>
                        </a:rPr>
                        <a:t>   NO</a:t>
                      </a:r>
                      <a:r>
                        <a:rPr lang="en-US" sz="2400" b="0" i="0" u="none" strike="noStrike" cap="none" baseline="-25000" dirty="0">
                          <a:solidFill>
                            <a:srgbClr val="000000"/>
                          </a:solidFill>
                          <a:latin typeface="Times New Roman"/>
                          <a:ea typeface="Times New Roman"/>
                          <a:cs typeface="Times New Roman"/>
                          <a:sym typeface="Times New Roman"/>
                        </a:rPr>
                        <a:t>3</a:t>
                      </a:r>
                      <a:r>
                        <a:rPr lang="en-US" sz="2400" b="0" i="0" u="none" strike="noStrike" cap="none" dirty="0">
                          <a:solidFill>
                            <a:srgbClr val="000000"/>
                          </a:solidFill>
                          <a:latin typeface="Times New Roman"/>
                          <a:ea typeface="Times New Roman"/>
                          <a:cs typeface="Times New Roman"/>
                          <a:sym typeface="Times New Roman"/>
                        </a:rPr>
                        <a:t>-N:83.9  NH</a:t>
                      </a:r>
                      <a:r>
                        <a:rPr lang="en-US" sz="2400" b="0" i="0" u="none" strike="noStrike" cap="none" baseline="-25000" dirty="0">
                          <a:solidFill>
                            <a:srgbClr val="000000"/>
                          </a:solidFill>
                          <a:latin typeface="Times New Roman"/>
                          <a:ea typeface="Times New Roman"/>
                          <a:cs typeface="Times New Roman"/>
                          <a:sym typeface="Times New Roman"/>
                        </a:rPr>
                        <a:t>4</a:t>
                      </a:r>
                      <a:r>
                        <a:rPr lang="en-US" sz="2400" b="0" i="0" u="none" strike="noStrike" cap="none" dirty="0">
                          <a:solidFill>
                            <a:srgbClr val="000000"/>
                          </a:solidFill>
                          <a:latin typeface="Times New Roman"/>
                          <a:ea typeface="Times New Roman"/>
                          <a:cs typeface="Times New Roman"/>
                          <a:sym typeface="Times New Roman"/>
                        </a:rPr>
                        <a:t>-N:7.3  PO</a:t>
                      </a:r>
                      <a:r>
                        <a:rPr lang="en-US" sz="2400" b="0" i="0" u="none" strike="noStrike" cap="none" baseline="-25000" dirty="0">
                          <a:solidFill>
                            <a:srgbClr val="000000"/>
                          </a:solidFill>
                          <a:latin typeface="Times New Roman"/>
                          <a:ea typeface="Times New Roman"/>
                          <a:cs typeface="Times New Roman"/>
                          <a:sym typeface="Times New Roman"/>
                        </a:rPr>
                        <a:t>4</a:t>
                      </a:r>
                      <a:r>
                        <a:rPr lang="en-US" sz="2400" b="0" i="0" u="none" strike="noStrike" cap="none" dirty="0">
                          <a:solidFill>
                            <a:srgbClr val="000000"/>
                          </a:solidFill>
                          <a:latin typeface="Times New Roman"/>
                          <a:ea typeface="Times New Roman"/>
                          <a:cs typeface="Times New Roman"/>
                          <a:sym typeface="Times New Roman"/>
                        </a:rPr>
                        <a:t>-P:16.6  K:154.8  Ca:40.7  Mg:16.6  SO</a:t>
                      </a:r>
                      <a:r>
                        <a:rPr lang="en-US" sz="2400" b="0" i="0" u="none" strike="noStrike" cap="none" baseline="-25000" dirty="0">
                          <a:solidFill>
                            <a:srgbClr val="000000"/>
                          </a:solidFill>
                          <a:latin typeface="Times New Roman"/>
                          <a:ea typeface="Times New Roman"/>
                          <a:cs typeface="Times New Roman"/>
                          <a:sym typeface="Times New Roman"/>
                        </a:rPr>
                        <a:t>4</a:t>
                      </a:r>
                      <a:r>
                        <a:rPr lang="en-US" sz="2400" b="0" i="0" u="none" strike="noStrike" cap="none" dirty="0">
                          <a:solidFill>
                            <a:srgbClr val="000000"/>
                          </a:solidFill>
                          <a:latin typeface="Times New Roman"/>
                          <a:ea typeface="Times New Roman"/>
                          <a:cs typeface="Times New Roman"/>
                          <a:sym typeface="Times New Roman"/>
                        </a:rPr>
                        <a:t>-S:16.6</a:t>
                      </a:r>
                      <a:endParaRPr sz="240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Times New Roman"/>
                        <a:ea typeface="Times New Roman"/>
                        <a:cs typeface="Times New Roman"/>
                        <a:sym typeface="Times New Roman"/>
                      </a:endParaRPr>
                    </a:p>
                  </a:txBody>
                  <a:tcPr marL="7625" marR="7625" marT="7625"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6"/>
                  </a:ext>
                </a:extLst>
              </a:tr>
            </a:tbl>
          </a:graphicData>
        </a:graphic>
      </p:graphicFrame>
      <p:sp>
        <p:nvSpPr>
          <p:cNvPr id="2" name="Rectangle 1">
            <a:extLst>
              <a:ext uri="{FF2B5EF4-FFF2-40B4-BE49-F238E27FC236}">
                <a16:creationId xmlns:a16="http://schemas.microsoft.com/office/drawing/2014/main" id="{A4CF5C24-D364-4D79-B9C1-3910D33F2950}"/>
              </a:ext>
            </a:extLst>
          </p:cNvPr>
          <p:cNvSpPr>
            <a:spLocks noChangeArrowheads="1"/>
          </p:cNvSpPr>
          <p:nvPr/>
        </p:nvSpPr>
        <p:spPr bwMode="auto">
          <a:xfrm>
            <a:off x="0" y="83080"/>
            <a:ext cx="22442" cy="9747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800" b="0" i="0" u="none" strike="noStrike" cap="none" normalizeH="0" baseline="0" dirty="0">
                <a:ln>
                  <a:noFill/>
                </a:ln>
                <a:solidFill>
                  <a:schemeClr val="tx1"/>
                </a:solidFill>
                <a:effectLst/>
              </a:rPr>
              <a:t> </a:t>
            </a: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
        <p:nvSpPr>
          <p:cNvPr id="4" name="文字方塊 3">
            <a:extLst>
              <a:ext uri="{FF2B5EF4-FFF2-40B4-BE49-F238E27FC236}">
                <a16:creationId xmlns:a16="http://schemas.microsoft.com/office/drawing/2014/main" id="{A410AB94-0092-45F9-88F5-B693003FE1D2}"/>
              </a:ext>
            </a:extLst>
          </p:cNvPr>
          <p:cNvSpPr txBox="1"/>
          <p:nvPr/>
        </p:nvSpPr>
        <p:spPr>
          <a:xfrm>
            <a:off x="787901" y="262675"/>
            <a:ext cx="10901547" cy="830997"/>
          </a:xfrm>
          <a:prstGeom prst="rect">
            <a:avLst/>
          </a:prstGeom>
          <a:noFill/>
        </p:spPr>
        <p:txBody>
          <a:bodyPr wrap="square" rtlCol="0">
            <a:spAutoFit/>
          </a:bodyPr>
          <a:lstStyle/>
          <a:p>
            <a:r>
              <a:rPr lang="en-US" altLang="zh-TW" sz="2400" dirty="0">
                <a:solidFill>
                  <a:srgbClr val="202124"/>
                </a:solidFill>
                <a:latin typeface="Arial Unicode MS"/>
                <a:ea typeface="inherit"/>
              </a:rPr>
              <a:t>L5. Growing </a:t>
            </a:r>
            <a:r>
              <a:rPr lang="zh-TW" altLang="zh-TW" sz="2400" dirty="0">
                <a:solidFill>
                  <a:srgbClr val="202124"/>
                </a:solidFill>
                <a:latin typeface="Arial Unicode MS"/>
                <a:ea typeface="inherit"/>
              </a:rPr>
              <a:t>Komatsuna</a:t>
            </a:r>
            <a:r>
              <a:rPr lang="en-US" altLang="zh-TW" sz="2400" dirty="0">
                <a:solidFill>
                  <a:srgbClr val="202124"/>
                </a:solidFill>
                <a:latin typeface="Arial Unicode MS"/>
                <a:ea typeface="inherit"/>
              </a:rPr>
              <a:t> </a:t>
            </a:r>
            <a:r>
              <a:rPr lang="en-US" altLang="zh-TW" sz="2400" dirty="0">
                <a:solidFill>
                  <a:srgbClr val="FF0000"/>
                </a:solidFill>
                <a:latin typeface="Arial Unicode MS"/>
                <a:ea typeface="inherit"/>
              </a:rPr>
              <a:t>with supplemental Micro elements </a:t>
            </a:r>
          </a:p>
          <a:p>
            <a:r>
              <a:rPr lang="en-US" altLang="zh-TW" sz="2400" dirty="0">
                <a:solidFill>
                  <a:srgbClr val="FF0000"/>
                </a:solidFill>
                <a:latin typeface="Arial Unicode MS"/>
                <a:ea typeface="inherit"/>
              </a:rPr>
              <a:t>Aiming at reducing nitrate concentration with no sacrifice on shoot fresh mass</a:t>
            </a:r>
            <a:endParaRPr lang="zh-TW" altLang="en-US" sz="2400" dirty="0">
              <a:solidFill>
                <a:srgbClr val="FF0000"/>
              </a:solidFill>
            </a:endParaRPr>
          </a:p>
        </p:txBody>
      </p:sp>
      <p:sp>
        <p:nvSpPr>
          <p:cNvPr id="5" name="文字方塊 4">
            <a:extLst>
              <a:ext uri="{FF2B5EF4-FFF2-40B4-BE49-F238E27FC236}">
                <a16:creationId xmlns:a16="http://schemas.microsoft.com/office/drawing/2014/main" id="{55DA8327-A54B-4B18-8EB1-D7149BA23347}"/>
              </a:ext>
            </a:extLst>
          </p:cNvPr>
          <p:cNvSpPr txBox="1"/>
          <p:nvPr/>
        </p:nvSpPr>
        <p:spPr>
          <a:xfrm>
            <a:off x="9369631" y="1211283"/>
            <a:ext cx="2109430" cy="369332"/>
          </a:xfrm>
          <a:prstGeom prst="rect">
            <a:avLst/>
          </a:prstGeom>
          <a:noFill/>
        </p:spPr>
        <p:txBody>
          <a:bodyPr wrap="square" rtlCol="0">
            <a:spAutoFit/>
          </a:bodyPr>
          <a:lstStyle/>
          <a:p>
            <a:r>
              <a:rPr lang="en-US" altLang="zh-TW" dirty="0"/>
              <a:t>Huang, 2021 (Thesis)</a:t>
            </a:r>
            <a:endParaRPr lang="zh-TW" altLang="en-US" dirty="0"/>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55"/>
          <p:cNvSpPr txBox="1">
            <a:spLocks noGrp="1"/>
          </p:cNvSpPr>
          <p:nvPr>
            <p:ph type="sldNum" idx="12"/>
          </p:nvPr>
        </p:nvSpPr>
        <p:spPr>
          <a:xfrm>
            <a:off x="10901080" y="6379605"/>
            <a:ext cx="109369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800"/>
              <a:buNone/>
            </a:pPr>
            <a:fld id="{00000000-1234-1234-1234-123412341234}" type="slidenum">
              <a:rPr lang="en-US"/>
              <a:t>161</a:t>
            </a:fld>
            <a:endParaRPr/>
          </a:p>
        </p:txBody>
      </p:sp>
      <p:graphicFrame>
        <p:nvGraphicFramePr>
          <p:cNvPr id="856" name="Google Shape;856;p55"/>
          <p:cNvGraphicFramePr/>
          <p:nvPr>
            <p:extLst>
              <p:ext uri="{D42A27DB-BD31-4B8C-83A1-F6EECF244321}">
                <p14:modId xmlns:p14="http://schemas.microsoft.com/office/powerpoint/2010/main" val="2430655337"/>
              </p:ext>
            </p:extLst>
          </p:nvPr>
        </p:nvGraphicFramePr>
        <p:xfrm>
          <a:off x="1662546" y="478395"/>
          <a:ext cx="8471402" cy="3668840"/>
        </p:xfrm>
        <a:graphic>
          <a:graphicData uri="http://schemas.openxmlformats.org/drawingml/2006/table">
            <a:tbl>
              <a:tblPr firstRow="1" firstCol="1" bandRow="1">
                <a:noFill/>
              </a:tblPr>
              <a:tblGrid>
                <a:gridCol w="2695698">
                  <a:extLst>
                    <a:ext uri="{9D8B030D-6E8A-4147-A177-3AD203B41FA5}">
                      <a16:colId xmlns:a16="http://schemas.microsoft.com/office/drawing/2014/main" val="20000"/>
                    </a:ext>
                  </a:extLst>
                </a:gridCol>
                <a:gridCol w="2937968">
                  <a:extLst>
                    <a:ext uri="{9D8B030D-6E8A-4147-A177-3AD203B41FA5}">
                      <a16:colId xmlns:a16="http://schemas.microsoft.com/office/drawing/2014/main" val="20001"/>
                    </a:ext>
                  </a:extLst>
                </a:gridCol>
                <a:gridCol w="2837736">
                  <a:extLst>
                    <a:ext uri="{9D8B030D-6E8A-4147-A177-3AD203B41FA5}">
                      <a16:colId xmlns:a16="http://schemas.microsoft.com/office/drawing/2014/main" val="20002"/>
                    </a:ext>
                  </a:extLst>
                </a:gridCol>
              </a:tblGrid>
              <a:tr h="263854">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latin typeface="Times New Roman"/>
                          <a:ea typeface="Times New Roman"/>
                          <a:cs typeface="Times New Roman"/>
                          <a:sym typeface="Times New Roman"/>
                        </a:rPr>
                        <a:t>Treatment code of </a:t>
                      </a:r>
                      <a:r>
                        <a:rPr lang="en-US" sz="2000" u="none" strike="noStrike" cap="none" dirty="0">
                          <a:solidFill>
                            <a:srgbClr val="FF0000"/>
                          </a:solidFill>
                          <a:highlight>
                            <a:srgbClr val="FFFF00"/>
                          </a:highlight>
                          <a:latin typeface="Times New Roman"/>
                          <a:ea typeface="Times New Roman"/>
                          <a:cs typeface="Times New Roman"/>
                          <a:sym typeface="Times New Roman"/>
                        </a:rPr>
                        <a:t>EXP1</a:t>
                      </a:r>
                      <a:endParaRPr sz="2000" u="none" strike="noStrike" cap="none" dirty="0">
                        <a:solidFill>
                          <a:srgbClr val="FF0000"/>
                        </a:solidFill>
                        <a:highlight>
                          <a:srgbClr val="FFFF00"/>
                        </a:highlight>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latin typeface="Times New Roman"/>
                          <a:ea typeface="Times New Roman"/>
                          <a:cs typeface="Times New Roman"/>
                          <a:sym typeface="Times New Roman"/>
                        </a:rPr>
                        <a:t>LED light</a:t>
                      </a:r>
                      <a:endParaRPr sz="2000" u="none" strike="noStrike" cap="none" dirty="0">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latin typeface="Times New Roman"/>
                          <a:ea typeface="Times New Roman"/>
                          <a:cs typeface="Times New Roman"/>
                          <a:sym typeface="Times New Roman"/>
                        </a:rPr>
                        <a:t>Recipe code</a:t>
                      </a:r>
                      <a:endParaRPr sz="2000" u="none" strike="noStrike" cap="none" dirty="0">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54000">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CW_NTU (CK)</a:t>
                      </a:r>
                      <a:endParaRPr sz="2000" u="none" strike="noStrike" cap="none">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solidFill>
                      <a:srgbClr val="D8E2F3"/>
                    </a:solidFill>
                  </a:tcPr>
                </a:tc>
                <a:tc rowSpan="4">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CW</a:t>
                      </a:r>
                      <a:endParaRPr sz="2000" u="none" strike="noStrike" cap="none">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solidFill>
                      <a:srgbClr val="D8E2F3"/>
                    </a:solidFill>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NTU</a:t>
                      </a:r>
                      <a:endParaRPr sz="2000" u="none" strike="noStrike" cap="none">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solidFill>
                      <a:srgbClr val="D8E2F3"/>
                    </a:solidFill>
                  </a:tcPr>
                </a:tc>
                <a:extLst>
                  <a:ext uri="{0D108BD9-81ED-4DB2-BD59-A6C34878D82A}">
                    <a16:rowId xmlns:a16="http://schemas.microsoft.com/office/drawing/2014/main" val="10001"/>
                  </a:ext>
                </a:extLst>
              </a:tr>
              <a:tr h="254000">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CW_NTU + Mn</a:t>
                      </a:r>
                      <a:endParaRPr sz="2000" u="none" strike="noStrike" cap="none">
                        <a:latin typeface="Times New Roman"/>
                        <a:ea typeface="Times New Roman"/>
                        <a:cs typeface="Times New Roman"/>
                        <a:sym typeface="Times New Roman"/>
                      </a:endParaRPr>
                    </a:p>
                  </a:txBody>
                  <a:tcPr marL="68575" marR="68575" marT="0" marB="0" anchor="ctr">
                    <a:solidFill>
                      <a:srgbClr val="D8E2F3"/>
                    </a:solidFill>
                  </a:tcPr>
                </a:tc>
                <a:tc vMerge="1">
                  <a:txBody>
                    <a:bodyPr/>
                    <a:lstStyle/>
                    <a:p>
                      <a:endParaRPr lang="zh-TW"/>
                    </a:p>
                  </a:txBody>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NTU + Mn</a:t>
                      </a:r>
                      <a:endParaRPr sz="2000" u="none" strike="noStrike" cap="none">
                        <a:latin typeface="Times New Roman"/>
                        <a:ea typeface="Times New Roman"/>
                        <a:cs typeface="Times New Roman"/>
                        <a:sym typeface="Times New Roman"/>
                      </a:endParaRPr>
                    </a:p>
                  </a:txBody>
                  <a:tcPr marL="68575" marR="68575" marT="0" marB="0" anchor="ctr">
                    <a:solidFill>
                      <a:srgbClr val="D8E2F3"/>
                    </a:solidFill>
                  </a:tcPr>
                </a:tc>
                <a:extLst>
                  <a:ext uri="{0D108BD9-81ED-4DB2-BD59-A6C34878D82A}">
                    <a16:rowId xmlns:a16="http://schemas.microsoft.com/office/drawing/2014/main" val="10002"/>
                  </a:ext>
                </a:extLst>
              </a:tr>
              <a:tr h="254000">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CW_NTU + Mo</a:t>
                      </a:r>
                      <a:endParaRPr sz="2000" u="none" strike="noStrike" cap="none">
                        <a:latin typeface="Times New Roman"/>
                        <a:ea typeface="Times New Roman"/>
                        <a:cs typeface="Times New Roman"/>
                        <a:sym typeface="Times New Roman"/>
                      </a:endParaRPr>
                    </a:p>
                  </a:txBody>
                  <a:tcPr marL="68575" marR="68575" marT="0" marB="0" anchor="ctr">
                    <a:solidFill>
                      <a:srgbClr val="D8E2F3"/>
                    </a:solidFill>
                  </a:tcPr>
                </a:tc>
                <a:tc vMerge="1">
                  <a:txBody>
                    <a:bodyPr/>
                    <a:lstStyle/>
                    <a:p>
                      <a:endParaRPr lang="zh-TW"/>
                    </a:p>
                  </a:txBody>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NTU + Mo</a:t>
                      </a:r>
                      <a:endParaRPr sz="2000" u="none" strike="noStrike" cap="none">
                        <a:latin typeface="Times New Roman"/>
                        <a:ea typeface="Times New Roman"/>
                        <a:cs typeface="Times New Roman"/>
                        <a:sym typeface="Times New Roman"/>
                      </a:endParaRPr>
                    </a:p>
                  </a:txBody>
                  <a:tcPr marL="68575" marR="68575" marT="0" marB="0" anchor="ctr">
                    <a:solidFill>
                      <a:srgbClr val="D8E2F3"/>
                    </a:solidFill>
                  </a:tcPr>
                </a:tc>
                <a:extLst>
                  <a:ext uri="{0D108BD9-81ED-4DB2-BD59-A6C34878D82A}">
                    <a16:rowId xmlns:a16="http://schemas.microsoft.com/office/drawing/2014/main" val="10003"/>
                  </a:ext>
                </a:extLst>
              </a:tr>
              <a:tr h="254000">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CW_NTU + MnMo</a:t>
                      </a:r>
                      <a:endParaRPr sz="2000" u="none" strike="noStrike" cap="none">
                        <a:latin typeface="Times New Roman"/>
                        <a:ea typeface="Times New Roman"/>
                        <a:cs typeface="Times New Roman"/>
                        <a:sym typeface="Times New Roman"/>
                      </a:endParaRPr>
                    </a:p>
                  </a:txBody>
                  <a:tcPr marL="68575" marR="68575" marT="0" marB="0" anchor="ctr">
                    <a:solidFill>
                      <a:srgbClr val="D8E2F3"/>
                    </a:solidFill>
                  </a:tcPr>
                </a:tc>
                <a:tc vMerge="1">
                  <a:txBody>
                    <a:bodyPr/>
                    <a:lstStyle/>
                    <a:p>
                      <a:endParaRPr lang="zh-TW"/>
                    </a:p>
                  </a:txBody>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NTU + MnMo</a:t>
                      </a:r>
                      <a:endParaRPr sz="2000" u="none" strike="noStrike" cap="none">
                        <a:latin typeface="Times New Roman"/>
                        <a:ea typeface="Times New Roman"/>
                        <a:cs typeface="Times New Roman"/>
                        <a:sym typeface="Times New Roman"/>
                      </a:endParaRPr>
                    </a:p>
                  </a:txBody>
                  <a:tcPr marL="68575" marR="68575" marT="0" marB="0" anchor="ctr">
                    <a:solidFill>
                      <a:srgbClr val="D8E2F3"/>
                    </a:solidFill>
                  </a:tcPr>
                </a:tc>
                <a:extLst>
                  <a:ext uri="{0D108BD9-81ED-4DB2-BD59-A6C34878D82A}">
                    <a16:rowId xmlns:a16="http://schemas.microsoft.com/office/drawing/2014/main" val="10004"/>
                  </a:ext>
                </a:extLst>
              </a:tr>
              <a:tr h="254000">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RW_NTU</a:t>
                      </a:r>
                      <a:endParaRPr sz="2000" u="none" strike="noStrike" cap="none">
                        <a:latin typeface="Times New Roman"/>
                        <a:ea typeface="Times New Roman"/>
                        <a:cs typeface="Times New Roman"/>
                        <a:sym typeface="Times New Roman"/>
                      </a:endParaRPr>
                    </a:p>
                  </a:txBody>
                  <a:tcPr marL="68575" marR="68575" marT="0" marB="0" anchor="ctr">
                    <a:solidFill>
                      <a:srgbClr val="FFCCCC"/>
                    </a:solidFill>
                  </a:tcPr>
                </a:tc>
                <a:tc rowSpan="4">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RW</a:t>
                      </a:r>
                      <a:endParaRPr sz="2000" u="none" strike="noStrike" cap="none">
                        <a:latin typeface="Times New Roman"/>
                        <a:ea typeface="Times New Roman"/>
                        <a:cs typeface="Times New Roman"/>
                        <a:sym typeface="Times New Roman"/>
                      </a:endParaRPr>
                    </a:p>
                  </a:txBody>
                  <a:tcPr marL="68575" marR="68575" marT="0" marB="0" anchor="ctr">
                    <a:lnB w="28575" cap="flat" cmpd="sng">
                      <a:solidFill>
                        <a:schemeClr val="dk1"/>
                      </a:solidFill>
                      <a:prstDash val="solid"/>
                      <a:round/>
                      <a:headEnd type="none" w="sm" len="sm"/>
                      <a:tailEnd type="none" w="sm" len="sm"/>
                    </a:lnB>
                    <a:solidFill>
                      <a:srgbClr val="FFCCCC"/>
                    </a:solidFill>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NTU</a:t>
                      </a:r>
                      <a:endParaRPr sz="2000" u="none" strike="noStrike" cap="none">
                        <a:latin typeface="Times New Roman"/>
                        <a:ea typeface="Times New Roman"/>
                        <a:cs typeface="Times New Roman"/>
                        <a:sym typeface="Times New Roman"/>
                      </a:endParaRPr>
                    </a:p>
                  </a:txBody>
                  <a:tcPr marL="68575" marR="68575" marT="0" marB="0" anchor="ctr">
                    <a:solidFill>
                      <a:srgbClr val="FFCCCC"/>
                    </a:solidFill>
                  </a:tcPr>
                </a:tc>
                <a:extLst>
                  <a:ext uri="{0D108BD9-81ED-4DB2-BD59-A6C34878D82A}">
                    <a16:rowId xmlns:a16="http://schemas.microsoft.com/office/drawing/2014/main" val="10005"/>
                  </a:ext>
                </a:extLst>
              </a:tr>
              <a:tr h="254000">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RW_NTU + Mn</a:t>
                      </a:r>
                      <a:endParaRPr sz="2000" u="none" strike="noStrike" cap="none">
                        <a:latin typeface="Times New Roman"/>
                        <a:ea typeface="Times New Roman"/>
                        <a:cs typeface="Times New Roman"/>
                        <a:sym typeface="Times New Roman"/>
                      </a:endParaRPr>
                    </a:p>
                  </a:txBody>
                  <a:tcPr marL="68575" marR="68575" marT="0" marB="0" anchor="ctr">
                    <a:solidFill>
                      <a:srgbClr val="FFCCCC"/>
                    </a:solidFill>
                  </a:tcPr>
                </a:tc>
                <a:tc vMerge="1">
                  <a:txBody>
                    <a:bodyPr/>
                    <a:lstStyle/>
                    <a:p>
                      <a:endParaRPr lang="zh-TW"/>
                    </a:p>
                  </a:txBody>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NTU + Mn</a:t>
                      </a:r>
                      <a:endParaRPr sz="2000" u="none" strike="noStrike" cap="none">
                        <a:latin typeface="Times New Roman"/>
                        <a:ea typeface="Times New Roman"/>
                        <a:cs typeface="Times New Roman"/>
                        <a:sym typeface="Times New Roman"/>
                      </a:endParaRPr>
                    </a:p>
                  </a:txBody>
                  <a:tcPr marL="68575" marR="68575" marT="0" marB="0" anchor="ctr">
                    <a:solidFill>
                      <a:srgbClr val="FFCCCC"/>
                    </a:solidFill>
                  </a:tcPr>
                </a:tc>
                <a:extLst>
                  <a:ext uri="{0D108BD9-81ED-4DB2-BD59-A6C34878D82A}">
                    <a16:rowId xmlns:a16="http://schemas.microsoft.com/office/drawing/2014/main" val="10006"/>
                  </a:ext>
                </a:extLst>
              </a:tr>
              <a:tr h="254000">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RW_NTU + Mo</a:t>
                      </a:r>
                      <a:endParaRPr sz="2000" u="none" strike="noStrike" cap="none">
                        <a:latin typeface="Times New Roman"/>
                        <a:ea typeface="Times New Roman"/>
                        <a:cs typeface="Times New Roman"/>
                        <a:sym typeface="Times New Roman"/>
                      </a:endParaRPr>
                    </a:p>
                  </a:txBody>
                  <a:tcPr marL="68575" marR="68575" marT="0" marB="0" anchor="ctr">
                    <a:solidFill>
                      <a:srgbClr val="FFCCCC"/>
                    </a:solidFill>
                  </a:tcPr>
                </a:tc>
                <a:tc vMerge="1">
                  <a:txBody>
                    <a:bodyPr/>
                    <a:lstStyle/>
                    <a:p>
                      <a:endParaRPr lang="zh-TW"/>
                    </a:p>
                  </a:txBody>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NTU + Mo</a:t>
                      </a:r>
                      <a:endParaRPr sz="2000" u="none" strike="noStrike" cap="none">
                        <a:latin typeface="Times New Roman"/>
                        <a:ea typeface="Times New Roman"/>
                        <a:cs typeface="Times New Roman"/>
                        <a:sym typeface="Times New Roman"/>
                      </a:endParaRPr>
                    </a:p>
                  </a:txBody>
                  <a:tcPr marL="68575" marR="68575" marT="0" marB="0" anchor="ctr">
                    <a:solidFill>
                      <a:srgbClr val="FFCCCC"/>
                    </a:solidFill>
                  </a:tcPr>
                </a:tc>
                <a:extLst>
                  <a:ext uri="{0D108BD9-81ED-4DB2-BD59-A6C34878D82A}">
                    <a16:rowId xmlns:a16="http://schemas.microsoft.com/office/drawing/2014/main" val="10007"/>
                  </a:ext>
                </a:extLst>
              </a:tr>
              <a:tr h="254000">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RW_NTU + MnMo</a:t>
                      </a:r>
                      <a:endParaRPr sz="2000" u="none" strike="noStrike" cap="none">
                        <a:latin typeface="Times New Roman"/>
                        <a:ea typeface="Times New Roman"/>
                        <a:cs typeface="Times New Roman"/>
                        <a:sym typeface="Times New Roman"/>
                      </a:endParaRPr>
                    </a:p>
                  </a:txBody>
                  <a:tcPr marL="68575" marR="68575" marT="0" marB="0" anchor="ctr">
                    <a:lnB w="28575" cap="flat" cmpd="sng">
                      <a:solidFill>
                        <a:schemeClr val="dk1"/>
                      </a:solidFill>
                      <a:prstDash val="solid"/>
                      <a:round/>
                      <a:headEnd type="none" w="sm" len="sm"/>
                      <a:tailEnd type="none" w="sm" len="sm"/>
                    </a:lnB>
                    <a:solidFill>
                      <a:srgbClr val="FFCCCC"/>
                    </a:solidFill>
                  </a:tcPr>
                </a:tc>
                <a:tc vMerge="1">
                  <a:txBody>
                    <a:bodyPr/>
                    <a:lstStyle/>
                    <a:p>
                      <a:endParaRPr lang="zh-TW"/>
                    </a:p>
                  </a:txBody>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t>NTU + </a:t>
                      </a:r>
                      <a:r>
                        <a:rPr lang="en-US" sz="2000" u="none" strike="noStrike" cap="none" dirty="0" err="1"/>
                        <a:t>MnMo</a:t>
                      </a:r>
                      <a:endParaRPr sz="2000" u="none" strike="noStrike" cap="none" dirty="0">
                        <a:latin typeface="Times New Roman"/>
                        <a:ea typeface="Times New Roman"/>
                        <a:cs typeface="Times New Roman"/>
                        <a:sym typeface="Times New Roman"/>
                      </a:endParaRPr>
                    </a:p>
                  </a:txBody>
                  <a:tcPr marL="68575" marR="68575" marT="0" marB="0" anchor="ctr">
                    <a:lnB w="28575" cap="flat" cmpd="sng">
                      <a:solidFill>
                        <a:schemeClr val="dk1"/>
                      </a:solidFill>
                      <a:prstDash val="solid"/>
                      <a:round/>
                      <a:headEnd type="none" w="sm" len="sm"/>
                      <a:tailEnd type="none" w="sm" len="sm"/>
                    </a:lnB>
                    <a:solidFill>
                      <a:srgbClr val="FFCCCC"/>
                    </a:solidFill>
                  </a:tcPr>
                </a:tc>
                <a:extLst>
                  <a:ext uri="{0D108BD9-81ED-4DB2-BD59-A6C34878D82A}">
                    <a16:rowId xmlns:a16="http://schemas.microsoft.com/office/drawing/2014/main" val="10008"/>
                  </a:ext>
                </a:extLst>
              </a:tr>
            </a:tbl>
          </a:graphicData>
        </a:graphic>
      </p:graphicFrame>
      <p:pic>
        <p:nvPicPr>
          <p:cNvPr id="6" name="Google Shape;833;p53">
            <a:extLst>
              <a:ext uri="{FF2B5EF4-FFF2-40B4-BE49-F238E27FC236}">
                <a16:creationId xmlns:a16="http://schemas.microsoft.com/office/drawing/2014/main" id="{2A4FA664-CF7D-4986-BEBE-D5D0653CFB2A}"/>
              </a:ext>
            </a:extLst>
          </p:cNvPr>
          <p:cNvPicPr preferRelativeResize="0"/>
          <p:nvPr/>
        </p:nvPicPr>
        <p:blipFill rotWithShape="1">
          <a:blip r:embed="rId3">
            <a:alphaModFix/>
          </a:blip>
          <a:srcRect t="50194"/>
          <a:stretch/>
        </p:blipFill>
        <p:spPr>
          <a:xfrm>
            <a:off x="4678878" y="2673549"/>
            <a:ext cx="2376000" cy="1234579"/>
          </a:xfrm>
          <a:prstGeom prst="rect">
            <a:avLst/>
          </a:prstGeom>
          <a:noFill/>
          <a:ln>
            <a:noFill/>
          </a:ln>
        </p:spPr>
      </p:pic>
      <p:pic>
        <p:nvPicPr>
          <p:cNvPr id="7" name="Google Shape;834;p53">
            <a:extLst>
              <a:ext uri="{FF2B5EF4-FFF2-40B4-BE49-F238E27FC236}">
                <a16:creationId xmlns:a16="http://schemas.microsoft.com/office/drawing/2014/main" id="{54D9A8DD-F8DE-487B-8B30-9DBED13D0F03}"/>
              </a:ext>
            </a:extLst>
          </p:cNvPr>
          <p:cNvPicPr preferRelativeResize="0"/>
          <p:nvPr/>
        </p:nvPicPr>
        <p:blipFill rotWithShape="1">
          <a:blip r:embed="rId3">
            <a:alphaModFix/>
          </a:blip>
          <a:srcRect b="50194"/>
          <a:stretch/>
        </p:blipFill>
        <p:spPr>
          <a:xfrm>
            <a:off x="4678879" y="1024288"/>
            <a:ext cx="2376000" cy="1410154"/>
          </a:xfrm>
          <a:prstGeom prst="rect">
            <a:avLst/>
          </a:prstGeom>
          <a:noFill/>
          <a:ln>
            <a:noFill/>
          </a:ln>
        </p:spPr>
      </p:pic>
      <p:graphicFrame>
        <p:nvGraphicFramePr>
          <p:cNvPr id="8" name="Google Shape;835;p53">
            <a:extLst>
              <a:ext uri="{FF2B5EF4-FFF2-40B4-BE49-F238E27FC236}">
                <a16:creationId xmlns:a16="http://schemas.microsoft.com/office/drawing/2014/main" id="{FBF6DF4B-30A2-47FC-AE06-B72CEF9B0B8B}"/>
              </a:ext>
            </a:extLst>
          </p:cNvPr>
          <p:cNvGraphicFramePr/>
          <p:nvPr>
            <p:extLst>
              <p:ext uri="{D42A27DB-BD31-4B8C-83A1-F6EECF244321}">
                <p14:modId xmlns:p14="http://schemas.microsoft.com/office/powerpoint/2010/main" val="1051577805"/>
              </p:ext>
            </p:extLst>
          </p:nvPr>
        </p:nvGraphicFramePr>
        <p:xfrm>
          <a:off x="599387" y="4629596"/>
          <a:ext cx="10993225" cy="1371630"/>
        </p:xfrm>
        <a:graphic>
          <a:graphicData uri="http://schemas.openxmlformats.org/drawingml/2006/table">
            <a:tbl>
              <a:tblPr firstRow="1" bandRow="1">
                <a:noFill/>
              </a:tblPr>
              <a:tblGrid>
                <a:gridCol w="1667425">
                  <a:extLst>
                    <a:ext uri="{9D8B030D-6E8A-4147-A177-3AD203B41FA5}">
                      <a16:colId xmlns:a16="http://schemas.microsoft.com/office/drawing/2014/main" val="20000"/>
                    </a:ext>
                  </a:extLst>
                </a:gridCol>
                <a:gridCol w="2331450">
                  <a:extLst>
                    <a:ext uri="{9D8B030D-6E8A-4147-A177-3AD203B41FA5}">
                      <a16:colId xmlns:a16="http://schemas.microsoft.com/office/drawing/2014/main" val="20001"/>
                    </a:ext>
                  </a:extLst>
                </a:gridCol>
                <a:gridCol w="2331450">
                  <a:extLst>
                    <a:ext uri="{9D8B030D-6E8A-4147-A177-3AD203B41FA5}">
                      <a16:colId xmlns:a16="http://schemas.microsoft.com/office/drawing/2014/main" val="20002"/>
                    </a:ext>
                  </a:extLst>
                </a:gridCol>
                <a:gridCol w="2331450">
                  <a:extLst>
                    <a:ext uri="{9D8B030D-6E8A-4147-A177-3AD203B41FA5}">
                      <a16:colId xmlns:a16="http://schemas.microsoft.com/office/drawing/2014/main" val="20003"/>
                    </a:ext>
                  </a:extLst>
                </a:gridCol>
                <a:gridCol w="2331450">
                  <a:extLst>
                    <a:ext uri="{9D8B030D-6E8A-4147-A177-3AD203B41FA5}">
                      <a16:colId xmlns:a16="http://schemas.microsoft.com/office/drawing/2014/main" val="20004"/>
                    </a:ext>
                  </a:extLst>
                </a:gridCol>
              </a:tblGrid>
              <a:tr h="457200">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t>LED type</a:t>
                      </a:r>
                      <a:endParaRPr sz="1400" u="none" strike="noStrike" cap="none"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Blue (%)</a:t>
                      </a:r>
                      <a:endParaRPr sz="2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Green (%)</a:t>
                      </a:r>
                      <a:endParaRPr sz="2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Red (%)</a:t>
                      </a:r>
                      <a:endParaRPr sz="2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PPFD (</a:t>
                      </a:r>
                      <a:r>
                        <a:rPr lang="en-US" sz="2000" u="none" strike="noStrike" cap="none">
                          <a:latin typeface="Times New Roman"/>
                          <a:ea typeface="Times New Roman"/>
                          <a:cs typeface="Times New Roman"/>
                          <a:sym typeface="Times New Roman"/>
                        </a:rPr>
                        <a:t>μmol m</a:t>
                      </a:r>
                      <a:r>
                        <a:rPr lang="en-US" sz="2000" u="none" strike="noStrike" cap="none" baseline="30000">
                          <a:latin typeface="Times New Roman"/>
                          <a:ea typeface="Times New Roman"/>
                          <a:cs typeface="Times New Roman"/>
                          <a:sym typeface="Times New Roman"/>
                        </a:rPr>
                        <a:t>-2</a:t>
                      </a:r>
                      <a:r>
                        <a:rPr lang="en-US" sz="2000" u="none" strike="noStrike" cap="none">
                          <a:latin typeface="Times New Roman"/>
                          <a:ea typeface="Times New Roman"/>
                          <a:cs typeface="Times New Roman"/>
                          <a:sym typeface="Times New Roman"/>
                        </a:rPr>
                        <a:t> s</a:t>
                      </a:r>
                      <a:r>
                        <a:rPr lang="en-US" sz="2000" u="none" strike="noStrike" cap="none" baseline="30000">
                          <a:latin typeface="Times New Roman"/>
                          <a:ea typeface="Times New Roman"/>
                          <a:cs typeface="Times New Roman"/>
                          <a:sym typeface="Times New Roman"/>
                        </a:rPr>
                        <a:t>-1</a:t>
                      </a:r>
                      <a:r>
                        <a:rPr lang="en-US" sz="2000" u="none" strike="noStrike" cap="none">
                          <a:latin typeface="Times New Roman"/>
                          <a:ea typeface="Times New Roman"/>
                          <a:cs typeface="Times New Roman"/>
                          <a:sym typeface="Times New Roman"/>
                        </a:rPr>
                        <a:t> </a:t>
                      </a:r>
                      <a:r>
                        <a:rPr lang="en-US" sz="2000" u="none" strike="noStrike" cap="none"/>
                        <a:t>)</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57200">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CW</a:t>
                      </a:r>
                      <a:endParaRPr sz="2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27</a:t>
                      </a:r>
                      <a:endParaRPr sz="2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48</a:t>
                      </a:r>
                      <a:endParaRPr sz="2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25</a:t>
                      </a:r>
                      <a:endParaRPr sz="2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236</a:t>
                      </a:r>
                      <a:endParaRPr sz="2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57200">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RW</a:t>
                      </a:r>
                      <a:endParaRPr sz="2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1</a:t>
                      </a:r>
                      <a:endParaRPr sz="2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4</a:t>
                      </a:r>
                      <a:endParaRPr sz="2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95</a:t>
                      </a:r>
                      <a:endParaRPr sz="2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t>232</a:t>
                      </a:r>
                      <a:endParaRPr sz="2400" u="none" strike="noStrike" cap="none"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56"/>
          <p:cNvSpPr txBox="1">
            <a:spLocks noGrp="1"/>
          </p:cNvSpPr>
          <p:nvPr>
            <p:ph type="sldNum" idx="12"/>
          </p:nvPr>
        </p:nvSpPr>
        <p:spPr>
          <a:xfrm>
            <a:off x="10901080" y="6379605"/>
            <a:ext cx="109369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800"/>
              <a:buNone/>
            </a:pPr>
            <a:fld id="{00000000-1234-1234-1234-123412341234}" type="slidenum">
              <a:rPr lang="en-US"/>
              <a:t>162</a:t>
            </a:fld>
            <a:endParaRPr dirty="0"/>
          </a:p>
        </p:txBody>
      </p:sp>
      <p:graphicFrame>
        <p:nvGraphicFramePr>
          <p:cNvPr id="864" name="Google Shape;864;p56"/>
          <p:cNvGraphicFramePr/>
          <p:nvPr>
            <p:extLst>
              <p:ext uri="{D42A27DB-BD31-4B8C-83A1-F6EECF244321}">
                <p14:modId xmlns:p14="http://schemas.microsoft.com/office/powerpoint/2010/main" val="3258296575"/>
              </p:ext>
            </p:extLst>
          </p:nvPr>
        </p:nvGraphicFramePr>
        <p:xfrm>
          <a:off x="443750" y="535117"/>
          <a:ext cx="11304500" cy="2939796"/>
        </p:xfrm>
        <a:graphic>
          <a:graphicData uri="http://schemas.openxmlformats.org/drawingml/2006/table">
            <a:tbl>
              <a:tblPr firstRow="1" firstCol="1" bandRow="1">
                <a:noFill/>
              </a:tblPr>
              <a:tblGrid>
                <a:gridCol w="2512375">
                  <a:extLst>
                    <a:ext uri="{9D8B030D-6E8A-4147-A177-3AD203B41FA5}">
                      <a16:colId xmlns:a16="http://schemas.microsoft.com/office/drawing/2014/main" val="20000"/>
                    </a:ext>
                  </a:extLst>
                </a:gridCol>
                <a:gridCol w="3202500">
                  <a:extLst>
                    <a:ext uri="{9D8B030D-6E8A-4147-A177-3AD203B41FA5}">
                      <a16:colId xmlns:a16="http://schemas.microsoft.com/office/drawing/2014/main" val="20001"/>
                    </a:ext>
                  </a:extLst>
                </a:gridCol>
                <a:gridCol w="1193175">
                  <a:extLst>
                    <a:ext uri="{9D8B030D-6E8A-4147-A177-3AD203B41FA5}">
                      <a16:colId xmlns:a16="http://schemas.microsoft.com/office/drawing/2014/main" val="20002"/>
                    </a:ext>
                  </a:extLst>
                </a:gridCol>
                <a:gridCol w="3171425">
                  <a:extLst>
                    <a:ext uri="{9D8B030D-6E8A-4147-A177-3AD203B41FA5}">
                      <a16:colId xmlns:a16="http://schemas.microsoft.com/office/drawing/2014/main" val="20003"/>
                    </a:ext>
                  </a:extLst>
                </a:gridCol>
                <a:gridCol w="1225025">
                  <a:extLst>
                    <a:ext uri="{9D8B030D-6E8A-4147-A177-3AD203B41FA5}">
                      <a16:colId xmlns:a16="http://schemas.microsoft.com/office/drawing/2014/main" val="20004"/>
                    </a:ext>
                  </a:extLst>
                </a:gridCol>
              </a:tblGrid>
              <a:tr h="270600">
                <a:tc>
                  <a:txBody>
                    <a:bodyPr/>
                    <a:lstStyle/>
                    <a:p>
                      <a:pPr marL="0" marR="0" lvl="0" indent="0" algn="ctr" rtl="0">
                        <a:lnSpc>
                          <a:spcPct val="150000"/>
                        </a:lnSpc>
                        <a:spcBef>
                          <a:spcPts val="0"/>
                        </a:spcBef>
                        <a:spcAft>
                          <a:spcPts val="0"/>
                        </a:spcAft>
                        <a:buClr>
                          <a:srgbClr val="000000"/>
                        </a:buClr>
                        <a:buSzPts val="1600"/>
                        <a:buFont typeface="Arial"/>
                        <a:buNone/>
                      </a:pPr>
                      <a:r>
                        <a:rPr lang="en-US" sz="1600" u="none" strike="noStrike" cap="none" dirty="0">
                          <a:latin typeface="Times New Roman"/>
                          <a:ea typeface="Times New Roman"/>
                          <a:cs typeface="Times New Roman"/>
                          <a:sym typeface="Times New Roman"/>
                        </a:rPr>
                        <a:t>Treatment code of </a:t>
                      </a:r>
                      <a:r>
                        <a:rPr lang="en-US" sz="1600" u="none" strike="noStrike" cap="none" dirty="0">
                          <a:highlight>
                            <a:srgbClr val="FFFF00"/>
                          </a:highlight>
                          <a:latin typeface="Times New Roman"/>
                          <a:ea typeface="Times New Roman"/>
                          <a:cs typeface="Times New Roman"/>
                          <a:sym typeface="Times New Roman"/>
                        </a:rPr>
                        <a:t>EXP1</a:t>
                      </a:r>
                      <a:endParaRPr sz="1600" u="none" strike="noStrike" cap="none" dirty="0">
                        <a:highlight>
                          <a:srgbClr val="FFFF00"/>
                        </a:highlight>
                        <a:latin typeface="Times New Roman"/>
                        <a:ea typeface="Times New Roman"/>
                        <a:cs typeface="Times New Roman"/>
                        <a:sym typeface="Times New Roman"/>
                      </a:endParaRPr>
                    </a:p>
                  </a:txBody>
                  <a:tcPr marL="54825" marR="54825" marT="0" marB="0" anchor="ctr">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gridSpan="2">
                  <a:txBody>
                    <a:bodyPr/>
                    <a:lstStyle/>
                    <a:p>
                      <a:pPr marL="0" marR="0" lvl="0" indent="0" algn="ctr" rtl="0">
                        <a:lnSpc>
                          <a:spcPct val="150000"/>
                        </a:lnSpc>
                        <a:spcBef>
                          <a:spcPts val="0"/>
                        </a:spcBef>
                        <a:spcAft>
                          <a:spcPts val="0"/>
                        </a:spcAft>
                        <a:buClr>
                          <a:srgbClr val="000000"/>
                        </a:buClr>
                        <a:buSzPts val="1600"/>
                        <a:buFont typeface="Arial"/>
                        <a:buNone/>
                      </a:pPr>
                      <a:r>
                        <a:rPr lang="en-US" sz="1600" u="none" strike="noStrike" cap="none" dirty="0"/>
                        <a:t>Seedling stage (DAS = 8~14)</a:t>
                      </a:r>
                      <a:endParaRPr sz="1600" u="none" strike="noStrike" cap="none" dirty="0">
                        <a:latin typeface="Times New Roman"/>
                        <a:ea typeface="Times New Roman"/>
                        <a:cs typeface="Times New Roman"/>
                        <a:sym typeface="Times New Roman"/>
                      </a:endParaRPr>
                    </a:p>
                  </a:txBody>
                  <a:tcPr marL="54825" marR="54825" marT="0" marB="0" anchor="ctr">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hMerge="1">
                  <a:txBody>
                    <a:bodyPr/>
                    <a:lstStyle/>
                    <a:p>
                      <a:endParaRPr lang="zh-TW"/>
                    </a:p>
                  </a:txBody>
                  <a:tcPr/>
                </a:tc>
                <a:tc gridSpan="2">
                  <a:txBody>
                    <a:bodyPr/>
                    <a:lstStyle/>
                    <a:p>
                      <a:pPr marL="0" marR="0" lvl="0" indent="0" algn="ctr" rtl="0">
                        <a:lnSpc>
                          <a:spcPct val="150000"/>
                        </a:lnSpc>
                        <a:spcBef>
                          <a:spcPts val="0"/>
                        </a:spcBef>
                        <a:spcAft>
                          <a:spcPts val="0"/>
                        </a:spcAft>
                        <a:buClr>
                          <a:srgbClr val="000000"/>
                        </a:buClr>
                        <a:buSzPts val="1600"/>
                        <a:buFont typeface="Arial"/>
                        <a:buNone/>
                      </a:pPr>
                      <a:r>
                        <a:rPr lang="en-US" sz="1600" u="none" strike="noStrike" cap="none" dirty="0"/>
                        <a:t>Mature stage (DAS = 15~28)</a:t>
                      </a:r>
                      <a:endParaRPr sz="1600" u="none" strike="noStrike" cap="none" dirty="0">
                        <a:latin typeface="Times New Roman"/>
                        <a:ea typeface="Times New Roman"/>
                        <a:cs typeface="Times New Roman"/>
                        <a:sym typeface="Times New Roman"/>
                      </a:endParaRPr>
                    </a:p>
                  </a:txBody>
                  <a:tcPr marL="54825" marR="54825" marT="0" marB="0" anchor="ctr">
                    <a:lnL w="28575" cap="flat" cmpd="sng">
                      <a:solidFill>
                        <a:schemeClr val="dk1"/>
                      </a:solidFill>
                      <a:prstDash val="solid"/>
                      <a:round/>
                      <a:headEnd type="none" w="sm" len="sm"/>
                      <a:tailEnd type="none" w="sm" len="sm"/>
                    </a:lnL>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hMerge="1">
                  <a:txBody>
                    <a:bodyPr/>
                    <a:lstStyle/>
                    <a:p>
                      <a:endParaRPr lang="zh-TW"/>
                    </a:p>
                  </a:txBody>
                  <a:tcPr/>
                </a:tc>
                <a:extLst>
                  <a:ext uri="{0D108BD9-81ED-4DB2-BD59-A6C34878D82A}">
                    <a16:rowId xmlns:a16="http://schemas.microsoft.com/office/drawing/2014/main" val="10000"/>
                  </a:ext>
                </a:extLst>
              </a:tr>
              <a:tr h="173775">
                <a:tc>
                  <a:txBody>
                    <a:bodyPr/>
                    <a:lstStyle/>
                    <a:p>
                      <a:pPr marL="0" marR="0" lvl="0" indent="0" algn="ctr" rtl="0">
                        <a:lnSpc>
                          <a:spcPct val="150000"/>
                        </a:lnSpc>
                        <a:spcBef>
                          <a:spcPts val="0"/>
                        </a:spcBef>
                        <a:spcAft>
                          <a:spcPts val="0"/>
                        </a:spcAft>
                        <a:buClr>
                          <a:srgbClr val="000000"/>
                        </a:buClr>
                        <a:buSzPts val="1600"/>
                        <a:buFont typeface="Arial"/>
                        <a:buNone/>
                      </a:pPr>
                      <a:r>
                        <a:rPr lang="en-US" sz="1600" u="none" strike="noStrike" cap="none"/>
                        <a:t>CW_NTU (CK)</a:t>
                      </a:r>
                      <a:endParaRPr sz="1600" u="none" strike="noStrike" cap="none">
                        <a:latin typeface="Times New Roman"/>
                        <a:ea typeface="Times New Roman"/>
                        <a:cs typeface="Times New Roman"/>
                        <a:sym typeface="Times New Roman"/>
                      </a:endParaRPr>
                    </a:p>
                  </a:txBody>
                  <a:tcPr marL="54825" marR="54825" marT="0" marB="0">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solidFill>
                      <a:srgbClr val="D8E2F3"/>
                    </a:solidFill>
                  </a:tcPr>
                </a:tc>
                <a:tc rowSpan="4">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L1_236_</a:t>
                      </a:r>
                      <a:r>
                        <a:rPr lang="en-US" sz="1800" u="none" strike="noStrike" cap="none">
                          <a:solidFill>
                            <a:srgbClr val="C00000"/>
                          </a:solidFill>
                        </a:rPr>
                        <a:t>H24_d182</a:t>
                      </a:r>
                      <a:r>
                        <a:rPr lang="en-US" sz="1800" u="none" strike="noStrike" cap="none"/>
                        <a:t>_A25_</a:t>
                      </a:r>
                      <a:endParaRPr sz="1800" u="none" strike="noStrike" cap="none"/>
                    </a:p>
                  </a:txBody>
                  <a:tcPr marL="54825" marR="54825" marT="0" marB="0" anchor="ctr">
                    <a:lnL w="28575" cap="flat" cmpd="sng">
                      <a:solidFill>
                        <a:schemeClr val="dk1"/>
                      </a:solidFill>
                      <a:prstDash val="solid"/>
                      <a:round/>
                      <a:headEnd type="none" w="sm" len="sm"/>
                      <a:tailEnd type="none" w="sm" len="sm"/>
                    </a:lnL>
                    <a:lnT w="28575" cap="flat" cmpd="sng">
                      <a:solidFill>
                        <a:schemeClr val="dk1"/>
                      </a:solidFill>
                      <a:prstDash val="solid"/>
                      <a:round/>
                      <a:headEnd type="none" w="sm" len="sm"/>
                      <a:tailEnd type="none" w="sm" len="sm"/>
                    </a:lnT>
                    <a:solidFill>
                      <a:srgbClr val="D8E2F3"/>
                    </a:solidFill>
                  </a:tcPr>
                </a:tc>
                <a:tc>
                  <a:txBody>
                    <a:bodyPr/>
                    <a:lstStyle/>
                    <a:p>
                      <a:pPr marL="0" marR="0" lvl="0" indent="0" algn="l" rtl="0">
                        <a:lnSpc>
                          <a:spcPct val="150000"/>
                        </a:lnSpc>
                        <a:spcBef>
                          <a:spcPts val="0"/>
                        </a:spcBef>
                        <a:spcAft>
                          <a:spcPts val="0"/>
                        </a:spcAft>
                        <a:buClr>
                          <a:srgbClr val="000000"/>
                        </a:buClr>
                        <a:buSzPts val="1600"/>
                        <a:buFont typeface="Arial"/>
                        <a:buNone/>
                      </a:pPr>
                      <a:r>
                        <a:rPr lang="en-US" sz="1600" u="none" strike="noStrike" cap="none"/>
                        <a:t>N1_E1.2</a:t>
                      </a:r>
                      <a:endParaRPr sz="1600" u="none" strike="noStrike" cap="none">
                        <a:latin typeface="Times New Roman"/>
                        <a:ea typeface="Times New Roman"/>
                        <a:cs typeface="Times New Roman"/>
                        <a:sym typeface="Times New Roman"/>
                      </a:endParaRPr>
                    </a:p>
                  </a:txBody>
                  <a:tcPr marL="54825" marR="54825" marT="0" marB="0" anchor="ctr">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solidFill>
                      <a:srgbClr val="D8E2F3"/>
                    </a:solidFill>
                  </a:tcPr>
                </a:tc>
                <a:tc rowSpan="4">
                  <a:txBody>
                    <a:bodyPr/>
                    <a:lstStyle/>
                    <a:p>
                      <a:pPr marL="0" marR="0" lvl="0" indent="0" algn="r" rtl="0">
                        <a:lnSpc>
                          <a:spcPct val="150000"/>
                        </a:lnSpc>
                        <a:spcBef>
                          <a:spcPts val="0"/>
                        </a:spcBef>
                        <a:spcAft>
                          <a:spcPts val="0"/>
                        </a:spcAft>
                        <a:buClr>
                          <a:srgbClr val="000000"/>
                        </a:buClr>
                        <a:buSzPts val="1800"/>
                        <a:buFont typeface="Arial"/>
                        <a:buNone/>
                      </a:pPr>
                      <a:r>
                        <a:rPr lang="en-US" sz="1800" u="none" strike="noStrike" cap="none"/>
                        <a:t>L1_236_</a:t>
                      </a:r>
                      <a:r>
                        <a:rPr lang="en-US" sz="1800" u="none" strike="noStrike" cap="none">
                          <a:solidFill>
                            <a:srgbClr val="C00000"/>
                          </a:solidFill>
                        </a:rPr>
                        <a:t>H16_d47</a:t>
                      </a:r>
                      <a:r>
                        <a:rPr lang="en-US" sz="1800" u="none" strike="noStrike" cap="none"/>
                        <a:t>_A25/20_</a:t>
                      </a:r>
                      <a:endParaRPr sz="1800" u="none" strike="noStrike" cap="none">
                        <a:latin typeface="Times New Roman"/>
                        <a:ea typeface="Times New Roman"/>
                        <a:cs typeface="Times New Roman"/>
                        <a:sym typeface="Times New Roman"/>
                      </a:endParaRPr>
                    </a:p>
                  </a:txBody>
                  <a:tcPr marL="54825" marR="54825" marT="0" marB="0" anchor="ctr">
                    <a:lnL w="28575" cap="flat" cmpd="sng">
                      <a:solidFill>
                        <a:schemeClr val="dk1"/>
                      </a:solidFill>
                      <a:prstDash val="solid"/>
                      <a:round/>
                      <a:headEnd type="none" w="sm" len="sm"/>
                      <a:tailEnd type="none" w="sm" len="sm"/>
                    </a:lnL>
                    <a:lnT w="28575" cap="flat" cmpd="sng">
                      <a:solidFill>
                        <a:schemeClr val="dk1"/>
                      </a:solidFill>
                      <a:prstDash val="solid"/>
                      <a:round/>
                      <a:headEnd type="none" w="sm" len="sm"/>
                      <a:tailEnd type="none" w="sm" len="sm"/>
                    </a:lnT>
                    <a:solidFill>
                      <a:srgbClr val="D8E2F3"/>
                    </a:solidFill>
                  </a:tcPr>
                </a:tc>
                <a:tc>
                  <a:txBody>
                    <a:bodyPr/>
                    <a:lstStyle/>
                    <a:p>
                      <a:pPr marL="0" marR="0" lvl="0" indent="0" algn="l" rtl="0">
                        <a:lnSpc>
                          <a:spcPct val="150000"/>
                        </a:lnSpc>
                        <a:spcBef>
                          <a:spcPts val="0"/>
                        </a:spcBef>
                        <a:spcAft>
                          <a:spcPts val="0"/>
                        </a:spcAft>
                        <a:buClr>
                          <a:schemeClr val="dk1"/>
                        </a:buClr>
                        <a:buSzPts val="1600"/>
                        <a:buFont typeface="Times New Roman"/>
                        <a:buNone/>
                      </a:pPr>
                      <a:r>
                        <a:rPr lang="en-US" sz="1600" u="none" strike="noStrike" cap="none"/>
                        <a:t>N1_E0.6</a:t>
                      </a:r>
                      <a:endParaRPr sz="1600" u="none" strike="noStrike" cap="none">
                        <a:latin typeface="Times New Roman"/>
                        <a:ea typeface="Times New Roman"/>
                        <a:cs typeface="Times New Roman"/>
                        <a:sym typeface="Times New Roman"/>
                      </a:endParaRPr>
                    </a:p>
                  </a:txBody>
                  <a:tcPr marL="54825" marR="54825" marT="0" marB="0" anchor="ctr">
                    <a:lnT w="28575" cap="flat" cmpd="sng">
                      <a:solidFill>
                        <a:schemeClr val="dk1"/>
                      </a:solidFill>
                      <a:prstDash val="solid"/>
                      <a:round/>
                      <a:headEnd type="none" w="sm" len="sm"/>
                      <a:tailEnd type="none" w="sm" len="sm"/>
                    </a:lnT>
                    <a:solidFill>
                      <a:srgbClr val="D8E2F3"/>
                    </a:solidFill>
                  </a:tcPr>
                </a:tc>
                <a:extLst>
                  <a:ext uri="{0D108BD9-81ED-4DB2-BD59-A6C34878D82A}">
                    <a16:rowId xmlns:a16="http://schemas.microsoft.com/office/drawing/2014/main" val="10001"/>
                  </a:ext>
                </a:extLst>
              </a:tr>
              <a:tr h="173775">
                <a:tc>
                  <a:txBody>
                    <a:bodyPr/>
                    <a:lstStyle/>
                    <a:p>
                      <a:pPr marL="0" marR="0" lvl="0" indent="0" algn="ctr" rtl="0">
                        <a:lnSpc>
                          <a:spcPct val="150000"/>
                        </a:lnSpc>
                        <a:spcBef>
                          <a:spcPts val="0"/>
                        </a:spcBef>
                        <a:spcAft>
                          <a:spcPts val="0"/>
                        </a:spcAft>
                        <a:buClr>
                          <a:srgbClr val="000000"/>
                        </a:buClr>
                        <a:buSzPts val="1600"/>
                        <a:buFont typeface="Arial"/>
                        <a:buNone/>
                      </a:pPr>
                      <a:r>
                        <a:rPr lang="en-US" sz="1600" u="none" strike="noStrike" cap="none"/>
                        <a:t>CW_NTU + Mn</a:t>
                      </a:r>
                      <a:endParaRPr sz="1600" u="none" strike="noStrike" cap="none">
                        <a:latin typeface="Times New Roman"/>
                        <a:ea typeface="Times New Roman"/>
                        <a:cs typeface="Times New Roman"/>
                        <a:sym typeface="Times New Roman"/>
                      </a:endParaRPr>
                    </a:p>
                  </a:txBody>
                  <a:tcPr marL="54825" marR="54825" marT="0" marB="0">
                    <a:lnR w="28575" cap="flat" cmpd="sng">
                      <a:solidFill>
                        <a:schemeClr val="dk1"/>
                      </a:solidFill>
                      <a:prstDash val="solid"/>
                      <a:round/>
                      <a:headEnd type="none" w="sm" len="sm"/>
                      <a:tailEnd type="none" w="sm" len="sm"/>
                    </a:lnR>
                    <a:solidFill>
                      <a:srgbClr val="D8E2F3"/>
                    </a:solidFill>
                  </a:tcPr>
                </a:tc>
                <a:tc vMerge="1">
                  <a:txBody>
                    <a:bodyPr/>
                    <a:lstStyle/>
                    <a:p>
                      <a:endParaRPr lang="zh-TW"/>
                    </a:p>
                  </a:txBody>
                  <a:tcPr/>
                </a:tc>
                <a:tc>
                  <a:txBody>
                    <a:bodyPr/>
                    <a:lstStyle/>
                    <a:p>
                      <a:pPr marL="0" marR="0" lvl="0" indent="0" algn="l" rtl="0">
                        <a:lnSpc>
                          <a:spcPct val="150000"/>
                        </a:lnSpc>
                        <a:spcBef>
                          <a:spcPts val="0"/>
                        </a:spcBef>
                        <a:spcAft>
                          <a:spcPts val="0"/>
                        </a:spcAft>
                        <a:buClr>
                          <a:srgbClr val="000000"/>
                        </a:buClr>
                        <a:buSzPts val="1600"/>
                        <a:buFont typeface="Arial"/>
                        <a:buNone/>
                      </a:pPr>
                      <a:r>
                        <a:rPr lang="en-US" sz="1600" u="none" strike="noStrike" cap="none"/>
                        <a:t>N2_E1.2</a:t>
                      </a:r>
                      <a:endParaRPr sz="1600" u="none" strike="noStrike" cap="none">
                        <a:latin typeface="Times New Roman"/>
                        <a:ea typeface="Times New Roman"/>
                        <a:cs typeface="Times New Roman"/>
                        <a:sym typeface="Times New Roman"/>
                      </a:endParaRPr>
                    </a:p>
                  </a:txBody>
                  <a:tcPr marL="54825" marR="54825" marT="0" marB="0" anchor="ctr">
                    <a:lnR w="28575" cap="flat" cmpd="sng">
                      <a:solidFill>
                        <a:schemeClr val="dk1"/>
                      </a:solidFill>
                      <a:prstDash val="solid"/>
                      <a:round/>
                      <a:headEnd type="none" w="sm" len="sm"/>
                      <a:tailEnd type="none" w="sm" len="sm"/>
                    </a:lnR>
                    <a:solidFill>
                      <a:srgbClr val="D8E2F3"/>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N2_E0.6</a:t>
                      </a:r>
                      <a:endParaRPr sz="1600" u="none" strike="noStrike" cap="none"/>
                    </a:p>
                  </a:txBody>
                  <a:tcPr marL="54825" marR="54825" marT="0" marB="0" anchor="ctr">
                    <a:solidFill>
                      <a:srgbClr val="D8E2F3"/>
                    </a:solidFill>
                  </a:tcPr>
                </a:tc>
                <a:extLst>
                  <a:ext uri="{0D108BD9-81ED-4DB2-BD59-A6C34878D82A}">
                    <a16:rowId xmlns:a16="http://schemas.microsoft.com/office/drawing/2014/main" val="10002"/>
                  </a:ext>
                </a:extLst>
              </a:tr>
              <a:tr h="173775">
                <a:tc>
                  <a:txBody>
                    <a:bodyPr/>
                    <a:lstStyle/>
                    <a:p>
                      <a:pPr marL="0" marR="0" lvl="0" indent="0" algn="ctr" rtl="0">
                        <a:lnSpc>
                          <a:spcPct val="150000"/>
                        </a:lnSpc>
                        <a:spcBef>
                          <a:spcPts val="0"/>
                        </a:spcBef>
                        <a:spcAft>
                          <a:spcPts val="0"/>
                        </a:spcAft>
                        <a:buClr>
                          <a:srgbClr val="000000"/>
                        </a:buClr>
                        <a:buSzPts val="1600"/>
                        <a:buFont typeface="Arial"/>
                        <a:buNone/>
                      </a:pPr>
                      <a:r>
                        <a:rPr lang="en-US" sz="1600" u="none" strike="noStrike" cap="none"/>
                        <a:t>CW_NTU + Mo</a:t>
                      </a:r>
                      <a:endParaRPr sz="1600" u="none" strike="noStrike" cap="none">
                        <a:latin typeface="Times New Roman"/>
                        <a:ea typeface="Times New Roman"/>
                        <a:cs typeface="Times New Roman"/>
                        <a:sym typeface="Times New Roman"/>
                      </a:endParaRPr>
                    </a:p>
                  </a:txBody>
                  <a:tcPr marL="54825" marR="54825" marT="0" marB="0">
                    <a:lnR w="28575" cap="flat" cmpd="sng">
                      <a:solidFill>
                        <a:schemeClr val="dk1"/>
                      </a:solidFill>
                      <a:prstDash val="solid"/>
                      <a:round/>
                      <a:headEnd type="none" w="sm" len="sm"/>
                      <a:tailEnd type="none" w="sm" len="sm"/>
                    </a:lnR>
                    <a:solidFill>
                      <a:srgbClr val="D8E2F3"/>
                    </a:solidFill>
                  </a:tcPr>
                </a:tc>
                <a:tc vMerge="1">
                  <a:txBody>
                    <a:bodyPr/>
                    <a:lstStyle/>
                    <a:p>
                      <a:endParaRPr lang="zh-TW"/>
                    </a:p>
                  </a:txBody>
                  <a:tcPr/>
                </a:tc>
                <a:tc>
                  <a:txBody>
                    <a:bodyPr/>
                    <a:lstStyle/>
                    <a:p>
                      <a:pPr marL="0" marR="0" lvl="0" indent="0" algn="l" rtl="0">
                        <a:lnSpc>
                          <a:spcPct val="150000"/>
                        </a:lnSpc>
                        <a:spcBef>
                          <a:spcPts val="0"/>
                        </a:spcBef>
                        <a:spcAft>
                          <a:spcPts val="0"/>
                        </a:spcAft>
                        <a:buClr>
                          <a:srgbClr val="000000"/>
                        </a:buClr>
                        <a:buSzPts val="1600"/>
                        <a:buFont typeface="Arial"/>
                        <a:buNone/>
                      </a:pPr>
                      <a:r>
                        <a:rPr lang="en-US" sz="1600" u="none" strike="noStrike" cap="none"/>
                        <a:t>N3_E1.2</a:t>
                      </a:r>
                      <a:endParaRPr sz="1600" u="none" strike="noStrike" cap="none">
                        <a:latin typeface="Times New Roman"/>
                        <a:ea typeface="Times New Roman"/>
                        <a:cs typeface="Times New Roman"/>
                        <a:sym typeface="Times New Roman"/>
                      </a:endParaRPr>
                    </a:p>
                  </a:txBody>
                  <a:tcPr marL="54825" marR="54825" marT="0" marB="0" anchor="ctr">
                    <a:lnR w="28575" cap="flat" cmpd="sng">
                      <a:solidFill>
                        <a:schemeClr val="dk1"/>
                      </a:solidFill>
                      <a:prstDash val="solid"/>
                      <a:round/>
                      <a:headEnd type="none" w="sm" len="sm"/>
                      <a:tailEnd type="none" w="sm" len="sm"/>
                    </a:lnR>
                    <a:solidFill>
                      <a:srgbClr val="D8E2F3"/>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N3_E0.6</a:t>
                      </a:r>
                      <a:endParaRPr sz="1600" u="none" strike="noStrike" cap="none"/>
                    </a:p>
                  </a:txBody>
                  <a:tcPr marL="54825" marR="54825" marT="0" marB="0" anchor="ctr">
                    <a:solidFill>
                      <a:srgbClr val="D8E2F3"/>
                    </a:solidFill>
                  </a:tcPr>
                </a:tc>
                <a:extLst>
                  <a:ext uri="{0D108BD9-81ED-4DB2-BD59-A6C34878D82A}">
                    <a16:rowId xmlns:a16="http://schemas.microsoft.com/office/drawing/2014/main" val="10003"/>
                  </a:ext>
                </a:extLst>
              </a:tr>
              <a:tr h="173775">
                <a:tc>
                  <a:txBody>
                    <a:bodyPr/>
                    <a:lstStyle/>
                    <a:p>
                      <a:pPr marL="0" marR="0" lvl="0" indent="0" algn="ctr" rtl="0">
                        <a:lnSpc>
                          <a:spcPct val="150000"/>
                        </a:lnSpc>
                        <a:spcBef>
                          <a:spcPts val="0"/>
                        </a:spcBef>
                        <a:spcAft>
                          <a:spcPts val="0"/>
                        </a:spcAft>
                        <a:buClr>
                          <a:srgbClr val="000000"/>
                        </a:buClr>
                        <a:buSzPts val="1600"/>
                        <a:buFont typeface="Arial"/>
                        <a:buNone/>
                      </a:pPr>
                      <a:r>
                        <a:rPr lang="en-US" sz="1600" u="none" strike="noStrike" cap="none"/>
                        <a:t>CW_NTU + MnMo</a:t>
                      </a:r>
                      <a:endParaRPr sz="1600" u="none" strike="noStrike" cap="none">
                        <a:latin typeface="Times New Roman"/>
                        <a:ea typeface="Times New Roman"/>
                        <a:cs typeface="Times New Roman"/>
                        <a:sym typeface="Times New Roman"/>
                      </a:endParaRPr>
                    </a:p>
                  </a:txBody>
                  <a:tcPr marL="54825" marR="54825" marT="0" marB="0">
                    <a:lnR w="28575" cap="flat" cmpd="sng">
                      <a:solidFill>
                        <a:schemeClr val="dk1"/>
                      </a:solidFill>
                      <a:prstDash val="solid"/>
                      <a:round/>
                      <a:headEnd type="none" w="sm" len="sm"/>
                      <a:tailEnd type="none" w="sm" len="sm"/>
                    </a:lnR>
                    <a:solidFill>
                      <a:srgbClr val="D8E2F3"/>
                    </a:solidFill>
                  </a:tcPr>
                </a:tc>
                <a:tc vMerge="1">
                  <a:txBody>
                    <a:bodyPr/>
                    <a:lstStyle/>
                    <a:p>
                      <a:endParaRPr lang="zh-TW"/>
                    </a:p>
                  </a:txBody>
                  <a:tcPr/>
                </a:tc>
                <a:tc>
                  <a:txBody>
                    <a:bodyPr/>
                    <a:lstStyle/>
                    <a:p>
                      <a:pPr marL="0" marR="0" lvl="0" indent="0" algn="l" rtl="0">
                        <a:lnSpc>
                          <a:spcPct val="150000"/>
                        </a:lnSpc>
                        <a:spcBef>
                          <a:spcPts val="0"/>
                        </a:spcBef>
                        <a:spcAft>
                          <a:spcPts val="0"/>
                        </a:spcAft>
                        <a:buClr>
                          <a:srgbClr val="000000"/>
                        </a:buClr>
                        <a:buSzPts val="1600"/>
                        <a:buFont typeface="Arial"/>
                        <a:buNone/>
                      </a:pPr>
                      <a:r>
                        <a:rPr lang="en-US" sz="1600" u="none" strike="noStrike" cap="none"/>
                        <a:t>N4_E1.2</a:t>
                      </a:r>
                      <a:endParaRPr sz="1600" u="none" strike="noStrike" cap="none">
                        <a:latin typeface="Times New Roman"/>
                        <a:ea typeface="Times New Roman"/>
                        <a:cs typeface="Times New Roman"/>
                        <a:sym typeface="Times New Roman"/>
                      </a:endParaRPr>
                    </a:p>
                  </a:txBody>
                  <a:tcPr marL="54825" marR="54825" marT="0" marB="0" anchor="ctr">
                    <a:lnR w="28575" cap="flat" cmpd="sng">
                      <a:solidFill>
                        <a:schemeClr val="dk1"/>
                      </a:solidFill>
                      <a:prstDash val="solid"/>
                      <a:round/>
                      <a:headEnd type="none" w="sm" len="sm"/>
                      <a:tailEnd type="none" w="sm" len="sm"/>
                    </a:lnR>
                    <a:solidFill>
                      <a:srgbClr val="D8E2F3"/>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N4_E0.6</a:t>
                      </a:r>
                      <a:endParaRPr sz="1600" u="none" strike="noStrike" cap="none"/>
                    </a:p>
                  </a:txBody>
                  <a:tcPr marL="54825" marR="54825" marT="0" marB="0" anchor="ctr">
                    <a:solidFill>
                      <a:srgbClr val="D8E2F3"/>
                    </a:solidFill>
                  </a:tcPr>
                </a:tc>
                <a:extLst>
                  <a:ext uri="{0D108BD9-81ED-4DB2-BD59-A6C34878D82A}">
                    <a16:rowId xmlns:a16="http://schemas.microsoft.com/office/drawing/2014/main" val="10004"/>
                  </a:ext>
                </a:extLst>
              </a:tr>
              <a:tr h="173775">
                <a:tc>
                  <a:txBody>
                    <a:bodyPr/>
                    <a:lstStyle/>
                    <a:p>
                      <a:pPr marL="0" marR="0" lvl="0" indent="0" algn="ctr" rtl="0">
                        <a:lnSpc>
                          <a:spcPct val="150000"/>
                        </a:lnSpc>
                        <a:spcBef>
                          <a:spcPts val="0"/>
                        </a:spcBef>
                        <a:spcAft>
                          <a:spcPts val="0"/>
                        </a:spcAft>
                        <a:buClr>
                          <a:srgbClr val="000000"/>
                        </a:buClr>
                        <a:buSzPts val="1600"/>
                        <a:buFont typeface="Arial"/>
                        <a:buNone/>
                      </a:pPr>
                      <a:r>
                        <a:rPr lang="en-US" sz="1600" u="none" strike="noStrike" cap="none"/>
                        <a:t>RW_NTU</a:t>
                      </a:r>
                      <a:endParaRPr sz="1600" u="none" strike="noStrike" cap="none">
                        <a:latin typeface="Times New Roman"/>
                        <a:ea typeface="Times New Roman"/>
                        <a:cs typeface="Times New Roman"/>
                        <a:sym typeface="Times New Roman"/>
                      </a:endParaRPr>
                    </a:p>
                  </a:txBody>
                  <a:tcPr marL="54825" marR="54825" marT="0" marB="0">
                    <a:lnR w="28575" cap="flat" cmpd="sng">
                      <a:solidFill>
                        <a:schemeClr val="dk1"/>
                      </a:solidFill>
                      <a:prstDash val="solid"/>
                      <a:round/>
                      <a:headEnd type="none" w="sm" len="sm"/>
                      <a:tailEnd type="none" w="sm" len="sm"/>
                    </a:lnR>
                    <a:solidFill>
                      <a:srgbClr val="FFCCCC"/>
                    </a:solidFill>
                  </a:tcPr>
                </a:tc>
                <a:tc rowSpan="4">
                  <a:txBody>
                    <a:bodyPr/>
                    <a:lstStyle/>
                    <a:p>
                      <a:pPr marL="0" marR="0" lvl="0" indent="0" algn="r" rtl="0">
                        <a:lnSpc>
                          <a:spcPct val="150000"/>
                        </a:lnSpc>
                        <a:spcBef>
                          <a:spcPts val="0"/>
                        </a:spcBef>
                        <a:spcAft>
                          <a:spcPts val="0"/>
                        </a:spcAft>
                        <a:buClr>
                          <a:schemeClr val="dk1"/>
                        </a:buClr>
                        <a:buSzPts val="1800"/>
                        <a:buFont typeface="Times New Roman"/>
                        <a:buNone/>
                      </a:pPr>
                      <a:r>
                        <a:rPr lang="en-US" sz="1800" u="none" strike="noStrike" cap="none"/>
                        <a:t>L2_232_</a:t>
                      </a:r>
                      <a:r>
                        <a:rPr lang="en-US" sz="1800" u="none" strike="noStrike" cap="none">
                          <a:solidFill>
                            <a:srgbClr val="C00000"/>
                          </a:solidFill>
                        </a:rPr>
                        <a:t>H24_d182</a:t>
                      </a:r>
                      <a:r>
                        <a:rPr lang="en-US" sz="1800" u="none" strike="noStrike" cap="none"/>
                        <a:t>_A25_</a:t>
                      </a:r>
                      <a:endParaRPr sz="1800" u="none" strike="noStrike" cap="none"/>
                    </a:p>
                  </a:txBody>
                  <a:tcPr marL="54825" marR="54825" marT="0" marB="0" anchor="ctr">
                    <a:lnL w="28575" cap="flat" cmpd="sng">
                      <a:solidFill>
                        <a:schemeClr val="dk1"/>
                      </a:solidFill>
                      <a:prstDash val="solid"/>
                      <a:round/>
                      <a:headEnd type="none" w="sm" len="sm"/>
                      <a:tailEnd type="none" w="sm" len="sm"/>
                    </a:lnL>
                    <a:lnB w="28575" cap="flat" cmpd="sng">
                      <a:solidFill>
                        <a:schemeClr val="dk1"/>
                      </a:solidFill>
                      <a:prstDash val="solid"/>
                      <a:round/>
                      <a:headEnd type="none" w="sm" len="sm"/>
                      <a:tailEnd type="none" w="sm" len="sm"/>
                    </a:lnB>
                    <a:solidFill>
                      <a:srgbClr val="FFCCCC"/>
                    </a:solidFill>
                  </a:tcPr>
                </a:tc>
                <a:tc>
                  <a:txBody>
                    <a:bodyPr/>
                    <a:lstStyle/>
                    <a:p>
                      <a:pPr marL="0" marR="0" lvl="0" indent="0" algn="l" rtl="0">
                        <a:lnSpc>
                          <a:spcPct val="150000"/>
                        </a:lnSpc>
                        <a:spcBef>
                          <a:spcPts val="0"/>
                        </a:spcBef>
                        <a:spcAft>
                          <a:spcPts val="0"/>
                        </a:spcAft>
                        <a:buClr>
                          <a:srgbClr val="000000"/>
                        </a:buClr>
                        <a:buSzPts val="1600"/>
                        <a:buFont typeface="Arial"/>
                        <a:buNone/>
                      </a:pPr>
                      <a:r>
                        <a:rPr lang="en-US" sz="1600" u="none" strike="noStrike" cap="none"/>
                        <a:t>N1_E1.2</a:t>
                      </a:r>
                      <a:endParaRPr sz="1600" u="none" strike="noStrike" cap="none">
                        <a:latin typeface="Times New Roman"/>
                        <a:ea typeface="Times New Roman"/>
                        <a:cs typeface="Times New Roman"/>
                        <a:sym typeface="Times New Roman"/>
                      </a:endParaRPr>
                    </a:p>
                  </a:txBody>
                  <a:tcPr marL="54825" marR="54825" marT="0" marB="0" anchor="ctr">
                    <a:lnR w="28575" cap="flat" cmpd="sng">
                      <a:solidFill>
                        <a:schemeClr val="dk1"/>
                      </a:solidFill>
                      <a:prstDash val="solid"/>
                      <a:round/>
                      <a:headEnd type="none" w="sm" len="sm"/>
                      <a:tailEnd type="none" w="sm" len="sm"/>
                    </a:lnR>
                    <a:solidFill>
                      <a:srgbClr val="FFCCCC"/>
                    </a:solidFill>
                  </a:tcPr>
                </a:tc>
                <a:tc rowSpan="4">
                  <a:txBody>
                    <a:bodyPr/>
                    <a:lstStyle/>
                    <a:p>
                      <a:pPr marL="0" marR="0" lvl="0" indent="0" algn="r" rtl="0">
                        <a:lnSpc>
                          <a:spcPct val="150000"/>
                        </a:lnSpc>
                        <a:spcBef>
                          <a:spcPts val="0"/>
                        </a:spcBef>
                        <a:spcAft>
                          <a:spcPts val="0"/>
                        </a:spcAft>
                        <a:buClr>
                          <a:schemeClr val="dk1"/>
                        </a:buClr>
                        <a:buSzPts val="1800"/>
                        <a:buFont typeface="Times New Roman"/>
                        <a:buNone/>
                      </a:pPr>
                      <a:r>
                        <a:rPr lang="en-US" sz="1800" u="none" strike="noStrike" cap="none"/>
                        <a:t>L2_232_</a:t>
                      </a:r>
                      <a:r>
                        <a:rPr lang="en-US" sz="1800" u="none" strike="noStrike" cap="none">
                          <a:solidFill>
                            <a:srgbClr val="C00000"/>
                          </a:solidFill>
                        </a:rPr>
                        <a:t>H16_d47</a:t>
                      </a:r>
                      <a:r>
                        <a:rPr lang="en-US" sz="1800" u="none" strike="noStrike" cap="none"/>
                        <a:t>_A25/20_</a:t>
                      </a:r>
                      <a:endParaRPr sz="1800" u="none" strike="noStrike" cap="none">
                        <a:latin typeface="Times New Roman"/>
                        <a:ea typeface="Times New Roman"/>
                        <a:cs typeface="Times New Roman"/>
                        <a:sym typeface="Times New Roman"/>
                      </a:endParaRPr>
                    </a:p>
                  </a:txBody>
                  <a:tcPr marL="54825" marR="54825" marT="0" marB="0" anchor="ctr">
                    <a:lnL w="28575" cap="flat" cmpd="sng">
                      <a:solidFill>
                        <a:schemeClr val="dk1"/>
                      </a:solidFill>
                      <a:prstDash val="solid"/>
                      <a:round/>
                      <a:headEnd type="none" w="sm" len="sm"/>
                      <a:tailEnd type="none" w="sm" len="sm"/>
                    </a:lnL>
                    <a:lnB w="28575" cap="flat" cmpd="sng">
                      <a:solidFill>
                        <a:schemeClr val="dk1"/>
                      </a:solidFill>
                      <a:prstDash val="solid"/>
                      <a:round/>
                      <a:headEnd type="none" w="sm" len="sm"/>
                      <a:tailEnd type="none" w="sm" len="sm"/>
                    </a:lnB>
                    <a:solidFill>
                      <a:srgbClr val="FFCCCC"/>
                    </a:solidFill>
                  </a:tcPr>
                </a:tc>
                <a:tc>
                  <a:txBody>
                    <a:bodyPr/>
                    <a:lstStyle/>
                    <a:p>
                      <a:pPr marL="0" marR="0" lvl="0" indent="0" algn="l" rtl="0">
                        <a:lnSpc>
                          <a:spcPct val="150000"/>
                        </a:lnSpc>
                        <a:spcBef>
                          <a:spcPts val="0"/>
                        </a:spcBef>
                        <a:spcAft>
                          <a:spcPts val="0"/>
                        </a:spcAft>
                        <a:buClr>
                          <a:schemeClr val="dk1"/>
                        </a:buClr>
                        <a:buSzPts val="1600"/>
                        <a:buFont typeface="Times New Roman"/>
                        <a:buNone/>
                      </a:pPr>
                      <a:r>
                        <a:rPr lang="en-US" sz="1600" u="none" strike="noStrike" cap="none"/>
                        <a:t>N1_E0.6</a:t>
                      </a:r>
                      <a:endParaRPr sz="1600" u="none" strike="noStrike" cap="none">
                        <a:latin typeface="Times New Roman"/>
                        <a:ea typeface="Times New Roman"/>
                        <a:cs typeface="Times New Roman"/>
                        <a:sym typeface="Times New Roman"/>
                      </a:endParaRPr>
                    </a:p>
                  </a:txBody>
                  <a:tcPr marL="54825" marR="54825" marT="0" marB="0" anchor="ctr">
                    <a:solidFill>
                      <a:srgbClr val="FFCCCC"/>
                    </a:solidFill>
                  </a:tcPr>
                </a:tc>
                <a:extLst>
                  <a:ext uri="{0D108BD9-81ED-4DB2-BD59-A6C34878D82A}">
                    <a16:rowId xmlns:a16="http://schemas.microsoft.com/office/drawing/2014/main" val="10005"/>
                  </a:ext>
                </a:extLst>
              </a:tr>
              <a:tr h="173775">
                <a:tc>
                  <a:txBody>
                    <a:bodyPr/>
                    <a:lstStyle/>
                    <a:p>
                      <a:pPr marL="0" marR="0" lvl="0" indent="0" algn="ctr" rtl="0">
                        <a:lnSpc>
                          <a:spcPct val="150000"/>
                        </a:lnSpc>
                        <a:spcBef>
                          <a:spcPts val="0"/>
                        </a:spcBef>
                        <a:spcAft>
                          <a:spcPts val="0"/>
                        </a:spcAft>
                        <a:buClr>
                          <a:srgbClr val="000000"/>
                        </a:buClr>
                        <a:buSzPts val="1600"/>
                        <a:buFont typeface="Arial"/>
                        <a:buNone/>
                      </a:pPr>
                      <a:r>
                        <a:rPr lang="en-US" sz="1600" u="none" strike="noStrike" cap="none"/>
                        <a:t>RW_NTU + Mn</a:t>
                      </a:r>
                      <a:endParaRPr sz="1600" u="none" strike="noStrike" cap="none">
                        <a:latin typeface="Times New Roman"/>
                        <a:ea typeface="Times New Roman"/>
                        <a:cs typeface="Times New Roman"/>
                        <a:sym typeface="Times New Roman"/>
                      </a:endParaRPr>
                    </a:p>
                  </a:txBody>
                  <a:tcPr marL="54825" marR="54825" marT="0" marB="0">
                    <a:lnR w="28575" cap="flat" cmpd="sng">
                      <a:solidFill>
                        <a:schemeClr val="dk1"/>
                      </a:solidFill>
                      <a:prstDash val="solid"/>
                      <a:round/>
                      <a:headEnd type="none" w="sm" len="sm"/>
                      <a:tailEnd type="none" w="sm" len="sm"/>
                    </a:lnR>
                    <a:solidFill>
                      <a:srgbClr val="FFCCCC"/>
                    </a:solidFill>
                  </a:tcPr>
                </a:tc>
                <a:tc vMerge="1">
                  <a:txBody>
                    <a:bodyPr/>
                    <a:lstStyle/>
                    <a:p>
                      <a:endParaRPr lang="zh-TW"/>
                    </a:p>
                  </a:txBody>
                  <a:tcPr/>
                </a:tc>
                <a:tc>
                  <a:txBody>
                    <a:bodyPr/>
                    <a:lstStyle/>
                    <a:p>
                      <a:pPr marL="0" marR="0" lvl="0" indent="0" algn="l" rtl="0">
                        <a:lnSpc>
                          <a:spcPct val="150000"/>
                        </a:lnSpc>
                        <a:spcBef>
                          <a:spcPts val="0"/>
                        </a:spcBef>
                        <a:spcAft>
                          <a:spcPts val="0"/>
                        </a:spcAft>
                        <a:buClr>
                          <a:srgbClr val="000000"/>
                        </a:buClr>
                        <a:buSzPts val="1600"/>
                        <a:buFont typeface="Arial"/>
                        <a:buNone/>
                      </a:pPr>
                      <a:r>
                        <a:rPr lang="en-US" sz="1600" u="none" strike="noStrike" cap="none"/>
                        <a:t>N2_E1.2</a:t>
                      </a:r>
                      <a:endParaRPr sz="1600" u="none" strike="noStrike" cap="none">
                        <a:latin typeface="Times New Roman"/>
                        <a:ea typeface="Times New Roman"/>
                        <a:cs typeface="Times New Roman"/>
                        <a:sym typeface="Times New Roman"/>
                      </a:endParaRPr>
                    </a:p>
                  </a:txBody>
                  <a:tcPr marL="54825" marR="54825" marT="0" marB="0" anchor="ctr">
                    <a:lnR w="28575" cap="flat" cmpd="sng">
                      <a:solidFill>
                        <a:schemeClr val="dk1"/>
                      </a:solidFill>
                      <a:prstDash val="solid"/>
                      <a:round/>
                      <a:headEnd type="none" w="sm" len="sm"/>
                      <a:tailEnd type="none" w="sm" len="sm"/>
                    </a:lnR>
                    <a:solidFill>
                      <a:srgbClr val="FFCCCC"/>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N2_E0.6</a:t>
                      </a:r>
                      <a:endParaRPr sz="1600" u="none" strike="noStrike" cap="none"/>
                    </a:p>
                  </a:txBody>
                  <a:tcPr marL="54825" marR="54825" marT="0" marB="0" anchor="ctr">
                    <a:solidFill>
                      <a:srgbClr val="FFCCCC"/>
                    </a:solidFill>
                  </a:tcPr>
                </a:tc>
                <a:extLst>
                  <a:ext uri="{0D108BD9-81ED-4DB2-BD59-A6C34878D82A}">
                    <a16:rowId xmlns:a16="http://schemas.microsoft.com/office/drawing/2014/main" val="10006"/>
                  </a:ext>
                </a:extLst>
              </a:tr>
              <a:tr h="173775">
                <a:tc>
                  <a:txBody>
                    <a:bodyPr/>
                    <a:lstStyle/>
                    <a:p>
                      <a:pPr marL="0" marR="0" lvl="0" indent="0" algn="ctr" rtl="0">
                        <a:lnSpc>
                          <a:spcPct val="150000"/>
                        </a:lnSpc>
                        <a:spcBef>
                          <a:spcPts val="0"/>
                        </a:spcBef>
                        <a:spcAft>
                          <a:spcPts val="0"/>
                        </a:spcAft>
                        <a:buClr>
                          <a:srgbClr val="000000"/>
                        </a:buClr>
                        <a:buSzPts val="1600"/>
                        <a:buFont typeface="Arial"/>
                        <a:buNone/>
                      </a:pPr>
                      <a:r>
                        <a:rPr lang="en-US" sz="1600" u="none" strike="noStrike" cap="none"/>
                        <a:t>RW_NTU + Mo</a:t>
                      </a:r>
                      <a:endParaRPr sz="1600" u="none" strike="noStrike" cap="none">
                        <a:latin typeface="Times New Roman"/>
                        <a:ea typeface="Times New Roman"/>
                        <a:cs typeface="Times New Roman"/>
                        <a:sym typeface="Times New Roman"/>
                      </a:endParaRPr>
                    </a:p>
                  </a:txBody>
                  <a:tcPr marL="54825" marR="54825" marT="0" marB="0">
                    <a:lnR w="28575" cap="flat" cmpd="sng">
                      <a:solidFill>
                        <a:schemeClr val="dk1"/>
                      </a:solidFill>
                      <a:prstDash val="solid"/>
                      <a:round/>
                      <a:headEnd type="none" w="sm" len="sm"/>
                      <a:tailEnd type="none" w="sm" len="sm"/>
                    </a:lnR>
                    <a:solidFill>
                      <a:srgbClr val="FFCCCC"/>
                    </a:solidFill>
                  </a:tcPr>
                </a:tc>
                <a:tc vMerge="1">
                  <a:txBody>
                    <a:bodyPr/>
                    <a:lstStyle/>
                    <a:p>
                      <a:endParaRPr lang="zh-TW"/>
                    </a:p>
                  </a:txBody>
                  <a:tcPr/>
                </a:tc>
                <a:tc>
                  <a:txBody>
                    <a:bodyPr/>
                    <a:lstStyle/>
                    <a:p>
                      <a:pPr marL="0" marR="0" lvl="0" indent="0" algn="l" rtl="0">
                        <a:lnSpc>
                          <a:spcPct val="150000"/>
                        </a:lnSpc>
                        <a:spcBef>
                          <a:spcPts val="0"/>
                        </a:spcBef>
                        <a:spcAft>
                          <a:spcPts val="0"/>
                        </a:spcAft>
                        <a:buClr>
                          <a:srgbClr val="000000"/>
                        </a:buClr>
                        <a:buSzPts val="1600"/>
                        <a:buFont typeface="Arial"/>
                        <a:buNone/>
                      </a:pPr>
                      <a:r>
                        <a:rPr lang="en-US" sz="1600" u="none" strike="noStrike" cap="none"/>
                        <a:t>N3_E1.2</a:t>
                      </a:r>
                      <a:endParaRPr sz="1600" u="none" strike="noStrike" cap="none">
                        <a:latin typeface="Times New Roman"/>
                        <a:ea typeface="Times New Roman"/>
                        <a:cs typeface="Times New Roman"/>
                        <a:sym typeface="Times New Roman"/>
                      </a:endParaRPr>
                    </a:p>
                  </a:txBody>
                  <a:tcPr marL="54825" marR="54825" marT="0" marB="0" anchor="ctr">
                    <a:lnR w="28575" cap="flat" cmpd="sng">
                      <a:solidFill>
                        <a:schemeClr val="dk1"/>
                      </a:solidFill>
                      <a:prstDash val="solid"/>
                      <a:round/>
                      <a:headEnd type="none" w="sm" len="sm"/>
                      <a:tailEnd type="none" w="sm" len="sm"/>
                    </a:lnR>
                    <a:solidFill>
                      <a:srgbClr val="FFCCCC"/>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N3_E0.6</a:t>
                      </a:r>
                      <a:endParaRPr sz="1600" u="none" strike="noStrike" cap="none"/>
                    </a:p>
                  </a:txBody>
                  <a:tcPr marL="54825" marR="54825" marT="0" marB="0" anchor="ctr">
                    <a:solidFill>
                      <a:srgbClr val="FFCCCC"/>
                    </a:solidFill>
                  </a:tcPr>
                </a:tc>
                <a:extLst>
                  <a:ext uri="{0D108BD9-81ED-4DB2-BD59-A6C34878D82A}">
                    <a16:rowId xmlns:a16="http://schemas.microsoft.com/office/drawing/2014/main" val="10007"/>
                  </a:ext>
                </a:extLst>
              </a:tr>
              <a:tr h="173775">
                <a:tc>
                  <a:txBody>
                    <a:bodyPr/>
                    <a:lstStyle/>
                    <a:p>
                      <a:pPr marL="0" marR="0" lvl="0" indent="0" algn="ctr" rtl="0">
                        <a:lnSpc>
                          <a:spcPct val="150000"/>
                        </a:lnSpc>
                        <a:spcBef>
                          <a:spcPts val="0"/>
                        </a:spcBef>
                        <a:spcAft>
                          <a:spcPts val="0"/>
                        </a:spcAft>
                        <a:buClr>
                          <a:srgbClr val="000000"/>
                        </a:buClr>
                        <a:buSzPts val="1600"/>
                        <a:buFont typeface="Arial"/>
                        <a:buNone/>
                      </a:pPr>
                      <a:r>
                        <a:rPr lang="en-US" sz="1600" u="none" strike="noStrike" cap="none"/>
                        <a:t>RW_NTU + MnMo</a:t>
                      </a:r>
                      <a:endParaRPr sz="1600" u="none" strike="noStrike" cap="none">
                        <a:latin typeface="Times New Roman"/>
                        <a:ea typeface="Times New Roman"/>
                        <a:cs typeface="Times New Roman"/>
                        <a:sym typeface="Times New Roman"/>
                      </a:endParaRPr>
                    </a:p>
                  </a:txBody>
                  <a:tcPr marL="54825" marR="54825" marT="0" marB="0">
                    <a:lnR w="28575" cap="flat" cmpd="sng">
                      <a:solidFill>
                        <a:schemeClr val="dk1"/>
                      </a:solidFill>
                      <a:prstDash val="solid"/>
                      <a:round/>
                      <a:headEnd type="none" w="sm" len="sm"/>
                      <a:tailEnd type="none" w="sm" len="sm"/>
                    </a:lnR>
                    <a:lnB w="28575" cap="flat" cmpd="sng">
                      <a:solidFill>
                        <a:schemeClr val="dk1"/>
                      </a:solidFill>
                      <a:prstDash val="solid"/>
                      <a:round/>
                      <a:headEnd type="none" w="sm" len="sm"/>
                      <a:tailEnd type="none" w="sm" len="sm"/>
                    </a:lnB>
                    <a:solidFill>
                      <a:srgbClr val="FFCCCC"/>
                    </a:solidFill>
                  </a:tcPr>
                </a:tc>
                <a:tc vMerge="1">
                  <a:txBody>
                    <a:bodyPr/>
                    <a:lstStyle/>
                    <a:p>
                      <a:endParaRPr lang="zh-TW"/>
                    </a:p>
                  </a:txBody>
                  <a:tcPr/>
                </a:tc>
                <a:tc>
                  <a:txBody>
                    <a:bodyPr/>
                    <a:lstStyle/>
                    <a:p>
                      <a:pPr marL="0" marR="0" lvl="0" indent="0" algn="l" rtl="0">
                        <a:lnSpc>
                          <a:spcPct val="150000"/>
                        </a:lnSpc>
                        <a:spcBef>
                          <a:spcPts val="0"/>
                        </a:spcBef>
                        <a:spcAft>
                          <a:spcPts val="0"/>
                        </a:spcAft>
                        <a:buClr>
                          <a:srgbClr val="000000"/>
                        </a:buClr>
                        <a:buSzPts val="1600"/>
                        <a:buFont typeface="Arial"/>
                        <a:buNone/>
                      </a:pPr>
                      <a:r>
                        <a:rPr lang="en-US" sz="1600" u="none" strike="noStrike" cap="none"/>
                        <a:t>N4_E1.2</a:t>
                      </a:r>
                      <a:endParaRPr sz="1600" u="none" strike="noStrike" cap="none">
                        <a:latin typeface="Times New Roman"/>
                        <a:ea typeface="Times New Roman"/>
                        <a:cs typeface="Times New Roman"/>
                        <a:sym typeface="Times New Roman"/>
                      </a:endParaRPr>
                    </a:p>
                  </a:txBody>
                  <a:tcPr marL="54825" marR="54825" marT="0" marB="0" anchor="ctr">
                    <a:lnR w="28575" cap="flat" cmpd="sng">
                      <a:solidFill>
                        <a:schemeClr val="dk1"/>
                      </a:solidFill>
                      <a:prstDash val="solid"/>
                      <a:round/>
                      <a:headEnd type="none" w="sm" len="sm"/>
                      <a:tailEnd type="none" w="sm" len="sm"/>
                    </a:lnR>
                    <a:lnB w="28575" cap="flat" cmpd="sng">
                      <a:solidFill>
                        <a:schemeClr val="dk1"/>
                      </a:solidFill>
                      <a:prstDash val="solid"/>
                      <a:round/>
                      <a:headEnd type="none" w="sm" len="sm"/>
                      <a:tailEnd type="none" w="sm" len="sm"/>
                    </a:lnB>
                    <a:solidFill>
                      <a:srgbClr val="FFCCCC"/>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dirty="0"/>
                        <a:t>N4_E0.6</a:t>
                      </a:r>
                      <a:endParaRPr sz="1600" u="none" strike="noStrike" cap="none" dirty="0"/>
                    </a:p>
                  </a:txBody>
                  <a:tcPr marL="54825" marR="54825" marT="0" marB="0" anchor="ctr">
                    <a:lnB w="28575" cap="flat" cmpd="sng">
                      <a:solidFill>
                        <a:schemeClr val="dk1"/>
                      </a:solidFill>
                      <a:prstDash val="solid"/>
                      <a:round/>
                      <a:headEnd type="none" w="sm" len="sm"/>
                      <a:tailEnd type="none" w="sm" len="sm"/>
                    </a:lnB>
                    <a:solidFill>
                      <a:srgbClr val="FFCCCC"/>
                    </a:solidFill>
                  </a:tcPr>
                </a:tc>
                <a:extLst>
                  <a:ext uri="{0D108BD9-81ED-4DB2-BD59-A6C34878D82A}">
                    <a16:rowId xmlns:a16="http://schemas.microsoft.com/office/drawing/2014/main" val="10008"/>
                  </a:ext>
                </a:extLst>
              </a:tr>
            </a:tbl>
          </a:graphicData>
        </a:graphic>
      </p:graphicFrame>
      <p:sp>
        <p:nvSpPr>
          <p:cNvPr id="865" name="Google Shape;865;p56"/>
          <p:cNvSpPr/>
          <p:nvPr/>
        </p:nvSpPr>
        <p:spPr>
          <a:xfrm>
            <a:off x="249013" y="5552426"/>
            <a:ext cx="11602561" cy="923289"/>
          </a:xfrm>
          <a:prstGeom prst="rect">
            <a:avLst/>
          </a:prstGeom>
          <a:solidFill>
            <a:schemeClr val="bg1"/>
          </a:solidFill>
          <a:ln>
            <a:noFill/>
          </a:ln>
        </p:spPr>
        <p:txBody>
          <a:bodyPr spcFirstLastPara="1" wrap="square" lIns="91425" tIns="45700" rIns="91425" bIns="45700" anchor="t" anchorCtr="0">
            <a:spAutoFit/>
          </a:bodyPr>
          <a:lstStyle/>
          <a:p>
            <a:pPr marL="0" marR="0" lvl="0" indent="290830" algn="just" rtl="0">
              <a:lnSpc>
                <a:spcPct val="150000"/>
              </a:lnSpc>
              <a:spcBef>
                <a:spcPts val="0"/>
              </a:spcBef>
              <a:spcAft>
                <a:spcPts val="0"/>
              </a:spcAft>
              <a:buClr>
                <a:srgbClr val="000000"/>
              </a:buClr>
              <a:buSzPts val="1800"/>
              <a:buFont typeface="Arial"/>
              <a:buNone/>
            </a:pPr>
            <a:r>
              <a:rPr lang="en-US" sz="1800" b="0" i="0" u="none" strike="noStrike" cap="none" dirty="0" err="1">
                <a:solidFill>
                  <a:schemeClr val="dk1"/>
                </a:solidFill>
                <a:latin typeface="Times New Roman"/>
                <a:ea typeface="Times New Roman"/>
                <a:cs typeface="Times New Roman"/>
                <a:sym typeface="Times New Roman"/>
              </a:rPr>
              <a:t>Nx：N</a:t>
            </a:r>
            <a:r>
              <a:rPr lang="en-US" sz="1800" b="0" i="0" u="none" strike="noStrike" cap="none" dirty="0">
                <a:solidFill>
                  <a:schemeClr val="dk1"/>
                </a:solidFill>
                <a:latin typeface="Times New Roman"/>
                <a:ea typeface="Times New Roman"/>
                <a:cs typeface="Times New Roman"/>
                <a:sym typeface="Times New Roman"/>
              </a:rPr>
              <a:t>: Nutrient recipe, </a:t>
            </a:r>
          </a:p>
          <a:p>
            <a:pPr marL="0" marR="0" lvl="0" indent="290830" algn="just" rtl="0">
              <a:lnSpc>
                <a:spcPct val="150000"/>
              </a:lnSpc>
              <a:spcBef>
                <a:spcPts val="0"/>
              </a:spcBef>
              <a:spcAft>
                <a:spcPts val="0"/>
              </a:spcAft>
              <a:buClr>
                <a:srgbClr val="000000"/>
              </a:buClr>
              <a:buSzPts val="1800"/>
              <a:buFont typeface="Arial"/>
              <a:buNone/>
            </a:pPr>
            <a:r>
              <a:rPr lang="en-US" dirty="0">
                <a:solidFill>
                  <a:schemeClr val="dk1"/>
                </a:solidFill>
                <a:latin typeface="Times New Roman"/>
                <a:ea typeface="Times New Roman"/>
                <a:cs typeface="Times New Roman"/>
                <a:sym typeface="Times New Roman"/>
              </a:rPr>
              <a:t>         </a:t>
            </a:r>
            <a:r>
              <a:rPr lang="en-US" sz="1800" b="0" i="0" u="none" strike="noStrike" cap="none" dirty="0">
                <a:solidFill>
                  <a:schemeClr val="dk1"/>
                </a:solidFill>
                <a:latin typeface="Times New Roman"/>
                <a:ea typeface="Times New Roman"/>
                <a:cs typeface="Times New Roman"/>
                <a:sym typeface="Times New Roman"/>
              </a:rPr>
              <a:t>x: type, x=0, tap water, x=1, NTU formula, x=2, NTU + Mn, x=3, NTU + Mo, x=4, NTU + </a:t>
            </a:r>
            <a:r>
              <a:rPr lang="en-US" sz="1800" b="0" i="0" u="none" strike="noStrike" cap="none" dirty="0" err="1">
                <a:solidFill>
                  <a:schemeClr val="dk1"/>
                </a:solidFill>
                <a:latin typeface="Times New Roman"/>
                <a:ea typeface="Times New Roman"/>
                <a:cs typeface="Times New Roman"/>
                <a:sym typeface="Times New Roman"/>
              </a:rPr>
              <a:t>MnMo</a:t>
            </a:r>
            <a:endParaRPr sz="1800" b="0" i="0" u="none" strike="noStrike" cap="none" dirty="0">
              <a:solidFill>
                <a:schemeClr val="dk1"/>
              </a:solidFill>
              <a:latin typeface="Times New Roman"/>
              <a:ea typeface="Times New Roman"/>
              <a:cs typeface="Times New Roman"/>
              <a:sym typeface="Times New Roman"/>
            </a:endParaRPr>
          </a:p>
        </p:txBody>
      </p:sp>
      <p:sp>
        <p:nvSpPr>
          <p:cNvPr id="866" name="Google Shape;866;p56"/>
          <p:cNvSpPr/>
          <p:nvPr/>
        </p:nvSpPr>
        <p:spPr>
          <a:xfrm>
            <a:off x="249013" y="3654013"/>
            <a:ext cx="5984838" cy="1938952"/>
          </a:xfrm>
          <a:prstGeom prst="rect">
            <a:avLst/>
          </a:prstGeom>
          <a:solidFill>
            <a:schemeClr val="bg1"/>
          </a:solidFill>
          <a:ln>
            <a:noFill/>
          </a:ln>
        </p:spPr>
        <p:txBody>
          <a:bodyPr spcFirstLastPara="1" wrap="square" lIns="91425" tIns="45700" rIns="91425" bIns="45700" anchor="t" anchorCtr="0">
            <a:spAutoFit/>
          </a:bodyPr>
          <a:lstStyle/>
          <a:p>
            <a:pPr marL="0" marR="0" lvl="0" indent="290830" algn="just" rtl="0">
              <a:lnSpc>
                <a:spcPct val="150000"/>
              </a:lnSpc>
              <a:spcBef>
                <a:spcPts val="0"/>
              </a:spcBef>
              <a:spcAft>
                <a:spcPts val="0"/>
              </a:spcAft>
              <a:buClr>
                <a:srgbClr val="000000"/>
              </a:buClr>
              <a:buSzPts val="1600"/>
              <a:buFont typeface="Arial"/>
              <a:buNone/>
            </a:pPr>
            <a:r>
              <a:rPr lang="en-US" sz="1600" b="0" i="0" u="none" strike="noStrike" cap="none" dirty="0">
                <a:solidFill>
                  <a:schemeClr val="dk1"/>
                </a:solidFill>
                <a:latin typeface="Times New Roman"/>
                <a:ea typeface="Times New Roman"/>
                <a:cs typeface="Times New Roman"/>
                <a:sym typeface="Times New Roman"/>
              </a:rPr>
              <a:t>DAS=0： H0_N0_E0_ A25</a:t>
            </a:r>
            <a:endParaRPr sz="1600" b="0" i="0" u="none" strike="noStrike" cap="none" dirty="0">
              <a:solidFill>
                <a:schemeClr val="dk1"/>
              </a:solidFill>
              <a:latin typeface="Times New Roman"/>
              <a:ea typeface="Times New Roman"/>
              <a:cs typeface="Times New Roman"/>
              <a:sym typeface="Times New Roman"/>
            </a:endParaRPr>
          </a:p>
          <a:p>
            <a:pPr marL="0" marR="0" lvl="0" indent="290830" algn="just" rtl="0">
              <a:lnSpc>
                <a:spcPct val="150000"/>
              </a:lnSpc>
              <a:spcBef>
                <a:spcPts val="0"/>
              </a:spcBef>
              <a:spcAft>
                <a:spcPts val="0"/>
              </a:spcAft>
              <a:buClr>
                <a:srgbClr val="000000"/>
              </a:buClr>
              <a:buSzPts val="1600"/>
              <a:buFont typeface="Arial"/>
              <a:buNone/>
            </a:pPr>
            <a:r>
              <a:rPr lang="en-US" sz="1600" b="0" i="0" u="none" strike="noStrike" cap="none" dirty="0">
                <a:solidFill>
                  <a:schemeClr val="dk1"/>
                </a:solidFill>
                <a:latin typeface="Times New Roman"/>
                <a:ea typeface="Times New Roman"/>
                <a:cs typeface="Times New Roman"/>
                <a:sym typeface="Times New Roman"/>
              </a:rPr>
              <a:t>Stage 1 (DAS=1~3)： L1_230_H24_d772_N0_E0 _ A25</a:t>
            </a:r>
            <a:endParaRPr sz="1600" b="0" i="0" u="none" strike="noStrike" cap="none" dirty="0">
              <a:solidFill>
                <a:schemeClr val="dk1"/>
              </a:solidFill>
              <a:latin typeface="Times New Roman"/>
              <a:ea typeface="Times New Roman"/>
              <a:cs typeface="Times New Roman"/>
              <a:sym typeface="Times New Roman"/>
            </a:endParaRPr>
          </a:p>
          <a:p>
            <a:pPr marL="0" marR="0" lvl="0" indent="290830" algn="just" rtl="0">
              <a:lnSpc>
                <a:spcPct val="150000"/>
              </a:lnSpc>
              <a:spcBef>
                <a:spcPts val="0"/>
              </a:spcBef>
              <a:spcAft>
                <a:spcPts val="0"/>
              </a:spcAft>
              <a:buClr>
                <a:srgbClr val="000000"/>
              </a:buClr>
              <a:buSzPts val="1600"/>
              <a:buFont typeface="Arial"/>
              <a:buNone/>
            </a:pPr>
            <a:r>
              <a:rPr lang="en-US" sz="1600" dirty="0">
                <a:solidFill>
                  <a:schemeClr val="dk1"/>
                </a:solidFill>
                <a:latin typeface="Times New Roman"/>
                <a:ea typeface="Times New Roman"/>
                <a:cs typeface="Times New Roman"/>
                <a:sym typeface="Times New Roman"/>
              </a:rPr>
              <a:t>Stage</a:t>
            </a:r>
            <a:r>
              <a:rPr lang="en-US" sz="1600" b="0" i="0" u="none" strike="noStrike" cap="none" dirty="0">
                <a:solidFill>
                  <a:schemeClr val="dk1"/>
                </a:solidFill>
                <a:latin typeface="Times New Roman"/>
                <a:ea typeface="Times New Roman"/>
                <a:cs typeface="Times New Roman"/>
                <a:sym typeface="Times New Roman"/>
              </a:rPr>
              <a:t> 2 (DAS=4~7)： L1_230_H24_d772_N1_E1.2_ A25</a:t>
            </a:r>
            <a:endParaRPr sz="1600" b="0" i="0" u="none" strike="noStrike" cap="none" dirty="0">
              <a:solidFill>
                <a:schemeClr val="dk1"/>
              </a:solidFill>
              <a:latin typeface="Times New Roman"/>
              <a:ea typeface="Times New Roman"/>
              <a:cs typeface="Times New Roman"/>
              <a:sym typeface="Times New Roman"/>
            </a:endParaRPr>
          </a:p>
          <a:p>
            <a:pPr marL="0" marR="0" lvl="0" indent="290830" algn="just" rtl="0">
              <a:lnSpc>
                <a:spcPct val="150000"/>
              </a:lnSpc>
              <a:spcBef>
                <a:spcPts val="0"/>
              </a:spcBef>
              <a:spcAft>
                <a:spcPts val="0"/>
              </a:spcAft>
              <a:buClr>
                <a:srgbClr val="000000"/>
              </a:buClr>
              <a:buSzPts val="1600"/>
              <a:buFont typeface="Arial"/>
              <a:buNone/>
            </a:pPr>
            <a:r>
              <a:rPr lang="en-US" sz="1600" b="0" i="0" u="none" strike="noStrike" cap="none" dirty="0">
                <a:solidFill>
                  <a:schemeClr val="dk1"/>
                </a:solidFill>
                <a:latin typeface="Times New Roman"/>
                <a:ea typeface="Times New Roman"/>
                <a:cs typeface="Times New Roman"/>
                <a:sym typeface="Times New Roman"/>
              </a:rPr>
              <a:t>Seedling stage (DAS = 8~14) ： Lx_y_H24_d182_Nx_E1.2_A25</a:t>
            </a:r>
            <a:endParaRPr sz="1600" b="0" i="0" u="none" strike="noStrike" cap="none" dirty="0">
              <a:solidFill>
                <a:schemeClr val="dk1"/>
              </a:solidFill>
              <a:latin typeface="Times New Roman"/>
              <a:ea typeface="Times New Roman"/>
              <a:cs typeface="Times New Roman"/>
              <a:sym typeface="Times New Roman"/>
            </a:endParaRPr>
          </a:p>
          <a:p>
            <a:pPr marL="0" marR="0" lvl="0" indent="290830" algn="just" rtl="0">
              <a:lnSpc>
                <a:spcPct val="150000"/>
              </a:lnSpc>
              <a:spcBef>
                <a:spcPts val="0"/>
              </a:spcBef>
              <a:spcAft>
                <a:spcPts val="0"/>
              </a:spcAft>
              <a:buClr>
                <a:srgbClr val="000000"/>
              </a:buClr>
              <a:buSzPts val="1600"/>
              <a:buFont typeface="Arial"/>
              <a:buNone/>
            </a:pPr>
            <a:r>
              <a:rPr lang="en-US" sz="1600" b="0" i="0" u="none" strike="noStrike" cap="none" dirty="0">
                <a:solidFill>
                  <a:schemeClr val="dk1"/>
                </a:solidFill>
                <a:latin typeface="Times New Roman"/>
                <a:ea typeface="Times New Roman"/>
                <a:cs typeface="Times New Roman"/>
                <a:sym typeface="Times New Roman"/>
              </a:rPr>
              <a:t>Mature stage (DAS = 15~28) ：Lx_y_H16_d47_Nx_E0.6_A25/20</a:t>
            </a:r>
            <a:endParaRPr sz="1600" b="0" i="0" u="none" strike="noStrike" cap="none" dirty="0">
              <a:solidFill>
                <a:schemeClr val="dk1"/>
              </a:solidFill>
              <a:latin typeface="Times New Roman"/>
              <a:ea typeface="Times New Roman"/>
              <a:cs typeface="Times New Roman"/>
              <a:sym typeface="Times New Roman"/>
            </a:endParaRPr>
          </a:p>
        </p:txBody>
      </p:sp>
      <p:sp>
        <p:nvSpPr>
          <p:cNvPr id="869" name="Google Shape;869;p56"/>
          <p:cNvSpPr/>
          <p:nvPr/>
        </p:nvSpPr>
        <p:spPr>
          <a:xfrm>
            <a:off x="6516000" y="833078"/>
            <a:ext cx="418865" cy="2600305"/>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870" name="Google Shape;870;p56"/>
          <p:cNvSpPr/>
          <p:nvPr/>
        </p:nvSpPr>
        <p:spPr>
          <a:xfrm>
            <a:off x="10889284" y="833078"/>
            <a:ext cx="442679" cy="2600305"/>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871" name="Google Shape;871;p56"/>
          <p:cNvSpPr/>
          <p:nvPr/>
        </p:nvSpPr>
        <p:spPr>
          <a:xfrm>
            <a:off x="6233851" y="3663103"/>
            <a:ext cx="5763441" cy="1938952"/>
          </a:xfrm>
          <a:prstGeom prst="rect">
            <a:avLst/>
          </a:prstGeom>
          <a:noFill/>
          <a:ln>
            <a:noFill/>
          </a:ln>
        </p:spPr>
        <p:txBody>
          <a:bodyPr spcFirstLastPara="1" wrap="square" lIns="91425" tIns="45700" rIns="91425" bIns="45700" anchor="t" anchorCtr="0">
            <a:spAutoFit/>
          </a:bodyPr>
          <a:lstStyle/>
          <a:p>
            <a:pPr marL="0" marR="0" lvl="0" indent="290830" rtl="0">
              <a:lnSpc>
                <a:spcPct val="125000"/>
              </a:lnSpc>
              <a:spcBef>
                <a:spcPts val="0"/>
              </a:spcBef>
              <a:spcAft>
                <a:spcPts val="0"/>
              </a:spcAft>
              <a:buClr>
                <a:srgbClr val="000000"/>
              </a:buClr>
              <a:buSzPts val="1600"/>
              <a:buFont typeface="Arial"/>
              <a:buNone/>
            </a:pPr>
            <a:r>
              <a:rPr lang="en-US" sz="1600" b="0" i="0" u="none" strike="noStrike" cap="none" dirty="0" err="1">
                <a:solidFill>
                  <a:schemeClr val="dk1"/>
                </a:solidFill>
                <a:latin typeface="Times New Roman"/>
                <a:ea typeface="Times New Roman"/>
                <a:cs typeface="Times New Roman"/>
                <a:sym typeface="Times New Roman"/>
              </a:rPr>
              <a:t>Lx_y：L：LED</a:t>
            </a:r>
            <a:r>
              <a:rPr lang="en-US" sz="1600" dirty="0">
                <a:solidFill>
                  <a:schemeClr val="dk1"/>
                </a:solidFill>
                <a:latin typeface="Times New Roman"/>
                <a:ea typeface="Times New Roman"/>
                <a:cs typeface="Times New Roman"/>
                <a:sym typeface="Times New Roman"/>
              </a:rPr>
              <a:t> </a:t>
            </a:r>
            <a:r>
              <a:rPr lang="en-US" sz="1600" b="0" i="0" u="none" strike="noStrike" cap="none" dirty="0" err="1">
                <a:solidFill>
                  <a:schemeClr val="dk1"/>
                </a:solidFill>
                <a:latin typeface="Times New Roman"/>
                <a:ea typeface="Times New Roman"/>
                <a:cs typeface="Times New Roman"/>
                <a:sym typeface="Times New Roman"/>
              </a:rPr>
              <a:t>type，</a:t>
            </a:r>
            <a:r>
              <a:rPr lang="en-US" sz="1600" dirty="0" err="1">
                <a:solidFill>
                  <a:schemeClr val="dk1"/>
                </a:solidFill>
                <a:latin typeface="Times New Roman"/>
                <a:ea typeface="Times New Roman"/>
                <a:cs typeface="Times New Roman"/>
                <a:sym typeface="Times New Roman"/>
              </a:rPr>
              <a:t>x</a:t>
            </a:r>
            <a:r>
              <a:rPr lang="en-US" sz="1600" dirty="0">
                <a:solidFill>
                  <a:schemeClr val="dk1"/>
                </a:solidFill>
                <a:latin typeface="Times New Roman"/>
                <a:ea typeface="Times New Roman"/>
                <a:cs typeface="Times New Roman"/>
                <a:sym typeface="Times New Roman"/>
              </a:rPr>
              <a:t>=</a:t>
            </a:r>
            <a:r>
              <a:rPr lang="en-US" sz="1600" b="0" i="0" u="none" strike="noStrike" cap="none" dirty="0">
                <a:solidFill>
                  <a:schemeClr val="dk1"/>
                </a:solidFill>
                <a:latin typeface="Times New Roman"/>
                <a:ea typeface="Times New Roman"/>
                <a:cs typeface="Times New Roman"/>
                <a:sym typeface="Times New Roman"/>
              </a:rPr>
              <a:t>1：CW，x=2：RW，</a:t>
            </a:r>
            <a:br>
              <a:rPr lang="en-US" sz="1600" b="0" i="0" u="none" strike="noStrike" cap="none" dirty="0">
                <a:solidFill>
                  <a:schemeClr val="dk1"/>
                </a:solidFill>
                <a:latin typeface="Times New Roman"/>
                <a:ea typeface="Times New Roman"/>
                <a:cs typeface="Times New Roman"/>
                <a:sym typeface="Times New Roman"/>
              </a:rPr>
            </a:br>
            <a:r>
              <a:rPr lang="en-US" sz="1600" b="0" i="0" u="none" strike="noStrike" cap="none" dirty="0">
                <a:solidFill>
                  <a:schemeClr val="dk1"/>
                </a:solidFill>
                <a:latin typeface="Times New Roman"/>
                <a:ea typeface="Times New Roman"/>
                <a:cs typeface="Times New Roman"/>
                <a:sym typeface="Times New Roman"/>
              </a:rPr>
              <a:t>      	</a:t>
            </a:r>
            <a:r>
              <a:rPr lang="en-US" sz="1600" b="0" i="0" u="none" strike="noStrike" cap="none" dirty="0" err="1">
                <a:solidFill>
                  <a:schemeClr val="dk1"/>
                </a:solidFill>
                <a:latin typeface="Times New Roman"/>
                <a:ea typeface="Times New Roman"/>
                <a:cs typeface="Times New Roman"/>
                <a:sym typeface="Times New Roman"/>
              </a:rPr>
              <a:t>y：PPFD</a:t>
            </a:r>
            <a:r>
              <a:rPr lang="en-US" sz="1600" dirty="0">
                <a:solidFill>
                  <a:schemeClr val="dk1"/>
                </a:solidFill>
                <a:latin typeface="Times New Roman"/>
                <a:ea typeface="Times New Roman"/>
                <a:cs typeface="Times New Roman"/>
                <a:sym typeface="Times New Roman"/>
              </a:rPr>
              <a:t> in </a:t>
            </a:r>
            <a:r>
              <a:rPr lang="en-US" sz="1600" b="0" i="0" u="none" strike="noStrike" cap="none" dirty="0">
                <a:solidFill>
                  <a:schemeClr val="dk1"/>
                </a:solidFill>
                <a:latin typeface="Times New Roman"/>
                <a:ea typeface="Times New Roman"/>
                <a:cs typeface="Times New Roman"/>
                <a:sym typeface="Times New Roman"/>
              </a:rPr>
              <a:t>μmol·m</a:t>
            </a:r>
            <a:r>
              <a:rPr lang="en-US" sz="1600" b="0" i="0" u="none" strike="noStrike" cap="none" baseline="30000" dirty="0">
                <a:solidFill>
                  <a:schemeClr val="dk1"/>
                </a:solidFill>
                <a:latin typeface="Times New Roman"/>
                <a:ea typeface="Times New Roman"/>
                <a:cs typeface="Times New Roman"/>
                <a:sym typeface="Times New Roman"/>
              </a:rPr>
              <a:t>-2</a:t>
            </a:r>
            <a:r>
              <a:rPr lang="en-US" sz="1600" b="0" i="0" u="none" strike="noStrike" cap="none" dirty="0">
                <a:solidFill>
                  <a:schemeClr val="dk1"/>
                </a:solidFill>
                <a:latin typeface="Times New Roman"/>
                <a:ea typeface="Times New Roman"/>
                <a:cs typeface="Times New Roman"/>
                <a:sym typeface="Times New Roman"/>
              </a:rPr>
              <a:t>·s</a:t>
            </a:r>
            <a:r>
              <a:rPr lang="en-US" sz="1600" b="0" i="0" u="none" strike="noStrike" cap="none" baseline="30000" dirty="0">
                <a:solidFill>
                  <a:schemeClr val="dk1"/>
                </a:solidFill>
                <a:latin typeface="Times New Roman"/>
                <a:ea typeface="Times New Roman"/>
                <a:cs typeface="Times New Roman"/>
                <a:sym typeface="Times New Roman"/>
              </a:rPr>
              <a:t>-1</a:t>
            </a:r>
            <a:endParaRPr sz="1600" b="0" i="0" u="none" strike="noStrike" cap="none" dirty="0">
              <a:solidFill>
                <a:schemeClr val="dk1"/>
              </a:solidFill>
              <a:latin typeface="Times New Roman"/>
              <a:ea typeface="Times New Roman"/>
              <a:cs typeface="Times New Roman"/>
              <a:sym typeface="Times New Roman"/>
            </a:endParaRPr>
          </a:p>
          <a:p>
            <a:pPr marL="0" marR="0" lvl="0" indent="290830" algn="just" rtl="0">
              <a:lnSpc>
                <a:spcPct val="125000"/>
              </a:lnSpc>
              <a:spcBef>
                <a:spcPts val="0"/>
              </a:spcBef>
              <a:spcAft>
                <a:spcPts val="0"/>
              </a:spcAft>
              <a:buClr>
                <a:srgbClr val="000000"/>
              </a:buClr>
              <a:buSzPts val="1600"/>
              <a:buFont typeface="Arial"/>
              <a:buNone/>
            </a:pPr>
            <a:r>
              <a:rPr lang="en-US" sz="1600" b="0" i="0" u="none" strike="noStrike" cap="none" dirty="0" err="1">
                <a:solidFill>
                  <a:schemeClr val="dk1"/>
                </a:solidFill>
                <a:latin typeface="Times New Roman"/>
                <a:ea typeface="Times New Roman"/>
                <a:cs typeface="Times New Roman"/>
                <a:sym typeface="Times New Roman"/>
              </a:rPr>
              <a:t>Hx：H</a:t>
            </a:r>
            <a:r>
              <a:rPr lang="en-US" sz="1600" b="0" i="0" u="none" strike="noStrike" cap="none" dirty="0">
                <a:solidFill>
                  <a:schemeClr val="dk1"/>
                </a:solidFill>
                <a:latin typeface="Times New Roman"/>
                <a:ea typeface="Times New Roman"/>
                <a:cs typeface="Times New Roman"/>
                <a:sym typeface="Times New Roman"/>
              </a:rPr>
              <a:t>: Light period, </a:t>
            </a:r>
            <a:r>
              <a:rPr lang="en-US" sz="1600" b="0" i="0" u="none" strike="noStrike" cap="none" dirty="0" err="1">
                <a:solidFill>
                  <a:schemeClr val="dk1"/>
                </a:solidFill>
                <a:latin typeface="Times New Roman"/>
                <a:ea typeface="Times New Roman"/>
                <a:cs typeface="Times New Roman"/>
                <a:sym typeface="Times New Roman"/>
              </a:rPr>
              <a:t>x：hrs</a:t>
            </a:r>
            <a:r>
              <a:rPr lang="en-US" sz="1600" b="0" i="0" u="none" strike="noStrike" cap="none" dirty="0">
                <a:solidFill>
                  <a:schemeClr val="dk1"/>
                </a:solidFill>
                <a:latin typeface="Times New Roman"/>
                <a:ea typeface="Times New Roman"/>
                <a:cs typeface="Times New Roman"/>
                <a:sym typeface="Times New Roman"/>
              </a:rPr>
              <a:t>, in h d</a:t>
            </a:r>
            <a:r>
              <a:rPr lang="en-US" sz="1600" b="0" i="0" u="none" strike="noStrike" cap="none" baseline="30000" dirty="0">
                <a:solidFill>
                  <a:schemeClr val="dk1"/>
                </a:solidFill>
                <a:latin typeface="Times New Roman"/>
                <a:ea typeface="Times New Roman"/>
                <a:cs typeface="Times New Roman"/>
                <a:sym typeface="Times New Roman"/>
              </a:rPr>
              <a:t>-1</a:t>
            </a:r>
            <a:endParaRPr sz="1600" b="0" i="0" u="none" strike="noStrike" cap="none" dirty="0">
              <a:solidFill>
                <a:schemeClr val="dk1"/>
              </a:solidFill>
              <a:latin typeface="Times New Roman"/>
              <a:ea typeface="Times New Roman"/>
              <a:cs typeface="Times New Roman"/>
              <a:sym typeface="Times New Roman"/>
            </a:endParaRPr>
          </a:p>
          <a:p>
            <a:pPr marL="0" marR="0" lvl="0" indent="290830" algn="just" rtl="0">
              <a:lnSpc>
                <a:spcPct val="125000"/>
              </a:lnSpc>
              <a:spcBef>
                <a:spcPts val="0"/>
              </a:spcBef>
              <a:spcAft>
                <a:spcPts val="0"/>
              </a:spcAft>
              <a:buClr>
                <a:srgbClr val="000000"/>
              </a:buClr>
              <a:buSzPts val="1600"/>
              <a:buFont typeface="Arial"/>
              <a:buNone/>
            </a:pPr>
            <a:r>
              <a:rPr lang="en-US" sz="1600" b="0" i="0" u="none" strike="noStrike" cap="none" dirty="0" err="1">
                <a:solidFill>
                  <a:schemeClr val="dk1"/>
                </a:solidFill>
                <a:latin typeface="Times New Roman"/>
                <a:ea typeface="Times New Roman"/>
                <a:cs typeface="Times New Roman"/>
                <a:sym typeface="Times New Roman"/>
              </a:rPr>
              <a:t>dx：d</a:t>
            </a:r>
            <a:r>
              <a:rPr lang="en-US" sz="1600" b="0" i="0" u="none" strike="noStrike" cap="none" dirty="0">
                <a:solidFill>
                  <a:schemeClr val="dk1"/>
                </a:solidFill>
                <a:latin typeface="Times New Roman"/>
                <a:ea typeface="Times New Roman"/>
                <a:cs typeface="Times New Roman"/>
                <a:sym typeface="Times New Roman"/>
              </a:rPr>
              <a:t>: cropping density, </a:t>
            </a:r>
            <a:r>
              <a:rPr lang="en-US" sz="1600" b="0" i="0" u="none" strike="noStrike" cap="none" dirty="0" err="1">
                <a:solidFill>
                  <a:schemeClr val="dk1"/>
                </a:solidFill>
                <a:latin typeface="Times New Roman"/>
                <a:ea typeface="Times New Roman"/>
                <a:cs typeface="Times New Roman"/>
                <a:sym typeface="Times New Roman"/>
              </a:rPr>
              <a:t>x：density</a:t>
            </a:r>
            <a:r>
              <a:rPr lang="zh-TW" altLang="en-US" sz="1600" b="0" i="0" u="none" strike="noStrike" cap="none" dirty="0">
                <a:solidFill>
                  <a:schemeClr val="dk1"/>
                </a:solidFill>
                <a:latin typeface="Times New Roman"/>
                <a:ea typeface="Times New Roman"/>
                <a:cs typeface="Times New Roman"/>
                <a:sym typeface="Times New Roman"/>
              </a:rPr>
              <a:t> </a:t>
            </a:r>
            <a:r>
              <a:rPr lang="en-US" altLang="zh-TW" sz="1600" b="0" i="0" u="none" strike="noStrike" cap="none" dirty="0">
                <a:solidFill>
                  <a:schemeClr val="dk1"/>
                </a:solidFill>
                <a:latin typeface="Times New Roman"/>
                <a:ea typeface="Times New Roman"/>
                <a:cs typeface="Times New Roman"/>
                <a:sym typeface="Times New Roman"/>
              </a:rPr>
              <a:t>in </a:t>
            </a:r>
            <a:r>
              <a:rPr lang="en-US" sz="1600" b="0" i="0" u="none" strike="noStrike" cap="none" dirty="0">
                <a:solidFill>
                  <a:schemeClr val="dk1"/>
                </a:solidFill>
                <a:latin typeface="Times New Roman"/>
                <a:ea typeface="Times New Roman"/>
                <a:cs typeface="Times New Roman"/>
                <a:sym typeface="Times New Roman"/>
              </a:rPr>
              <a:t>plt·m</a:t>
            </a:r>
            <a:r>
              <a:rPr lang="en-US" sz="1600" b="0" i="0" u="none" strike="noStrike" cap="none" baseline="30000" dirty="0">
                <a:solidFill>
                  <a:schemeClr val="dk1"/>
                </a:solidFill>
                <a:latin typeface="Times New Roman"/>
                <a:ea typeface="Times New Roman"/>
                <a:cs typeface="Times New Roman"/>
                <a:sym typeface="Times New Roman"/>
              </a:rPr>
              <a:t>-2</a:t>
            </a:r>
            <a:endParaRPr sz="1600" b="0" i="0" u="none" strike="noStrike" cap="none" dirty="0">
              <a:solidFill>
                <a:schemeClr val="dk1"/>
              </a:solidFill>
              <a:latin typeface="Times New Roman"/>
              <a:ea typeface="Times New Roman"/>
              <a:cs typeface="Times New Roman"/>
              <a:sym typeface="Times New Roman"/>
            </a:endParaRPr>
          </a:p>
          <a:p>
            <a:pPr marL="0" marR="0" lvl="0" indent="290830" algn="just" rtl="0">
              <a:lnSpc>
                <a:spcPct val="125000"/>
              </a:lnSpc>
              <a:spcBef>
                <a:spcPts val="0"/>
              </a:spcBef>
              <a:spcAft>
                <a:spcPts val="0"/>
              </a:spcAft>
              <a:buClr>
                <a:srgbClr val="000000"/>
              </a:buClr>
              <a:buSzPts val="1600"/>
              <a:buFont typeface="Arial"/>
              <a:buNone/>
            </a:pPr>
            <a:r>
              <a:rPr lang="en-US" sz="1600" b="0" i="0" u="none" strike="noStrike" cap="none" dirty="0" err="1">
                <a:solidFill>
                  <a:schemeClr val="dk1"/>
                </a:solidFill>
                <a:latin typeface="Times New Roman"/>
                <a:ea typeface="Times New Roman"/>
                <a:cs typeface="Times New Roman"/>
                <a:sym typeface="Times New Roman"/>
              </a:rPr>
              <a:t>Ex：E</a:t>
            </a:r>
            <a:r>
              <a:rPr lang="en-US" sz="1600" b="0" i="0" u="none" strike="noStrike" cap="none" dirty="0">
                <a:solidFill>
                  <a:schemeClr val="dk1"/>
                </a:solidFill>
                <a:latin typeface="Times New Roman"/>
                <a:ea typeface="Times New Roman"/>
                <a:cs typeface="Times New Roman"/>
                <a:sym typeface="Times New Roman"/>
              </a:rPr>
              <a:t>: EC of nutrient solution, x: </a:t>
            </a:r>
            <a:r>
              <a:rPr lang="en-US" altLang="zh-TW" sz="1600" b="0" i="0" u="none" strike="noStrike" cap="none" dirty="0">
                <a:solidFill>
                  <a:schemeClr val="dk1"/>
                </a:solidFill>
                <a:latin typeface="Times New Roman"/>
                <a:ea typeface="Times New Roman"/>
                <a:cs typeface="Times New Roman"/>
                <a:sym typeface="Times New Roman"/>
              </a:rPr>
              <a:t>EC</a:t>
            </a:r>
            <a:r>
              <a:rPr lang="zh-TW" altLang="en-US" sz="1600" b="0" i="0" u="none" strike="noStrike" cap="none" dirty="0">
                <a:solidFill>
                  <a:schemeClr val="dk1"/>
                </a:solidFill>
                <a:latin typeface="Times New Roman"/>
                <a:ea typeface="Times New Roman"/>
                <a:cs typeface="Times New Roman"/>
                <a:sym typeface="Times New Roman"/>
              </a:rPr>
              <a:t> </a:t>
            </a:r>
            <a:r>
              <a:rPr lang="en-US" altLang="zh-TW" sz="1600" b="0" i="0" u="none" strike="noStrike" cap="none" dirty="0">
                <a:solidFill>
                  <a:schemeClr val="dk1"/>
                </a:solidFill>
                <a:latin typeface="Times New Roman"/>
                <a:ea typeface="Times New Roman"/>
                <a:cs typeface="Times New Roman"/>
                <a:sym typeface="Times New Roman"/>
              </a:rPr>
              <a:t>value in </a:t>
            </a:r>
            <a:r>
              <a:rPr lang="en-US" sz="1600" b="0" i="0" u="none" strike="noStrike" cap="none" dirty="0">
                <a:solidFill>
                  <a:schemeClr val="dk1"/>
                </a:solidFill>
                <a:latin typeface="Times New Roman"/>
                <a:ea typeface="Times New Roman"/>
                <a:cs typeface="Times New Roman"/>
                <a:sym typeface="Times New Roman"/>
              </a:rPr>
              <a:t>mS·cm</a:t>
            </a:r>
            <a:r>
              <a:rPr lang="en-US" sz="1600" b="0" i="0" u="none" strike="noStrike" cap="none" baseline="30000" dirty="0">
                <a:solidFill>
                  <a:schemeClr val="dk1"/>
                </a:solidFill>
                <a:latin typeface="Times New Roman"/>
                <a:ea typeface="Times New Roman"/>
                <a:cs typeface="Times New Roman"/>
                <a:sym typeface="Times New Roman"/>
              </a:rPr>
              <a:t>-1</a:t>
            </a:r>
            <a:endParaRPr sz="1600" b="0" i="0" u="none" strike="noStrike" cap="none" dirty="0">
              <a:solidFill>
                <a:schemeClr val="dk1"/>
              </a:solidFill>
              <a:latin typeface="Times New Roman"/>
              <a:ea typeface="Times New Roman"/>
              <a:cs typeface="Times New Roman"/>
              <a:sym typeface="Times New Roman"/>
            </a:endParaRPr>
          </a:p>
          <a:p>
            <a:pPr marL="0" marR="0" lvl="0" indent="290830" algn="just" rtl="0">
              <a:lnSpc>
                <a:spcPct val="125000"/>
              </a:lnSpc>
              <a:spcBef>
                <a:spcPts val="0"/>
              </a:spcBef>
              <a:spcAft>
                <a:spcPts val="0"/>
              </a:spcAft>
              <a:buClr>
                <a:srgbClr val="000000"/>
              </a:buClr>
              <a:buSzPts val="1600"/>
              <a:buFont typeface="Arial"/>
              <a:buNone/>
            </a:pPr>
            <a:r>
              <a:rPr lang="en-US" sz="1600" b="0" i="0" u="none" strike="noStrike" cap="none" dirty="0">
                <a:solidFill>
                  <a:schemeClr val="dk1"/>
                </a:solidFill>
                <a:latin typeface="Times New Roman"/>
                <a:ea typeface="Times New Roman"/>
                <a:cs typeface="Times New Roman"/>
                <a:sym typeface="Times New Roman"/>
              </a:rPr>
              <a:t>Ax/</a:t>
            </a:r>
            <a:r>
              <a:rPr lang="en-US" sz="1600" b="0" i="0" u="none" strike="noStrike" cap="none" dirty="0" err="1">
                <a:solidFill>
                  <a:schemeClr val="dk1"/>
                </a:solidFill>
                <a:latin typeface="Times New Roman"/>
                <a:ea typeface="Times New Roman"/>
                <a:cs typeface="Times New Roman"/>
                <a:sym typeface="Times New Roman"/>
              </a:rPr>
              <a:t>y：A</a:t>
            </a:r>
            <a:r>
              <a:rPr lang="en-US" sz="1600" b="0" i="0" u="none" strike="noStrike" cap="none" dirty="0">
                <a:solidFill>
                  <a:schemeClr val="dk1"/>
                </a:solidFill>
                <a:latin typeface="Times New Roman"/>
                <a:ea typeface="Times New Roman"/>
                <a:cs typeface="Times New Roman"/>
                <a:sym typeface="Times New Roman"/>
              </a:rPr>
              <a:t>: Indoor temperature, x/y: day/night temperature in ℃</a:t>
            </a:r>
            <a:endParaRPr sz="1800" b="0" i="0" u="none" strike="noStrike" cap="none" dirty="0">
              <a:solidFill>
                <a:schemeClr val="dk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9"/>
                                        </p:tgtEl>
                                        <p:attrNameLst>
                                          <p:attrName>style.visibility</p:attrName>
                                        </p:attrNameLst>
                                      </p:cBhvr>
                                      <p:to>
                                        <p:strVal val="visible"/>
                                      </p:to>
                                    </p:set>
                                    <p:animEffect transition="in" filter="fade">
                                      <p:cBhvr>
                                        <p:cTn id="7" dur="500"/>
                                        <p:tgtEl>
                                          <p:spTgt spid="8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0"/>
                                        </p:tgtEl>
                                        <p:attrNameLst>
                                          <p:attrName>style.visibility</p:attrName>
                                        </p:attrNameLst>
                                      </p:cBhvr>
                                      <p:to>
                                        <p:strVal val="visible"/>
                                      </p:to>
                                    </p:set>
                                    <p:animEffect transition="in" filter="fade">
                                      <p:cBhvr>
                                        <p:cTn id="12" dur="500"/>
                                        <p:tgtEl>
                                          <p:spTgt spid="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pic>
        <p:nvPicPr>
          <p:cNvPr id="876" name="Google Shape;876;p57"/>
          <p:cNvPicPr preferRelativeResize="0"/>
          <p:nvPr/>
        </p:nvPicPr>
        <p:blipFill rotWithShape="1">
          <a:blip r:embed="rId3">
            <a:alphaModFix/>
          </a:blip>
          <a:srcRect/>
          <a:stretch/>
        </p:blipFill>
        <p:spPr>
          <a:xfrm>
            <a:off x="1520224" y="646331"/>
            <a:ext cx="9151551" cy="5633720"/>
          </a:xfrm>
          <a:prstGeom prst="rect">
            <a:avLst/>
          </a:prstGeom>
          <a:noFill/>
          <a:ln>
            <a:noFill/>
          </a:ln>
        </p:spPr>
      </p:pic>
      <p:sp>
        <p:nvSpPr>
          <p:cNvPr id="877" name="Google Shape;877;p57"/>
          <p:cNvSpPr txBox="1">
            <a:spLocks noGrp="1"/>
          </p:cNvSpPr>
          <p:nvPr>
            <p:ph type="sldNum" idx="12"/>
          </p:nvPr>
        </p:nvSpPr>
        <p:spPr>
          <a:xfrm>
            <a:off x="10901080" y="6379605"/>
            <a:ext cx="109369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800"/>
              <a:buNone/>
            </a:pPr>
            <a:fld id="{00000000-1234-1234-1234-123412341234}" type="slidenum">
              <a:rPr lang="en-US"/>
              <a:t>163</a:t>
            </a:fld>
            <a:endParaRPr/>
          </a:p>
        </p:txBody>
      </p:sp>
      <p:sp>
        <p:nvSpPr>
          <p:cNvPr id="878" name="Google Shape;878;p57"/>
          <p:cNvSpPr txBox="1"/>
          <p:nvPr/>
        </p:nvSpPr>
        <p:spPr>
          <a:xfrm>
            <a:off x="131390" y="0"/>
            <a:ext cx="479169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chemeClr val="lt1"/>
                </a:solidFill>
                <a:highlight>
                  <a:srgbClr val="1C4885"/>
                </a:highlight>
                <a:latin typeface="Times New Roman"/>
                <a:ea typeface="Times New Roman"/>
                <a:cs typeface="Times New Roman"/>
                <a:sym typeface="Times New Roman"/>
              </a:rPr>
              <a:t> DAS = 28</a:t>
            </a:r>
            <a:endParaRPr sz="2800" b="0" i="0" u="none" strike="noStrike" cap="none" dirty="0">
              <a:solidFill>
                <a:schemeClr val="lt1"/>
              </a:solidFill>
              <a:highlight>
                <a:srgbClr val="1C4885"/>
              </a:highlight>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58"/>
          <p:cNvSpPr txBox="1">
            <a:spLocks noGrp="1"/>
          </p:cNvSpPr>
          <p:nvPr>
            <p:ph type="sldNum" idx="12"/>
          </p:nvPr>
        </p:nvSpPr>
        <p:spPr>
          <a:xfrm>
            <a:off x="10901080" y="6379605"/>
            <a:ext cx="109369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800"/>
              <a:buNone/>
            </a:pPr>
            <a:fld id="{00000000-1234-1234-1234-123412341234}" type="slidenum">
              <a:rPr lang="en-US"/>
              <a:t>164</a:t>
            </a:fld>
            <a:endParaRPr/>
          </a:p>
        </p:txBody>
      </p:sp>
      <p:graphicFrame>
        <p:nvGraphicFramePr>
          <p:cNvPr id="887" name="Google Shape;887;p58"/>
          <p:cNvGraphicFramePr/>
          <p:nvPr>
            <p:extLst>
              <p:ext uri="{D42A27DB-BD31-4B8C-83A1-F6EECF244321}">
                <p14:modId xmlns:p14="http://schemas.microsoft.com/office/powerpoint/2010/main" val="2499312093"/>
              </p:ext>
            </p:extLst>
          </p:nvPr>
        </p:nvGraphicFramePr>
        <p:xfrm>
          <a:off x="962384" y="902478"/>
          <a:ext cx="9012886" cy="4341410"/>
        </p:xfrm>
        <a:graphic>
          <a:graphicData uri="http://schemas.openxmlformats.org/drawingml/2006/table">
            <a:tbl>
              <a:tblPr firstRow="1" firstCol="1" bandRow="1">
                <a:noFill/>
              </a:tblPr>
              <a:tblGrid>
                <a:gridCol w="2528960">
                  <a:extLst>
                    <a:ext uri="{9D8B030D-6E8A-4147-A177-3AD203B41FA5}">
                      <a16:colId xmlns:a16="http://schemas.microsoft.com/office/drawing/2014/main" val="20000"/>
                    </a:ext>
                  </a:extLst>
                </a:gridCol>
                <a:gridCol w="1745673">
                  <a:extLst>
                    <a:ext uri="{9D8B030D-6E8A-4147-A177-3AD203B41FA5}">
                      <a16:colId xmlns:a16="http://schemas.microsoft.com/office/drawing/2014/main" val="20001"/>
                    </a:ext>
                  </a:extLst>
                </a:gridCol>
                <a:gridCol w="1484415">
                  <a:extLst>
                    <a:ext uri="{9D8B030D-6E8A-4147-A177-3AD203B41FA5}">
                      <a16:colId xmlns:a16="http://schemas.microsoft.com/office/drawing/2014/main" val="20002"/>
                    </a:ext>
                  </a:extLst>
                </a:gridCol>
                <a:gridCol w="3253838">
                  <a:extLst>
                    <a:ext uri="{9D8B030D-6E8A-4147-A177-3AD203B41FA5}">
                      <a16:colId xmlns:a16="http://schemas.microsoft.com/office/drawing/2014/main" val="20003"/>
                    </a:ext>
                  </a:extLst>
                </a:gridCol>
              </a:tblGrid>
              <a:tr h="397474">
                <a:tc>
                  <a:txBody>
                    <a:bodyPr/>
                    <a:lstStyle/>
                    <a:p>
                      <a:pPr marL="0" marR="0" lvl="0" indent="0" algn="ctr" rtl="0">
                        <a:lnSpc>
                          <a:spcPct val="150000"/>
                        </a:lnSpc>
                        <a:spcBef>
                          <a:spcPts val="0"/>
                        </a:spcBef>
                        <a:spcAft>
                          <a:spcPts val="0"/>
                        </a:spcAft>
                        <a:buClr>
                          <a:srgbClr val="000000"/>
                        </a:buClr>
                        <a:buSzPts val="1800"/>
                        <a:buFont typeface="Arial"/>
                        <a:buNone/>
                      </a:pPr>
                      <a:r>
                        <a:rPr lang="en-US" altLang="zh-TW" sz="1800" u="none" strike="noStrike" cap="none" dirty="0"/>
                        <a:t>Treatment code of </a:t>
                      </a:r>
                      <a:r>
                        <a:rPr lang="en-US" altLang="zh-TW" sz="1800" u="none" strike="noStrike" cap="none" dirty="0">
                          <a:solidFill>
                            <a:srgbClr val="FF0000"/>
                          </a:solidFill>
                          <a:highlight>
                            <a:srgbClr val="FFFF00"/>
                          </a:highlight>
                        </a:rPr>
                        <a:t>EXP1</a:t>
                      </a:r>
                      <a:endParaRPr sz="1800" u="none" strike="noStrike" cap="none" dirty="0">
                        <a:solidFill>
                          <a:srgbClr val="FF0000"/>
                        </a:solidFill>
                        <a:highlight>
                          <a:srgbClr val="FFFF00"/>
                        </a:highlight>
                        <a:latin typeface="Times New Roman"/>
                        <a:ea typeface="Times New Roman"/>
                        <a:cs typeface="Times New Roman"/>
                        <a:sym typeface="Times New Roman"/>
                      </a:endParaRPr>
                    </a:p>
                  </a:txBody>
                  <a:tcPr marL="50825" marR="5082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gridSpan="2">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dirty="0"/>
                        <a:t>Shoot fresh mass (g·plt</a:t>
                      </a:r>
                      <a:r>
                        <a:rPr lang="en-US" sz="1800" u="none" strike="noStrike" cap="none" baseline="30000" dirty="0"/>
                        <a:t>-1</a:t>
                      </a:r>
                      <a:r>
                        <a:rPr lang="en-US" sz="1800" u="none" strike="noStrike" cap="none" dirty="0"/>
                        <a:t>)</a:t>
                      </a:r>
                      <a:endParaRPr sz="1800" u="none" strike="noStrike" cap="none" dirty="0">
                        <a:latin typeface="Times New Roman"/>
                        <a:ea typeface="Times New Roman"/>
                        <a:cs typeface="Times New Roman"/>
                        <a:sym typeface="Times New Roman"/>
                      </a:endParaRPr>
                    </a:p>
                  </a:txBody>
                  <a:tcPr marL="50825" marR="5082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hMerge="1">
                  <a:txBody>
                    <a:bodyPr/>
                    <a:lstStyle/>
                    <a:p>
                      <a:endParaRPr lang="zh-TW"/>
                    </a:p>
                  </a:txBody>
                  <a:tcPr/>
                </a:tc>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dirty="0"/>
                        <a:t>Nitrate concentration (mg·kg</a:t>
                      </a:r>
                      <a:r>
                        <a:rPr lang="en-US" sz="1800" u="none" strike="noStrike" cap="none" baseline="30000" dirty="0"/>
                        <a:t>-1</a:t>
                      </a:r>
                      <a:r>
                        <a:rPr lang="en-US" sz="1800" u="none" strike="noStrike" cap="none" dirty="0"/>
                        <a:t>)</a:t>
                      </a:r>
                      <a:endParaRPr sz="1800" u="none" strike="noStrike" cap="none" dirty="0">
                        <a:latin typeface="Times New Roman"/>
                        <a:ea typeface="Times New Roman"/>
                        <a:cs typeface="Times New Roman"/>
                        <a:sym typeface="Times New Roman"/>
                      </a:endParaRPr>
                    </a:p>
                  </a:txBody>
                  <a:tcPr marL="50825" marR="50825" marT="0" marB="0" anchor="ctr">
                    <a:lnT w="28575" cap="flat" cmpd="sng">
                      <a:solidFill>
                        <a:schemeClr val="dk1"/>
                      </a:solidFill>
                      <a:prstDash val="solid"/>
                      <a:round/>
                      <a:headEnd type="none" w="sm" len="sm"/>
                      <a:tailEnd type="none" w="sm" len="sm"/>
                    </a:lnT>
                    <a:lnB w="2857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07240">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t>CW_NTU (CK)</a:t>
                      </a:r>
                      <a:endParaRPr sz="1800" u="none" strike="noStrike" cap="none">
                        <a:latin typeface="Times New Roman"/>
                        <a:ea typeface="Times New Roman"/>
                        <a:cs typeface="Times New Roman"/>
                        <a:sym typeface="Times New Roman"/>
                      </a:endParaRPr>
                    </a:p>
                  </a:txBody>
                  <a:tcPr marL="50825" marR="50825" marT="0" marB="0" anchor="ctr">
                    <a:lnT w="28575" cap="flat" cmpd="sng">
                      <a:solidFill>
                        <a:schemeClr val="dk1"/>
                      </a:solidFill>
                      <a:prstDash val="solid"/>
                      <a:round/>
                      <a:headEnd type="none" w="sm" len="sm"/>
                      <a:tailEnd type="none" w="sm" len="sm"/>
                    </a:lnT>
                    <a:solidFill>
                      <a:srgbClr val="DDEAF6"/>
                    </a:solidFill>
                  </a:tcPr>
                </a:tc>
                <a:tc>
                  <a:txBody>
                    <a:bodyPr/>
                    <a:lstStyle/>
                    <a:p>
                      <a:pPr marL="0" marR="0" lvl="0" indent="0" algn="r" rtl="0">
                        <a:lnSpc>
                          <a:spcPct val="150000"/>
                        </a:lnSpc>
                        <a:spcBef>
                          <a:spcPts val="0"/>
                        </a:spcBef>
                        <a:spcAft>
                          <a:spcPts val="0"/>
                        </a:spcAft>
                        <a:buClr>
                          <a:srgbClr val="000000"/>
                        </a:buClr>
                        <a:buSzPts val="1800"/>
                        <a:buFont typeface="Arial"/>
                        <a:buNone/>
                      </a:pPr>
                      <a:r>
                        <a:rPr lang="en-US" sz="1800" u="none" strike="noStrike" cap="none"/>
                        <a:t>78.5 ± 20.3</a:t>
                      </a:r>
                      <a:endParaRPr sz="1800" u="none" strike="noStrike" cap="none">
                        <a:latin typeface="Times New Roman"/>
                        <a:ea typeface="Times New Roman"/>
                        <a:cs typeface="Times New Roman"/>
                        <a:sym typeface="Times New Roman"/>
                      </a:endParaRPr>
                    </a:p>
                  </a:txBody>
                  <a:tcPr marL="50825" marR="50825" marT="0" marB="0" anchor="ctr">
                    <a:lnT w="28575" cap="flat" cmpd="sng">
                      <a:solidFill>
                        <a:schemeClr val="dk1"/>
                      </a:solidFill>
                      <a:prstDash val="solid"/>
                      <a:round/>
                      <a:headEnd type="none" w="sm" len="sm"/>
                      <a:tailEnd type="none" w="sm" len="sm"/>
                    </a:lnT>
                    <a:solidFill>
                      <a:srgbClr val="DDEAF6"/>
                    </a:solidFill>
                  </a:tcPr>
                </a:tc>
                <a:tc>
                  <a:txBody>
                    <a:bodyPr/>
                    <a:lstStyle/>
                    <a:p>
                      <a:pPr marL="0" marR="0" lvl="0" indent="0" algn="l" rtl="0">
                        <a:lnSpc>
                          <a:spcPct val="150000"/>
                        </a:lnSpc>
                        <a:spcBef>
                          <a:spcPts val="0"/>
                        </a:spcBef>
                        <a:spcAft>
                          <a:spcPts val="0"/>
                        </a:spcAft>
                        <a:buClr>
                          <a:srgbClr val="000000"/>
                        </a:buClr>
                        <a:buSzPts val="1800"/>
                        <a:buFont typeface="Arial"/>
                        <a:buNone/>
                      </a:pPr>
                      <a:r>
                        <a:rPr lang="en-US" sz="1800" u="none" strike="noStrike" cap="none" dirty="0"/>
                        <a:t>ab</a:t>
                      </a:r>
                      <a:endParaRPr sz="1800" u="none" strike="noStrike" cap="none" dirty="0">
                        <a:latin typeface="Times New Roman"/>
                        <a:ea typeface="Times New Roman"/>
                        <a:cs typeface="Times New Roman"/>
                        <a:sym typeface="Times New Roman"/>
                      </a:endParaRPr>
                    </a:p>
                  </a:txBody>
                  <a:tcPr marL="50825" marR="50825" marT="0" marB="0" anchor="ctr">
                    <a:lnT w="28575" cap="flat" cmpd="sng">
                      <a:solidFill>
                        <a:schemeClr val="dk1"/>
                      </a:solidFill>
                      <a:prstDash val="solid"/>
                      <a:round/>
                      <a:headEnd type="none" w="sm" len="sm"/>
                      <a:tailEnd type="none" w="sm" len="sm"/>
                    </a:lnT>
                    <a:solidFill>
                      <a:srgbClr val="DDEAF6"/>
                    </a:solidFill>
                  </a:tcPr>
                </a:tc>
                <a:tc>
                  <a:txBody>
                    <a:bodyPr/>
                    <a:lstStyle/>
                    <a:p>
                      <a:pPr marL="0" marR="0" lvl="0" indent="536575" algn="l" rtl="0">
                        <a:lnSpc>
                          <a:spcPct val="100000"/>
                        </a:lnSpc>
                        <a:spcBef>
                          <a:spcPts val="0"/>
                        </a:spcBef>
                        <a:spcAft>
                          <a:spcPts val="0"/>
                        </a:spcAft>
                        <a:buClr>
                          <a:srgbClr val="000000"/>
                        </a:buClr>
                        <a:buSzPts val="1800"/>
                        <a:buFont typeface="Arial"/>
                        <a:buNone/>
                      </a:pPr>
                      <a:r>
                        <a:rPr lang="en-US" sz="1800" u="none" strike="noStrike" cap="none" dirty="0"/>
                        <a:t>7268 ±   717 ab</a:t>
                      </a:r>
                      <a:endParaRPr sz="1800" u="none" strike="noStrike" cap="none" dirty="0">
                        <a:latin typeface="Times New Roman"/>
                        <a:ea typeface="Times New Roman"/>
                        <a:cs typeface="Times New Roman"/>
                        <a:sym typeface="Times New Roman"/>
                      </a:endParaRPr>
                    </a:p>
                  </a:txBody>
                  <a:tcPr marL="7625" marR="7625" marT="7625" marB="0" anchor="ctr">
                    <a:lnT w="28575" cap="flat" cmpd="sng">
                      <a:solidFill>
                        <a:schemeClr val="dk1"/>
                      </a:solidFill>
                      <a:prstDash val="solid"/>
                      <a:round/>
                      <a:headEnd type="none" w="sm" len="sm"/>
                      <a:tailEnd type="none" w="sm" len="sm"/>
                    </a:lnT>
                    <a:solidFill>
                      <a:srgbClr val="DDEAF6"/>
                    </a:solidFill>
                  </a:tcPr>
                </a:tc>
                <a:extLst>
                  <a:ext uri="{0D108BD9-81ED-4DB2-BD59-A6C34878D82A}">
                    <a16:rowId xmlns:a16="http://schemas.microsoft.com/office/drawing/2014/main" val="10001"/>
                  </a:ext>
                </a:extLst>
              </a:tr>
              <a:tr h="307240">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t>CW_NTU + Mn</a:t>
                      </a:r>
                      <a:endParaRPr sz="1800" u="none" strike="noStrike" cap="none">
                        <a:latin typeface="Times New Roman"/>
                        <a:ea typeface="Times New Roman"/>
                        <a:cs typeface="Times New Roman"/>
                        <a:sym typeface="Times New Roman"/>
                      </a:endParaRPr>
                    </a:p>
                  </a:txBody>
                  <a:tcPr marL="50825" marR="50825" marT="0" marB="0" anchor="ctr">
                    <a:solidFill>
                      <a:srgbClr val="DDEAF6"/>
                    </a:solidFill>
                  </a:tcPr>
                </a:tc>
                <a:tc>
                  <a:txBody>
                    <a:bodyPr/>
                    <a:lstStyle/>
                    <a:p>
                      <a:pPr marL="0" marR="0" lvl="0" indent="0" algn="r" rtl="0">
                        <a:lnSpc>
                          <a:spcPct val="150000"/>
                        </a:lnSpc>
                        <a:spcBef>
                          <a:spcPts val="0"/>
                        </a:spcBef>
                        <a:spcAft>
                          <a:spcPts val="0"/>
                        </a:spcAft>
                        <a:buClr>
                          <a:srgbClr val="000000"/>
                        </a:buClr>
                        <a:buSzPts val="1800"/>
                        <a:buFont typeface="Arial"/>
                        <a:buNone/>
                      </a:pPr>
                      <a:r>
                        <a:rPr lang="en-US" sz="1800" u="none" strike="noStrike" cap="none"/>
                        <a:t>81.6 ± 18.1</a:t>
                      </a:r>
                      <a:endParaRPr sz="1800" u="none" strike="noStrike" cap="none">
                        <a:latin typeface="Times New Roman"/>
                        <a:ea typeface="Times New Roman"/>
                        <a:cs typeface="Times New Roman"/>
                        <a:sym typeface="Times New Roman"/>
                      </a:endParaRPr>
                    </a:p>
                  </a:txBody>
                  <a:tcPr marL="50825" marR="50825" marT="0" marB="0" anchor="ctr">
                    <a:solidFill>
                      <a:srgbClr val="DDEAF6"/>
                    </a:solidFill>
                  </a:tcPr>
                </a:tc>
                <a:tc>
                  <a:txBody>
                    <a:bodyPr/>
                    <a:lstStyle/>
                    <a:p>
                      <a:pPr marL="0" marR="0" lvl="0" indent="0" algn="l" rtl="0">
                        <a:lnSpc>
                          <a:spcPct val="150000"/>
                        </a:lnSpc>
                        <a:spcBef>
                          <a:spcPts val="0"/>
                        </a:spcBef>
                        <a:spcAft>
                          <a:spcPts val="0"/>
                        </a:spcAft>
                        <a:buClr>
                          <a:srgbClr val="000000"/>
                        </a:buClr>
                        <a:buSzPts val="1800"/>
                        <a:buFont typeface="Arial"/>
                        <a:buNone/>
                      </a:pPr>
                      <a:r>
                        <a:rPr lang="en-US" sz="1800" u="none" strike="noStrike" cap="none"/>
                        <a:t>ab</a:t>
                      </a:r>
                      <a:endParaRPr sz="1800" u="none" strike="noStrike" cap="none">
                        <a:latin typeface="Times New Roman"/>
                        <a:ea typeface="Times New Roman"/>
                        <a:cs typeface="Times New Roman"/>
                        <a:sym typeface="Times New Roman"/>
                      </a:endParaRPr>
                    </a:p>
                  </a:txBody>
                  <a:tcPr marL="50825" marR="50825" marT="0" marB="0" anchor="ctr">
                    <a:solidFill>
                      <a:srgbClr val="DDEAF6"/>
                    </a:solidFill>
                  </a:tcPr>
                </a:tc>
                <a:tc>
                  <a:txBody>
                    <a:bodyPr/>
                    <a:lstStyle/>
                    <a:p>
                      <a:pPr marL="0" marR="0" lvl="0" indent="536575" algn="l" rtl="0">
                        <a:lnSpc>
                          <a:spcPct val="100000"/>
                        </a:lnSpc>
                        <a:spcBef>
                          <a:spcPts val="0"/>
                        </a:spcBef>
                        <a:spcAft>
                          <a:spcPts val="0"/>
                        </a:spcAft>
                        <a:buClr>
                          <a:srgbClr val="000000"/>
                        </a:buClr>
                        <a:buSzPts val="1800"/>
                        <a:buFont typeface="Arial"/>
                        <a:buNone/>
                      </a:pPr>
                      <a:r>
                        <a:rPr lang="en-US" sz="1800" u="none" strike="noStrike" cap="none" dirty="0"/>
                        <a:t>8003 ±   541</a:t>
                      </a:r>
                      <a:r>
                        <a:rPr lang="en-US" sz="1800" u="none" strike="noStrike" cap="none" dirty="0">
                          <a:latin typeface="Times New Roman"/>
                          <a:ea typeface="Times New Roman"/>
                          <a:cs typeface="Times New Roman"/>
                          <a:sym typeface="Times New Roman"/>
                        </a:rPr>
                        <a:t> </a:t>
                      </a:r>
                      <a:r>
                        <a:rPr lang="en-US" sz="1800" u="none" strike="noStrike" cap="none" dirty="0"/>
                        <a:t>ab</a:t>
                      </a:r>
                      <a:endParaRPr sz="1800" u="none" strike="noStrike" cap="none" dirty="0">
                        <a:latin typeface="Times New Roman"/>
                        <a:ea typeface="Times New Roman"/>
                        <a:cs typeface="Times New Roman"/>
                        <a:sym typeface="Times New Roman"/>
                      </a:endParaRPr>
                    </a:p>
                  </a:txBody>
                  <a:tcPr marL="7625" marR="7625" marT="7625" marB="0" anchor="ctr">
                    <a:solidFill>
                      <a:srgbClr val="DDEAF6"/>
                    </a:solidFill>
                  </a:tcPr>
                </a:tc>
                <a:extLst>
                  <a:ext uri="{0D108BD9-81ED-4DB2-BD59-A6C34878D82A}">
                    <a16:rowId xmlns:a16="http://schemas.microsoft.com/office/drawing/2014/main" val="10002"/>
                  </a:ext>
                </a:extLst>
              </a:tr>
              <a:tr h="307240">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t>CW_NTU + Mo</a:t>
                      </a:r>
                      <a:endParaRPr sz="1800" u="none" strike="noStrike" cap="none">
                        <a:latin typeface="Times New Roman"/>
                        <a:ea typeface="Times New Roman"/>
                        <a:cs typeface="Times New Roman"/>
                        <a:sym typeface="Times New Roman"/>
                      </a:endParaRPr>
                    </a:p>
                  </a:txBody>
                  <a:tcPr marL="50825" marR="50825" marT="0" marB="0" anchor="ctr">
                    <a:solidFill>
                      <a:srgbClr val="DDEAF6"/>
                    </a:solidFill>
                  </a:tcPr>
                </a:tc>
                <a:tc>
                  <a:txBody>
                    <a:bodyPr/>
                    <a:lstStyle/>
                    <a:p>
                      <a:pPr marL="0" marR="0" lvl="0" indent="0" algn="r" rtl="0">
                        <a:lnSpc>
                          <a:spcPct val="150000"/>
                        </a:lnSpc>
                        <a:spcBef>
                          <a:spcPts val="0"/>
                        </a:spcBef>
                        <a:spcAft>
                          <a:spcPts val="0"/>
                        </a:spcAft>
                        <a:buClr>
                          <a:srgbClr val="000000"/>
                        </a:buClr>
                        <a:buSzPts val="1800"/>
                        <a:buFont typeface="Arial"/>
                        <a:buNone/>
                      </a:pPr>
                      <a:r>
                        <a:rPr lang="en-US" sz="1800" u="none" strike="noStrike" cap="none"/>
                        <a:t>90.0 ± 16.4</a:t>
                      </a:r>
                      <a:endParaRPr sz="1800" u="none" strike="noStrike" cap="none">
                        <a:latin typeface="Times New Roman"/>
                        <a:ea typeface="Times New Roman"/>
                        <a:cs typeface="Times New Roman"/>
                        <a:sym typeface="Times New Roman"/>
                      </a:endParaRPr>
                    </a:p>
                  </a:txBody>
                  <a:tcPr marL="50825" marR="50825" marT="0" marB="0" anchor="ctr">
                    <a:solidFill>
                      <a:srgbClr val="DDEAF6"/>
                    </a:solidFill>
                  </a:tcPr>
                </a:tc>
                <a:tc>
                  <a:txBody>
                    <a:bodyPr/>
                    <a:lstStyle/>
                    <a:p>
                      <a:pPr marL="0" marR="0" lvl="0" indent="0" algn="l" rtl="0">
                        <a:lnSpc>
                          <a:spcPct val="150000"/>
                        </a:lnSpc>
                        <a:spcBef>
                          <a:spcPts val="0"/>
                        </a:spcBef>
                        <a:spcAft>
                          <a:spcPts val="0"/>
                        </a:spcAft>
                        <a:buClr>
                          <a:srgbClr val="000000"/>
                        </a:buClr>
                        <a:buSzPts val="1800"/>
                        <a:buFont typeface="Arial"/>
                        <a:buNone/>
                      </a:pPr>
                      <a:r>
                        <a:rPr lang="en-US" sz="1800" u="none" strike="noStrike" cap="none"/>
                        <a:t>ab</a:t>
                      </a:r>
                      <a:endParaRPr sz="1800" u="none" strike="noStrike" cap="none">
                        <a:latin typeface="Times New Roman"/>
                        <a:ea typeface="Times New Roman"/>
                        <a:cs typeface="Times New Roman"/>
                        <a:sym typeface="Times New Roman"/>
                      </a:endParaRPr>
                    </a:p>
                  </a:txBody>
                  <a:tcPr marL="50825" marR="50825" marT="0" marB="0" anchor="ctr">
                    <a:solidFill>
                      <a:srgbClr val="DDEAF6"/>
                    </a:solidFill>
                  </a:tcPr>
                </a:tc>
                <a:tc>
                  <a:txBody>
                    <a:bodyPr/>
                    <a:lstStyle/>
                    <a:p>
                      <a:pPr marL="0" marR="0" lvl="0" indent="536575" algn="l" rtl="0">
                        <a:lnSpc>
                          <a:spcPct val="100000"/>
                        </a:lnSpc>
                        <a:spcBef>
                          <a:spcPts val="0"/>
                        </a:spcBef>
                        <a:spcAft>
                          <a:spcPts val="0"/>
                        </a:spcAft>
                        <a:buClr>
                          <a:srgbClr val="000000"/>
                        </a:buClr>
                        <a:buSzPts val="1800"/>
                        <a:buFont typeface="Arial"/>
                        <a:buNone/>
                      </a:pPr>
                      <a:r>
                        <a:rPr lang="en-US" sz="1800" u="none" strike="noStrike" cap="none" dirty="0"/>
                        <a:t>8336 ± 1003</a:t>
                      </a:r>
                      <a:r>
                        <a:rPr lang="en-US" sz="1800" u="none" strike="noStrike" cap="none" dirty="0">
                          <a:latin typeface="Times New Roman"/>
                          <a:ea typeface="Times New Roman"/>
                          <a:cs typeface="Times New Roman"/>
                          <a:sym typeface="Times New Roman"/>
                        </a:rPr>
                        <a:t> </a:t>
                      </a:r>
                      <a:r>
                        <a:rPr lang="en-US" sz="1800" u="none" strike="noStrike" cap="none" dirty="0"/>
                        <a:t>ab</a:t>
                      </a:r>
                      <a:endParaRPr sz="1800" u="none" strike="noStrike" cap="none" dirty="0">
                        <a:latin typeface="Times New Roman"/>
                        <a:ea typeface="Times New Roman"/>
                        <a:cs typeface="Times New Roman"/>
                        <a:sym typeface="Times New Roman"/>
                      </a:endParaRPr>
                    </a:p>
                  </a:txBody>
                  <a:tcPr marL="7625" marR="7625" marT="7625" marB="0" anchor="ctr">
                    <a:solidFill>
                      <a:srgbClr val="DDEAF6"/>
                    </a:solidFill>
                  </a:tcPr>
                </a:tc>
                <a:extLst>
                  <a:ext uri="{0D108BD9-81ED-4DB2-BD59-A6C34878D82A}">
                    <a16:rowId xmlns:a16="http://schemas.microsoft.com/office/drawing/2014/main" val="10003"/>
                  </a:ext>
                </a:extLst>
              </a:tr>
              <a:tr h="307240">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t>CW_NTU + MnMo</a:t>
                      </a:r>
                      <a:endParaRPr sz="1800" u="none" strike="noStrike" cap="none">
                        <a:latin typeface="Times New Roman"/>
                        <a:ea typeface="Times New Roman"/>
                        <a:cs typeface="Times New Roman"/>
                        <a:sym typeface="Times New Roman"/>
                      </a:endParaRPr>
                    </a:p>
                  </a:txBody>
                  <a:tcPr marL="50825" marR="50825" marT="0" marB="0" anchor="ctr">
                    <a:solidFill>
                      <a:srgbClr val="DDEAF6"/>
                    </a:solidFill>
                  </a:tcPr>
                </a:tc>
                <a:tc>
                  <a:txBody>
                    <a:bodyPr/>
                    <a:lstStyle/>
                    <a:p>
                      <a:pPr marL="0" marR="0" lvl="0" indent="0" algn="r" rtl="0">
                        <a:lnSpc>
                          <a:spcPct val="150000"/>
                        </a:lnSpc>
                        <a:spcBef>
                          <a:spcPts val="0"/>
                        </a:spcBef>
                        <a:spcAft>
                          <a:spcPts val="0"/>
                        </a:spcAft>
                        <a:buClr>
                          <a:srgbClr val="000000"/>
                        </a:buClr>
                        <a:buSzPts val="1800"/>
                        <a:buFont typeface="Arial"/>
                        <a:buNone/>
                      </a:pPr>
                      <a:r>
                        <a:rPr lang="en-US" sz="1800" u="none" strike="noStrike" cap="none"/>
                        <a:t>72.0 ± 21.4</a:t>
                      </a:r>
                      <a:endParaRPr sz="1800" u="none" strike="noStrike" cap="none">
                        <a:latin typeface="Times New Roman"/>
                        <a:ea typeface="Times New Roman"/>
                        <a:cs typeface="Times New Roman"/>
                        <a:sym typeface="Times New Roman"/>
                      </a:endParaRPr>
                    </a:p>
                  </a:txBody>
                  <a:tcPr marL="50825" marR="50825" marT="0" marB="0" anchor="ctr">
                    <a:solidFill>
                      <a:srgbClr val="DDEAF6"/>
                    </a:solidFill>
                  </a:tcPr>
                </a:tc>
                <a:tc>
                  <a:txBody>
                    <a:bodyPr/>
                    <a:lstStyle/>
                    <a:p>
                      <a:pPr marL="0" marR="0" lvl="0" indent="0" algn="l" rtl="0">
                        <a:lnSpc>
                          <a:spcPct val="150000"/>
                        </a:lnSpc>
                        <a:spcBef>
                          <a:spcPts val="0"/>
                        </a:spcBef>
                        <a:spcAft>
                          <a:spcPts val="0"/>
                        </a:spcAft>
                        <a:buClr>
                          <a:srgbClr val="000000"/>
                        </a:buClr>
                        <a:buSzPts val="1800"/>
                        <a:buFont typeface="Arial"/>
                        <a:buNone/>
                      </a:pPr>
                      <a:r>
                        <a:rPr lang="en-US" sz="1800" u="none" strike="noStrike" cap="none"/>
                        <a:t>b</a:t>
                      </a:r>
                      <a:endParaRPr sz="1800" u="none" strike="noStrike" cap="none">
                        <a:latin typeface="Times New Roman"/>
                        <a:ea typeface="Times New Roman"/>
                        <a:cs typeface="Times New Roman"/>
                        <a:sym typeface="Times New Roman"/>
                      </a:endParaRPr>
                    </a:p>
                  </a:txBody>
                  <a:tcPr marL="50825" marR="50825" marT="0" marB="0" anchor="ctr">
                    <a:solidFill>
                      <a:srgbClr val="DDEAF6"/>
                    </a:solidFill>
                  </a:tcPr>
                </a:tc>
                <a:tc>
                  <a:txBody>
                    <a:bodyPr/>
                    <a:lstStyle/>
                    <a:p>
                      <a:pPr marL="0" marR="0" lvl="0" indent="536575" algn="l" rtl="0">
                        <a:lnSpc>
                          <a:spcPct val="100000"/>
                        </a:lnSpc>
                        <a:spcBef>
                          <a:spcPts val="0"/>
                        </a:spcBef>
                        <a:spcAft>
                          <a:spcPts val="0"/>
                        </a:spcAft>
                        <a:buClr>
                          <a:schemeClr val="dk1"/>
                        </a:buClr>
                        <a:buSzPts val="1800"/>
                        <a:buFont typeface="Times New Roman"/>
                        <a:buNone/>
                      </a:pPr>
                      <a:r>
                        <a:rPr lang="en-US" sz="1800" u="none" strike="noStrike" cap="none" dirty="0"/>
                        <a:t>7913 ±   295</a:t>
                      </a:r>
                      <a:r>
                        <a:rPr lang="en-US" sz="1800" u="none" strike="noStrike" cap="none" dirty="0">
                          <a:latin typeface="Times New Roman"/>
                          <a:ea typeface="Times New Roman"/>
                          <a:cs typeface="Times New Roman"/>
                          <a:sym typeface="Times New Roman"/>
                        </a:rPr>
                        <a:t> </a:t>
                      </a:r>
                      <a:r>
                        <a:rPr lang="en-US" sz="1800" u="none" strike="noStrike" cap="none" dirty="0"/>
                        <a:t>ab</a:t>
                      </a:r>
                      <a:endParaRPr sz="1800" u="none" strike="noStrike" cap="none" dirty="0">
                        <a:latin typeface="Times New Roman"/>
                        <a:ea typeface="Times New Roman"/>
                        <a:cs typeface="Times New Roman"/>
                        <a:sym typeface="Times New Roman"/>
                      </a:endParaRPr>
                    </a:p>
                  </a:txBody>
                  <a:tcPr marL="7625" marR="7625" marT="7625" marB="0" anchor="ctr">
                    <a:solidFill>
                      <a:srgbClr val="DDEAF6"/>
                    </a:solidFill>
                  </a:tcPr>
                </a:tc>
                <a:extLst>
                  <a:ext uri="{0D108BD9-81ED-4DB2-BD59-A6C34878D82A}">
                    <a16:rowId xmlns:a16="http://schemas.microsoft.com/office/drawing/2014/main" val="10004"/>
                  </a:ext>
                </a:extLst>
              </a:tr>
              <a:tr h="307240">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t>RW_NTU</a:t>
                      </a:r>
                      <a:endParaRPr sz="1800" u="none" strike="noStrike" cap="none">
                        <a:latin typeface="Times New Roman"/>
                        <a:ea typeface="Times New Roman"/>
                        <a:cs typeface="Times New Roman"/>
                        <a:sym typeface="Times New Roman"/>
                      </a:endParaRPr>
                    </a:p>
                  </a:txBody>
                  <a:tcPr marL="50825" marR="50825" marT="0" marB="0" anchor="ctr">
                    <a:solidFill>
                      <a:srgbClr val="FFCCCC"/>
                    </a:solidFill>
                  </a:tcPr>
                </a:tc>
                <a:tc>
                  <a:txBody>
                    <a:bodyPr/>
                    <a:lstStyle/>
                    <a:p>
                      <a:pPr marL="0" marR="0" lvl="0" indent="0" algn="r" rtl="0">
                        <a:lnSpc>
                          <a:spcPct val="150000"/>
                        </a:lnSpc>
                        <a:spcBef>
                          <a:spcPts val="0"/>
                        </a:spcBef>
                        <a:spcAft>
                          <a:spcPts val="0"/>
                        </a:spcAft>
                        <a:buClr>
                          <a:srgbClr val="000000"/>
                        </a:buClr>
                        <a:buSzPts val="1800"/>
                        <a:buFont typeface="Arial"/>
                        <a:buNone/>
                      </a:pPr>
                      <a:r>
                        <a:rPr lang="en-US" sz="1800" u="none" strike="noStrike" cap="none"/>
                        <a:t>88.0 ± 28.4</a:t>
                      </a:r>
                      <a:endParaRPr sz="1800" u="none" strike="noStrike" cap="none">
                        <a:latin typeface="Times New Roman"/>
                        <a:ea typeface="Times New Roman"/>
                        <a:cs typeface="Times New Roman"/>
                        <a:sym typeface="Times New Roman"/>
                      </a:endParaRPr>
                    </a:p>
                  </a:txBody>
                  <a:tcPr marL="50825" marR="50825" marT="0" marB="0" anchor="ctr">
                    <a:solidFill>
                      <a:srgbClr val="FFCCCC"/>
                    </a:solidFill>
                  </a:tcPr>
                </a:tc>
                <a:tc>
                  <a:txBody>
                    <a:bodyPr/>
                    <a:lstStyle/>
                    <a:p>
                      <a:pPr marL="0" marR="0" lvl="0" indent="0" algn="l" rtl="0">
                        <a:lnSpc>
                          <a:spcPct val="150000"/>
                        </a:lnSpc>
                        <a:spcBef>
                          <a:spcPts val="0"/>
                        </a:spcBef>
                        <a:spcAft>
                          <a:spcPts val="0"/>
                        </a:spcAft>
                        <a:buClr>
                          <a:srgbClr val="000000"/>
                        </a:buClr>
                        <a:buSzPts val="1800"/>
                        <a:buFont typeface="Arial"/>
                        <a:buNone/>
                      </a:pPr>
                      <a:r>
                        <a:rPr lang="en-US" sz="1800" u="none" strike="noStrike" cap="none"/>
                        <a:t>ab</a:t>
                      </a:r>
                      <a:endParaRPr sz="1800" u="none" strike="noStrike" cap="none">
                        <a:latin typeface="Times New Roman"/>
                        <a:ea typeface="Times New Roman"/>
                        <a:cs typeface="Times New Roman"/>
                        <a:sym typeface="Times New Roman"/>
                      </a:endParaRPr>
                    </a:p>
                  </a:txBody>
                  <a:tcPr marL="50825" marR="50825" marT="0" marB="0" anchor="ctr">
                    <a:solidFill>
                      <a:srgbClr val="FFCCCC"/>
                    </a:solidFill>
                  </a:tcPr>
                </a:tc>
                <a:tc>
                  <a:txBody>
                    <a:bodyPr/>
                    <a:lstStyle/>
                    <a:p>
                      <a:pPr marL="0" marR="0" lvl="0" indent="536575" algn="l" rtl="0">
                        <a:lnSpc>
                          <a:spcPct val="100000"/>
                        </a:lnSpc>
                        <a:spcBef>
                          <a:spcPts val="0"/>
                        </a:spcBef>
                        <a:spcAft>
                          <a:spcPts val="0"/>
                        </a:spcAft>
                        <a:buClr>
                          <a:schemeClr val="dk1"/>
                        </a:buClr>
                        <a:buSzPts val="1800"/>
                        <a:buFont typeface="Times New Roman"/>
                        <a:buNone/>
                      </a:pPr>
                      <a:r>
                        <a:rPr lang="en-US" sz="1800" u="none" strike="noStrike" cap="none" dirty="0"/>
                        <a:t>6777 ±   703</a:t>
                      </a:r>
                      <a:r>
                        <a:rPr lang="en-US" sz="1800" u="none" strike="noStrike" cap="none" dirty="0">
                          <a:latin typeface="Times New Roman"/>
                          <a:ea typeface="Times New Roman"/>
                          <a:cs typeface="Times New Roman"/>
                          <a:sym typeface="Times New Roman"/>
                        </a:rPr>
                        <a:t> </a:t>
                      </a:r>
                      <a:r>
                        <a:rPr lang="en-US" sz="1800" u="none" strike="noStrike" cap="none" dirty="0"/>
                        <a:t>c</a:t>
                      </a:r>
                      <a:endParaRPr sz="1800" u="none" strike="noStrike" cap="none" dirty="0">
                        <a:latin typeface="Times New Roman"/>
                        <a:ea typeface="Times New Roman"/>
                        <a:cs typeface="Times New Roman"/>
                        <a:sym typeface="Times New Roman"/>
                      </a:endParaRPr>
                    </a:p>
                  </a:txBody>
                  <a:tcPr marL="7625" marR="7625" marT="7625" marB="0" anchor="ctr">
                    <a:solidFill>
                      <a:srgbClr val="FFCCCC"/>
                    </a:solidFill>
                  </a:tcPr>
                </a:tc>
                <a:extLst>
                  <a:ext uri="{0D108BD9-81ED-4DB2-BD59-A6C34878D82A}">
                    <a16:rowId xmlns:a16="http://schemas.microsoft.com/office/drawing/2014/main" val="10005"/>
                  </a:ext>
                </a:extLst>
              </a:tr>
              <a:tr h="307240">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t>RW_NTU + Mn</a:t>
                      </a:r>
                      <a:endParaRPr sz="1800" u="none" strike="noStrike" cap="none">
                        <a:latin typeface="Times New Roman"/>
                        <a:ea typeface="Times New Roman"/>
                        <a:cs typeface="Times New Roman"/>
                        <a:sym typeface="Times New Roman"/>
                      </a:endParaRPr>
                    </a:p>
                  </a:txBody>
                  <a:tcPr marL="50825" marR="50825" marT="0" marB="0" anchor="ctr">
                    <a:solidFill>
                      <a:srgbClr val="FFCCCC"/>
                    </a:solidFill>
                  </a:tcPr>
                </a:tc>
                <a:tc>
                  <a:txBody>
                    <a:bodyPr/>
                    <a:lstStyle/>
                    <a:p>
                      <a:pPr marL="0" marR="0" lvl="0" indent="0" algn="r" rtl="0">
                        <a:lnSpc>
                          <a:spcPct val="150000"/>
                        </a:lnSpc>
                        <a:spcBef>
                          <a:spcPts val="0"/>
                        </a:spcBef>
                        <a:spcAft>
                          <a:spcPts val="0"/>
                        </a:spcAft>
                        <a:buClr>
                          <a:srgbClr val="000000"/>
                        </a:buClr>
                        <a:buSzPts val="1800"/>
                        <a:buFont typeface="Arial"/>
                        <a:buNone/>
                      </a:pPr>
                      <a:r>
                        <a:rPr lang="en-US" sz="1800" u="none" strike="noStrike" cap="none"/>
                        <a:t>75.5 ± 31.7</a:t>
                      </a:r>
                      <a:endParaRPr sz="1800" u="none" strike="noStrike" cap="none">
                        <a:latin typeface="Times New Roman"/>
                        <a:ea typeface="Times New Roman"/>
                        <a:cs typeface="Times New Roman"/>
                        <a:sym typeface="Times New Roman"/>
                      </a:endParaRPr>
                    </a:p>
                  </a:txBody>
                  <a:tcPr marL="50825" marR="50825" marT="0" marB="0" anchor="ctr">
                    <a:solidFill>
                      <a:srgbClr val="FFCCCC"/>
                    </a:solidFill>
                  </a:tcPr>
                </a:tc>
                <a:tc>
                  <a:txBody>
                    <a:bodyPr/>
                    <a:lstStyle/>
                    <a:p>
                      <a:pPr marL="0" marR="0" lvl="0" indent="0" algn="l" rtl="0">
                        <a:lnSpc>
                          <a:spcPct val="150000"/>
                        </a:lnSpc>
                        <a:spcBef>
                          <a:spcPts val="0"/>
                        </a:spcBef>
                        <a:spcAft>
                          <a:spcPts val="0"/>
                        </a:spcAft>
                        <a:buClr>
                          <a:srgbClr val="000000"/>
                        </a:buClr>
                        <a:buSzPts val="1800"/>
                        <a:buFont typeface="Arial"/>
                        <a:buNone/>
                      </a:pPr>
                      <a:r>
                        <a:rPr lang="en-US" sz="1800" u="none" strike="noStrike" cap="none"/>
                        <a:t>ab</a:t>
                      </a:r>
                      <a:endParaRPr sz="1800" u="none" strike="noStrike" cap="none">
                        <a:latin typeface="Times New Roman"/>
                        <a:ea typeface="Times New Roman"/>
                        <a:cs typeface="Times New Roman"/>
                        <a:sym typeface="Times New Roman"/>
                      </a:endParaRPr>
                    </a:p>
                  </a:txBody>
                  <a:tcPr marL="50825" marR="50825" marT="0" marB="0" anchor="ctr">
                    <a:solidFill>
                      <a:srgbClr val="FFCCCC"/>
                    </a:solidFill>
                  </a:tcPr>
                </a:tc>
                <a:tc>
                  <a:txBody>
                    <a:bodyPr/>
                    <a:lstStyle/>
                    <a:p>
                      <a:pPr marL="0" marR="0" lvl="0" indent="536575" algn="l" rtl="0">
                        <a:lnSpc>
                          <a:spcPct val="100000"/>
                        </a:lnSpc>
                        <a:spcBef>
                          <a:spcPts val="0"/>
                        </a:spcBef>
                        <a:spcAft>
                          <a:spcPts val="0"/>
                        </a:spcAft>
                        <a:buClr>
                          <a:schemeClr val="dk1"/>
                        </a:buClr>
                        <a:buSzPts val="1800"/>
                        <a:buFont typeface="Times New Roman"/>
                        <a:buNone/>
                      </a:pPr>
                      <a:r>
                        <a:rPr lang="en-US" sz="1800" u="none" strike="noStrike" cap="none" dirty="0"/>
                        <a:t>7113 ±   975</a:t>
                      </a:r>
                      <a:r>
                        <a:rPr lang="en-US" sz="1800" u="none" strike="noStrike" cap="none" dirty="0">
                          <a:latin typeface="Times New Roman"/>
                          <a:ea typeface="Times New Roman"/>
                          <a:cs typeface="Times New Roman"/>
                          <a:sym typeface="Times New Roman"/>
                        </a:rPr>
                        <a:t> </a:t>
                      </a:r>
                      <a:r>
                        <a:rPr lang="en-US" sz="1800" u="none" strike="noStrike" cap="none" dirty="0" err="1"/>
                        <a:t>abc</a:t>
                      </a:r>
                      <a:endParaRPr sz="1800" u="none" strike="noStrike" cap="none" dirty="0">
                        <a:latin typeface="Times New Roman"/>
                        <a:ea typeface="Times New Roman"/>
                        <a:cs typeface="Times New Roman"/>
                        <a:sym typeface="Times New Roman"/>
                      </a:endParaRPr>
                    </a:p>
                  </a:txBody>
                  <a:tcPr marL="7625" marR="7625" marT="7625" marB="0" anchor="ctr">
                    <a:solidFill>
                      <a:srgbClr val="FFCCCC"/>
                    </a:solidFill>
                  </a:tcPr>
                </a:tc>
                <a:extLst>
                  <a:ext uri="{0D108BD9-81ED-4DB2-BD59-A6C34878D82A}">
                    <a16:rowId xmlns:a16="http://schemas.microsoft.com/office/drawing/2014/main" val="10006"/>
                  </a:ext>
                </a:extLst>
              </a:tr>
              <a:tr h="307240">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t>RW_NTU + Mo</a:t>
                      </a:r>
                      <a:endParaRPr sz="1800" u="none" strike="noStrike" cap="none">
                        <a:latin typeface="Times New Roman"/>
                        <a:ea typeface="Times New Roman"/>
                        <a:cs typeface="Times New Roman"/>
                        <a:sym typeface="Times New Roman"/>
                      </a:endParaRPr>
                    </a:p>
                  </a:txBody>
                  <a:tcPr marL="50825" marR="50825" marT="0" marB="0" anchor="ctr">
                    <a:solidFill>
                      <a:srgbClr val="FFCCCC"/>
                    </a:solidFill>
                  </a:tcPr>
                </a:tc>
                <a:tc>
                  <a:txBody>
                    <a:bodyPr/>
                    <a:lstStyle/>
                    <a:p>
                      <a:pPr marL="0" marR="0" lvl="0" indent="0" algn="r" rtl="0">
                        <a:lnSpc>
                          <a:spcPct val="150000"/>
                        </a:lnSpc>
                        <a:spcBef>
                          <a:spcPts val="0"/>
                        </a:spcBef>
                        <a:spcAft>
                          <a:spcPts val="0"/>
                        </a:spcAft>
                        <a:buClr>
                          <a:srgbClr val="000000"/>
                        </a:buClr>
                        <a:buSzPts val="1800"/>
                        <a:buFont typeface="Arial"/>
                        <a:buNone/>
                      </a:pPr>
                      <a:r>
                        <a:rPr lang="en-US" sz="1800" u="none" strike="noStrike" cap="none"/>
                        <a:t>  107.9 ± 38.0 </a:t>
                      </a:r>
                      <a:endParaRPr sz="1800" u="none" strike="noStrike" cap="none">
                        <a:latin typeface="Times New Roman"/>
                        <a:ea typeface="Times New Roman"/>
                        <a:cs typeface="Times New Roman"/>
                        <a:sym typeface="Times New Roman"/>
                      </a:endParaRPr>
                    </a:p>
                  </a:txBody>
                  <a:tcPr marL="50825" marR="50825" marT="0" marB="0" anchor="ctr">
                    <a:solidFill>
                      <a:srgbClr val="FFCCCC"/>
                    </a:solidFill>
                  </a:tcPr>
                </a:tc>
                <a:tc>
                  <a:txBody>
                    <a:bodyPr/>
                    <a:lstStyle/>
                    <a:p>
                      <a:pPr marL="0" marR="0" lvl="0" indent="0" algn="l" rtl="0">
                        <a:lnSpc>
                          <a:spcPct val="150000"/>
                        </a:lnSpc>
                        <a:spcBef>
                          <a:spcPts val="0"/>
                        </a:spcBef>
                        <a:spcAft>
                          <a:spcPts val="0"/>
                        </a:spcAft>
                        <a:buClr>
                          <a:srgbClr val="000000"/>
                        </a:buClr>
                        <a:buSzPts val="1800"/>
                        <a:buFont typeface="Arial"/>
                        <a:buNone/>
                      </a:pPr>
                      <a:r>
                        <a:rPr lang="en-US" sz="1800" u="none" strike="noStrike" cap="none"/>
                        <a:t>a</a:t>
                      </a:r>
                      <a:endParaRPr sz="1800" u="none" strike="noStrike" cap="none">
                        <a:latin typeface="Times New Roman"/>
                        <a:ea typeface="Times New Roman"/>
                        <a:cs typeface="Times New Roman"/>
                        <a:sym typeface="Times New Roman"/>
                      </a:endParaRPr>
                    </a:p>
                  </a:txBody>
                  <a:tcPr marL="50825" marR="50825" marT="0" marB="0" anchor="ctr">
                    <a:solidFill>
                      <a:srgbClr val="FFCCCC"/>
                    </a:solidFill>
                  </a:tcPr>
                </a:tc>
                <a:tc>
                  <a:txBody>
                    <a:bodyPr/>
                    <a:lstStyle/>
                    <a:p>
                      <a:pPr marL="0" marR="0" lvl="0" indent="536575" algn="l" rtl="0">
                        <a:lnSpc>
                          <a:spcPct val="100000"/>
                        </a:lnSpc>
                        <a:spcBef>
                          <a:spcPts val="0"/>
                        </a:spcBef>
                        <a:spcAft>
                          <a:spcPts val="0"/>
                        </a:spcAft>
                        <a:buClr>
                          <a:schemeClr val="dk1"/>
                        </a:buClr>
                        <a:buSzPts val="1800"/>
                        <a:buFont typeface="Times New Roman"/>
                        <a:buNone/>
                      </a:pPr>
                      <a:r>
                        <a:rPr lang="en-US" sz="1800" u="none" strike="noStrike" cap="none" dirty="0"/>
                        <a:t>7503 ± 1141</a:t>
                      </a:r>
                      <a:r>
                        <a:rPr lang="en-US" sz="1800" u="none" strike="noStrike" cap="none" dirty="0">
                          <a:latin typeface="Times New Roman"/>
                          <a:ea typeface="Times New Roman"/>
                          <a:cs typeface="Times New Roman"/>
                          <a:sym typeface="Times New Roman"/>
                        </a:rPr>
                        <a:t> </a:t>
                      </a:r>
                      <a:r>
                        <a:rPr lang="en-US" sz="1800" u="none" strike="noStrike" cap="none" dirty="0" err="1"/>
                        <a:t>bc</a:t>
                      </a:r>
                      <a:endParaRPr sz="1800" u="none" strike="noStrike" cap="none" dirty="0">
                        <a:latin typeface="Times New Roman"/>
                        <a:ea typeface="Times New Roman"/>
                        <a:cs typeface="Times New Roman"/>
                        <a:sym typeface="Times New Roman"/>
                      </a:endParaRPr>
                    </a:p>
                  </a:txBody>
                  <a:tcPr marL="7625" marR="7625" marT="7625" marB="0" anchor="ctr">
                    <a:solidFill>
                      <a:srgbClr val="FFCCCC"/>
                    </a:solidFill>
                  </a:tcPr>
                </a:tc>
                <a:extLst>
                  <a:ext uri="{0D108BD9-81ED-4DB2-BD59-A6C34878D82A}">
                    <a16:rowId xmlns:a16="http://schemas.microsoft.com/office/drawing/2014/main" val="10007"/>
                  </a:ext>
                </a:extLst>
              </a:tr>
              <a:tr h="307240">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dirty="0"/>
                        <a:t>RW_NTU + </a:t>
                      </a:r>
                      <a:r>
                        <a:rPr lang="en-US" sz="1800" u="none" strike="noStrike" cap="none" dirty="0" err="1"/>
                        <a:t>MnMo</a:t>
                      </a:r>
                      <a:endParaRPr sz="1800" u="none" strike="noStrike" cap="none" dirty="0">
                        <a:latin typeface="Times New Roman"/>
                        <a:ea typeface="Times New Roman"/>
                        <a:cs typeface="Times New Roman"/>
                        <a:sym typeface="Times New Roman"/>
                      </a:endParaRPr>
                    </a:p>
                  </a:txBody>
                  <a:tcPr marL="50825" marR="50825" marT="0" marB="0" anchor="ctr">
                    <a:lnB w="12700" cap="flat" cmpd="sng" algn="ctr">
                      <a:solidFill>
                        <a:schemeClr val="tx1"/>
                      </a:solidFill>
                      <a:prstDash val="solid"/>
                      <a:round/>
                      <a:headEnd type="none" w="med" len="med"/>
                      <a:tailEnd type="none" w="med" len="med"/>
                    </a:lnB>
                    <a:solidFill>
                      <a:srgbClr val="FFCCCC"/>
                    </a:solidFill>
                  </a:tcPr>
                </a:tc>
                <a:tc>
                  <a:txBody>
                    <a:bodyPr/>
                    <a:lstStyle/>
                    <a:p>
                      <a:pPr marL="0" marR="0" lvl="0" indent="0" algn="r" rtl="0">
                        <a:lnSpc>
                          <a:spcPct val="150000"/>
                        </a:lnSpc>
                        <a:spcBef>
                          <a:spcPts val="0"/>
                        </a:spcBef>
                        <a:spcAft>
                          <a:spcPts val="0"/>
                        </a:spcAft>
                        <a:buClr>
                          <a:srgbClr val="000000"/>
                        </a:buClr>
                        <a:buSzPts val="1800"/>
                        <a:buFont typeface="Arial"/>
                        <a:buNone/>
                      </a:pPr>
                      <a:r>
                        <a:rPr lang="en-US" sz="1800" u="none" strike="noStrike" cap="none" dirty="0"/>
                        <a:t>71.9 ± 25.7</a:t>
                      </a:r>
                      <a:endParaRPr sz="1800" u="none" strike="noStrike" cap="none" dirty="0">
                        <a:latin typeface="Times New Roman"/>
                        <a:ea typeface="Times New Roman"/>
                        <a:cs typeface="Times New Roman"/>
                        <a:sym typeface="Times New Roman"/>
                      </a:endParaRPr>
                    </a:p>
                  </a:txBody>
                  <a:tcPr marL="50825" marR="50825" marT="0" marB="0" anchor="ctr">
                    <a:lnB w="12700" cap="flat" cmpd="sng" algn="ctr">
                      <a:solidFill>
                        <a:schemeClr val="tx1"/>
                      </a:solidFill>
                      <a:prstDash val="solid"/>
                      <a:round/>
                      <a:headEnd type="none" w="med" len="med"/>
                      <a:tailEnd type="none" w="med" len="med"/>
                    </a:lnB>
                    <a:solidFill>
                      <a:srgbClr val="FFCCCC"/>
                    </a:solidFill>
                  </a:tcPr>
                </a:tc>
                <a:tc>
                  <a:txBody>
                    <a:bodyPr/>
                    <a:lstStyle/>
                    <a:p>
                      <a:pPr marL="0" marR="0" lvl="0" indent="0" algn="l" rtl="0">
                        <a:lnSpc>
                          <a:spcPct val="150000"/>
                        </a:lnSpc>
                        <a:spcBef>
                          <a:spcPts val="0"/>
                        </a:spcBef>
                        <a:spcAft>
                          <a:spcPts val="0"/>
                        </a:spcAft>
                        <a:buClr>
                          <a:srgbClr val="000000"/>
                        </a:buClr>
                        <a:buSzPts val="1800"/>
                        <a:buFont typeface="Arial"/>
                        <a:buNone/>
                      </a:pPr>
                      <a:r>
                        <a:rPr lang="en-US" sz="1800" u="none" strike="noStrike" cap="none" dirty="0"/>
                        <a:t>b</a:t>
                      </a:r>
                      <a:endParaRPr sz="1800" u="none" strike="noStrike" cap="none" dirty="0">
                        <a:latin typeface="Times New Roman"/>
                        <a:ea typeface="Times New Roman"/>
                        <a:cs typeface="Times New Roman"/>
                        <a:sym typeface="Times New Roman"/>
                      </a:endParaRPr>
                    </a:p>
                  </a:txBody>
                  <a:tcPr marL="50825" marR="50825" marT="0" marB="0" anchor="ctr">
                    <a:lnB w="12700" cap="flat" cmpd="sng" algn="ctr">
                      <a:solidFill>
                        <a:schemeClr val="tx1"/>
                      </a:solidFill>
                      <a:prstDash val="solid"/>
                      <a:round/>
                      <a:headEnd type="none" w="med" len="med"/>
                      <a:tailEnd type="none" w="med" len="med"/>
                    </a:lnB>
                    <a:solidFill>
                      <a:srgbClr val="FFCCCC"/>
                    </a:solidFill>
                  </a:tcPr>
                </a:tc>
                <a:tc>
                  <a:txBody>
                    <a:bodyPr/>
                    <a:lstStyle/>
                    <a:p>
                      <a:pPr marL="0" marR="0" lvl="0" indent="536575" algn="l" rtl="0">
                        <a:lnSpc>
                          <a:spcPct val="100000"/>
                        </a:lnSpc>
                        <a:spcBef>
                          <a:spcPts val="0"/>
                        </a:spcBef>
                        <a:spcAft>
                          <a:spcPts val="0"/>
                        </a:spcAft>
                        <a:buClr>
                          <a:schemeClr val="dk1"/>
                        </a:buClr>
                        <a:buSzPts val="1800"/>
                        <a:buFont typeface="Times New Roman"/>
                        <a:buNone/>
                      </a:pPr>
                      <a:r>
                        <a:rPr lang="en-US" sz="1800" u="none" strike="noStrike" cap="none" dirty="0"/>
                        <a:t>7794 ±   478</a:t>
                      </a:r>
                      <a:r>
                        <a:rPr lang="en-US" sz="1800" u="none" strike="noStrike" cap="none" dirty="0">
                          <a:latin typeface="Times New Roman"/>
                          <a:ea typeface="Times New Roman"/>
                          <a:cs typeface="Times New Roman"/>
                          <a:sym typeface="Times New Roman"/>
                        </a:rPr>
                        <a:t> </a:t>
                      </a:r>
                      <a:r>
                        <a:rPr lang="en-US" sz="1800" u="none" strike="noStrike" cap="none" dirty="0"/>
                        <a:t>ab</a:t>
                      </a:r>
                      <a:endParaRPr sz="1800" u="none" strike="noStrike" cap="none" dirty="0">
                        <a:latin typeface="Times New Roman"/>
                        <a:ea typeface="Times New Roman"/>
                        <a:cs typeface="Times New Roman"/>
                        <a:sym typeface="Times New Roman"/>
                      </a:endParaRPr>
                    </a:p>
                  </a:txBody>
                  <a:tcPr marL="7625" marR="7625" marT="7625" marB="0" anchor="ctr">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10008"/>
                  </a:ext>
                </a:extLst>
              </a:tr>
              <a:tr h="1004136">
                <a:tc gridSpan="4">
                  <a:txBody>
                    <a:bodyPr/>
                    <a:lstStyle/>
                    <a:p>
                      <a:pPr marL="0" marR="0" lvl="0" indent="0" algn="l" rtl="0">
                        <a:lnSpc>
                          <a:spcPct val="150000"/>
                        </a:lnSpc>
                        <a:spcBef>
                          <a:spcPts val="0"/>
                        </a:spcBef>
                        <a:spcAft>
                          <a:spcPts val="0"/>
                        </a:spcAft>
                        <a:buClr>
                          <a:srgbClr val="000000"/>
                        </a:buClr>
                        <a:buSzPts val="1200"/>
                        <a:buFont typeface="Arial"/>
                        <a:buNone/>
                      </a:pPr>
                      <a:endParaRPr sz="1200" u="none" strike="noStrike" cap="none" dirty="0">
                        <a:latin typeface="Times New Roman"/>
                        <a:ea typeface="Times New Roman"/>
                        <a:cs typeface="Times New Roman"/>
                        <a:sym typeface="Times New Roman"/>
                      </a:endParaRPr>
                    </a:p>
                  </a:txBody>
                  <a:tcPr marL="50825" marR="50825" marT="0" marB="0">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12"/>
                  </a:ext>
                </a:extLst>
              </a:tr>
            </a:tbl>
          </a:graphicData>
        </a:graphic>
      </p:graphicFrame>
      <p:sp>
        <p:nvSpPr>
          <p:cNvPr id="888" name="Google Shape;888;p58"/>
          <p:cNvSpPr txBox="1"/>
          <p:nvPr/>
        </p:nvSpPr>
        <p:spPr>
          <a:xfrm>
            <a:off x="475497" y="270731"/>
            <a:ext cx="187581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highlight>
                  <a:srgbClr val="1C4885"/>
                </a:highlight>
                <a:latin typeface="Times New Roman"/>
                <a:ea typeface="Times New Roman"/>
                <a:cs typeface="Times New Roman"/>
                <a:sym typeface="Times New Roman"/>
              </a:rPr>
              <a:t>DAS = 28</a:t>
            </a:r>
            <a:endParaRPr sz="2000" b="0" i="0" u="none" strike="noStrike" cap="none" dirty="0">
              <a:solidFill>
                <a:schemeClr val="lt1"/>
              </a:solidFill>
              <a:highlight>
                <a:srgbClr val="1C4885"/>
              </a:highlight>
              <a:latin typeface="Times New Roman"/>
              <a:ea typeface="Times New Roman"/>
              <a:cs typeface="Times New Roman"/>
              <a:sym typeface="Times New Roman"/>
            </a:endParaRPr>
          </a:p>
        </p:txBody>
      </p:sp>
      <p:sp>
        <p:nvSpPr>
          <p:cNvPr id="890" name="Google Shape;890;p58"/>
          <p:cNvSpPr/>
          <p:nvPr/>
        </p:nvSpPr>
        <p:spPr>
          <a:xfrm>
            <a:off x="3632529" y="3502295"/>
            <a:ext cx="2299855" cy="399503"/>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8" name="Google Shape;908;p60">
            <a:extLst>
              <a:ext uri="{FF2B5EF4-FFF2-40B4-BE49-F238E27FC236}">
                <a16:creationId xmlns:a16="http://schemas.microsoft.com/office/drawing/2014/main" id="{674A99B9-F09E-4E6E-802F-B7DF6A9670AD}"/>
              </a:ext>
            </a:extLst>
          </p:cNvPr>
          <p:cNvSpPr txBox="1"/>
          <p:nvPr/>
        </p:nvSpPr>
        <p:spPr>
          <a:xfrm>
            <a:off x="962384" y="4238533"/>
            <a:ext cx="8027237" cy="2677616"/>
          </a:xfrm>
          <a:prstGeom prst="rect">
            <a:avLst/>
          </a:prstGeom>
          <a:solidFill>
            <a:schemeClr val="bg1"/>
          </a:solid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1C4885"/>
              </a:buClr>
              <a:buSzPts val="3200"/>
              <a:buFont typeface="Noto Sans Symbols"/>
              <a:buChar char="●"/>
            </a:pPr>
            <a:r>
              <a:rPr lang="en-US" sz="2000" b="0" i="0" u="none" strike="noStrike" cap="none" dirty="0">
                <a:solidFill>
                  <a:srgbClr val="262626"/>
                </a:solidFill>
                <a:latin typeface="Times New Roman"/>
                <a:ea typeface="Times New Roman"/>
                <a:cs typeface="Times New Roman"/>
                <a:sym typeface="Times New Roman"/>
              </a:rPr>
              <a:t>NTU + Mo is the best recipe</a:t>
            </a:r>
            <a:r>
              <a:rPr lang="zh-TW" altLang="en-US" sz="2000" b="0" i="0" u="none" strike="noStrike" cap="none" dirty="0">
                <a:solidFill>
                  <a:srgbClr val="262626"/>
                </a:solidFill>
                <a:latin typeface="Times New Roman"/>
                <a:ea typeface="Times New Roman"/>
                <a:cs typeface="Times New Roman"/>
                <a:sym typeface="Times New Roman"/>
              </a:rPr>
              <a:t> </a:t>
            </a:r>
            <a:r>
              <a:rPr lang="en-US" altLang="zh-TW" sz="2000" dirty="0">
                <a:solidFill>
                  <a:srgbClr val="262626"/>
                </a:solidFill>
                <a:latin typeface="Times New Roman"/>
                <a:ea typeface="Times New Roman"/>
                <a:cs typeface="Times New Roman"/>
                <a:sym typeface="Times New Roman"/>
              </a:rPr>
              <a:t>for</a:t>
            </a:r>
            <a:r>
              <a:rPr lang="en-US" altLang="zh-TW" sz="2000" b="0" i="0" u="none" strike="noStrike" cap="none" dirty="0">
                <a:solidFill>
                  <a:srgbClr val="262626"/>
                </a:solidFill>
                <a:latin typeface="Times New Roman"/>
                <a:ea typeface="Times New Roman"/>
                <a:cs typeface="Times New Roman"/>
                <a:sym typeface="Times New Roman"/>
              </a:rPr>
              <a:t> shoot fresh mass</a:t>
            </a:r>
            <a:endParaRPr sz="2000" b="0" i="0" u="none" strike="noStrike" cap="none" dirty="0">
              <a:solidFill>
                <a:srgbClr val="262626"/>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rgbClr val="1C4885"/>
              </a:buClr>
              <a:buSzPts val="3200"/>
              <a:buFont typeface="Noto Sans Symbols"/>
              <a:buChar char="●"/>
            </a:pPr>
            <a:r>
              <a:rPr lang="en-US" sz="2000" b="0" i="0" u="none" strike="noStrike" cap="none" dirty="0">
                <a:solidFill>
                  <a:srgbClr val="262626"/>
                </a:solidFill>
                <a:latin typeface="Times New Roman"/>
                <a:ea typeface="Times New Roman"/>
                <a:cs typeface="Times New Roman"/>
                <a:sym typeface="Times New Roman"/>
              </a:rPr>
              <a:t>NTU + </a:t>
            </a:r>
            <a:r>
              <a:rPr lang="en-US" sz="2000" b="0" i="0" u="none" strike="noStrike" cap="none" dirty="0" err="1">
                <a:solidFill>
                  <a:srgbClr val="262626"/>
                </a:solidFill>
                <a:latin typeface="Times New Roman"/>
                <a:ea typeface="Times New Roman"/>
                <a:cs typeface="Times New Roman"/>
                <a:sym typeface="Times New Roman"/>
              </a:rPr>
              <a:t>MnMo</a:t>
            </a:r>
            <a:r>
              <a:rPr lang="en-US" sz="2000" b="0" i="0" u="none" strike="noStrike" cap="none" dirty="0">
                <a:solidFill>
                  <a:srgbClr val="262626"/>
                </a:solidFill>
                <a:latin typeface="Times New Roman"/>
                <a:ea typeface="Times New Roman"/>
                <a:cs typeface="Times New Roman"/>
                <a:sym typeface="Times New Roman"/>
              </a:rPr>
              <a:t> leads to biological disorder </a:t>
            </a:r>
          </a:p>
          <a:p>
            <a:pPr marL="457200" marR="0" lvl="0" indent="-457200" algn="l" rtl="0">
              <a:lnSpc>
                <a:spcPct val="100000"/>
              </a:lnSpc>
              <a:spcBef>
                <a:spcPts val="0"/>
              </a:spcBef>
              <a:spcAft>
                <a:spcPts val="0"/>
              </a:spcAft>
              <a:buClr>
                <a:srgbClr val="1C4885"/>
              </a:buClr>
              <a:buSzPts val="3200"/>
              <a:buFont typeface="Noto Sans Symbols"/>
              <a:buChar char="●"/>
            </a:pPr>
            <a:r>
              <a:rPr lang="en-US" sz="2000" b="0" i="0" u="none" strike="noStrike" cap="none" dirty="0">
                <a:solidFill>
                  <a:srgbClr val="262626"/>
                </a:solidFill>
                <a:latin typeface="Times New Roman"/>
                <a:ea typeface="Times New Roman"/>
                <a:cs typeface="Times New Roman"/>
                <a:sym typeface="Times New Roman"/>
              </a:rPr>
              <a:t>High proportion of red light can be used</a:t>
            </a:r>
          </a:p>
          <a:p>
            <a:pPr marL="457200" marR="0" lvl="0" indent="-457200" algn="l" rtl="0">
              <a:lnSpc>
                <a:spcPct val="100000"/>
              </a:lnSpc>
              <a:spcBef>
                <a:spcPts val="0"/>
              </a:spcBef>
              <a:spcAft>
                <a:spcPts val="0"/>
              </a:spcAft>
              <a:buClr>
                <a:srgbClr val="1C4885"/>
              </a:buClr>
              <a:buSzPts val="3200"/>
              <a:buFont typeface="Noto Sans Symbols"/>
              <a:buChar char="●"/>
            </a:pPr>
            <a:r>
              <a:rPr lang="en-US" sz="2000" b="0" i="0" u="none" strike="noStrike" cap="none" dirty="0">
                <a:solidFill>
                  <a:srgbClr val="262626"/>
                </a:solidFill>
                <a:latin typeface="Times New Roman"/>
                <a:ea typeface="Times New Roman"/>
                <a:cs typeface="Times New Roman"/>
                <a:sym typeface="Times New Roman"/>
              </a:rPr>
              <a:t>EC drop from 1.2 to 0.6 at 2 weeks before harvest does not help in reducing nitrate concentration, which </a:t>
            </a:r>
            <a:r>
              <a:rPr lang="en-US" altLang="zh-TW" sz="2000" dirty="0">
                <a:solidFill>
                  <a:srgbClr val="262626"/>
                </a:solidFill>
                <a:latin typeface="Times New Roman"/>
                <a:ea typeface="Times New Roman"/>
                <a:cs typeface="Times New Roman"/>
                <a:sym typeface="Times New Roman"/>
              </a:rPr>
              <a:t>is still very high (&gt;&gt; 3000 ppm)</a:t>
            </a:r>
          </a:p>
          <a:p>
            <a:pPr marL="457200" marR="0" lvl="0" indent="-457200" algn="l" rtl="0">
              <a:lnSpc>
                <a:spcPct val="100000"/>
              </a:lnSpc>
              <a:spcBef>
                <a:spcPts val="0"/>
              </a:spcBef>
              <a:spcAft>
                <a:spcPts val="0"/>
              </a:spcAft>
              <a:buClr>
                <a:srgbClr val="1C4885"/>
              </a:buClr>
              <a:buSzPts val="3200"/>
              <a:buFont typeface="Noto Sans Symbols"/>
              <a:buChar char="●"/>
            </a:pPr>
            <a:r>
              <a:rPr lang="en-US" altLang="zh-TW" sz="2000" dirty="0">
                <a:solidFill>
                  <a:srgbClr val="262626"/>
                </a:solidFill>
                <a:latin typeface="Times New Roman"/>
                <a:ea typeface="Times New Roman"/>
                <a:cs typeface="Times New Roman"/>
                <a:sym typeface="Times New Roman"/>
              </a:rPr>
              <a:t>Drop of EC leads to the low shoot fresh mass. </a:t>
            </a:r>
          </a:p>
          <a:p>
            <a:pPr marL="457200" indent="-457200">
              <a:buClr>
                <a:srgbClr val="1C4885"/>
              </a:buClr>
              <a:buSzPts val="3200"/>
              <a:buFont typeface="Noto Sans Symbols"/>
              <a:buChar char="●"/>
            </a:pPr>
            <a:endParaRPr lang="en-US" altLang="zh-TW" sz="2000" dirty="0">
              <a:solidFill>
                <a:srgbClr val="262626"/>
              </a:solidFill>
              <a:latin typeface="Times New Roman"/>
              <a:ea typeface="Times New Roman"/>
              <a:cs typeface="Times New Roman"/>
              <a:sym typeface="Times New Roman"/>
            </a:endParaRPr>
          </a:p>
          <a:p>
            <a:pPr marL="457200" marR="0" lvl="0" indent="-457200" algn="l" rtl="0">
              <a:lnSpc>
                <a:spcPct val="100000"/>
              </a:lnSpc>
              <a:spcBef>
                <a:spcPts val="0"/>
              </a:spcBef>
              <a:spcAft>
                <a:spcPts val="0"/>
              </a:spcAft>
              <a:buClr>
                <a:srgbClr val="1C4885"/>
              </a:buClr>
              <a:buSzPts val="3200"/>
              <a:buFont typeface="Noto Sans Symbols"/>
              <a:buChar char="●"/>
            </a:pPr>
            <a:endParaRPr sz="2800" b="0" i="0" u="none" strike="noStrike" cap="none" dirty="0">
              <a:solidFill>
                <a:srgbClr val="262626"/>
              </a:solidFill>
              <a:latin typeface="Times New Roman"/>
              <a:ea typeface="Times New Roman"/>
              <a:cs typeface="Times New Roman"/>
              <a:sym typeface="Times New Roman"/>
            </a:endParaRPr>
          </a:p>
        </p:txBody>
      </p:sp>
      <p:pic>
        <p:nvPicPr>
          <p:cNvPr id="9" name="Google Shape;881;p57">
            <a:extLst>
              <a:ext uri="{FF2B5EF4-FFF2-40B4-BE49-F238E27FC236}">
                <a16:creationId xmlns:a16="http://schemas.microsoft.com/office/drawing/2014/main" id="{CDEE5D49-057F-4489-975A-77D01F763C0D}"/>
              </a:ext>
            </a:extLst>
          </p:cNvPr>
          <p:cNvPicPr preferRelativeResize="0"/>
          <p:nvPr/>
        </p:nvPicPr>
        <p:blipFill rotWithShape="1">
          <a:blip r:embed="rId3">
            <a:alphaModFix/>
          </a:blip>
          <a:srcRect l="75297" t="18393" r="7543" b="64495"/>
          <a:stretch/>
        </p:blipFill>
        <p:spPr>
          <a:xfrm>
            <a:off x="9136197" y="4396551"/>
            <a:ext cx="2311730" cy="1983054"/>
          </a:xfrm>
          <a:prstGeom prst="rect">
            <a:avLst/>
          </a:prstGeom>
          <a:noFill/>
          <a:ln w="38100" cap="flat" cmpd="sng">
            <a:solidFill>
              <a:srgbClr val="1C4885"/>
            </a:solidFill>
            <a:prstDash val="solid"/>
            <a:round/>
            <a:headEnd type="none" w="sm" len="sm"/>
            <a:tailEnd type="none" w="sm" len="sm"/>
          </a:ln>
        </p:spPr>
      </p:pic>
      <p:sp>
        <p:nvSpPr>
          <p:cNvPr id="10" name="Google Shape;890;p58">
            <a:extLst>
              <a:ext uri="{FF2B5EF4-FFF2-40B4-BE49-F238E27FC236}">
                <a16:creationId xmlns:a16="http://schemas.microsoft.com/office/drawing/2014/main" id="{68094315-5519-425D-A493-E88B8F55E9C0}"/>
              </a:ext>
            </a:extLst>
          </p:cNvPr>
          <p:cNvSpPr/>
          <p:nvPr/>
        </p:nvSpPr>
        <p:spPr>
          <a:xfrm>
            <a:off x="3632529" y="2002635"/>
            <a:ext cx="2299855" cy="399503"/>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0"/>
                                        </p:tgtEl>
                                        <p:attrNameLst>
                                          <p:attrName>style.visibility</p:attrName>
                                        </p:attrNameLst>
                                      </p:cBhvr>
                                      <p:to>
                                        <p:strVal val="visible"/>
                                      </p:to>
                                    </p:set>
                                    <p:animEffect transition="in" filter="fade">
                                      <p:cBhvr>
                                        <p:cTn id="7" dur="500"/>
                                        <p:tgtEl>
                                          <p:spTgt spid="89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72"/>
          <p:cNvSpPr txBox="1">
            <a:spLocks noGrp="1"/>
          </p:cNvSpPr>
          <p:nvPr>
            <p:ph type="sldNum" idx="12"/>
          </p:nvPr>
        </p:nvSpPr>
        <p:spPr>
          <a:xfrm>
            <a:off x="10901080" y="6379605"/>
            <a:ext cx="109369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800"/>
              <a:buNone/>
            </a:pPr>
            <a:fld id="{00000000-1234-1234-1234-123412341234}" type="slidenum">
              <a:rPr lang="en-US"/>
              <a:t>165</a:t>
            </a:fld>
            <a:endParaRPr/>
          </a:p>
        </p:txBody>
      </p:sp>
      <p:graphicFrame>
        <p:nvGraphicFramePr>
          <p:cNvPr id="1056" name="Google Shape;1056;p72"/>
          <p:cNvGraphicFramePr/>
          <p:nvPr>
            <p:extLst>
              <p:ext uri="{D42A27DB-BD31-4B8C-83A1-F6EECF244321}">
                <p14:modId xmlns:p14="http://schemas.microsoft.com/office/powerpoint/2010/main" val="1204632448"/>
              </p:ext>
            </p:extLst>
          </p:nvPr>
        </p:nvGraphicFramePr>
        <p:xfrm>
          <a:off x="869322" y="1211283"/>
          <a:ext cx="10453356" cy="3968664"/>
        </p:xfrm>
        <a:graphic>
          <a:graphicData uri="http://schemas.openxmlformats.org/drawingml/2006/table">
            <a:tbl>
              <a:tblPr firstRow="1" firstCol="1" bandRow="1">
                <a:noFill/>
              </a:tblPr>
              <a:tblGrid>
                <a:gridCol w="2561281">
                  <a:extLst>
                    <a:ext uri="{9D8B030D-6E8A-4147-A177-3AD203B41FA5}">
                      <a16:colId xmlns:a16="http://schemas.microsoft.com/office/drawing/2014/main" val="20000"/>
                    </a:ext>
                  </a:extLst>
                </a:gridCol>
                <a:gridCol w="1842974">
                  <a:extLst>
                    <a:ext uri="{9D8B030D-6E8A-4147-A177-3AD203B41FA5}">
                      <a16:colId xmlns:a16="http://schemas.microsoft.com/office/drawing/2014/main" val="20001"/>
                    </a:ext>
                  </a:extLst>
                </a:gridCol>
                <a:gridCol w="2016367">
                  <a:extLst>
                    <a:ext uri="{9D8B030D-6E8A-4147-A177-3AD203B41FA5}">
                      <a16:colId xmlns:a16="http://schemas.microsoft.com/office/drawing/2014/main" val="20002"/>
                    </a:ext>
                  </a:extLst>
                </a:gridCol>
                <a:gridCol w="2016367">
                  <a:extLst>
                    <a:ext uri="{9D8B030D-6E8A-4147-A177-3AD203B41FA5}">
                      <a16:colId xmlns:a16="http://schemas.microsoft.com/office/drawing/2014/main" val="20003"/>
                    </a:ext>
                  </a:extLst>
                </a:gridCol>
                <a:gridCol w="2016367">
                  <a:extLst>
                    <a:ext uri="{9D8B030D-6E8A-4147-A177-3AD203B41FA5}">
                      <a16:colId xmlns:a16="http://schemas.microsoft.com/office/drawing/2014/main" val="20004"/>
                    </a:ext>
                  </a:extLst>
                </a:gridCol>
              </a:tblGrid>
              <a:tr h="332510">
                <a:tc gridSpan="5">
                  <a:txBody>
                    <a:bodyPr/>
                    <a:lstStyle/>
                    <a:p>
                      <a:pPr marL="0" marR="0" lvl="0" indent="0" algn="l" rtl="0">
                        <a:lnSpc>
                          <a:spcPct val="150000"/>
                        </a:lnSpc>
                        <a:spcBef>
                          <a:spcPts val="0"/>
                        </a:spcBef>
                        <a:spcAft>
                          <a:spcPts val="0"/>
                        </a:spcAft>
                        <a:buClr>
                          <a:srgbClr val="000000"/>
                        </a:buClr>
                        <a:buSzPts val="2000"/>
                        <a:buFont typeface="Arial"/>
                        <a:buNone/>
                      </a:pPr>
                      <a:r>
                        <a:rPr lang="en-US" sz="2000" u="none" strike="noStrike" cap="none" dirty="0"/>
                        <a:t>Treatments of EC reduction at various stages (EC in mS·cm</a:t>
                      </a:r>
                      <a:r>
                        <a:rPr lang="en-US" sz="2000" u="none" strike="noStrike" cap="none" baseline="30000" dirty="0"/>
                        <a:t>-1</a:t>
                      </a:r>
                      <a:r>
                        <a:rPr lang="en-US" sz="2000" u="none" strike="noStrike" cap="none" dirty="0"/>
                        <a:t>) in</a:t>
                      </a:r>
                      <a:r>
                        <a:rPr lang="en-US" sz="2000" u="none" strike="noStrike" cap="none" dirty="0">
                          <a:solidFill>
                            <a:srgbClr val="FF0000"/>
                          </a:solidFill>
                          <a:highlight>
                            <a:srgbClr val="FFFF00"/>
                          </a:highlight>
                        </a:rPr>
                        <a:t> EXP2</a:t>
                      </a:r>
                    </a:p>
                    <a:p>
                      <a:pPr marL="0" marR="0" lvl="0" indent="0" algn="l" rtl="0">
                        <a:lnSpc>
                          <a:spcPct val="150000"/>
                        </a:lnSpc>
                        <a:spcBef>
                          <a:spcPts val="0"/>
                        </a:spcBef>
                        <a:spcAft>
                          <a:spcPts val="0"/>
                        </a:spcAft>
                        <a:buClr>
                          <a:srgbClr val="000000"/>
                        </a:buClr>
                        <a:buSzPts val="2000"/>
                        <a:buFont typeface="Arial"/>
                        <a:buNone/>
                      </a:pPr>
                      <a:endParaRPr sz="2000" u="none" strike="noStrike" cap="none" dirty="0">
                        <a:solidFill>
                          <a:srgbClr val="FF0000"/>
                        </a:solidFill>
                        <a:highlight>
                          <a:srgbClr val="FFFF00"/>
                        </a:highlight>
                        <a:latin typeface="Times New Roman"/>
                        <a:ea typeface="Times New Roman"/>
                        <a:cs typeface="Times New Roman"/>
                        <a:sym typeface="Times New Roman"/>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931509">
                <a:tc>
                  <a:txBody>
                    <a:bodyPr/>
                    <a:lstStyle/>
                    <a:p>
                      <a:pPr marL="0" marR="0" lvl="0" indent="0" algn="l" rtl="0">
                        <a:lnSpc>
                          <a:spcPct val="150000"/>
                        </a:lnSpc>
                        <a:spcBef>
                          <a:spcPts val="0"/>
                        </a:spcBef>
                        <a:spcAft>
                          <a:spcPts val="0"/>
                        </a:spcAft>
                        <a:buClr>
                          <a:srgbClr val="000000"/>
                        </a:buClr>
                        <a:buSzPts val="2000"/>
                        <a:buFont typeface="Arial"/>
                        <a:buNone/>
                      </a:pPr>
                      <a:r>
                        <a:rPr lang="en-US" sz="2000" u="none" strike="noStrike" cap="none" dirty="0"/>
                        <a:t>            </a:t>
                      </a:r>
                      <a:endParaRPr sz="1400" u="none" strike="noStrike" cap="none" dirty="0"/>
                    </a:p>
                    <a:p>
                      <a:pPr marL="0" marR="0" lvl="0" indent="0" algn="ctr" rtl="0">
                        <a:lnSpc>
                          <a:spcPct val="150000"/>
                        </a:lnSpc>
                        <a:spcBef>
                          <a:spcPts val="0"/>
                        </a:spcBef>
                        <a:spcAft>
                          <a:spcPts val="0"/>
                        </a:spcAft>
                        <a:buClr>
                          <a:srgbClr val="000000"/>
                        </a:buClr>
                        <a:buSzPts val="2000"/>
                        <a:buFont typeface="Arial"/>
                        <a:buNone/>
                      </a:pPr>
                      <a:r>
                        <a:rPr lang="zh-TW" altLang="en-US" sz="2000" u="none" strike="noStrike" cap="none" dirty="0">
                          <a:latin typeface="Times New Roman"/>
                          <a:ea typeface="Times New Roman"/>
                          <a:cs typeface="Times New Roman"/>
                          <a:sym typeface="Times New Roman"/>
                        </a:rPr>
                        <a:t> </a:t>
                      </a:r>
                      <a:r>
                        <a:rPr lang="en-US" altLang="zh-TW" sz="2000" u="none" strike="noStrike" cap="none" dirty="0">
                          <a:latin typeface="Times New Roman"/>
                          <a:ea typeface="Times New Roman"/>
                          <a:cs typeface="Times New Roman"/>
                          <a:sym typeface="Times New Roman"/>
                        </a:rPr>
                        <a:t>EC reduction code</a:t>
                      </a:r>
                      <a:endParaRPr sz="2000" u="none" strike="noStrike" cap="none" dirty="0">
                        <a:latin typeface="Times New Roman"/>
                        <a:ea typeface="Times New Roman"/>
                        <a:cs typeface="Times New Roman"/>
                        <a:sym typeface="Times New Roman"/>
                      </a:endParaRPr>
                    </a:p>
                  </a:txBody>
                  <a:tcPr marL="68575" marR="68575" marT="0" marB="0">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t>Seeding stage </a:t>
                      </a:r>
                      <a:endParaRPr sz="2000" u="none" strike="noStrike" cap="none" dirty="0"/>
                    </a:p>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t>DAS = 4~7</a:t>
                      </a:r>
                      <a:endParaRPr sz="2000" u="none" strike="noStrike" cap="none" dirty="0">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t>Seedling stage</a:t>
                      </a:r>
                    </a:p>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t>DAS = 8~14</a:t>
                      </a:r>
                      <a:endParaRPr sz="2000" u="none" strike="noStrike" cap="none" dirty="0">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t>Mature stage 1</a:t>
                      </a:r>
                      <a:endParaRPr sz="2000" u="none" strike="noStrike" cap="none" dirty="0"/>
                    </a:p>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t>DAS = 15~21</a:t>
                      </a:r>
                      <a:endParaRPr sz="2000" u="none" strike="noStrike" cap="none" dirty="0">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t>Mature stage 2</a:t>
                      </a:r>
                      <a:endParaRPr sz="2000" u="none" strike="noStrike" cap="none" dirty="0"/>
                    </a:p>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t>DAS = 22~28</a:t>
                      </a:r>
                      <a:endParaRPr sz="2000" u="none" strike="noStrike" cap="none" dirty="0">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35511">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t>EC-48 (no drop)</a:t>
                      </a:r>
                      <a:endParaRPr sz="2000" u="none" strike="noStrike" cap="none" dirty="0">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1.2</a:t>
                      </a:r>
                      <a:endParaRPr sz="2000" u="none" strike="noStrike" cap="none">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solidFill>
                      <a:srgbClr val="EAB200"/>
                    </a:solidFill>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1.2</a:t>
                      </a:r>
                      <a:endParaRPr sz="2000" u="none" strike="noStrike" cap="none">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solidFill>
                      <a:srgbClr val="EAB200"/>
                    </a:solidFill>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1.2</a:t>
                      </a:r>
                      <a:endParaRPr sz="2000" u="none" strike="noStrike" cap="none">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solidFill>
                      <a:srgbClr val="EAB200"/>
                    </a:solidFill>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1.2</a:t>
                      </a:r>
                      <a:endParaRPr sz="2000" u="none" strike="noStrike" cap="none">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solidFill>
                      <a:srgbClr val="EAB200"/>
                    </a:solidFill>
                  </a:tcPr>
                </a:tc>
                <a:extLst>
                  <a:ext uri="{0D108BD9-81ED-4DB2-BD59-A6C34878D82A}">
                    <a16:rowId xmlns:a16="http://schemas.microsoft.com/office/drawing/2014/main" val="10002"/>
                  </a:ext>
                </a:extLst>
              </a:tr>
              <a:tr h="435511">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t>EC-39 (1 rapid drop)</a:t>
                      </a:r>
                      <a:endParaRPr sz="2000" u="none" strike="noStrike" cap="none" dirty="0">
                        <a:latin typeface="Times New Roman"/>
                        <a:ea typeface="Times New Roman"/>
                        <a:cs typeface="Times New Roman"/>
                        <a:sym typeface="Times New Roman"/>
                      </a:endParaRPr>
                    </a:p>
                  </a:txBody>
                  <a:tcPr marL="68575" marR="68575" marT="0" marB="0" anchor="ct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1.2</a:t>
                      </a:r>
                      <a:endParaRPr sz="2000" u="none" strike="noStrike" cap="none">
                        <a:latin typeface="Times New Roman"/>
                        <a:ea typeface="Times New Roman"/>
                        <a:cs typeface="Times New Roman"/>
                        <a:sym typeface="Times New Roman"/>
                      </a:endParaRPr>
                    </a:p>
                  </a:txBody>
                  <a:tcPr marL="68575" marR="68575" marT="0" marB="0" anchor="ctr">
                    <a:solidFill>
                      <a:srgbClr val="EAB200"/>
                    </a:solidFill>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1.2</a:t>
                      </a:r>
                      <a:endParaRPr sz="2000" u="none" strike="noStrike" cap="none">
                        <a:latin typeface="Times New Roman"/>
                        <a:ea typeface="Times New Roman"/>
                        <a:cs typeface="Times New Roman"/>
                        <a:sym typeface="Times New Roman"/>
                      </a:endParaRPr>
                    </a:p>
                  </a:txBody>
                  <a:tcPr marL="68575" marR="68575" marT="0" marB="0" anchor="ctr">
                    <a:solidFill>
                      <a:srgbClr val="EAB200"/>
                    </a:solidFill>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1.2</a:t>
                      </a:r>
                      <a:endParaRPr sz="2000" u="none" strike="noStrike" cap="none">
                        <a:latin typeface="Times New Roman"/>
                        <a:ea typeface="Times New Roman"/>
                        <a:cs typeface="Times New Roman"/>
                        <a:sym typeface="Times New Roman"/>
                      </a:endParaRPr>
                    </a:p>
                  </a:txBody>
                  <a:tcPr marL="68575" marR="68575" marT="0" marB="0" anchor="ctr">
                    <a:solidFill>
                      <a:srgbClr val="EAB200"/>
                    </a:solidFill>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0.3</a:t>
                      </a:r>
                      <a:endParaRPr sz="2000" u="none" strike="noStrike" cap="none">
                        <a:latin typeface="Times New Roman"/>
                        <a:ea typeface="Times New Roman"/>
                        <a:cs typeface="Times New Roman"/>
                        <a:sym typeface="Times New Roman"/>
                      </a:endParaRPr>
                    </a:p>
                  </a:txBody>
                  <a:tcPr marL="68575" marR="68575" marT="0" marB="0" anchor="ctr">
                    <a:solidFill>
                      <a:srgbClr val="A8D08C"/>
                    </a:solidFill>
                  </a:tcPr>
                </a:tc>
                <a:extLst>
                  <a:ext uri="{0D108BD9-81ED-4DB2-BD59-A6C34878D82A}">
                    <a16:rowId xmlns:a16="http://schemas.microsoft.com/office/drawing/2014/main" val="10003"/>
                  </a:ext>
                </a:extLst>
              </a:tr>
              <a:tr h="435511">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t>EC-36 (1 mild drop)</a:t>
                      </a:r>
                      <a:endParaRPr sz="2000" u="none" strike="noStrike" cap="none" dirty="0">
                        <a:latin typeface="Times New Roman"/>
                        <a:ea typeface="Times New Roman"/>
                        <a:cs typeface="Times New Roman"/>
                        <a:sym typeface="Times New Roman"/>
                      </a:endParaRPr>
                    </a:p>
                  </a:txBody>
                  <a:tcPr marL="68575" marR="68575" marT="0" marB="0" anchor="ctr">
                    <a:lnB w="12700" cap="flat" cmpd="sng" algn="ctr">
                      <a:solidFill>
                        <a:schemeClr val="tx1"/>
                      </a:solidFill>
                      <a:prstDash val="solid"/>
                      <a:round/>
                      <a:headEnd type="none" w="med" len="med"/>
                      <a:tailEnd type="none" w="med" len="med"/>
                    </a:lnB>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1.2</a:t>
                      </a:r>
                      <a:endParaRPr sz="2000" u="none" strike="noStrike" cap="none">
                        <a:latin typeface="Times New Roman"/>
                        <a:ea typeface="Times New Roman"/>
                        <a:cs typeface="Times New Roman"/>
                        <a:sym typeface="Times New Roman"/>
                      </a:endParaRPr>
                    </a:p>
                  </a:txBody>
                  <a:tcPr marL="68575" marR="68575" marT="0" marB="0" anchor="ctr">
                    <a:lnB w="12700" cap="flat" cmpd="sng" algn="ctr">
                      <a:solidFill>
                        <a:schemeClr val="tx1"/>
                      </a:solidFill>
                      <a:prstDash val="solid"/>
                      <a:round/>
                      <a:headEnd type="none" w="med" len="med"/>
                      <a:tailEnd type="none" w="med" len="med"/>
                    </a:lnB>
                    <a:solidFill>
                      <a:srgbClr val="EAB200"/>
                    </a:solidFill>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1.2</a:t>
                      </a:r>
                      <a:endParaRPr sz="2000" u="none" strike="noStrike" cap="none">
                        <a:latin typeface="Times New Roman"/>
                        <a:ea typeface="Times New Roman"/>
                        <a:cs typeface="Times New Roman"/>
                        <a:sym typeface="Times New Roman"/>
                      </a:endParaRPr>
                    </a:p>
                  </a:txBody>
                  <a:tcPr marL="68575" marR="68575" marT="0" marB="0" anchor="ctr">
                    <a:lnB w="12700" cap="flat" cmpd="sng" algn="ctr">
                      <a:solidFill>
                        <a:schemeClr val="tx1"/>
                      </a:solidFill>
                      <a:prstDash val="solid"/>
                      <a:round/>
                      <a:headEnd type="none" w="med" len="med"/>
                      <a:tailEnd type="none" w="med" len="med"/>
                    </a:lnB>
                    <a:solidFill>
                      <a:srgbClr val="EAB200"/>
                    </a:solidFill>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0.6</a:t>
                      </a:r>
                      <a:endParaRPr sz="2000" u="none" strike="noStrike" cap="none">
                        <a:latin typeface="Times New Roman"/>
                        <a:ea typeface="Times New Roman"/>
                        <a:cs typeface="Times New Roman"/>
                        <a:sym typeface="Times New Roman"/>
                      </a:endParaRPr>
                    </a:p>
                  </a:txBody>
                  <a:tcPr marL="68575" marR="68575" marT="0" marB="0" anchor="ctr">
                    <a:lnB w="12700" cap="flat" cmpd="sng" algn="ctr">
                      <a:solidFill>
                        <a:schemeClr val="tx1"/>
                      </a:solidFill>
                      <a:prstDash val="solid"/>
                      <a:round/>
                      <a:headEnd type="none" w="med" len="med"/>
                      <a:tailEnd type="none" w="med" len="med"/>
                    </a:lnB>
                    <a:solidFill>
                      <a:srgbClr val="8DA9DB"/>
                    </a:solidFill>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0.6</a:t>
                      </a:r>
                      <a:endParaRPr sz="2000" u="none" strike="noStrike" cap="none">
                        <a:latin typeface="Times New Roman"/>
                        <a:ea typeface="Times New Roman"/>
                        <a:cs typeface="Times New Roman"/>
                        <a:sym typeface="Times New Roman"/>
                      </a:endParaRPr>
                    </a:p>
                  </a:txBody>
                  <a:tcPr marL="68575" marR="68575" marT="0" marB="0" anchor="ctr">
                    <a:lnB w="12700" cap="flat" cmpd="sng" algn="ctr">
                      <a:solidFill>
                        <a:schemeClr val="tx1"/>
                      </a:solidFill>
                      <a:prstDash val="solid"/>
                      <a:round/>
                      <a:headEnd type="none" w="med" len="med"/>
                      <a:tailEnd type="none" w="med" len="med"/>
                    </a:lnB>
                    <a:solidFill>
                      <a:srgbClr val="8DA9DB"/>
                    </a:solidFill>
                  </a:tcPr>
                </a:tc>
                <a:extLst>
                  <a:ext uri="{0D108BD9-81ED-4DB2-BD59-A6C34878D82A}">
                    <a16:rowId xmlns:a16="http://schemas.microsoft.com/office/drawing/2014/main" val="10004"/>
                  </a:ext>
                </a:extLst>
              </a:tr>
              <a:tr h="435511">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t>EC-33 (2 mild drops)</a:t>
                      </a:r>
                      <a:endParaRPr sz="2000" u="none" strike="noStrike" cap="none" dirty="0">
                        <a:latin typeface="Times New Roman"/>
                        <a:ea typeface="Times New Roman"/>
                        <a:cs typeface="Times New Roman"/>
                        <a:sym typeface="Times New Roman"/>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t>1.2</a:t>
                      </a:r>
                      <a:endParaRPr sz="2000" u="none" strike="noStrike" cap="none" dirty="0">
                        <a:latin typeface="Times New Roman"/>
                        <a:ea typeface="Times New Roman"/>
                        <a:cs typeface="Times New Roman"/>
                        <a:sym typeface="Times New Roman"/>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B200"/>
                    </a:solidFill>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t>1.2</a:t>
                      </a:r>
                      <a:endParaRPr sz="2000" u="none" strike="noStrike" cap="none" dirty="0">
                        <a:latin typeface="Times New Roman"/>
                        <a:ea typeface="Times New Roman"/>
                        <a:cs typeface="Times New Roman"/>
                        <a:sym typeface="Times New Roman"/>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B200"/>
                    </a:solidFill>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t>0.6</a:t>
                      </a:r>
                      <a:endParaRPr sz="2000" u="none" strike="noStrike" cap="none" dirty="0">
                        <a:latin typeface="Times New Roman"/>
                        <a:ea typeface="Times New Roman"/>
                        <a:cs typeface="Times New Roman"/>
                        <a:sym typeface="Times New Roman"/>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A9DB"/>
                    </a:solidFill>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t>0.3</a:t>
                      </a:r>
                      <a:endParaRPr sz="2000" u="none" strike="noStrike" cap="none" dirty="0">
                        <a:latin typeface="Times New Roman"/>
                        <a:ea typeface="Times New Roman"/>
                        <a:cs typeface="Times New Roman"/>
                        <a:sym typeface="Times New Roman"/>
                      </a:endParaRPr>
                    </a:p>
                  </a:txBody>
                  <a:tcPr marL="68575" marR="6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8D08C"/>
                    </a:solidFill>
                  </a:tcPr>
                </a:tc>
                <a:extLst>
                  <a:ext uri="{0D108BD9-81ED-4DB2-BD59-A6C34878D82A}">
                    <a16:rowId xmlns:a16="http://schemas.microsoft.com/office/drawing/2014/main" val="10005"/>
                  </a:ext>
                </a:extLst>
              </a:tr>
              <a:tr h="435511">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t>EC-24 (2 mild drops)</a:t>
                      </a:r>
                      <a:endParaRPr sz="2000" u="none" strike="noStrike" cap="none" dirty="0">
                        <a:latin typeface="Times New Roman"/>
                        <a:ea typeface="Times New Roman"/>
                        <a:cs typeface="Times New Roman"/>
                        <a:sym typeface="Times New Roman"/>
                      </a:endParaRPr>
                    </a:p>
                  </a:txBody>
                  <a:tcPr marL="68575" marR="68575" marT="0" marB="0" anchor="ctr">
                    <a:lnT w="12700" cap="flat" cmpd="sng" algn="ctr">
                      <a:solidFill>
                        <a:schemeClr val="tx1"/>
                      </a:solidFill>
                      <a:prstDash val="solid"/>
                      <a:round/>
                      <a:headEnd type="none" w="med" len="med"/>
                      <a:tailEnd type="none" w="med" len="med"/>
                    </a:lnT>
                    <a:lnB w="28575" cap="flat" cmpd="sng">
                      <a:solidFill>
                        <a:schemeClr val="dk1"/>
                      </a:solidFill>
                      <a:prstDash val="solid"/>
                      <a:round/>
                      <a:headEnd type="none" w="sm" len="sm"/>
                      <a:tailEnd type="none" w="sm" len="sm"/>
                    </a:lnB>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1.2</a:t>
                      </a:r>
                      <a:endParaRPr sz="2000" u="none" strike="noStrike" cap="none">
                        <a:latin typeface="Times New Roman"/>
                        <a:ea typeface="Times New Roman"/>
                        <a:cs typeface="Times New Roman"/>
                        <a:sym typeface="Times New Roman"/>
                      </a:endParaRPr>
                    </a:p>
                  </a:txBody>
                  <a:tcPr marL="68575" marR="68575" marT="0" marB="0" anchor="ctr">
                    <a:lnT w="12700" cap="flat" cmpd="sng" algn="ctr">
                      <a:solidFill>
                        <a:schemeClr val="tx1"/>
                      </a:solidFill>
                      <a:prstDash val="solid"/>
                      <a:round/>
                      <a:headEnd type="none" w="med" len="med"/>
                      <a:tailEnd type="none" w="med" len="med"/>
                    </a:lnT>
                    <a:lnB w="28575" cap="flat" cmpd="sng">
                      <a:solidFill>
                        <a:schemeClr val="dk1"/>
                      </a:solidFill>
                      <a:prstDash val="solid"/>
                      <a:round/>
                      <a:headEnd type="none" w="sm" len="sm"/>
                      <a:tailEnd type="none" w="sm" len="sm"/>
                    </a:lnB>
                    <a:solidFill>
                      <a:srgbClr val="EAB200"/>
                    </a:solidFill>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0.6</a:t>
                      </a:r>
                      <a:endParaRPr sz="2000" u="none" strike="noStrike" cap="none">
                        <a:latin typeface="Times New Roman"/>
                        <a:ea typeface="Times New Roman"/>
                        <a:cs typeface="Times New Roman"/>
                        <a:sym typeface="Times New Roman"/>
                      </a:endParaRPr>
                    </a:p>
                  </a:txBody>
                  <a:tcPr marL="68575" marR="68575" marT="0" marB="0" anchor="ctr">
                    <a:lnT w="12700" cap="flat" cmpd="sng" algn="ctr">
                      <a:solidFill>
                        <a:schemeClr val="tx1"/>
                      </a:solidFill>
                      <a:prstDash val="solid"/>
                      <a:round/>
                      <a:headEnd type="none" w="med" len="med"/>
                      <a:tailEnd type="none" w="med" len="med"/>
                    </a:lnT>
                    <a:lnB w="28575" cap="flat" cmpd="sng">
                      <a:solidFill>
                        <a:schemeClr val="dk1"/>
                      </a:solidFill>
                      <a:prstDash val="solid"/>
                      <a:round/>
                      <a:headEnd type="none" w="sm" len="sm"/>
                      <a:tailEnd type="none" w="sm" len="sm"/>
                    </a:lnB>
                    <a:solidFill>
                      <a:srgbClr val="8DA9DB"/>
                    </a:solidFill>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t>0.3</a:t>
                      </a:r>
                      <a:endParaRPr sz="2000" u="none" strike="noStrike" cap="none" dirty="0">
                        <a:latin typeface="Times New Roman"/>
                        <a:ea typeface="Times New Roman"/>
                        <a:cs typeface="Times New Roman"/>
                        <a:sym typeface="Times New Roman"/>
                      </a:endParaRPr>
                    </a:p>
                  </a:txBody>
                  <a:tcPr marL="68575" marR="68575" marT="0" marB="0" anchor="ctr">
                    <a:lnT w="12700" cap="flat" cmpd="sng" algn="ctr">
                      <a:solidFill>
                        <a:schemeClr val="tx1"/>
                      </a:solidFill>
                      <a:prstDash val="solid"/>
                      <a:round/>
                      <a:headEnd type="none" w="med" len="med"/>
                      <a:tailEnd type="none" w="med" len="med"/>
                    </a:lnT>
                    <a:lnB w="28575" cap="flat" cmpd="sng">
                      <a:solidFill>
                        <a:schemeClr val="dk1"/>
                      </a:solidFill>
                      <a:prstDash val="solid"/>
                      <a:round/>
                      <a:headEnd type="none" w="sm" len="sm"/>
                      <a:tailEnd type="none" w="sm" len="sm"/>
                    </a:lnB>
                    <a:solidFill>
                      <a:srgbClr val="A8D08C"/>
                    </a:solidFill>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t>0.3</a:t>
                      </a:r>
                      <a:endParaRPr sz="2000" u="none" strike="noStrike" cap="none" dirty="0">
                        <a:latin typeface="Times New Roman"/>
                        <a:ea typeface="Times New Roman"/>
                        <a:cs typeface="Times New Roman"/>
                        <a:sym typeface="Times New Roman"/>
                      </a:endParaRPr>
                    </a:p>
                  </a:txBody>
                  <a:tcPr marL="68575" marR="68575" marT="0" marB="0" anchor="ctr">
                    <a:lnT w="12700" cap="flat" cmpd="sng" algn="ctr">
                      <a:solidFill>
                        <a:schemeClr val="tx1"/>
                      </a:solidFill>
                      <a:prstDash val="solid"/>
                      <a:round/>
                      <a:headEnd type="none" w="med" len="med"/>
                      <a:tailEnd type="none" w="med" len="med"/>
                    </a:lnT>
                    <a:lnB w="28575" cap="flat" cmpd="sng">
                      <a:solidFill>
                        <a:schemeClr val="dk1"/>
                      </a:solidFill>
                      <a:prstDash val="solid"/>
                      <a:round/>
                      <a:headEnd type="none" w="sm" len="sm"/>
                      <a:tailEnd type="none" w="sm" len="sm"/>
                    </a:lnB>
                    <a:solidFill>
                      <a:srgbClr val="A8D08C"/>
                    </a:solidFill>
                  </a:tcPr>
                </a:tc>
                <a:extLst>
                  <a:ext uri="{0D108BD9-81ED-4DB2-BD59-A6C34878D82A}">
                    <a16:rowId xmlns:a16="http://schemas.microsoft.com/office/drawing/2014/main" val="10006"/>
                  </a:ext>
                </a:extLst>
              </a:tr>
            </a:tbl>
          </a:graphicData>
        </a:graphic>
      </p:graphicFrame>
      <p:sp>
        <p:nvSpPr>
          <p:cNvPr id="6" name="文字方塊 5">
            <a:extLst>
              <a:ext uri="{FF2B5EF4-FFF2-40B4-BE49-F238E27FC236}">
                <a16:creationId xmlns:a16="http://schemas.microsoft.com/office/drawing/2014/main" id="{B718E168-FAA1-4D39-8193-AE8FE603A873}"/>
              </a:ext>
            </a:extLst>
          </p:cNvPr>
          <p:cNvSpPr txBox="1"/>
          <p:nvPr/>
        </p:nvSpPr>
        <p:spPr>
          <a:xfrm>
            <a:off x="787901" y="262675"/>
            <a:ext cx="10901547" cy="830997"/>
          </a:xfrm>
          <a:prstGeom prst="rect">
            <a:avLst/>
          </a:prstGeom>
          <a:noFill/>
        </p:spPr>
        <p:txBody>
          <a:bodyPr wrap="square" rtlCol="0">
            <a:spAutoFit/>
          </a:bodyPr>
          <a:lstStyle/>
          <a:p>
            <a:r>
              <a:rPr lang="en-US" altLang="zh-TW" sz="2400" dirty="0">
                <a:solidFill>
                  <a:srgbClr val="202124"/>
                </a:solidFill>
                <a:latin typeface="Arial Unicode MS"/>
                <a:ea typeface="inherit"/>
              </a:rPr>
              <a:t>L5. Growing </a:t>
            </a:r>
            <a:r>
              <a:rPr lang="zh-TW" altLang="zh-TW" sz="2400" dirty="0">
                <a:solidFill>
                  <a:srgbClr val="202124"/>
                </a:solidFill>
                <a:latin typeface="Arial Unicode MS"/>
                <a:ea typeface="inherit"/>
              </a:rPr>
              <a:t>Komatsuna</a:t>
            </a:r>
            <a:r>
              <a:rPr lang="en-US" altLang="zh-TW" sz="2400" dirty="0">
                <a:solidFill>
                  <a:srgbClr val="202124"/>
                </a:solidFill>
                <a:latin typeface="Arial Unicode MS"/>
                <a:ea typeface="inherit"/>
              </a:rPr>
              <a:t> </a:t>
            </a:r>
            <a:r>
              <a:rPr lang="en-US" altLang="zh-TW" sz="2400" dirty="0">
                <a:solidFill>
                  <a:srgbClr val="FF0000"/>
                </a:solidFill>
                <a:latin typeface="Arial Unicode MS"/>
                <a:ea typeface="inherit"/>
              </a:rPr>
              <a:t>with supplemental Micro elements </a:t>
            </a:r>
          </a:p>
          <a:p>
            <a:r>
              <a:rPr lang="en-US" altLang="zh-TW" sz="2400" dirty="0">
                <a:solidFill>
                  <a:srgbClr val="FF0000"/>
                </a:solidFill>
                <a:latin typeface="Arial Unicode MS"/>
                <a:ea typeface="inherit"/>
              </a:rPr>
              <a:t>Aiming at reducing nitrate concentration with no sacrifice on shoot fresh mass</a:t>
            </a:r>
            <a:endParaRPr lang="zh-TW" altLang="en-US" sz="2400" dirty="0">
              <a:solidFill>
                <a:srgbClr val="FF0000"/>
              </a:solidFill>
            </a:endParaRPr>
          </a:p>
        </p:txBody>
      </p:sp>
    </p:spTree>
    <p:extLst>
      <p:ext uri="{BB962C8B-B14F-4D97-AF65-F5344CB8AC3E}">
        <p14:creationId xmlns:p14="http://schemas.microsoft.com/office/powerpoint/2010/main" val="425605679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74"/>
          <p:cNvSpPr/>
          <p:nvPr/>
        </p:nvSpPr>
        <p:spPr>
          <a:xfrm>
            <a:off x="1093195" y="3951275"/>
            <a:ext cx="10039261" cy="2221170"/>
          </a:xfrm>
          <a:prstGeom prst="rect">
            <a:avLst/>
          </a:prstGeom>
          <a:solidFill>
            <a:srgbClr val="FFCCC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076" name="Google Shape;1076;p74"/>
          <p:cNvSpPr/>
          <p:nvPr/>
        </p:nvSpPr>
        <p:spPr>
          <a:xfrm>
            <a:off x="1093195" y="1592123"/>
            <a:ext cx="10039261" cy="2359152"/>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077" name="Google Shape;1077;p74"/>
          <p:cNvSpPr txBox="1">
            <a:spLocks noGrp="1"/>
          </p:cNvSpPr>
          <p:nvPr>
            <p:ph type="sldNum" idx="12"/>
          </p:nvPr>
        </p:nvSpPr>
        <p:spPr>
          <a:xfrm>
            <a:off x="10901080" y="6379605"/>
            <a:ext cx="109369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800"/>
              <a:buNone/>
            </a:pPr>
            <a:fld id="{00000000-1234-1234-1234-123412341234}" type="slidenum">
              <a:rPr lang="en-US"/>
              <a:t>166</a:t>
            </a:fld>
            <a:endParaRPr/>
          </a:p>
        </p:txBody>
      </p:sp>
      <p:graphicFrame>
        <p:nvGraphicFramePr>
          <p:cNvPr id="1079" name="Google Shape;1079;p74"/>
          <p:cNvGraphicFramePr/>
          <p:nvPr>
            <p:extLst>
              <p:ext uri="{D42A27DB-BD31-4B8C-83A1-F6EECF244321}">
                <p14:modId xmlns:p14="http://schemas.microsoft.com/office/powerpoint/2010/main" val="2674002186"/>
              </p:ext>
            </p:extLst>
          </p:nvPr>
        </p:nvGraphicFramePr>
        <p:xfrm>
          <a:off x="1087916" y="1115109"/>
          <a:ext cx="10039263" cy="5057250"/>
        </p:xfrm>
        <a:graphic>
          <a:graphicData uri="http://schemas.openxmlformats.org/drawingml/2006/table">
            <a:tbl>
              <a:tblPr firstRow="1" firstCol="1" bandRow="1">
                <a:noFill/>
              </a:tblPr>
              <a:tblGrid>
                <a:gridCol w="2688399">
                  <a:extLst>
                    <a:ext uri="{9D8B030D-6E8A-4147-A177-3AD203B41FA5}">
                      <a16:colId xmlns:a16="http://schemas.microsoft.com/office/drawing/2014/main" val="20000"/>
                    </a:ext>
                  </a:extLst>
                </a:gridCol>
                <a:gridCol w="1222867">
                  <a:extLst>
                    <a:ext uri="{9D8B030D-6E8A-4147-A177-3AD203B41FA5}">
                      <a16:colId xmlns:a16="http://schemas.microsoft.com/office/drawing/2014/main" val="20001"/>
                    </a:ext>
                  </a:extLst>
                </a:gridCol>
                <a:gridCol w="3420099">
                  <a:extLst>
                    <a:ext uri="{9D8B030D-6E8A-4147-A177-3AD203B41FA5}">
                      <a16:colId xmlns:a16="http://schemas.microsoft.com/office/drawing/2014/main" val="20002"/>
                    </a:ext>
                  </a:extLst>
                </a:gridCol>
                <a:gridCol w="2707898">
                  <a:extLst>
                    <a:ext uri="{9D8B030D-6E8A-4147-A177-3AD203B41FA5}">
                      <a16:colId xmlns:a16="http://schemas.microsoft.com/office/drawing/2014/main" val="20003"/>
                    </a:ext>
                  </a:extLst>
                </a:gridCol>
              </a:tblGrid>
              <a:tr h="460750">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t>Treatment code of </a:t>
                      </a:r>
                      <a:r>
                        <a:rPr lang="en-US" sz="2000" u="none" strike="noStrike" cap="none" dirty="0">
                          <a:solidFill>
                            <a:srgbClr val="FF0000"/>
                          </a:solidFill>
                          <a:highlight>
                            <a:srgbClr val="FFFF00"/>
                          </a:highlight>
                        </a:rPr>
                        <a:t>EXP2</a:t>
                      </a:r>
                      <a:endParaRPr sz="2000" u="none" strike="noStrike" cap="none" dirty="0">
                        <a:solidFill>
                          <a:srgbClr val="FF0000"/>
                        </a:solidFill>
                        <a:highlight>
                          <a:srgbClr val="FFFF00"/>
                        </a:highlight>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50000"/>
                        </a:lnSpc>
                        <a:spcBef>
                          <a:spcPts val="0"/>
                        </a:spcBef>
                        <a:spcAft>
                          <a:spcPts val="0"/>
                        </a:spcAft>
                        <a:buClr>
                          <a:schemeClr val="dk1"/>
                        </a:buClr>
                        <a:buSzPts val="2000"/>
                        <a:buFont typeface="Times New Roman"/>
                        <a:buNone/>
                      </a:pPr>
                      <a:r>
                        <a:rPr lang="en-US" sz="2000" u="none" strike="noStrike" cap="none" dirty="0"/>
                        <a:t>Recipe</a:t>
                      </a:r>
                      <a:endParaRPr sz="2000" u="none" strike="noStrike" cap="none" dirty="0">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t>LED</a:t>
                      </a:r>
                      <a:endParaRPr sz="2000" u="none" strike="noStrike" cap="none" dirty="0">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t>EC reduction code</a:t>
                      </a:r>
                      <a:endParaRPr sz="2000" u="none" strike="noStrike" cap="none" dirty="0">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59650">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CW_EC-48</a:t>
                      </a:r>
                      <a:endParaRPr sz="1800" u="none" strike="noStrike" cap="none">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tcPr>
                </a:tc>
                <a:tc rowSpan="10">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dirty="0">
                          <a:solidFill>
                            <a:schemeClr val="dk1"/>
                          </a:solidFill>
                          <a:latin typeface="Times New Roman"/>
                          <a:ea typeface="Times New Roman"/>
                          <a:cs typeface="Times New Roman"/>
                          <a:sym typeface="Times New Roman"/>
                        </a:rPr>
                        <a:t>NTU + Fe</a:t>
                      </a:r>
                      <a:endParaRPr sz="2000" u="none" strike="noStrike" cap="none" dirty="0">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rowSpan="5">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dirty="0">
                          <a:latin typeface="Times New Roman"/>
                          <a:ea typeface="Times New Roman"/>
                          <a:cs typeface="Times New Roman"/>
                          <a:sym typeface="Times New Roman"/>
                        </a:rPr>
                        <a:t>CW</a:t>
                      </a:r>
                      <a:endParaRPr sz="2000" u="none" strike="noStrike" cap="none" dirty="0">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tcPr>
                </a:tc>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dirty="0">
                          <a:latin typeface="Times New Roman"/>
                          <a:ea typeface="Times New Roman"/>
                          <a:cs typeface="Times New Roman"/>
                          <a:sym typeface="Times New Roman"/>
                        </a:rPr>
                        <a:t>EC-48</a:t>
                      </a:r>
                      <a:endParaRPr sz="1800" u="none" strike="noStrike" cap="none" dirty="0">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459650">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CW_EC-39</a:t>
                      </a:r>
                      <a:endParaRPr sz="1800" u="none" strike="noStrike" cap="none">
                        <a:latin typeface="Times New Roman"/>
                        <a:ea typeface="Times New Roman"/>
                        <a:cs typeface="Times New Roman"/>
                        <a:sym typeface="Times New Roman"/>
                      </a:endParaRPr>
                    </a:p>
                  </a:txBody>
                  <a:tcPr marL="68575" marR="68575" marT="0" marB="0" anchor="ctr"/>
                </a:tc>
                <a:tc vMerge="1">
                  <a:txBody>
                    <a:bodyPr/>
                    <a:lstStyle/>
                    <a:p>
                      <a:endParaRPr lang="zh-TW"/>
                    </a:p>
                  </a:txBody>
                  <a:tcPr/>
                </a:tc>
                <a:tc vMerge="1">
                  <a:txBody>
                    <a:bodyPr/>
                    <a:lstStyle/>
                    <a:p>
                      <a:endParaRPr lang="zh-TW"/>
                    </a:p>
                  </a:txBody>
                  <a:tcPr/>
                </a:tc>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EC-39</a:t>
                      </a:r>
                      <a:endParaRPr sz="1800" u="none" strike="noStrike" cap="none">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2"/>
                  </a:ext>
                </a:extLst>
              </a:tr>
              <a:tr h="459650">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CW_EC-36</a:t>
                      </a:r>
                      <a:endParaRPr sz="1800" u="none" strike="noStrike" cap="none">
                        <a:latin typeface="Times New Roman"/>
                        <a:ea typeface="Times New Roman"/>
                        <a:cs typeface="Times New Roman"/>
                        <a:sym typeface="Times New Roman"/>
                      </a:endParaRPr>
                    </a:p>
                  </a:txBody>
                  <a:tcPr marL="68575" marR="68575" marT="0" marB="0" anchor="ctr"/>
                </a:tc>
                <a:tc vMerge="1">
                  <a:txBody>
                    <a:bodyPr/>
                    <a:lstStyle/>
                    <a:p>
                      <a:endParaRPr lang="zh-TW"/>
                    </a:p>
                  </a:txBody>
                  <a:tcPr/>
                </a:tc>
                <a:tc vMerge="1">
                  <a:txBody>
                    <a:bodyPr/>
                    <a:lstStyle/>
                    <a:p>
                      <a:endParaRPr lang="zh-TW"/>
                    </a:p>
                  </a:txBody>
                  <a:tcPr/>
                </a:tc>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EC-36</a:t>
                      </a:r>
                      <a:endParaRPr sz="1800" u="none" strike="noStrike" cap="none">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3"/>
                  </a:ext>
                </a:extLst>
              </a:tr>
              <a:tr h="459650">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CW_EC-33</a:t>
                      </a:r>
                      <a:endParaRPr sz="1800" u="none" strike="noStrike" cap="none">
                        <a:latin typeface="Times New Roman"/>
                        <a:ea typeface="Times New Roman"/>
                        <a:cs typeface="Times New Roman"/>
                        <a:sym typeface="Times New Roman"/>
                      </a:endParaRPr>
                    </a:p>
                  </a:txBody>
                  <a:tcPr marL="68575" marR="68575" marT="0" marB="0" anchor="ctr"/>
                </a:tc>
                <a:tc vMerge="1">
                  <a:txBody>
                    <a:bodyPr/>
                    <a:lstStyle/>
                    <a:p>
                      <a:endParaRPr lang="zh-TW"/>
                    </a:p>
                  </a:txBody>
                  <a:tcPr/>
                </a:tc>
                <a:tc vMerge="1">
                  <a:txBody>
                    <a:bodyPr/>
                    <a:lstStyle/>
                    <a:p>
                      <a:endParaRPr lang="zh-TW"/>
                    </a:p>
                  </a:txBody>
                  <a:tcPr/>
                </a:tc>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EC-33</a:t>
                      </a:r>
                      <a:endParaRPr sz="1800" u="none" strike="noStrike" cap="none">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4"/>
                  </a:ext>
                </a:extLst>
              </a:tr>
              <a:tr h="459650">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CW_EC-24</a:t>
                      </a:r>
                      <a:endParaRPr sz="1800" u="none" strike="noStrike" cap="none">
                        <a:latin typeface="Times New Roman"/>
                        <a:ea typeface="Times New Roman"/>
                        <a:cs typeface="Times New Roman"/>
                        <a:sym typeface="Times New Roman"/>
                      </a:endParaRPr>
                    </a:p>
                  </a:txBody>
                  <a:tcPr marL="68575" marR="68575" marT="0" marB="0" anchor="ctr"/>
                </a:tc>
                <a:tc vMerge="1">
                  <a:txBody>
                    <a:bodyPr/>
                    <a:lstStyle/>
                    <a:p>
                      <a:endParaRPr lang="zh-TW"/>
                    </a:p>
                  </a:txBody>
                  <a:tcPr/>
                </a:tc>
                <a:tc vMerge="1">
                  <a:txBody>
                    <a:bodyPr/>
                    <a:lstStyle/>
                    <a:p>
                      <a:endParaRPr lang="zh-TW"/>
                    </a:p>
                  </a:txBody>
                  <a:tcPr/>
                </a:tc>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EC-24</a:t>
                      </a:r>
                      <a:endParaRPr sz="1800" u="none" strike="noStrike" cap="none">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5"/>
                  </a:ext>
                </a:extLst>
              </a:tr>
              <a:tr h="459650">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R_EC-48</a:t>
                      </a:r>
                      <a:endParaRPr sz="1800" u="none" strike="noStrike" cap="none">
                        <a:latin typeface="Times New Roman"/>
                        <a:ea typeface="Times New Roman"/>
                        <a:cs typeface="Times New Roman"/>
                        <a:sym typeface="Times New Roman"/>
                      </a:endParaRPr>
                    </a:p>
                  </a:txBody>
                  <a:tcPr marL="68575" marR="68575" marT="0" marB="0" anchor="ctr"/>
                </a:tc>
                <a:tc vMerge="1">
                  <a:txBody>
                    <a:bodyPr/>
                    <a:lstStyle/>
                    <a:p>
                      <a:endParaRPr lang="zh-TW"/>
                    </a:p>
                  </a:txBody>
                  <a:tcPr/>
                </a:tc>
                <a:tc rowSpan="5">
                  <a:txBody>
                    <a:bodyPr/>
                    <a:lstStyle/>
                    <a:p>
                      <a:pPr marL="0" marR="0" lvl="0" indent="0" algn="ctr" rtl="0">
                        <a:lnSpc>
                          <a:spcPct val="150000"/>
                        </a:lnSpc>
                        <a:spcBef>
                          <a:spcPts val="0"/>
                        </a:spcBef>
                        <a:spcAft>
                          <a:spcPts val="0"/>
                        </a:spcAft>
                        <a:buClr>
                          <a:srgbClr val="000000"/>
                        </a:buClr>
                        <a:buSzPts val="2000"/>
                        <a:buFont typeface="Arial"/>
                        <a:buNone/>
                      </a:pPr>
                      <a:r>
                        <a:rPr lang="en-US" sz="2000" u="none" strike="noStrike" cap="none"/>
                        <a:t>R</a:t>
                      </a:r>
                      <a:endParaRPr sz="2000" u="none" strike="noStrike" cap="none">
                        <a:latin typeface="Times New Roman"/>
                        <a:ea typeface="Times New Roman"/>
                        <a:cs typeface="Times New Roman"/>
                        <a:sym typeface="Times New Roman"/>
                      </a:endParaRPr>
                    </a:p>
                  </a:txBody>
                  <a:tcPr marL="68575" marR="68575" marT="0" marB="0" anchor="ctr">
                    <a:lnB w="28575" cap="flat" cmpd="sng">
                      <a:solidFill>
                        <a:schemeClr val="dk1"/>
                      </a:solidFill>
                      <a:prstDash val="solid"/>
                      <a:round/>
                      <a:headEnd type="none" w="sm" len="sm"/>
                      <a:tailEnd type="none" w="sm" len="sm"/>
                    </a:lnB>
                  </a:tcPr>
                </a:tc>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EC-48</a:t>
                      </a:r>
                      <a:endParaRPr sz="1800" u="none" strike="noStrike" cap="none">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6"/>
                  </a:ext>
                </a:extLst>
              </a:tr>
              <a:tr h="459650">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R_EC-39</a:t>
                      </a:r>
                      <a:endParaRPr sz="1800" u="none" strike="noStrike" cap="none">
                        <a:latin typeface="Times New Roman"/>
                        <a:ea typeface="Times New Roman"/>
                        <a:cs typeface="Times New Roman"/>
                        <a:sym typeface="Times New Roman"/>
                      </a:endParaRPr>
                    </a:p>
                  </a:txBody>
                  <a:tcPr marL="68575" marR="68575" marT="0" marB="0" anchor="ctr"/>
                </a:tc>
                <a:tc vMerge="1">
                  <a:txBody>
                    <a:bodyPr/>
                    <a:lstStyle/>
                    <a:p>
                      <a:endParaRPr lang="zh-TW"/>
                    </a:p>
                  </a:txBody>
                  <a:tcPr/>
                </a:tc>
                <a:tc vMerge="1">
                  <a:txBody>
                    <a:bodyPr/>
                    <a:lstStyle/>
                    <a:p>
                      <a:endParaRPr lang="zh-TW"/>
                    </a:p>
                  </a:txBody>
                  <a:tcPr/>
                </a:tc>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EC-39</a:t>
                      </a:r>
                      <a:endParaRPr sz="1800" u="none" strike="noStrike" cap="none">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7"/>
                  </a:ext>
                </a:extLst>
              </a:tr>
              <a:tr h="459650">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R_EC-36</a:t>
                      </a:r>
                      <a:endParaRPr sz="1800" u="none" strike="noStrike" cap="none">
                        <a:latin typeface="Times New Roman"/>
                        <a:ea typeface="Times New Roman"/>
                        <a:cs typeface="Times New Roman"/>
                        <a:sym typeface="Times New Roman"/>
                      </a:endParaRPr>
                    </a:p>
                  </a:txBody>
                  <a:tcPr marL="68575" marR="68575" marT="0" marB="0" anchor="ctr"/>
                </a:tc>
                <a:tc vMerge="1">
                  <a:txBody>
                    <a:bodyPr/>
                    <a:lstStyle/>
                    <a:p>
                      <a:endParaRPr lang="zh-TW"/>
                    </a:p>
                  </a:txBody>
                  <a:tcPr/>
                </a:tc>
                <a:tc vMerge="1">
                  <a:txBody>
                    <a:bodyPr/>
                    <a:lstStyle/>
                    <a:p>
                      <a:endParaRPr lang="zh-TW"/>
                    </a:p>
                  </a:txBody>
                  <a:tcPr/>
                </a:tc>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EC-36</a:t>
                      </a:r>
                      <a:endParaRPr sz="1800" u="none" strike="noStrike" cap="none">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8"/>
                  </a:ext>
                </a:extLst>
              </a:tr>
              <a:tr h="459650">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R_EC-33</a:t>
                      </a:r>
                      <a:endParaRPr sz="1800" u="none" strike="noStrike" cap="none">
                        <a:latin typeface="Times New Roman"/>
                        <a:ea typeface="Times New Roman"/>
                        <a:cs typeface="Times New Roman"/>
                        <a:sym typeface="Times New Roman"/>
                      </a:endParaRPr>
                    </a:p>
                  </a:txBody>
                  <a:tcPr marL="68575" marR="68575" marT="0" marB="0" anchor="ctr"/>
                </a:tc>
                <a:tc vMerge="1">
                  <a:txBody>
                    <a:bodyPr/>
                    <a:lstStyle/>
                    <a:p>
                      <a:endParaRPr lang="zh-TW"/>
                    </a:p>
                  </a:txBody>
                  <a:tcPr/>
                </a:tc>
                <a:tc vMerge="1">
                  <a:txBody>
                    <a:bodyPr/>
                    <a:lstStyle/>
                    <a:p>
                      <a:endParaRPr lang="zh-TW"/>
                    </a:p>
                  </a:txBody>
                  <a:tcPr/>
                </a:tc>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EC-33</a:t>
                      </a:r>
                      <a:endParaRPr sz="1800" u="none" strike="noStrike" cap="none">
                        <a:latin typeface="Times New Roman"/>
                        <a:ea typeface="Times New Roman"/>
                        <a:cs typeface="Times New Roman"/>
                        <a:sym typeface="Times New Roman"/>
                      </a:endParaRPr>
                    </a:p>
                  </a:txBody>
                  <a:tcPr marL="68575" marR="68575" marT="0" marB="0" anchor="ctr"/>
                </a:tc>
                <a:extLst>
                  <a:ext uri="{0D108BD9-81ED-4DB2-BD59-A6C34878D82A}">
                    <a16:rowId xmlns:a16="http://schemas.microsoft.com/office/drawing/2014/main" val="10009"/>
                  </a:ext>
                </a:extLst>
              </a:tr>
              <a:tr h="459650">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R_EC-24</a:t>
                      </a:r>
                      <a:endParaRPr sz="1800" u="none" strike="noStrike" cap="none">
                        <a:latin typeface="Times New Roman"/>
                        <a:ea typeface="Times New Roman"/>
                        <a:cs typeface="Times New Roman"/>
                        <a:sym typeface="Times New Roman"/>
                      </a:endParaRPr>
                    </a:p>
                  </a:txBody>
                  <a:tcPr marL="68575" marR="68575" marT="0" marB="0" anchor="ctr">
                    <a:lnB w="28575" cap="flat" cmpd="sng">
                      <a:solidFill>
                        <a:schemeClr val="dk1"/>
                      </a:solidFill>
                      <a:prstDash val="solid"/>
                      <a:round/>
                      <a:headEnd type="none" w="sm" len="sm"/>
                      <a:tailEnd type="none" w="sm" len="sm"/>
                    </a:lnB>
                  </a:tcPr>
                </a:tc>
                <a:tc vMerge="1">
                  <a:txBody>
                    <a:bodyPr/>
                    <a:lstStyle/>
                    <a:p>
                      <a:endParaRPr lang="zh-TW"/>
                    </a:p>
                  </a:txBody>
                  <a:tcPr/>
                </a:tc>
                <a:tc vMerge="1">
                  <a:txBody>
                    <a:bodyPr/>
                    <a:lstStyle/>
                    <a:p>
                      <a:endParaRPr lang="zh-TW"/>
                    </a:p>
                  </a:txBody>
                  <a:tcPr/>
                </a:tc>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dirty="0">
                          <a:latin typeface="Times New Roman"/>
                          <a:ea typeface="Times New Roman"/>
                          <a:cs typeface="Times New Roman"/>
                          <a:sym typeface="Times New Roman"/>
                        </a:rPr>
                        <a:t>EC-24</a:t>
                      </a:r>
                      <a:endParaRPr sz="1800" u="none" strike="noStrike" cap="none" dirty="0">
                        <a:latin typeface="Times New Roman"/>
                        <a:ea typeface="Times New Roman"/>
                        <a:cs typeface="Times New Roman"/>
                        <a:sym typeface="Times New Roman"/>
                      </a:endParaRPr>
                    </a:p>
                  </a:txBody>
                  <a:tcPr marL="68575" marR="68575" marT="0" marB="0" anchor="ctr">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pic>
        <p:nvPicPr>
          <p:cNvPr id="8" name="Google Shape;955;p63">
            <a:extLst>
              <a:ext uri="{FF2B5EF4-FFF2-40B4-BE49-F238E27FC236}">
                <a16:creationId xmlns:a16="http://schemas.microsoft.com/office/drawing/2014/main" id="{21F04211-5DC1-4FCF-B319-23FDD10C46B8}"/>
              </a:ext>
            </a:extLst>
          </p:cNvPr>
          <p:cNvPicPr preferRelativeResize="0"/>
          <p:nvPr/>
        </p:nvPicPr>
        <p:blipFill rotWithShape="1">
          <a:blip r:embed="rId3">
            <a:alphaModFix/>
          </a:blip>
          <a:srcRect b="50194"/>
          <a:stretch/>
        </p:blipFill>
        <p:spPr>
          <a:xfrm>
            <a:off x="5082639" y="1920215"/>
            <a:ext cx="3222005" cy="1702968"/>
          </a:xfrm>
          <a:prstGeom prst="rect">
            <a:avLst/>
          </a:prstGeom>
          <a:noFill/>
          <a:ln>
            <a:noFill/>
          </a:ln>
        </p:spPr>
      </p:pic>
      <p:pic>
        <p:nvPicPr>
          <p:cNvPr id="10" name="Google Shape;959;p63">
            <a:extLst>
              <a:ext uri="{FF2B5EF4-FFF2-40B4-BE49-F238E27FC236}">
                <a16:creationId xmlns:a16="http://schemas.microsoft.com/office/drawing/2014/main" id="{BD736C23-FF16-4B83-ABEA-557DFD31A8C7}"/>
              </a:ext>
            </a:extLst>
          </p:cNvPr>
          <p:cNvPicPr preferRelativeResize="0">
            <a:picLocks noChangeAspect="1"/>
          </p:cNvPicPr>
          <p:nvPr/>
        </p:nvPicPr>
        <p:blipFill rotWithShape="1">
          <a:blip r:embed="rId4">
            <a:alphaModFix/>
          </a:blip>
          <a:srcRect t="49397"/>
          <a:stretch/>
        </p:blipFill>
        <p:spPr>
          <a:xfrm>
            <a:off x="5021679" y="4202660"/>
            <a:ext cx="3222000" cy="1718400"/>
          </a:xfrm>
          <a:prstGeom prst="rect">
            <a:avLst/>
          </a:prstGeom>
          <a:noFill/>
          <a:ln>
            <a:noFill/>
          </a:ln>
        </p:spPr>
      </p:pic>
      <p:sp>
        <p:nvSpPr>
          <p:cNvPr id="9" name="文字方塊 8">
            <a:extLst>
              <a:ext uri="{FF2B5EF4-FFF2-40B4-BE49-F238E27FC236}">
                <a16:creationId xmlns:a16="http://schemas.microsoft.com/office/drawing/2014/main" id="{12235449-D117-46C5-B9B9-1C56CC3CAAE6}"/>
              </a:ext>
            </a:extLst>
          </p:cNvPr>
          <p:cNvSpPr txBox="1"/>
          <p:nvPr/>
        </p:nvSpPr>
        <p:spPr>
          <a:xfrm>
            <a:off x="787901" y="60794"/>
            <a:ext cx="10901547" cy="830997"/>
          </a:xfrm>
          <a:prstGeom prst="rect">
            <a:avLst/>
          </a:prstGeom>
          <a:noFill/>
        </p:spPr>
        <p:txBody>
          <a:bodyPr wrap="square" rtlCol="0">
            <a:spAutoFit/>
          </a:bodyPr>
          <a:lstStyle/>
          <a:p>
            <a:r>
              <a:rPr lang="en-US" altLang="zh-TW" sz="2400" dirty="0">
                <a:solidFill>
                  <a:srgbClr val="202124"/>
                </a:solidFill>
                <a:latin typeface="Arial Unicode MS"/>
                <a:ea typeface="inherit"/>
              </a:rPr>
              <a:t>L5. Growing </a:t>
            </a:r>
            <a:r>
              <a:rPr lang="zh-TW" altLang="zh-TW" sz="2400" dirty="0">
                <a:solidFill>
                  <a:srgbClr val="202124"/>
                </a:solidFill>
                <a:latin typeface="Arial Unicode MS"/>
                <a:ea typeface="inherit"/>
              </a:rPr>
              <a:t>Komatsuna</a:t>
            </a:r>
            <a:r>
              <a:rPr lang="en-US" altLang="zh-TW" sz="2400" dirty="0">
                <a:solidFill>
                  <a:srgbClr val="202124"/>
                </a:solidFill>
                <a:latin typeface="Arial Unicode MS"/>
                <a:ea typeface="inherit"/>
              </a:rPr>
              <a:t> </a:t>
            </a:r>
            <a:r>
              <a:rPr lang="en-US" altLang="zh-TW" sz="2400" dirty="0">
                <a:solidFill>
                  <a:srgbClr val="FF0000"/>
                </a:solidFill>
                <a:latin typeface="Arial Unicode MS"/>
                <a:ea typeface="inherit"/>
              </a:rPr>
              <a:t>with supplemental Micro elements </a:t>
            </a:r>
          </a:p>
          <a:p>
            <a:r>
              <a:rPr lang="en-US" altLang="zh-TW" sz="2400" dirty="0">
                <a:solidFill>
                  <a:srgbClr val="FF0000"/>
                </a:solidFill>
                <a:latin typeface="Arial Unicode MS"/>
                <a:ea typeface="inherit"/>
              </a:rPr>
              <a:t>Aiming at reducing nitrate concentration with no sacrifice on shoot fresh mass</a:t>
            </a:r>
            <a:endParaRPr lang="zh-TW" altLang="en-US" sz="2400" dirty="0">
              <a:solidFill>
                <a:srgbClr val="FF0000"/>
              </a:solidFill>
            </a:endParaRPr>
          </a:p>
        </p:txBody>
      </p:sp>
    </p:spTree>
    <p:extLst>
      <p:ext uri="{BB962C8B-B14F-4D97-AF65-F5344CB8AC3E}">
        <p14:creationId xmlns:p14="http://schemas.microsoft.com/office/powerpoint/2010/main" val="66606279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6" name="Google Shape;1086;p75"/>
          <p:cNvSpPr txBox="1">
            <a:spLocks noGrp="1"/>
          </p:cNvSpPr>
          <p:nvPr>
            <p:ph type="sldNum" idx="12"/>
          </p:nvPr>
        </p:nvSpPr>
        <p:spPr>
          <a:xfrm>
            <a:off x="10901080" y="6379605"/>
            <a:ext cx="109369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800"/>
              <a:buNone/>
            </a:pPr>
            <a:fld id="{00000000-1234-1234-1234-123412341234}" type="slidenum">
              <a:rPr lang="en-US"/>
              <a:t>167</a:t>
            </a:fld>
            <a:endParaRPr/>
          </a:p>
        </p:txBody>
      </p:sp>
      <p:graphicFrame>
        <p:nvGraphicFramePr>
          <p:cNvPr id="1087" name="Google Shape;1087;p75"/>
          <p:cNvGraphicFramePr/>
          <p:nvPr>
            <p:extLst>
              <p:ext uri="{D42A27DB-BD31-4B8C-83A1-F6EECF244321}">
                <p14:modId xmlns:p14="http://schemas.microsoft.com/office/powerpoint/2010/main" val="2924444895"/>
              </p:ext>
            </p:extLst>
          </p:nvPr>
        </p:nvGraphicFramePr>
        <p:xfrm>
          <a:off x="418356" y="1276090"/>
          <a:ext cx="11576425" cy="3721850"/>
        </p:xfrm>
        <a:graphic>
          <a:graphicData uri="http://schemas.openxmlformats.org/drawingml/2006/table">
            <a:tbl>
              <a:tblPr firstRow="1" firstCol="1" bandRow="1">
                <a:noFill/>
              </a:tblPr>
              <a:tblGrid>
                <a:gridCol w="1219200">
                  <a:extLst>
                    <a:ext uri="{9D8B030D-6E8A-4147-A177-3AD203B41FA5}">
                      <a16:colId xmlns:a16="http://schemas.microsoft.com/office/drawing/2014/main" val="20000"/>
                    </a:ext>
                  </a:extLst>
                </a:gridCol>
                <a:gridCol w="2859375">
                  <a:extLst>
                    <a:ext uri="{9D8B030D-6E8A-4147-A177-3AD203B41FA5}">
                      <a16:colId xmlns:a16="http://schemas.microsoft.com/office/drawing/2014/main" val="20001"/>
                    </a:ext>
                  </a:extLst>
                </a:gridCol>
                <a:gridCol w="565400">
                  <a:extLst>
                    <a:ext uri="{9D8B030D-6E8A-4147-A177-3AD203B41FA5}">
                      <a16:colId xmlns:a16="http://schemas.microsoft.com/office/drawing/2014/main" val="20002"/>
                    </a:ext>
                  </a:extLst>
                </a:gridCol>
                <a:gridCol w="2887525">
                  <a:extLst>
                    <a:ext uri="{9D8B030D-6E8A-4147-A177-3AD203B41FA5}">
                      <a16:colId xmlns:a16="http://schemas.microsoft.com/office/drawing/2014/main" val="20003"/>
                    </a:ext>
                  </a:extLst>
                </a:gridCol>
                <a:gridCol w="585575">
                  <a:extLst>
                    <a:ext uri="{9D8B030D-6E8A-4147-A177-3AD203B41FA5}">
                      <a16:colId xmlns:a16="http://schemas.microsoft.com/office/drawing/2014/main" val="20004"/>
                    </a:ext>
                  </a:extLst>
                </a:gridCol>
                <a:gridCol w="2776475">
                  <a:extLst>
                    <a:ext uri="{9D8B030D-6E8A-4147-A177-3AD203B41FA5}">
                      <a16:colId xmlns:a16="http://schemas.microsoft.com/office/drawing/2014/main" val="20005"/>
                    </a:ext>
                  </a:extLst>
                </a:gridCol>
                <a:gridCol w="682875">
                  <a:extLst>
                    <a:ext uri="{9D8B030D-6E8A-4147-A177-3AD203B41FA5}">
                      <a16:colId xmlns:a16="http://schemas.microsoft.com/office/drawing/2014/main" val="20006"/>
                    </a:ext>
                  </a:extLst>
                </a:gridCol>
              </a:tblGrid>
              <a:tr h="338350">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t>Code of </a:t>
                      </a:r>
                      <a:r>
                        <a:rPr lang="en-US" sz="1600" u="none" strike="noStrike" cap="none" dirty="0">
                          <a:solidFill>
                            <a:srgbClr val="FF0000"/>
                          </a:solidFill>
                          <a:highlight>
                            <a:srgbClr val="FFFF00"/>
                          </a:highlight>
                        </a:rPr>
                        <a:t>EXP2</a:t>
                      </a:r>
                      <a:endParaRPr sz="1600" u="none" strike="noStrike" cap="none" dirty="0">
                        <a:solidFill>
                          <a:srgbClr val="FF0000"/>
                        </a:solidFill>
                        <a:highlight>
                          <a:srgbClr val="FFFF00"/>
                        </a:highlight>
                        <a:latin typeface="Times New Roman"/>
                        <a:ea typeface="Times New Roman"/>
                        <a:cs typeface="Times New Roman"/>
                        <a:sym typeface="Times New Roman"/>
                      </a:endParaRPr>
                    </a:p>
                  </a:txBody>
                  <a:tcPr marL="54825" marR="5482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t>Seedling stage (DAS = 8~14) </a:t>
                      </a:r>
                      <a:endParaRPr sz="1600" u="none" strike="noStrike" cap="none" dirty="0"/>
                    </a:p>
                  </a:txBody>
                  <a:tcPr marL="54825" marR="5482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hMerge="1">
                  <a:txBody>
                    <a:bodyPr/>
                    <a:lstStyle/>
                    <a:p>
                      <a:endParaRPr lang="zh-TW"/>
                    </a:p>
                  </a:txBody>
                  <a:tcPr/>
                </a:tc>
                <a:tc gridSpan="2">
                  <a:txBody>
                    <a:bodyPr/>
                    <a:lstStyle/>
                    <a:p>
                      <a:pPr marL="0" marR="0" lvl="0" indent="0" algn="ctr" rtl="0">
                        <a:lnSpc>
                          <a:spcPct val="100000"/>
                        </a:lnSpc>
                        <a:spcBef>
                          <a:spcPts val="0"/>
                        </a:spcBef>
                        <a:spcAft>
                          <a:spcPts val="0"/>
                        </a:spcAft>
                        <a:buClr>
                          <a:schemeClr val="dk1"/>
                        </a:buClr>
                        <a:buSzPts val="1600"/>
                        <a:buFont typeface="Times New Roman"/>
                        <a:buNone/>
                      </a:pPr>
                      <a:r>
                        <a:rPr lang="en-US" sz="1600" u="none" strike="noStrike" cap="none" dirty="0"/>
                        <a:t>Mature stage 1 (DAS = 15~21) </a:t>
                      </a:r>
                      <a:endParaRPr sz="1600" u="none" strike="noStrike" cap="none" dirty="0">
                        <a:latin typeface="Times New Roman"/>
                        <a:ea typeface="Times New Roman"/>
                        <a:cs typeface="Times New Roman"/>
                        <a:sym typeface="Times New Roman"/>
                      </a:endParaRPr>
                    </a:p>
                  </a:txBody>
                  <a:tcPr marL="54825" marR="5482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hMerge="1">
                  <a:txBody>
                    <a:bodyPr/>
                    <a:lstStyle/>
                    <a:p>
                      <a:endParaRPr lang="zh-TW"/>
                    </a:p>
                  </a:txBody>
                  <a:tcPr/>
                </a:tc>
                <a:tc gridSpan="2">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t>Mature stage 2 (DAS = 22~28) </a:t>
                      </a:r>
                      <a:endParaRPr sz="1600" u="none" strike="noStrike" cap="none" dirty="0">
                        <a:latin typeface="Times New Roman"/>
                        <a:ea typeface="Times New Roman"/>
                        <a:cs typeface="Times New Roman"/>
                        <a:sym typeface="Times New Roman"/>
                      </a:endParaRPr>
                    </a:p>
                  </a:txBody>
                  <a:tcPr marL="54825" marR="5482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hMerge="1">
                  <a:txBody>
                    <a:bodyPr/>
                    <a:lstStyle/>
                    <a:p>
                      <a:endParaRPr lang="zh-TW"/>
                    </a:p>
                  </a:txBody>
                  <a:tcPr/>
                </a:tc>
                <a:extLst>
                  <a:ext uri="{0D108BD9-81ED-4DB2-BD59-A6C34878D82A}">
                    <a16:rowId xmlns:a16="http://schemas.microsoft.com/office/drawing/2014/main" val="10000"/>
                  </a:ext>
                </a:extLst>
              </a:tr>
              <a:tr h="3383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CW_EC-48</a:t>
                      </a:r>
                      <a:endParaRPr sz="1800" u="none" strike="noStrike" cap="none">
                        <a:latin typeface="Times New Roman"/>
                        <a:ea typeface="Times New Roman"/>
                        <a:cs typeface="Times New Roman"/>
                        <a:sym typeface="Times New Roman"/>
                      </a:endParaRPr>
                    </a:p>
                  </a:txBody>
                  <a:tcPr marL="68575" marR="68575" marT="0" marB="0" anchor="ctr">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solidFill>
                      <a:srgbClr val="D8E2F3"/>
                    </a:solidFill>
                  </a:tcPr>
                </a:tc>
                <a:tc rowSpan="5">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L1_248_</a:t>
                      </a:r>
                      <a:r>
                        <a:rPr lang="en-US" sz="1800" u="none" strike="noStrike" cap="none">
                          <a:solidFill>
                            <a:srgbClr val="C00000"/>
                          </a:solidFill>
                        </a:rPr>
                        <a:t>H24_d182</a:t>
                      </a:r>
                      <a:r>
                        <a:rPr lang="en-US" sz="1800" u="none" strike="noStrike" cap="none"/>
                        <a:t>_A25/20_</a:t>
                      </a:r>
                      <a:endParaRPr sz="14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E1.2</a:t>
                      </a:r>
                      <a:endParaRPr sz="1800" u="none" strike="noStrike" cap="none">
                        <a:latin typeface="Times New Roman"/>
                        <a:ea typeface="Times New Roman"/>
                        <a:cs typeface="Times New Roman"/>
                        <a:sym typeface="Times New Roman"/>
                      </a:endParaRPr>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B200"/>
                    </a:solidFill>
                  </a:tcPr>
                </a:tc>
                <a:tc rowSpan="5">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L1_248_</a:t>
                      </a:r>
                      <a:r>
                        <a:rPr lang="en-US" sz="1800" u="none" strike="noStrike" cap="none">
                          <a:solidFill>
                            <a:srgbClr val="C00000"/>
                          </a:solidFill>
                        </a:rPr>
                        <a:t>H16_d47</a:t>
                      </a:r>
                      <a:r>
                        <a:rPr lang="en-US" sz="1800" u="none" strike="noStrike" cap="none"/>
                        <a:t>_A25/20_</a:t>
                      </a:r>
                      <a:endParaRPr sz="14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E1.2</a:t>
                      </a:r>
                      <a:endParaRPr sz="1800" u="none" strike="noStrike" cap="none">
                        <a:latin typeface="Times New Roman"/>
                        <a:ea typeface="Times New Roman"/>
                        <a:cs typeface="Times New Roman"/>
                        <a:sym typeface="Times New Roman"/>
                      </a:endParaRPr>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B200"/>
                    </a:solidFill>
                  </a:tcPr>
                </a:tc>
                <a:tc rowSpan="5">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L1_248_</a:t>
                      </a:r>
                      <a:r>
                        <a:rPr lang="en-US" sz="1800" u="none" strike="noStrike" cap="none">
                          <a:solidFill>
                            <a:srgbClr val="C00000"/>
                          </a:solidFill>
                        </a:rPr>
                        <a:t>H16_d47</a:t>
                      </a:r>
                      <a:r>
                        <a:rPr lang="en-US" sz="1800" u="none" strike="noStrike" cap="none"/>
                        <a:t>_A25/20_</a:t>
                      </a:r>
                      <a:endParaRPr sz="14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E1.2</a:t>
                      </a:r>
                      <a:endParaRPr sz="1800" u="none" strike="noStrike" cap="none">
                        <a:latin typeface="Times New Roman"/>
                        <a:ea typeface="Times New Roman"/>
                        <a:cs typeface="Times New Roman"/>
                        <a:sym typeface="Times New Roman"/>
                      </a:endParaRPr>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B200"/>
                    </a:solidFill>
                  </a:tcPr>
                </a:tc>
                <a:extLst>
                  <a:ext uri="{0D108BD9-81ED-4DB2-BD59-A6C34878D82A}">
                    <a16:rowId xmlns:a16="http://schemas.microsoft.com/office/drawing/2014/main" val="10001"/>
                  </a:ext>
                </a:extLst>
              </a:tr>
              <a:tr h="3383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CW_EC-39</a:t>
                      </a:r>
                      <a:endParaRPr sz="1800" u="none" strike="noStrike" cap="none">
                        <a:latin typeface="Times New Roman"/>
                        <a:ea typeface="Times New Roman"/>
                        <a:cs typeface="Times New Roman"/>
                        <a:sym typeface="Times New Roman"/>
                      </a:endParaRPr>
                    </a:p>
                  </a:txBody>
                  <a:tcPr marL="68575" marR="68575" marT="0" marB="0" anchor="ctr">
                    <a:lnR w="9525" cap="flat" cmpd="sng">
                      <a:solidFill>
                        <a:srgbClr val="000000">
                          <a:alpha val="0"/>
                        </a:srgbClr>
                      </a:solidFill>
                      <a:prstDash val="solid"/>
                      <a:round/>
                      <a:headEnd type="none" w="sm" len="sm"/>
                      <a:tailEnd type="none" w="sm" len="sm"/>
                    </a:lnR>
                    <a:solidFill>
                      <a:srgbClr val="D8E2F3"/>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E1.2</a:t>
                      </a:r>
                      <a:endParaRPr sz="18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B200"/>
                    </a:solidFill>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E1.2</a:t>
                      </a:r>
                      <a:endParaRPr sz="1800" u="none" strike="noStrike" cap="none">
                        <a:latin typeface="Times New Roman"/>
                        <a:ea typeface="Times New Roman"/>
                        <a:cs typeface="Times New Roman"/>
                        <a:sym typeface="Times New Roman"/>
                      </a:endParaRPr>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B200"/>
                    </a:solidFill>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E0.3</a:t>
                      </a:r>
                      <a:endParaRPr sz="18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2"/>
                  </a:ext>
                </a:extLst>
              </a:tr>
              <a:tr h="3383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CW_EC-36</a:t>
                      </a:r>
                      <a:endParaRPr sz="1800" u="none" strike="noStrike" cap="none">
                        <a:latin typeface="Times New Roman"/>
                        <a:ea typeface="Times New Roman"/>
                        <a:cs typeface="Times New Roman"/>
                        <a:sym typeface="Times New Roman"/>
                      </a:endParaRPr>
                    </a:p>
                  </a:txBody>
                  <a:tcPr marL="68575" marR="68575" marT="0" marB="0" anchor="ctr">
                    <a:lnR w="9525" cap="flat" cmpd="sng">
                      <a:solidFill>
                        <a:srgbClr val="000000">
                          <a:alpha val="0"/>
                        </a:srgbClr>
                      </a:solidFill>
                      <a:prstDash val="solid"/>
                      <a:round/>
                      <a:headEnd type="none" w="sm" len="sm"/>
                      <a:tailEnd type="none" w="sm" len="sm"/>
                    </a:lnR>
                    <a:solidFill>
                      <a:srgbClr val="D8E2F3"/>
                    </a:solidFill>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E1.2</a:t>
                      </a:r>
                      <a:endParaRPr sz="18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B200"/>
                    </a:solidFill>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E0.6</a:t>
                      </a:r>
                      <a:endParaRPr sz="18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E0.6</a:t>
                      </a:r>
                      <a:endParaRPr sz="18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extLst>
                  <a:ext uri="{0D108BD9-81ED-4DB2-BD59-A6C34878D82A}">
                    <a16:rowId xmlns:a16="http://schemas.microsoft.com/office/drawing/2014/main" val="10003"/>
                  </a:ext>
                </a:extLst>
              </a:tr>
              <a:tr h="3383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CW_EC-33</a:t>
                      </a:r>
                      <a:endParaRPr sz="1800" u="none" strike="noStrike" cap="none">
                        <a:latin typeface="Times New Roman"/>
                        <a:ea typeface="Times New Roman"/>
                        <a:cs typeface="Times New Roman"/>
                        <a:sym typeface="Times New Roman"/>
                      </a:endParaRPr>
                    </a:p>
                  </a:txBody>
                  <a:tcPr marL="68575" marR="68575" marT="0" marB="0" anchor="ctr">
                    <a:lnR w="9525" cap="flat" cmpd="sng">
                      <a:solidFill>
                        <a:srgbClr val="000000">
                          <a:alpha val="0"/>
                        </a:srgbClr>
                      </a:solidFill>
                      <a:prstDash val="solid"/>
                      <a:round/>
                      <a:headEnd type="none" w="sm" len="sm"/>
                      <a:tailEnd type="none" w="sm" len="sm"/>
                    </a:lnR>
                    <a:solidFill>
                      <a:srgbClr val="D8E2F3"/>
                    </a:solidFill>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E1.2</a:t>
                      </a:r>
                      <a:endParaRPr sz="18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B200"/>
                    </a:solidFill>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E0.6</a:t>
                      </a:r>
                      <a:endParaRPr sz="18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E0.3</a:t>
                      </a:r>
                      <a:endParaRPr sz="18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4"/>
                  </a:ext>
                </a:extLst>
              </a:tr>
              <a:tr h="3383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CW_EC-24</a:t>
                      </a:r>
                      <a:endParaRPr sz="1800" u="none" strike="noStrike" cap="none">
                        <a:latin typeface="Times New Roman"/>
                        <a:ea typeface="Times New Roman"/>
                        <a:cs typeface="Times New Roman"/>
                        <a:sym typeface="Times New Roman"/>
                      </a:endParaRPr>
                    </a:p>
                  </a:txBody>
                  <a:tcPr marL="68575" marR="68575" marT="0" marB="0" anchor="ctr">
                    <a:lnR w="9525" cap="flat" cmpd="sng">
                      <a:solidFill>
                        <a:srgbClr val="000000">
                          <a:alpha val="0"/>
                        </a:srgbClr>
                      </a:solidFill>
                      <a:prstDash val="solid"/>
                      <a:round/>
                      <a:headEnd type="none" w="sm" len="sm"/>
                      <a:tailEnd type="none" w="sm" len="sm"/>
                    </a:lnR>
                    <a:solidFill>
                      <a:srgbClr val="D8E2F3"/>
                    </a:solidFill>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E0.6</a:t>
                      </a:r>
                      <a:endParaRPr sz="18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E0.3</a:t>
                      </a:r>
                      <a:endParaRPr sz="18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E0.3</a:t>
                      </a:r>
                      <a:endParaRPr sz="18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5"/>
                  </a:ext>
                </a:extLst>
              </a:tr>
              <a:tr h="3383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R_EC-48</a:t>
                      </a:r>
                      <a:endParaRPr sz="1800" u="none" strike="noStrike" cap="none">
                        <a:latin typeface="Times New Roman"/>
                        <a:ea typeface="Times New Roman"/>
                        <a:cs typeface="Times New Roman"/>
                        <a:sym typeface="Times New Roman"/>
                      </a:endParaRPr>
                    </a:p>
                  </a:txBody>
                  <a:tcPr marL="68575" marR="68575" marT="0" marB="0" anchor="ctr">
                    <a:lnR w="9525" cap="flat" cmpd="sng">
                      <a:solidFill>
                        <a:srgbClr val="000000">
                          <a:alpha val="0"/>
                        </a:srgbClr>
                      </a:solidFill>
                      <a:prstDash val="solid"/>
                      <a:round/>
                      <a:headEnd type="none" w="sm" len="sm"/>
                      <a:tailEnd type="none" w="sm" len="sm"/>
                    </a:lnR>
                    <a:solidFill>
                      <a:srgbClr val="FFCCCC"/>
                    </a:solidFill>
                  </a:tcPr>
                </a:tc>
                <a:tc rowSpan="5">
                  <a:txBody>
                    <a:bodyPr/>
                    <a:lstStyle/>
                    <a:p>
                      <a:pPr marL="0" marR="0" lvl="0" indent="0" algn="r" rtl="0">
                        <a:lnSpc>
                          <a:spcPct val="100000"/>
                        </a:lnSpc>
                        <a:spcBef>
                          <a:spcPts val="0"/>
                        </a:spcBef>
                        <a:spcAft>
                          <a:spcPts val="0"/>
                        </a:spcAft>
                        <a:buClr>
                          <a:schemeClr val="dk1"/>
                        </a:buClr>
                        <a:buSzPts val="1800"/>
                        <a:buFont typeface="Times New Roman"/>
                        <a:buNone/>
                      </a:pPr>
                      <a:r>
                        <a:rPr lang="en-US" sz="1800" u="none" strike="noStrike" cap="none"/>
                        <a:t>L2_245_</a:t>
                      </a:r>
                      <a:r>
                        <a:rPr lang="en-US" sz="1800" u="none" strike="noStrike" cap="none">
                          <a:solidFill>
                            <a:srgbClr val="C00000"/>
                          </a:solidFill>
                        </a:rPr>
                        <a:t>H24_d182</a:t>
                      </a:r>
                      <a:r>
                        <a:rPr lang="en-US" sz="1800" u="none" strike="noStrike" cap="none"/>
                        <a:t>_A25/20_</a:t>
                      </a:r>
                      <a:endParaRPr sz="14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E1.2</a:t>
                      </a:r>
                      <a:endParaRPr sz="1800" u="none" strike="noStrike" cap="none">
                        <a:latin typeface="Times New Roman"/>
                        <a:ea typeface="Times New Roman"/>
                        <a:cs typeface="Times New Roman"/>
                        <a:sym typeface="Times New Roman"/>
                      </a:endParaRPr>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B200"/>
                    </a:solidFill>
                  </a:tcPr>
                </a:tc>
                <a:tc rowSpan="5">
                  <a:txBody>
                    <a:bodyPr/>
                    <a:lstStyle/>
                    <a:p>
                      <a:pPr marL="0" marR="0" lvl="0" indent="0" algn="r" rtl="0">
                        <a:lnSpc>
                          <a:spcPct val="100000"/>
                        </a:lnSpc>
                        <a:spcBef>
                          <a:spcPts val="0"/>
                        </a:spcBef>
                        <a:spcAft>
                          <a:spcPts val="0"/>
                        </a:spcAft>
                        <a:buClr>
                          <a:schemeClr val="dk1"/>
                        </a:buClr>
                        <a:buSzPts val="1800"/>
                        <a:buFont typeface="Times New Roman"/>
                        <a:buNone/>
                      </a:pPr>
                      <a:r>
                        <a:rPr lang="en-US" sz="1800" u="none" strike="noStrike" cap="none"/>
                        <a:t>L2_245_</a:t>
                      </a:r>
                      <a:r>
                        <a:rPr lang="en-US" sz="1800" u="none" strike="noStrike" cap="none">
                          <a:solidFill>
                            <a:srgbClr val="C00000"/>
                          </a:solidFill>
                        </a:rPr>
                        <a:t>H16_d47</a:t>
                      </a:r>
                      <a:r>
                        <a:rPr lang="en-US" sz="1800" u="none" strike="noStrike" cap="none"/>
                        <a:t>_A25/20_</a:t>
                      </a:r>
                      <a:endParaRPr sz="14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E1.2</a:t>
                      </a:r>
                      <a:endParaRPr sz="1800" u="none" strike="noStrike" cap="none">
                        <a:latin typeface="Times New Roman"/>
                        <a:ea typeface="Times New Roman"/>
                        <a:cs typeface="Times New Roman"/>
                        <a:sym typeface="Times New Roman"/>
                      </a:endParaRPr>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B200"/>
                    </a:solidFill>
                  </a:tcPr>
                </a:tc>
                <a:tc rowSpan="5">
                  <a:txBody>
                    <a:bodyPr/>
                    <a:lstStyle/>
                    <a:p>
                      <a:pPr marL="0" marR="0" lvl="0" indent="0" algn="r" rtl="0">
                        <a:lnSpc>
                          <a:spcPct val="100000"/>
                        </a:lnSpc>
                        <a:spcBef>
                          <a:spcPts val="0"/>
                        </a:spcBef>
                        <a:spcAft>
                          <a:spcPts val="0"/>
                        </a:spcAft>
                        <a:buClr>
                          <a:schemeClr val="dk1"/>
                        </a:buClr>
                        <a:buSzPts val="1800"/>
                        <a:buFont typeface="Times New Roman"/>
                        <a:buNone/>
                      </a:pPr>
                      <a:r>
                        <a:rPr lang="en-US" sz="1800" u="none" strike="noStrike" cap="none"/>
                        <a:t>L2_245_</a:t>
                      </a:r>
                      <a:r>
                        <a:rPr lang="en-US" sz="1800" u="none" strike="noStrike" cap="none">
                          <a:solidFill>
                            <a:srgbClr val="C00000"/>
                          </a:solidFill>
                        </a:rPr>
                        <a:t>H16_d47</a:t>
                      </a:r>
                      <a:r>
                        <a:rPr lang="en-US" sz="1800" u="none" strike="noStrike" cap="none"/>
                        <a:t>_A25/20_</a:t>
                      </a:r>
                      <a:endParaRPr sz="14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E1.2</a:t>
                      </a:r>
                      <a:endParaRPr sz="1800" u="none" strike="noStrike" cap="none">
                        <a:latin typeface="Times New Roman"/>
                        <a:ea typeface="Times New Roman"/>
                        <a:cs typeface="Times New Roman"/>
                        <a:sym typeface="Times New Roman"/>
                      </a:endParaRPr>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B200"/>
                    </a:solidFill>
                  </a:tcPr>
                </a:tc>
                <a:extLst>
                  <a:ext uri="{0D108BD9-81ED-4DB2-BD59-A6C34878D82A}">
                    <a16:rowId xmlns:a16="http://schemas.microsoft.com/office/drawing/2014/main" val="10006"/>
                  </a:ext>
                </a:extLst>
              </a:tr>
              <a:tr h="3383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R_EC-39</a:t>
                      </a:r>
                      <a:endParaRPr sz="1800" u="none" strike="noStrike" cap="none">
                        <a:latin typeface="Times New Roman"/>
                        <a:ea typeface="Times New Roman"/>
                        <a:cs typeface="Times New Roman"/>
                        <a:sym typeface="Times New Roman"/>
                      </a:endParaRPr>
                    </a:p>
                  </a:txBody>
                  <a:tcPr marL="68575" marR="68575" marT="0" marB="0" anchor="ctr">
                    <a:lnR w="9525" cap="flat" cmpd="sng">
                      <a:solidFill>
                        <a:srgbClr val="000000">
                          <a:alpha val="0"/>
                        </a:srgbClr>
                      </a:solidFill>
                      <a:prstDash val="solid"/>
                      <a:round/>
                      <a:headEnd type="none" w="sm" len="sm"/>
                      <a:tailEnd type="none" w="sm" len="sm"/>
                    </a:lnR>
                    <a:solidFill>
                      <a:srgbClr val="FFCCCC"/>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E1.2</a:t>
                      </a:r>
                      <a:endParaRPr sz="18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B200"/>
                    </a:solidFill>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E1.2</a:t>
                      </a:r>
                      <a:endParaRPr sz="1800" u="none" strike="noStrike" cap="none">
                        <a:latin typeface="Times New Roman"/>
                        <a:ea typeface="Times New Roman"/>
                        <a:cs typeface="Times New Roman"/>
                        <a:sym typeface="Times New Roman"/>
                      </a:endParaRPr>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B200"/>
                    </a:solidFill>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E0.3</a:t>
                      </a:r>
                      <a:endParaRPr sz="18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7"/>
                  </a:ext>
                </a:extLst>
              </a:tr>
              <a:tr h="3383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R_EC-36</a:t>
                      </a:r>
                      <a:endParaRPr sz="1800" u="none" strike="noStrike" cap="none">
                        <a:latin typeface="Times New Roman"/>
                        <a:ea typeface="Times New Roman"/>
                        <a:cs typeface="Times New Roman"/>
                        <a:sym typeface="Times New Roman"/>
                      </a:endParaRPr>
                    </a:p>
                  </a:txBody>
                  <a:tcPr marL="68575" marR="68575" marT="0" marB="0" anchor="ctr">
                    <a:lnR w="9525" cap="flat" cmpd="sng">
                      <a:solidFill>
                        <a:srgbClr val="000000">
                          <a:alpha val="0"/>
                        </a:srgbClr>
                      </a:solidFill>
                      <a:prstDash val="solid"/>
                      <a:round/>
                      <a:headEnd type="none" w="sm" len="sm"/>
                      <a:tailEnd type="none" w="sm" len="sm"/>
                    </a:lnR>
                    <a:solidFill>
                      <a:srgbClr val="FFCCCC"/>
                    </a:solidFill>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E1.2</a:t>
                      </a:r>
                      <a:endParaRPr sz="18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B200"/>
                    </a:solidFill>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E0.6</a:t>
                      </a:r>
                      <a:endParaRPr sz="18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E0.6</a:t>
                      </a:r>
                      <a:endParaRPr sz="18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extLst>
                  <a:ext uri="{0D108BD9-81ED-4DB2-BD59-A6C34878D82A}">
                    <a16:rowId xmlns:a16="http://schemas.microsoft.com/office/drawing/2014/main" val="10008"/>
                  </a:ext>
                </a:extLst>
              </a:tr>
              <a:tr h="3383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R_EC-33</a:t>
                      </a:r>
                      <a:endParaRPr sz="1800" u="none" strike="noStrike" cap="none">
                        <a:latin typeface="Times New Roman"/>
                        <a:ea typeface="Times New Roman"/>
                        <a:cs typeface="Times New Roman"/>
                        <a:sym typeface="Times New Roman"/>
                      </a:endParaRPr>
                    </a:p>
                  </a:txBody>
                  <a:tcPr marL="68575" marR="68575" marT="0" marB="0" anchor="ctr">
                    <a:lnR w="9525" cap="flat" cmpd="sng">
                      <a:solidFill>
                        <a:srgbClr val="000000">
                          <a:alpha val="0"/>
                        </a:srgbClr>
                      </a:solidFill>
                      <a:prstDash val="solid"/>
                      <a:round/>
                      <a:headEnd type="none" w="sm" len="sm"/>
                      <a:tailEnd type="none" w="sm" len="sm"/>
                    </a:lnR>
                    <a:solidFill>
                      <a:srgbClr val="FFCCCC"/>
                    </a:solidFill>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E1.2</a:t>
                      </a:r>
                      <a:endParaRPr sz="18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AB200"/>
                    </a:solidFill>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E0.6</a:t>
                      </a:r>
                      <a:endParaRPr sz="18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solidFill>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E0.3</a:t>
                      </a:r>
                      <a:endParaRPr sz="18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A8D08C"/>
                    </a:solidFill>
                  </a:tcPr>
                </a:tc>
                <a:extLst>
                  <a:ext uri="{0D108BD9-81ED-4DB2-BD59-A6C34878D82A}">
                    <a16:rowId xmlns:a16="http://schemas.microsoft.com/office/drawing/2014/main" val="10009"/>
                  </a:ext>
                </a:extLst>
              </a:tr>
              <a:tr h="3383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latin typeface="Times New Roman"/>
                          <a:ea typeface="Times New Roman"/>
                          <a:cs typeface="Times New Roman"/>
                          <a:sym typeface="Times New Roman"/>
                        </a:rPr>
                        <a:t>R_EC-24</a:t>
                      </a:r>
                      <a:endParaRPr sz="1800" u="none" strike="noStrike" cap="none">
                        <a:latin typeface="Times New Roman"/>
                        <a:ea typeface="Times New Roman"/>
                        <a:cs typeface="Times New Roman"/>
                        <a:sym typeface="Times New Roman"/>
                      </a:endParaRPr>
                    </a:p>
                  </a:txBody>
                  <a:tcPr marL="68575" marR="68575" marT="0" marB="0" anchor="ctr">
                    <a:lnR w="9525" cap="flat" cmpd="sng">
                      <a:solidFill>
                        <a:srgbClr val="000000">
                          <a:alpha val="0"/>
                        </a:srgbClr>
                      </a:solidFill>
                      <a:prstDash val="solid"/>
                      <a:round/>
                      <a:headEnd type="none" w="sm" len="sm"/>
                      <a:tailEnd type="none" w="sm" len="sm"/>
                    </a:lnR>
                    <a:lnB w="28575" cap="flat" cmpd="sng">
                      <a:solidFill>
                        <a:schemeClr val="dk1"/>
                      </a:solidFill>
                      <a:prstDash val="solid"/>
                      <a:round/>
                      <a:headEnd type="none" w="sm" len="sm"/>
                      <a:tailEnd type="none" w="sm" len="sm"/>
                    </a:lnB>
                    <a:solidFill>
                      <a:srgbClr val="FFCCCC"/>
                    </a:solidFill>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E0.6</a:t>
                      </a:r>
                      <a:endParaRPr sz="18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B3C6E7"/>
                    </a:solidFill>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a:t>E0.3</a:t>
                      </a:r>
                      <a:endParaRPr sz="1800" u="none" strike="noStrike" cap="none"/>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A8D08C"/>
                    </a:solidFill>
                  </a:tcPr>
                </a:tc>
                <a:tc vMerge="1">
                  <a:txBody>
                    <a:bodyPr/>
                    <a:lstStyle/>
                    <a:p>
                      <a:endParaRPr lang="zh-TW"/>
                    </a:p>
                  </a:txBody>
                  <a:tcPr/>
                </a:tc>
                <a:tc>
                  <a:txBody>
                    <a:bodyPr/>
                    <a:lstStyle/>
                    <a:p>
                      <a:pPr marL="0" marR="0" lvl="0" indent="0" algn="l" rtl="0">
                        <a:lnSpc>
                          <a:spcPct val="100000"/>
                        </a:lnSpc>
                        <a:spcBef>
                          <a:spcPts val="0"/>
                        </a:spcBef>
                        <a:spcAft>
                          <a:spcPts val="0"/>
                        </a:spcAft>
                        <a:buClr>
                          <a:schemeClr val="dk1"/>
                        </a:buClr>
                        <a:buSzPts val="1800"/>
                        <a:buFont typeface="Times New Roman"/>
                        <a:buNone/>
                      </a:pPr>
                      <a:r>
                        <a:rPr lang="en-US" sz="1800" u="none" strike="noStrike" cap="none" dirty="0"/>
                        <a:t>E0.3</a:t>
                      </a:r>
                      <a:endParaRPr sz="1800" u="none" strike="noStrike" cap="none" dirty="0"/>
                    </a:p>
                  </a:txBody>
                  <a:tcPr marL="54825" marR="5482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A8D08C"/>
                    </a:solidFill>
                  </a:tcPr>
                </a:tc>
                <a:extLst>
                  <a:ext uri="{0D108BD9-81ED-4DB2-BD59-A6C34878D82A}">
                    <a16:rowId xmlns:a16="http://schemas.microsoft.com/office/drawing/2014/main" val="10010"/>
                  </a:ext>
                </a:extLst>
              </a:tr>
            </a:tbl>
          </a:graphicData>
        </a:graphic>
      </p:graphicFrame>
      <p:sp>
        <p:nvSpPr>
          <p:cNvPr id="2" name="文字方塊 1">
            <a:extLst>
              <a:ext uri="{FF2B5EF4-FFF2-40B4-BE49-F238E27FC236}">
                <a16:creationId xmlns:a16="http://schemas.microsoft.com/office/drawing/2014/main" id="{72B0949D-953D-442C-A322-9B905BAB788D}"/>
              </a:ext>
            </a:extLst>
          </p:cNvPr>
          <p:cNvSpPr txBox="1"/>
          <p:nvPr/>
        </p:nvSpPr>
        <p:spPr>
          <a:xfrm>
            <a:off x="418356" y="5189517"/>
            <a:ext cx="7253104" cy="369332"/>
          </a:xfrm>
          <a:prstGeom prst="rect">
            <a:avLst/>
          </a:prstGeom>
          <a:noFill/>
        </p:spPr>
        <p:txBody>
          <a:bodyPr wrap="square" rtlCol="0">
            <a:spAutoFit/>
          </a:bodyPr>
          <a:lstStyle/>
          <a:p>
            <a:r>
              <a:rPr lang="en-US" altLang="zh-TW" dirty="0"/>
              <a:t>Nutrient recipe is </a:t>
            </a:r>
            <a:r>
              <a:rPr lang="en-US" altLang="zh-TW" dirty="0">
                <a:solidFill>
                  <a:srgbClr val="FF0000"/>
                </a:solidFill>
                <a:latin typeface="Times New Roman"/>
                <a:ea typeface="Times New Roman"/>
                <a:cs typeface="Times New Roman"/>
                <a:sym typeface="Times New Roman"/>
              </a:rPr>
              <a:t>NTU + Fe</a:t>
            </a:r>
            <a:r>
              <a:rPr lang="zh-TW" altLang="en-US" dirty="0">
                <a:solidFill>
                  <a:srgbClr val="FF0000"/>
                </a:solidFill>
                <a:latin typeface="Times New Roman"/>
                <a:ea typeface="Times New Roman"/>
                <a:cs typeface="Times New Roman"/>
                <a:sym typeface="Times New Roman"/>
              </a:rPr>
              <a:t> </a:t>
            </a:r>
            <a:r>
              <a:rPr lang="en-US" altLang="zh-TW" dirty="0">
                <a:solidFill>
                  <a:schemeClr val="dk1"/>
                </a:solidFill>
                <a:latin typeface="Times New Roman"/>
                <a:ea typeface="Times New Roman"/>
                <a:cs typeface="Times New Roman"/>
                <a:sym typeface="Times New Roman"/>
              </a:rPr>
              <a:t>for</a:t>
            </a:r>
            <a:r>
              <a:rPr lang="zh-TW" altLang="en-US" dirty="0">
                <a:solidFill>
                  <a:schemeClr val="dk1"/>
                </a:solidFill>
                <a:latin typeface="Times New Roman"/>
                <a:ea typeface="Times New Roman"/>
                <a:cs typeface="Times New Roman"/>
                <a:sym typeface="Times New Roman"/>
              </a:rPr>
              <a:t> </a:t>
            </a:r>
            <a:r>
              <a:rPr lang="en-US" altLang="zh-TW" dirty="0">
                <a:solidFill>
                  <a:schemeClr val="dk1"/>
                </a:solidFill>
                <a:latin typeface="Times New Roman"/>
                <a:ea typeface="Times New Roman"/>
                <a:cs typeface="Times New Roman"/>
                <a:sym typeface="Times New Roman"/>
              </a:rPr>
              <a:t>all</a:t>
            </a:r>
            <a:r>
              <a:rPr lang="zh-TW" altLang="en-US" dirty="0">
                <a:solidFill>
                  <a:schemeClr val="dk1"/>
                </a:solidFill>
                <a:latin typeface="Times New Roman"/>
                <a:ea typeface="Times New Roman"/>
                <a:cs typeface="Times New Roman"/>
                <a:sym typeface="Times New Roman"/>
              </a:rPr>
              <a:t> </a:t>
            </a:r>
            <a:r>
              <a:rPr lang="en-US" altLang="zh-TW" dirty="0">
                <a:solidFill>
                  <a:schemeClr val="dk1"/>
                </a:solidFill>
                <a:latin typeface="Times New Roman"/>
                <a:ea typeface="Times New Roman"/>
                <a:cs typeface="Times New Roman"/>
                <a:sym typeface="Times New Roman"/>
              </a:rPr>
              <a:t>treatments</a:t>
            </a:r>
            <a:endParaRPr lang="en-US" altLang="zh-TW" sz="2000" dirty="0">
              <a:latin typeface="Times New Roman"/>
              <a:ea typeface="Times New Roman"/>
              <a:cs typeface="Times New Roman"/>
              <a:sym typeface="Times New Roman"/>
            </a:endParaRPr>
          </a:p>
        </p:txBody>
      </p:sp>
      <p:sp>
        <p:nvSpPr>
          <p:cNvPr id="5" name="文字方塊 4">
            <a:extLst>
              <a:ext uri="{FF2B5EF4-FFF2-40B4-BE49-F238E27FC236}">
                <a16:creationId xmlns:a16="http://schemas.microsoft.com/office/drawing/2014/main" id="{AF5FBB8F-3367-4B37-AE2E-FD6FDDDEE714}"/>
              </a:ext>
            </a:extLst>
          </p:cNvPr>
          <p:cNvSpPr txBox="1"/>
          <p:nvPr/>
        </p:nvSpPr>
        <p:spPr>
          <a:xfrm>
            <a:off x="787901" y="262675"/>
            <a:ext cx="10901547" cy="830997"/>
          </a:xfrm>
          <a:prstGeom prst="rect">
            <a:avLst/>
          </a:prstGeom>
          <a:noFill/>
        </p:spPr>
        <p:txBody>
          <a:bodyPr wrap="square" rtlCol="0">
            <a:spAutoFit/>
          </a:bodyPr>
          <a:lstStyle/>
          <a:p>
            <a:r>
              <a:rPr lang="en-US" altLang="zh-TW" sz="2400" dirty="0">
                <a:solidFill>
                  <a:srgbClr val="202124"/>
                </a:solidFill>
                <a:latin typeface="Arial Unicode MS"/>
                <a:ea typeface="inherit"/>
              </a:rPr>
              <a:t>L5. Growing </a:t>
            </a:r>
            <a:r>
              <a:rPr lang="zh-TW" altLang="zh-TW" sz="2400" dirty="0">
                <a:solidFill>
                  <a:srgbClr val="202124"/>
                </a:solidFill>
                <a:latin typeface="Arial Unicode MS"/>
                <a:ea typeface="inherit"/>
              </a:rPr>
              <a:t>Komatsuna</a:t>
            </a:r>
            <a:r>
              <a:rPr lang="en-US" altLang="zh-TW" sz="2400" dirty="0">
                <a:solidFill>
                  <a:srgbClr val="202124"/>
                </a:solidFill>
                <a:latin typeface="Arial Unicode MS"/>
                <a:ea typeface="inherit"/>
              </a:rPr>
              <a:t> </a:t>
            </a:r>
            <a:r>
              <a:rPr lang="en-US" altLang="zh-TW" sz="2400" dirty="0">
                <a:solidFill>
                  <a:srgbClr val="FF0000"/>
                </a:solidFill>
                <a:latin typeface="Arial Unicode MS"/>
                <a:ea typeface="inherit"/>
              </a:rPr>
              <a:t>with supplemental Micro elements </a:t>
            </a:r>
          </a:p>
          <a:p>
            <a:r>
              <a:rPr lang="en-US" altLang="zh-TW" sz="2400" dirty="0">
                <a:solidFill>
                  <a:srgbClr val="FF0000"/>
                </a:solidFill>
                <a:latin typeface="Arial Unicode MS"/>
                <a:ea typeface="inherit"/>
              </a:rPr>
              <a:t>Aiming at reducing nitrate concentration with no sacrifice on shoot fresh mass</a:t>
            </a:r>
            <a:endParaRPr lang="zh-TW" altLang="en-US" sz="2400" dirty="0">
              <a:solidFill>
                <a:srgbClr val="FF0000"/>
              </a:solidFill>
            </a:endParaRPr>
          </a:p>
        </p:txBody>
      </p:sp>
    </p:spTree>
    <p:extLst>
      <p:ext uri="{BB962C8B-B14F-4D97-AF65-F5344CB8AC3E}">
        <p14:creationId xmlns:p14="http://schemas.microsoft.com/office/powerpoint/2010/main" val="249823606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76"/>
          <p:cNvSpPr txBox="1">
            <a:spLocks noGrp="1"/>
          </p:cNvSpPr>
          <p:nvPr>
            <p:ph type="sldNum" idx="12"/>
          </p:nvPr>
        </p:nvSpPr>
        <p:spPr>
          <a:xfrm>
            <a:off x="10901080" y="6379605"/>
            <a:ext cx="109369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800"/>
              <a:buNone/>
            </a:pPr>
            <a:fld id="{00000000-1234-1234-1234-123412341234}" type="slidenum">
              <a:rPr lang="en-US"/>
              <a:t>168</a:t>
            </a:fld>
            <a:endParaRPr/>
          </a:p>
        </p:txBody>
      </p:sp>
      <p:graphicFrame>
        <p:nvGraphicFramePr>
          <p:cNvPr id="1096" name="Google Shape;1096;p76"/>
          <p:cNvGraphicFramePr/>
          <p:nvPr>
            <p:extLst>
              <p:ext uri="{D42A27DB-BD31-4B8C-83A1-F6EECF244321}">
                <p14:modId xmlns:p14="http://schemas.microsoft.com/office/powerpoint/2010/main" val="1661372304"/>
              </p:ext>
            </p:extLst>
          </p:nvPr>
        </p:nvGraphicFramePr>
        <p:xfrm>
          <a:off x="439387" y="966346"/>
          <a:ext cx="10806545" cy="5585989"/>
        </p:xfrm>
        <a:graphic>
          <a:graphicData uri="http://schemas.openxmlformats.org/drawingml/2006/table">
            <a:tbl>
              <a:tblPr firstRow="1" firstCol="1" bandRow="1">
                <a:noFill/>
              </a:tblPr>
              <a:tblGrid>
                <a:gridCol w="2553195">
                  <a:extLst>
                    <a:ext uri="{9D8B030D-6E8A-4147-A177-3AD203B41FA5}">
                      <a16:colId xmlns:a16="http://schemas.microsoft.com/office/drawing/2014/main" val="20000"/>
                    </a:ext>
                  </a:extLst>
                </a:gridCol>
                <a:gridCol w="1938277">
                  <a:extLst>
                    <a:ext uri="{9D8B030D-6E8A-4147-A177-3AD203B41FA5}">
                      <a16:colId xmlns:a16="http://schemas.microsoft.com/office/drawing/2014/main" val="20001"/>
                    </a:ext>
                  </a:extLst>
                </a:gridCol>
                <a:gridCol w="548901">
                  <a:extLst>
                    <a:ext uri="{9D8B030D-6E8A-4147-A177-3AD203B41FA5}">
                      <a16:colId xmlns:a16="http://schemas.microsoft.com/office/drawing/2014/main" val="20002"/>
                    </a:ext>
                  </a:extLst>
                </a:gridCol>
                <a:gridCol w="2700121">
                  <a:extLst>
                    <a:ext uri="{9D8B030D-6E8A-4147-A177-3AD203B41FA5}">
                      <a16:colId xmlns:a16="http://schemas.microsoft.com/office/drawing/2014/main" val="20003"/>
                    </a:ext>
                  </a:extLst>
                </a:gridCol>
                <a:gridCol w="3066051">
                  <a:extLst>
                    <a:ext uri="{9D8B030D-6E8A-4147-A177-3AD203B41FA5}">
                      <a16:colId xmlns:a16="http://schemas.microsoft.com/office/drawing/2014/main" val="20004"/>
                    </a:ext>
                  </a:extLst>
                </a:gridCol>
              </a:tblGrid>
              <a:tr h="482025">
                <a:tc>
                  <a:txBody>
                    <a:bodyPr/>
                    <a:lstStyle/>
                    <a:p>
                      <a:pPr marL="0" marR="0" lvl="0" indent="0" algn="ctr" rtl="0">
                        <a:lnSpc>
                          <a:spcPct val="100000"/>
                        </a:lnSpc>
                        <a:spcBef>
                          <a:spcPts val="0"/>
                        </a:spcBef>
                        <a:spcAft>
                          <a:spcPts val="0"/>
                        </a:spcAft>
                        <a:buClr>
                          <a:srgbClr val="000000"/>
                        </a:buClr>
                        <a:buSzPts val="1800"/>
                        <a:buFont typeface="Arial"/>
                        <a:buNone/>
                      </a:pPr>
                      <a:r>
                        <a:rPr lang="en-US" altLang="zh-TW" sz="1800" u="none" strike="noStrike" cap="none" dirty="0">
                          <a:latin typeface="Times New Roman"/>
                          <a:ea typeface="Times New Roman"/>
                          <a:cs typeface="Times New Roman"/>
                          <a:sym typeface="Times New Roman"/>
                        </a:rPr>
                        <a:t>Treatment</a:t>
                      </a:r>
                      <a:r>
                        <a:rPr lang="zh-TW" altLang="en-US" sz="1800" u="none" strike="noStrike" cap="none" dirty="0">
                          <a:latin typeface="Times New Roman"/>
                          <a:ea typeface="Times New Roman"/>
                          <a:cs typeface="Times New Roman"/>
                          <a:sym typeface="Times New Roman"/>
                        </a:rPr>
                        <a:t> </a:t>
                      </a:r>
                      <a:r>
                        <a:rPr lang="en-US" altLang="zh-TW" sz="1800" u="none" strike="noStrike" cap="none" dirty="0">
                          <a:latin typeface="Times New Roman"/>
                          <a:ea typeface="Times New Roman"/>
                          <a:cs typeface="Times New Roman"/>
                          <a:sym typeface="Times New Roman"/>
                        </a:rPr>
                        <a:t>code of </a:t>
                      </a:r>
                      <a:r>
                        <a:rPr lang="en-US" altLang="zh-TW" sz="1800" u="none" strike="noStrike" cap="none" dirty="0">
                          <a:solidFill>
                            <a:srgbClr val="FF0000"/>
                          </a:solidFill>
                          <a:highlight>
                            <a:srgbClr val="FFFF00"/>
                          </a:highlight>
                          <a:latin typeface="Times New Roman"/>
                          <a:ea typeface="Times New Roman"/>
                          <a:cs typeface="Times New Roman"/>
                          <a:sym typeface="Times New Roman"/>
                        </a:rPr>
                        <a:t>EXP2</a:t>
                      </a:r>
                      <a:endParaRPr sz="1800" u="none" strike="noStrike" cap="none" dirty="0">
                        <a:solidFill>
                          <a:srgbClr val="FF0000"/>
                        </a:solidFill>
                        <a:highlight>
                          <a:srgbClr val="FFFF00"/>
                        </a:highlight>
                        <a:latin typeface="Times New Roman"/>
                        <a:ea typeface="Times New Roman"/>
                        <a:cs typeface="Times New Roman"/>
                        <a:sym typeface="Times New Roman"/>
                      </a:endParaRPr>
                    </a:p>
                  </a:txBody>
                  <a:tcPr marL="46775" marR="467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gridSpan="2">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dirty="0"/>
                        <a:t>Shoot fresh mass (g·plt</a:t>
                      </a:r>
                      <a:r>
                        <a:rPr lang="en-US" sz="1800" u="none" strike="noStrike" cap="none" baseline="30000" dirty="0"/>
                        <a:t>-1</a:t>
                      </a:r>
                      <a:r>
                        <a:rPr lang="en-US" sz="1800" u="none" strike="noStrike" cap="none" dirty="0"/>
                        <a:t>)</a:t>
                      </a:r>
                      <a:endParaRPr sz="1800" u="none" strike="noStrike" cap="none" dirty="0">
                        <a:latin typeface="Times New Roman"/>
                        <a:ea typeface="Times New Roman"/>
                        <a:cs typeface="Times New Roman"/>
                        <a:sym typeface="Times New Roman"/>
                      </a:endParaRPr>
                    </a:p>
                  </a:txBody>
                  <a:tcPr marL="46775" marR="467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hMerge="1">
                  <a:txBody>
                    <a:bodyPr/>
                    <a:lstStyle/>
                    <a:p>
                      <a:endParaRPr lang="zh-TW"/>
                    </a:p>
                  </a:txBody>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Root fresh mass (g·plt</a:t>
                      </a:r>
                      <a:r>
                        <a:rPr lang="en-US" sz="1800" u="none" strike="noStrike" cap="none" baseline="30000" dirty="0"/>
                        <a:t>-1</a:t>
                      </a:r>
                      <a:r>
                        <a:rPr lang="en-US" sz="1800" u="none" strike="noStrike" cap="none" dirty="0"/>
                        <a:t>)</a:t>
                      </a:r>
                      <a:endParaRPr sz="1800" u="none" strike="noStrike" cap="none" dirty="0">
                        <a:latin typeface="Times New Roman"/>
                        <a:ea typeface="Times New Roman"/>
                        <a:cs typeface="Times New Roman"/>
                        <a:sym typeface="Times New Roman"/>
                      </a:endParaRPr>
                    </a:p>
                  </a:txBody>
                  <a:tcPr marL="46775" marR="467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Nitrate concentration (mg·kg</a:t>
                      </a:r>
                      <a:r>
                        <a:rPr lang="en-US" sz="1800" u="none" strike="noStrike" cap="none" baseline="30000" dirty="0"/>
                        <a:t>-1</a:t>
                      </a:r>
                      <a:r>
                        <a:rPr lang="en-US" sz="1800" u="none" strike="noStrike" cap="none" dirty="0"/>
                        <a:t>)</a:t>
                      </a:r>
                      <a:endParaRPr sz="1800" u="none" strike="noStrike" cap="none" dirty="0">
                        <a:latin typeface="Times New Roman"/>
                        <a:ea typeface="Times New Roman"/>
                        <a:cs typeface="Times New Roman"/>
                        <a:sym typeface="Times New Roman"/>
                      </a:endParaRPr>
                    </a:p>
                  </a:txBody>
                  <a:tcPr marL="48225" marR="4822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5520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CW_EC-48</a:t>
                      </a:r>
                      <a:endParaRPr sz="1800" u="none" strike="noStrike" cap="none">
                        <a:latin typeface="Times New Roman"/>
                        <a:ea typeface="Times New Roman"/>
                        <a:cs typeface="Times New Roman"/>
                        <a:sym typeface="Times New Roman"/>
                      </a:endParaRPr>
                    </a:p>
                  </a:txBody>
                  <a:tcPr marL="46775" marR="46775" marT="0" marB="0">
                    <a:lnT w="28575" cap="flat" cmpd="sng">
                      <a:solidFill>
                        <a:schemeClr val="dk1"/>
                      </a:solidFill>
                      <a:prstDash val="solid"/>
                      <a:round/>
                      <a:headEnd type="none" w="sm" len="sm"/>
                      <a:tailEnd type="none" w="sm" len="sm"/>
                    </a:lnT>
                    <a:solidFill>
                      <a:srgbClr val="D8E2F3"/>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157.3 ± 37.2</a:t>
                      </a:r>
                      <a:endParaRPr sz="1800" u="none" strike="noStrike" cap="none">
                        <a:latin typeface="Times New Roman"/>
                        <a:ea typeface="Times New Roman"/>
                        <a:cs typeface="Times New Roman"/>
                        <a:sym typeface="Times New Roman"/>
                      </a:endParaRPr>
                    </a:p>
                  </a:txBody>
                  <a:tcPr marL="46775" marR="46775" marT="0" marB="0" anchor="ctr">
                    <a:lnT w="28575" cap="flat" cmpd="sng">
                      <a:solidFill>
                        <a:schemeClr val="dk1"/>
                      </a:solidFill>
                      <a:prstDash val="solid"/>
                      <a:round/>
                      <a:headEnd type="none" w="sm" len="sm"/>
                      <a:tailEnd type="none" w="sm" len="sm"/>
                    </a:lnT>
                    <a:solidFill>
                      <a:srgbClr val="D8E2F3"/>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a </a:t>
                      </a:r>
                      <a:r>
                        <a:rPr lang="en-US" sz="1800" u="none" strike="noStrike" cap="none" baseline="30000"/>
                        <a:t>x</a:t>
                      </a:r>
                      <a:endParaRPr sz="1800" u="none" strike="noStrike" cap="none">
                        <a:latin typeface="Times New Roman"/>
                        <a:ea typeface="Times New Roman"/>
                        <a:cs typeface="Times New Roman"/>
                        <a:sym typeface="Times New Roman"/>
                      </a:endParaRPr>
                    </a:p>
                  </a:txBody>
                  <a:tcPr marL="46775" marR="46775" marT="0" marB="0" anchor="ctr">
                    <a:lnT w="28575" cap="flat" cmpd="sng">
                      <a:solidFill>
                        <a:schemeClr val="dk1"/>
                      </a:solidFill>
                      <a:prstDash val="solid"/>
                      <a:round/>
                      <a:headEnd type="none" w="sm" len="sm"/>
                      <a:tailEnd type="none" w="sm" len="sm"/>
                    </a:lnT>
                    <a:solidFill>
                      <a:srgbClr val="D8E2F3"/>
                    </a:solidFill>
                  </a:tcPr>
                </a:tc>
                <a:tc>
                  <a:txBody>
                    <a:bodyPr/>
                    <a:lstStyle/>
                    <a:p>
                      <a:pPr marL="0" marR="0" lvl="0" indent="715963" algn="l" rtl="0">
                        <a:lnSpc>
                          <a:spcPct val="100000"/>
                        </a:lnSpc>
                        <a:spcBef>
                          <a:spcPts val="0"/>
                        </a:spcBef>
                        <a:spcAft>
                          <a:spcPts val="0"/>
                        </a:spcAft>
                        <a:buClr>
                          <a:srgbClr val="000000"/>
                        </a:buClr>
                        <a:buSzPts val="1800"/>
                        <a:buFont typeface="Arial"/>
                        <a:buNone/>
                      </a:pPr>
                      <a:r>
                        <a:rPr lang="en-US" sz="1800" u="none" strike="noStrike" cap="none"/>
                        <a:t>16.3 ± 3.8 a</a:t>
                      </a:r>
                      <a:endParaRPr sz="1800" u="none" strike="noStrike" cap="none">
                        <a:latin typeface="Times New Roman"/>
                        <a:ea typeface="Times New Roman"/>
                        <a:cs typeface="Times New Roman"/>
                        <a:sym typeface="Times New Roman"/>
                      </a:endParaRPr>
                    </a:p>
                  </a:txBody>
                  <a:tcPr marL="46775" marR="46775" marT="0" marB="0" anchor="ctr">
                    <a:lnT w="28575" cap="flat" cmpd="sng">
                      <a:solidFill>
                        <a:schemeClr val="dk1"/>
                      </a:solidFill>
                      <a:prstDash val="solid"/>
                      <a:round/>
                      <a:headEnd type="none" w="sm" len="sm"/>
                      <a:tailEnd type="none" w="sm" len="sm"/>
                    </a:lnT>
                    <a:solidFill>
                      <a:srgbClr val="D8E2F3"/>
                    </a:solidFill>
                  </a:tcPr>
                </a:tc>
                <a:tc>
                  <a:txBody>
                    <a:bodyPr/>
                    <a:lstStyle/>
                    <a:p>
                      <a:pPr marL="0" marR="0" lvl="0" indent="1252538" algn="l" rtl="0">
                        <a:lnSpc>
                          <a:spcPct val="100000"/>
                        </a:lnSpc>
                        <a:spcBef>
                          <a:spcPts val="0"/>
                        </a:spcBef>
                        <a:spcAft>
                          <a:spcPts val="0"/>
                        </a:spcAft>
                        <a:buClr>
                          <a:srgbClr val="000000"/>
                        </a:buClr>
                        <a:buSzPts val="1800"/>
                        <a:buFont typeface="Arial"/>
                        <a:buNone/>
                      </a:pPr>
                      <a:r>
                        <a:rPr lang="en-US" sz="1800" u="none" strike="noStrike" cap="none" dirty="0"/>
                        <a:t>6193 ± 691 b</a:t>
                      </a:r>
                      <a:endParaRPr sz="1800" u="none" strike="noStrike" cap="none" dirty="0">
                        <a:latin typeface="Times New Roman"/>
                        <a:ea typeface="Times New Roman"/>
                        <a:cs typeface="Times New Roman"/>
                        <a:sym typeface="Times New Roman"/>
                      </a:endParaRPr>
                    </a:p>
                  </a:txBody>
                  <a:tcPr marL="48225" marR="48225" marT="0" marB="0" anchor="ctr">
                    <a:lnT w="28575" cap="flat" cmpd="sng">
                      <a:solidFill>
                        <a:schemeClr val="dk1"/>
                      </a:solidFill>
                      <a:prstDash val="solid"/>
                      <a:round/>
                      <a:headEnd type="none" w="sm" len="sm"/>
                      <a:tailEnd type="none" w="sm" len="sm"/>
                    </a:lnT>
                    <a:solidFill>
                      <a:srgbClr val="D8E2F3"/>
                    </a:solidFill>
                  </a:tcPr>
                </a:tc>
                <a:extLst>
                  <a:ext uri="{0D108BD9-81ED-4DB2-BD59-A6C34878D82A}">
                    <a16:rowId xmlns:a16="http://schemas.microsoft.com/office/drawing/2014/main" val="10001"/>
                  </a:ext>
                </a:extLst>
              </a:tr>
              <a:tr h="3145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CW_EC-39</a:t>
                      </a:r>
                      <a:endParaRPr sz="1800" u="none" strike="noStrike" cap="none">
                        <a:latin typeface="Times New Roman"/>
                        <a:ea typeface="Times New Roman"/>
                        <a:cs typeface="Times New Roman"/>
                        <a:sym typeface="Times New Roman"/>
                      </a:endParaRPr>
                    </a:p>
                  </a:txBody>
                  <a:tcPr marL="46775" marR="46775" marT="0" marB="0">
                    <a:solidFill>
                      <a:srgbClr val="D8E2F3"/>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149.6 ± 33.5</a:t>
                      </a:r>
                      <a:endParaRPr sz="1800" u="none" strike="noStrike" cap="none">
                        <a:latin typeface="Times New Roman"/>
                        <a:ea typeface="Times New Roman"/>
                        <a:cs typeface="Times New Roman"/>
                        <a:sym typeface="Times New Roman"/>
                      </a:endParaRPr>
                    </a:p>
                  </a:txBody>
                  <a:tcPr marL="46775" marR="46775" marT="0" marB="0" anchor="ctr">
                    <a:solidFill>
                      <a:srgbClr val="D8E2F3"/>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ab</a:t>
                      </a:r>
                      <a:endParaRPr sz="1800" u="none" strike="noStrike" cap="none">
                        <a:latin typeface="Times New Roman"/>
                        <a:ea typeface="Times New Roman"/>
                        <a:cs typeface="Times New Roman"/>
                        <a:sym typeface="Times New Roman"/>
                      </a:endParaRPr>
                    </a:p>
                  </a:txBody>
                  <a:tcPr marL="46775" marR="46775" marT="0" marB="0" anchor="ctr">
                    <a:solidFill>
                      <a:srgbClr val="D8E2F3"/>
                    </a:solidFill>
                  </a:tcPr>
                </a:tc>
                <a:tc>
                  <a:txBody>
                    <a:bodyPr/>
                    <a:lstStyle/>
                    <a:p>
                      <a:pPr marL="0" marR="0" lvl="0" indent="715963" algn="l" rtl="0">
                        <a:lnSpc>
                          <a:spcPct val="100000"/>
                        </a:lnSpc>
                        <a:spcBef>
                          <a:spcPts val="0"/>
                        </a:spcBef>
                        <a:spcAft>
                          <a:spcPts val="0"/>
                        </a:spcAft>
                        <a:buClr>
                          <a:srgbClr val="000000"/>
                        </a:buClr>
                        <a:buSzPts val="1800"/>
                        <a:buFont typeface="Arial"/>
                        <a:buNone/>
                      </a:pPr>
                      <a:r>
                        <a:rPr lang="en-US" sz="1800" u="none" strike="noStrike" cap="none"/>
                        <a:t>10.1 ± 3.9 cd</a:t>
                      </a:r>
                      <a:endParaRPr sz="1800" u="none" strike="noStrike" cap="none">
                        <a:latin typeface="Times New Roman"/>
                        <a:ea typeface="Times New Roman"/>
                        <a:cs typeface="Times New Roman"/>
                        <a:sym typeface="Times New Roman"/>
                      </a:endParaRPr>
                    </a:p>
                  </a:txBody>
                  <a:tcPr marL="46775" marR="46775" marT="0" marB="0" anchor="ctr">
                    <a:solidFill>
                      <a:srgbClr val="D8E2F3"/>
                    </a:solidFill>
                  </a:tcPr>
                </a:tc>
                <a:tc>
                  <a:txBody>
                    <a:bodyPr/>
                    <a:lstStyle/>
                    <a:p>
                      <a:pPr marL="0" marR="0" lvl="0" indent="1252538" algn="l" rtl="0">
                        <a:lnSpc>
                          <a:spcPct val="100000"/>
                        </a:lnSpc>
                        <a:spcBef>
                          <a:spcPts val="0"/>
                        </a:spcBef>
                        <a:spcAft>
                          <a:spcPts val="0"/>
                        </a:spcAft>
                        <a:buClr>
                          <a:srgbClr val="000000"/>
                        </a:buClr>
                        <a:buSzPts val="1800"/>
                        <a:buFont typeface="Arial"/>
                        <a:buNone/>
                      </a:pPr>
                      <a:r>
                        <a:rPr lang="en-US" sz="1800" u="none" strike="noStrike" cap="none" dirty="0"/>
                        <a:t>4846 ± 535 d</a:t>
                      </a:r>
                      <a:endParaRPr sz="1800" u="none" strike="noStrike" cap="none" dirty="0">
                        <a:latin typeface="Times New Roman"/>
                        <a:ea typeface="Times New Roman"/>
                        <a:cs typeface="Times New Roman"/>
                        <a:sym typeface="Times New Roman"/>
                      </a:endParaRPr>
                    </a:p>
                  </a:txBody>
                  <a:tcPr marL="48225" marR="48225" marT="0" marB="0" anchor="ctr">
                    <a:solidFill>
                      <a:srgbClr val="D8E2F3"/>
                    </a:solidFill>
                  </a:tcPr>
                </a:tc>
                <a:extLst>
                  <a:ext uri="{0D108BD9-81ED-4DB2-BD59-A6C34878D82A}">
                    <a16:rowId xmlns:a16="http://schemas.microsoft.com/office/drawing/2014/main" val="10002"/>
                  </a:ext>
                </a:extLst>
              </a:tr>
              <a:tr h="3222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CW_EC-36</a:t>
                      </a:r>
                      <a:endParaRPr sz="1800" u="none" strike="noStrike" cap="none">
                        <a:latin typeface="Times New Roman"/>
                        <a:ea typeface="Times New Roman"/>
                        <a:cs typeface="Times New Roman"/>
                        <a:sym typeface="Times New Roman"/>
                      </a:endParaRPr>
                    </a:p>
                  </a:txBody>
                  <a:tcPr marL="46775" marR="46775" marT="0" marB="0">
                    <a:solidFill>
                      <a:srgbClr val="D8E2F3"/>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154.7 ± 16.1</a:t>
                      </a:r>
                      <a:endParaRPr sz="1800" u="none" strike="noStrike" cap="none">
                        <a:latin typeface="Times New Roman"/>
                        <a:ea typeface="Times New Roman"/>
                        <a:cs typeface="Times New Roman"/>
                        <a:sym typeface="Times New Roman"/>
                      </a:endParaRPr>
                    </a:p>
                  </a:txBody>
                  <a:tcPr marL="46775" marR="46775" marT="0" marB="0" anchor="ctr">
                    <a:solidFill>
                      <a:srgbClr val="D8E2F3"/>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a</a:t>
                      </a:r>
                      <a:endParaRPr sz="1800" u="none" strike="noStrike" cap="none">
                        <a:latin typeface="Times New Roman"/>
                        <a:ea typeface="Times New Roman"/>
                        <a:cs typeface="Times New Roman"/>
                        <a:sym typeface="Times New Roman"/>
                      </a:endParaRPr>
                    </a:p>
                  </a:txBody>
                  <a:tcPr marL="46775" marR="46775" marT="0" marB="0" anchor="ctr">
                    <a:solidFill>
                      <a:srgbClr val="D8E2F3"/>
                    </a:solidFill>
                  </a:tcPr>
                </a:tc>
                <a:tc>
                  <a:txBody>
                    <a:bodyPr/>
                    <a:lstStyle/>
                    <a:p>
                      <a:pPr marL="0" marR="0" lvl="0" indent="715963" algn="l" rtl="0">
                        <a:lnSpc>
                          <a:spcPct val="100000"/>
                        </a:lnSpc>
                        <a:spcBef>
                          <a:spcPts val="0"/>
                        </a:spcBef>
                        <a:spcAft>
                          <a:spcPts val="0"/>
                        </a:spcAft>
                        <a:buClr>
                          <a:srgbClr val="000000"/>
                        </a:buClr>
                        <a:buSzPts val="1800"/>
                        <a:buFont typeface="Arial"/>
                        <a:buNone/>
                      </a:pPr>
                      <a:r>
                        <a:rPr lang="en-US" sz="1800" u="none" strike="noStrike" cap="none"/>
                        <a:t>13.0 ± 3.9 b</a:t>
                      </a:r>
                      <a:endParaRPr sz="1800" u="none" strike="noStrike" cap="none">
                        <a:latin typeface="Times New Roman"/>
                        <a:ea typeface="Times New Roman"/>
                        <a:cs typeface="Times New Roman"/>
                        <a:sym typeface="Times New Roman"/>
                      </a:endParaRPr>
                    </a:p>
                  </a:txBody>
                  <a:tcPr marL="46775" marR="46775" marT="0" marB="0" anchor="ctr">
                    <a:solidFill>
                      <a:srgbClr val="D8E2F3"/>
                    </a:solidFill>
                  </a:tcPr>
                </a:tc>
                <a:tc>
                  <a:txBody>
                    <a:bodyPr/>
                    <a:lstStyle/>
                    <a:p>
                      <a:pPr marL="0" marR="0" lvl="0" indent="1252538" algn="l" rtl="0">
                        <a:lnSpc>
                          <a:spcPct val="100000"/>
                        </a:lnSpc>
                        <a:spcBef>
                          <a:spcPts val="0"/>
                        </a:spcBef>
                        <a:spcAft>
                          <a:spcPts val="0"/>
                        </a:spcAft>
                        <a:buClr>
                          <a:srgbClr val="000000"/>
                        </a:buClr>
                        <a:buSzPts val="1800"/>
                        <a:buFont typeface="Arial"/>
                        <a:buNone/>
                      </a:pPr>
                      <a:r>
                        <a:rPr lang="en-US" sz="1800" u="none" strike="noStrike" cap="none" dirty="0"/>
                        <a:t>5357 ± 622 cd</a:t>
                      </a:r>
                      <a:endParaRPr sz="1800" u="none" strike="noStrike" cap="none" dirty="0">
                        <a:latin typeface="Times New Roman"/>
                        <a:ea typeface="Times New Roman"/>
                        <a:cs typeface="Times New Roman"/>
                        <a:sym typeface="Times New Roman"/>
                      </a:endParaRPr>
                    </a:p>
                  </a:txBody>
                  <a:tcPr marL="48225" marR="48225" marT="0" marB="0" anchor="ctr">
                    <a:solidFill>
                      <a:srgbClr val="D8E2F3"/>
                    </a:solidFill>
                  </a:tcPr>
                </a:tc>
                <a:extLst>
                  <a:ext uri="{0D108BD9-81ED-4DB2-BD59-A6C34878D82A}">
                    <a16:rowId xmlns:a16="http://schemas.microsoft.com/office/drawing/2014/main" val="10003"/>
                  </a:ext>
                </a:extLst>
              </a:tr>
              <a:tr h="3145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CW_EC-33</a:t>
                      </a:r>
                      <a:endParaRPr sz="1800" u="none" strike="noStrike" cap="none">
                        <a:latin typeface="Times New Roman"/>
                        <a:ea typeface="Times New Roman"/>
                        <a:cs typeface="Times New Roman"/>
                        <a:sym typeface="Times New Roman"/>
                      </a:endParaRPr>
                    </a:p>
                  </a:txBody>
                  <a:tcPr marL="46775" marR="46775" marT="0" marB="0">
                    <a:solidFill>
                      <a:srgbClr val="D8E2F3"/>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140.4 ±   6.5</a:t>
                      </a:r>
                      <a:endParaRPr sz="1800" u="none" strike="noStrike" cap="none">
                        <a:latin typeface="Times New Roman"/>
                        <a:ea typeface="Times New Roman"/>
                        <a:cs typeface="Times New Roman"/>
                        <a:sym typeface="Times New Roman"/>
                      </a:endParaRPr>
                    </a:p>
                  </a:txBody>
                  <a:tcPr marL="46775" marR="46775" marT="0" marB="0" anchor="ctr">
                    <a:solidFill>
                      <a:srgbClr val="D8E2F3"/>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abc</a:t>
                      </a:r>
                      <a:endParaRPr sz="1800" u="none" strike="noStrike" cap="none">
                        <a:latin typeface="Times New Roman"/>
                        <a:ea typeface="Times New Roman"/>
                        <a:cs typeface="Times New Roman"/>
                        <a:sym typeface="Times New Roman"/>
                      </a:endParaRPr>
                    </a:p>
                  </a:txBody>
                  <a:tcPr marL="46775" marR="46775" marT="0" marB="0" anchor="ctr">
                    <a:solidFill>
                      <a:srgbClr val="D8E2F3"/>
                    </a:solidFill>
                  </a:tcPr>
                </a:tc>
                <a:tc>
                  <a:txBody>
                    <a:bodyPr/>
                    <a:lstStyle/>
                    <a:p>
                      <a:pPr marL="0" marR="0" lvl="0" indent="715963" algn="l" rtl="0">
                        <a:lnSpc>
                          <a:spcPct val="100000"/>
                        </a:lnSpc>
                        <a:spcBef>
                          <a:spcPts val="0"/>
                        </a:spcBef>
                        <a:spcAft>
                          <a:spcPts val="0"/>
                        </a:spcAft>
                        <a:buClr>
                          <a:srgbClr val="000000"/>
                        </a:buClr>
                        <a:buSzPts val="1800"/>
                        <a:buFont typeface="Arial"/>
                        <a:buNone/>
                      </a:pPr>
                      <a:r>
                        <a:rPr lang="en-US" sz="1800" u="none" strike="noStrike" cap="none"/>
                        <a:t>12.9 ± 0.9 bc</a:t>
                      </a:r>
                      <a:endParaRPr sz="1800" u="none" strike="noStrike" cap="none">
                        <a:latin typeface="Times New Roman"/>
                        <a:ea typeface="Times New Roman"/>
                        <a:cs typeface="Times New Roman"/>
                        <a:sym typeface="Times New Roman"/>
                      </a:endParaRPr>
                    </a:p>
                  </a:txBody>
                  <a:tcPr marL="46775" marR="46775" marT="0" marB="0" anchor="ctr">
                    <a:solidFill>
                      <a:srgbClr val="D8E2F3"/>
                    </a:solidFill>
                  </a:tcPr>
                </a:tc>
                <a:tc>
                  <a:txBody>
                    <a:bodyPr/>
                    <a:lstStyle/>
                    <a:p>
                      <a:pPr marL="0" marR="0" lvl="0" indent="1252538" algn="l" rtl="0">
                        <a:lnSpc>
                          <a:spcPct val="100000"/>
                        </a:lnSpc>
                        <a:spcBef>
                          <a:spcPts val="0"/>
                        </a:spcBef>
                        <a:spcAft>
                          <a:spcPts val="0"/>
                        </a:spcAft>
                        <a:buClr>
                          <a:srgbClr val="000000"/>
                        </a:buClr>
                        <a:buSzPts val="1800"/>
                        <a:buFont typeface="Arial"/>
                        <a:buNone/>
                      </a:pPr>
                      <a:r>
                        <a:rPr lang="en-US" sz="1800" u="none" strike="noStrike" cap="none" dirty="0"/>
                        <a:t>2271 ± 260 e</a:t>
                      </a:r>
                      <a:endParaRPr sz="1800" u="none" strike="noStrike" cap="none" dirty="0">
                        <a:latin typeface="Times New Roman"/>
                        <a:ea typeface="Times New Roman"/>
                        <a:cs typeface="Times New Roman"/>
                        <a:sym typeface="Times New Roman"/>
                      </a:endParaRPr>
                    </a:p>
                  </a:txBody>
                  <a:tcPr marL="48225" marR="48225" marT="0" marB="0" anchor="ctr">
                    <a:solidFill>
                      <a:srgbClr val="D8E2F3"/>
                    </a:solidFill>
                  </a:tcPr>
                </a:tc>
                <a:extLst>
                  <a:ext uri="{0D108BD9-81ED-4DB2-BD59-A6C34878D82A}">
                    <a16:rowId xmlns:a16="http://schemas.microsoft.com/office/drawing/2014/main" val="10004"/>
                  </a:ext>
                </a:extLst>
              </a:tr>
              <a:tr h="231225">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CW_EC-24</a:t>
                      </a:r>
                      <a:endParaRPr sz="1800" u="none" strike="noStrike" cap="none">
                        <a:latin typeface="Times New Roman"/>
                        <a:ea typeface="Times New Roman"/>
                        <a:cs typeface="Times New Roman"/>
                        <a:sym typeface="Times New Roman"/>
                      </a:endParaRPr>
                    </a:p>
                  </a:txBody>
                  <a:tcPr marL="46775" marR="46775" marT="0" marB="0">
                    <a:solidFill>
                      <a:srgbClr val="D8E2F3"/>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82.7 ±   7.7</a:t>
                      </a:r>
                      <a:endParaRPr sz="1800" u="none" strike="noStrike" cap="none">
                        <a:latin typeface="Times New Roman"/>
                        <a:ea typeface="Times New Roman"/>
                        <a:cs typeface="Times New Roman"/>
                        <a:sym typeface="Times New Roman"/>
                      </a:endParaRPr>
                    </a:p>
                  </a:txBody>
                  <a:tcPr marL="46775" marR="46775" marT="0" marB="0" anchor="ctr">
                    <a:solidFill>
                      <a:srgbClr val="D8E2F3"/>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d</a:t>
                      </a:r>
                      <a:endParaRPr sz="1800" u="none" strike="noStrike" cap="none">
                        <a:latin typeface="Times New Roman"/>
                        <a:ea typeface="Times New Roman"/>
                        <a:cs typeface="Times New Roman"/>
                        <a:sym typeface="Times New Roman"/>
                      </a:endParaRPr>
                    </a:p>
                  </a:txBody>
                  <a:tcPr marL="46775" marR="46775" marT="0" marB="0" anchor="ctr">
                    <a:solidFill>
                      <a:srgbClr val="D8E2F3"/>
                    </a:solidFill>
                  </a:tcPr>
                </a:tc>
                <a:tc>
                  <a:txBody>
                    <a:bodyPr/>
                    <a:lstStyle/>
                    <a:p>
                      <a:pPr marL="0" marR="0" lvl="0" indent="715963" algn="l" rtl="0">
                        <a:lnSpc>
                          <a:spcPct val="100000"/>
                        </a:lnSpc>
                        <a:spcBef>
                          <a:spcPts val="0"/>
                        </a:spcBef>
                        <a:spcAft>
                          <a:spcPts val="0"/>
                        </a:spcAft>
                        <a:buClr>
                          <a:srgbClr val="000000"/>
                        </a:buClr>
                        <a:buSzPts val="1800"/>
                        <a:buFont typeface="Arial"/>
                        <a:buNone/>
                      </a:pPr>
                      <a:r>
                        <a:rPr lang="en-US" sz="1800" u="none" strike="noStrike" cap="none"/>
                        <a:t>10.9 ± 1.7 bcd</a:t>
                      </a:r>
                      <a:endParaRPr sz="1800" u="none" strike="noStrike" cap="none">
                        <a:latin typeface="Times New Roman"/>
                        <a:ea typeface="Times New Roman"/>
                        <a:cs typeface="Times New Roman"/>
                        <a:sym typeface="Times New Roman"/>
                      </a:endParaRPr>
                    </a:p>
                  </a:txBody>
                  <a:tcPr marL="46775" marR="46775" marT="0" marB="0" anchor="ctr">
                    <a:solidFill>
                      <a:srgbClr val="D8E2F3"/>
                    </a:solidFill>
                  </a:tcPr>
                </a:tc>
                <a:tc>
                  <a:txBody>
                    <a:bodyPr/>
                    <a:lstStyle/>
                    <a:p>
                      <a:pPr marL="0" marR="0" lvl="0" indent="1252538" algn="l" rtl="0">
                        <a:lnSpc>
                          <a:spcPct val="100000"/>
                        </a:lnSpc>
                        <a:spcBef>
                          <a:spcPts val="0"/>
                        </a:spcBef>
                        <a:spcAft>
                          <a:spcPts val="0"/>
                        </a:spcAft>
                        <a:buClr>
                          <a:srgbClr val="000000"/>
                        </a:buClr>
                        <a:buSzPts val="1800"/>
                        <a:buFont typeface="Arial"/>
                        <a:buNone/>
                      </a:pPr>
                      <a:r>
                        <a:rPr lang="en-US" sz="1800" u="none" strike="noStrike" cap="none" dirty="0"/>
                        <a:t>2798 ± 151 e</a:t>
                      </a:r>
                      <a:endParaRPr sz="1800" u="none" strike="noStrike" cap="none" dirty="0">
                        <a:latin typeface="Times New Roman"/>
                        <a:ea typeface="Times New Roman"/>
                        <a:cs typeface="Times New Roman"/>
                        <a:sym typeface="Times New Roman"/>
                      </a:endParaRPr>
                    </a:p>
                  </a:txBody>
                  <a:tcPr marL="48225" marR="48225" marT="0" marB="0" anchor="ctr">
                    <a:solidFill>
                      <a:srgbClr val="D8E2F3"/>
                    </a:solidFill>
                  </a:tcPr>
                </a:tc>
                <a:extLst>
                  <a:ext uri="{0D108BD9-81ED-4DB2-BD59-A6C34878D82A}">
                    <a16:rowId xmlns:a16="http://schemas.microsoft.com/office/drawing/2014/main" val="10005"/>
                  </a:ext>
                </a:extLst>
              </a:tr>
              <a:tr h="3222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    R_EC-48</a:t>
                      </a:r>
                      <a:endParaRPr sz="1800" u="none" strike="noStrike" cap="none">
                        <a:latin typeface="Times New Roman"/>
                        <a:ea typeface="Times New Roman"/>
                        <a:cs typeface="Times New Roman"/>
                        <a:sym typeface="Times New Roman"/>
                      </a:endParaRPr>
                    </a:p>
                  </a:txBody>
                  <a:tcPr marL="46775" marR="46775" marT="0" marB="0">
                    <a:solidFill>
                      <a:srgbClr val="FFCCCC"/>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144.2 ±   6.8</a:t>
                      </a:r>
                      <a:endParaRPr sz="1800" u="none" strike="noStrike" cap="none">
                        <a:latin typeface="Times New Roman"/>
                        <a:ea typeface="Times New Roman"/>
                        <a:cs typeface="Times New Roman"/>
                        <a:sym typeface="Times New Roman"/>
                      </a:endParaRPr>
                    </a:p>
                  </a:txBody>
                  <a:tcPr marL="46775" marR="46775" marT="0" marB="0" anchor="ctr">
                    <a:solidFill>
                      <a:srgbClr val="FFCCC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abc</a:t>
                      </a:r>
                      <a:endParaRPr sz="1800" u="none" strike="noStrike" cap="none"/>
                    </a:p>
                  </a:txBody>
                  <a:tcPr marL="46775" marR="46775" marT="0" marB="0" anchor="ctr">
                    <a:solidFill>
                      <a:srgbClr val="FFCCCC"/>
                    </a:solidFill>
                  </a:tcPr>
                </a:tc>
                <a:tc>
                  <a:txBody>
                    <a:bodyPr/>
                    <a:lstStyle/>
                    <a:p>
                      <a:pPr marL="0" marR="0" lvl="0" indent="715963" algn="l" rtl="0">
                        <a:lnSpc>
                          <a:spcPct val="100000"/>
                        </a:lnSpc>
                        <a:spcBef>
                          <a:spcPts val="0"/>
                        </a:spcBef>
                        <a:spcAft>
                          <a:spcPts val="0"/>
                        </a:spcAft>
                        <a:buClr>
                          <a:srgbClr val="000000"/>
                        </a:buClr>
                        <a:buSzPts val="1800"/>
                        <a:buFont typeface="Arial"/>
                        <a:buNone/>
                      </a:pPr>
                      <a:r>
                        <a:rPr lang="en-US" sz="1800" u="none" strike="noStrike" cap="none"/>
                        <a:t>10.1 ± 0.6 cd</a:t>
                      </a:r>
                      <a:endParaRPr sz="1800" u="none" strike="noStrike" cap="none">
                        <a:latin typeface="Times New Roman"/>
                        <a:ea typeface="Times New Roman"/>
                        <a:cs typeface="Times New Roman"/>
                        <a:sym typeface="Times New Roman"/>
                      </a:endParaRPr>
                    </a:p>
                  </a:txBody>
                  <a:tcPr marL="46775" marR="46775" marT="0" marB="0" anchor="ctr">
                    <a:solidFill>
                      <a:srgbClr val="FFCCCC"/>
                    </a:solidFill>
                  </a:tcPr>
                </a:tc>
                <a:tc>
                  <a:txBody>
                    <a:bodyPr/>
                    <a:lstStyle/>
                    <a:p>
                      <a:pPr marL="0" marR="0" lvl="0" indent="1252538" algn="l" rtl="0">
                        <a:lnSpc>
                          <a:spcPct val="100000"/>
                        </a:lnSpc>
                        <a:spcBef>
                          <a:spcPts val="0"/>
                        </a:spcBef>
                        <a:spcAft>
                          <a:spcPts val="0"/>
                        </a:spcAft>
                        <a:buClr>
                          <a:srgbClr val="000000"/>
                        </a:buClr>
                        <a:buSzPts val="1800"/>
                        <a:buFont typeface="Arial"/>
                        <a:buNone/>
                      </a:pPr>
                      <a:r>
                        <a:rPr lang="en-US" sz="1800" u="none" strike="noStrike" cap="none" dirty="0"/>
                        <a:t>7935 ± 688 a</a:t>
                      </a:r>
                      <a:endParaRPr sz="1800" u="none" strike="noStrike" cap="none" dirty="0">
                        <a:latin typeface="Times New Roman"/>
                        <a:ea typeface="Times New Roman"/>
                        <a:cs typeface="Times New Roman"/>
                        <a:sym typeface="Times New Roman"/>
                      </a:endParaRPr>
                    </a:p>
                  </a:txBody>
                  <a:tcPr marL="48225" marR="48225" marT="0" marB="0" anchor="ctr">
                    <a:solidFill>
                      <a:srgbClr val="FFCCCC"/>
                    </a:solidFill>
                  </a:tcPr>
                </a:tc>
                <a:extLst>
                  <a:ext uri="{0D108BD9-81ED-4DB2-BD59-A6C34878D82A}">
                    <a16:rowId xmlns:a16="http://schemas.microsoft.com/office/drawing/2014/main" val="10006"/>
                  </a:ext>
                </a:extLst>
              </a:tr>
              <a:tr h="3222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    R_EC-39</a:t>
                      </a:r>
                      <a:endParaRPr sz="1800" u="none" strike="noStrike" cap="none">
                        <a:latin typeface="Times New Roman"/>
                        <a:ea typeface="Times New Roman"/>
                        <a:cs typeface="Times New Roman"/>
                        <a:sym typeface="Times New Roman"/>
                      </a:endParaRPr>
                    </a:p>
                  </a:txBody>
                  <a:tcPr marL="46775" marR="46775" marT="0" marB="0">
                    <a:solidFill>
                      <a:srgbClr val="FFCCCC"/>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126.1 ±   9.2</a:t>
                      </a:r>
                      <a:endParaRPr sz="1800" u="none" strike="noStrike" cap="none">
                        <a:latin typeface="Times New Roman"/>
                        <a:ea typeface="Times New Roman"/>
                        <a:cs typeface="Times New Roman"/>
                        <a:sym typeface="Times New Roman"/>
                      </a:endParaRPr>
                    </a:p>
                  </a:txBody>
                  <a:tcPr marL="46775" marR="46775" marT="0" marB="0" anchor="ctr">
                    <a:solidFill>
                      <a:srgbClr val="FFCCC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b</a:t>
                      </a:r>
                      <a:endParaRPr sz="1800" u="none" strike="noStrike" cap="none"/>
                    </a:p>
                  </a:txBody>
                  <a:tcPr marL="46775" marR="46775" marT="0" marB="0" anchor="ctr">
                    <a:solidFill>
                      <a:srgbClr val="FFCCCC"/>
                    </a:solidFill>
                  </a:tcPr>
                </a:tc>
                <a:tc>
                  <a:txBody>
                    <a:bodyPr/>
                    <a:lstStyle/>
                    <a:p>
                      <a:pPr marL="0" marR="0" lvl="0" indent="715963" algn="l" rtl="0">
                        <a:lnSpc>
                          <a:spcPct val="100000"/>
                        </a:lnSpc>
                        <a:spcBef>
                          <a:spcPts val="0"/>
                        </a:spcBef>
                        <a:spcAft>
                          <a:spcPts val="0"/>
                        </a:spcAft>
                        <a:buClr>
                          <a:srgbClr val="000000"/>
                        </a:buClr>
                        <a:buSzPts val="1800"/>
                        <a:buFont typeface="Arial"/>
                        <a:buNone/>
                      </a:pPr>
                      <a:r>
                        <a:rPr lang="en-US" sz="1800" u="none" strike="noStrike" cap="none"/>
                        <a:t>  9.4 ± 1.9 d</a:t>
                      </a:r>
                      <a:endParaRPr sz="1800" u="none" strike="noStrike" cap="none">
                        <a:latin typeface="Times New Roman"/>
                        <a:ea typeface="Times New Roman"/>
                        <a:cs typeface="Times New Roman"/>
                        <a:sym typeface="Times New Roman"/>
                      </a:endParaRPr>
                    </a:p>
                  </a:txBody>
                  <a:tcPr marL="46775" marR="46775" marT="0" marB="0" anchor="ctr">
                    <a:solidFill>
                      <a:srgbClr val="FFCCCC"/>
                    </a:solidFill>
                  </a:tcPr>
                </a:tc>
                <a:tc>
                  <a:txBody>
                    <a:bodyPr/>
                    <a:lstStyle/>
                    <a:p>
                      <a:pPr marL="0" marR="0" lvl="0" indent="1252538" algn="l" rtl="0">
                        <a:lnSpc>
                          <a:spcPct val="100000"/>
                        </a:lnSpc>
                        <a:spcBef>
                          <a:spcPts val="0"/>
                        </a:spcBef>
                        <a:spcAft>
                          <a:spcPts val="0"/>
                        </a:spcAft>
                        <a:buClr>
                          <a:srgbClr val="000000"/>
                        </a:buClr>
                        <a:buSzPts val="1800"/>
                        <a:buFont typeface="Arial"/>
                        <a:buNone/>
                      </a:pPr>
                      <a:r>
                        <a:rPr lang="en-US" sz="1800" u="none" strike="noStrike" cap="none" dirty="0"/>
                        <a:t>5782 ± 846 </a:t>
                      </a:r>
                      <a:r>
                        <a:rPr lang="en-US" sz="1800" u="none" strike="noStrike" cap="none" dirty="0" err="1"/>
                        <a:t>bc</a:t>
                      </a:r>
                      <a:endParaRPr sz="1800" u="none" strike="noStrike" cap="none" dirty="0">
                        <a:latin typeface="Times New Roman"/>
                        <a:ea typeface="Times New Roman"/>
                        <a:cs typeface="Times New Roman"/>
                        <a:sym typeface="Times New Roman"/>
                      </a:endParaRPr>
                    </a:p>
                  </a:txBody>
                  <a:tcPr marL="48225" marR="48225" marT="0" marB="0" anchor="ctr">
                    <a:solidFill>
                      <a:srgbClr val="FFCCCC"/>
                    </a:solidFill>
                  </a:tcPr>
                </a:tc>
                <a:extLst>
                  <a:ext uri="{0D108BD9-81ED-4DB2-BD59-A6C34878D82A}">
                    <a16:rowId xmlns:a16="http://schemas.microsoft.com/office/drawing/2014/main" val="10007"/>
                  </a:ext>
                </a:extLst>
              </a:tr>
              <a:tr h="3145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    R_EC-36</a:t>
                      </a:r>
                      <a:endParaRPr sz="1800" u="none" strike="noStrike" cap="none">
                        <a:latin typeface="Times New Roman"/>
                        <a:ea typeface="Times New Roman"/>
                        <a:cs typeface="Times New Roman"/>
                        <a:sym typeface="Times New Roman"/>
                      </a:endParaRPr>
                    </a:p>
                  </a:txBody>
                  <a:tcPr marL="46775" marR="46775" marT="0" marB="0">
                    <a:solidFill>
                      <a:srgbClr val="FFCCCC"/>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133.1 ± 17.6</a:t>
                      </a:r>
                      <a:endParaRPr sz="1800" u="none" strike="noStrike" cap="none">
                        <a:latin typeface="Times New Roman"/>
                        <a:ea typeface="Times New Roman"/>
                        <a:cs typeface="Times New Roman"/>
                        <a:sym typeface="Times New Roman"/>
                      </a:endParaRPr>
                    </a:p>
                  </a:txBody>
                  <a:tcPr marL="46775" marR="46775" marT="0" marB="0" anchor="ctr">
                    <a:solidFill>
                      <a:srgbClr val="FFCCC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bc</a:t>
                      </a:r>
                      <a:endParaRPr sz="1800" u="none" strike="noStrike" cap="none"/>
                    </a:p>
                  </a:txBody>
                  <a:tcPr marL="46775" marR="46775" marT="0" marB="0" anchor="ctr">
                    <a:solidFill>
                      <a:srgbClr val="FFCCCC"/>
                    </a:solidFill>
                  </a:tcPr>
                </a:tc>
                <a:tc>
                  <a:txBody>
                    <a:bodyPr/>
                    <a:lstStyle/>
                    <a:p>
                      <a:pPr marL="0" marR="0" lvl="0" indent="715963" algn="l" rtl="0">
                        <a:lnSpc>
                          <a:spcPct val="100000"/>
                        </a:lnSpc>
                        <a:spcBef>
                          <a:spcPts val="0"/>
                        </a:spcBef>
                        <a:spcAft>
                          <a:spcPts val="0"/>
                        </a:spcAft>
                        <a:buClr>
                          <a:srgbClr val="000000"/>
                        </a:buClr>
                        <a:buSzPts val="1800"/>
                        <a:buFont typeface="Arial"/>
                        <a:buNone/>
                      </a:pPr>
                      <a:r>
                        <a:rPr lang="en-US" sz="1800" u="none" strike="noStrike" cap="none"/>
                        <a:t>10.3 ± 2.3 bcd</a:t>
                      </a:r>
                      <a:endParaRPr sz="1800" u="none" strike="noStrike" cap="none">
                        <a:latin typeface="Times New Roman"/>
                        <a:ea typeface="Times New Roman"/>
                        <a:cs typeface="Times New Roman"/>
                        <a:sym typeface="Times New Roman"/>
                      </a:endParaRPr>
                    </a:p>
                  </a:txBody>
                  <a:tcPr marL="46775" marR="46775" marT="0" marB="0" anchor="ctr">
                    <a:solidFill>
                      <a:srgbClr val="FFCCCC"/>
                    </a:solidFill>
                  </a:tcPr>
                </a:tc>
                <a:tc>
                  <a:txBody>
                    <a:bodyPr/>
                    <a:lstStyle/>
                    <a:p>
                      <a:pPr marL="0" marR="0" lvl="0" indent="1252538" algn="l" rtl="0">
                        <a:lnSpc>
                          <a:spcPct val="100000"/>
                        </a:lnSpc>
                        <a:spcBef>
                          <a:spcPts val="0"/>
                        </a:spcBef>
                        <a:spcAft>
                          <a:spcPts val="0"/>
                        </a:spcAft>
                        <a:buClr>
                          <a:srgbClr val="000000"/>
                        </a:buClr>
                        <a:buSzPts val="1800"/>
                        <a:buFont typeface="Arial"/>
                        <a:buNone/>
                      </a:pPr>
                      <a:r>
                        <a:rPr lang="en-US" sz="1800" u="none" strike="noStrike" cap="none" dirty="0"/>
                        <a:t>5054 ± 512 d</a:t>
                      </a:r>
                      <a:endParaRPr sz="1800" u="none" strike="noStrike" cap="none" dirty="0">
                        <a:latin typeface="Times New Roman"/>
                        <a:ea typeface="Times New Roman"/>
                        <a:cs typeface="Times New Roman"/>
                        <a:sym typeface="Times New Roman"/>
                      </a:endParaRPr>
                    </a:p>
                  </a:txBody>
                  <a:tcPr marL="48225" marR="48225" marT="0" marB="0" anchor="ctr">
                    <a:solidFill>
                      <a:srgbClr val="FFCCCC"/>
                    </a:solidFill>
                  </a:tcPr>
                </a:tc>
                <a:extLst>
                  <a:ext uri="{0D108BD9-81ED-4DB2-BD59-A6C34878D82A}">
                    <a16:rowId xmlns:a16="http://schemas.microsoft.com/office/drawing/2014/main" val="10008"/>
                  </a:ext>
                </a:extLst>
              </a:tr>
              <a:tr h="3145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    R_EC-33</a:t>
                      </a:r>
                      <a:endParaRPr sz="1800" u="none" strike="noStrike" cap="none">
                        <a:latin typeface="Times New Roman"/>
                        <a:ea typeface="Times New Roman"/>
                        <a:cs typeface="Times New Roman"/>
                        <a:sym typeface="Times New Roman"/>
                      </a:endParaRPr>
                    </a:p>
                  </a:txBody>
                  <a:tcPr marL="46775" marR="46775" marT="0" marB="0">
                    <a:solidFill>
                      <a:srgbClr val="FFCCCC"/>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124.4 ±   5.4</a:t>
                      </a:r>
                      <a:endParaRPr sz="1800" u="none" strike="noStrike" cap="none">
                        <a:latin typeface="Times New Roman"/>
                        <a:ea typeface="Times New Roman"/>
                        <a:cs typeface="Times New Roman"/>
                        <a:sym typeface="Times New Roman"/>
                      </a:endParaRPr>
                    </a:p>
                  </a:txBody>
                  <a:tcPr marL="46775" marR="46775" marT="0" marB="0" anchor="ctr">
                    <a:solidFill>
                      <a:srgbClr val="FFCCC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b</a:t>
                      </a:r>
                      <a:endParaRPr sz="1800" u="none" strike="noStrike" cap="none"/>
                    </a:p>
                  </a:txBody>
                  <a:tcPr marL="46775" marR="46775" marT="0" marB="0" anchor="ctr">
                    <a:solidFill>
                      <a:srgbClr val="FFCCCC"/>
                    </a:solidFill>
                  </a:tcPr>
                </a:tc>
                <a:tc>
                  <a:txBody>
                    <a:bodyPr/>
                    <a:lstStyle/>
                    <a:p>
                      <a:pPr marL="0" marR="0" lvl="0" indent="715963" algn="l" rtl="0">
                        <a:lnSpc>
                          <a:spcPct val="100000"/>
                        </a:lnSpc>
                        <a:spcBef>
                          <a:spcPts val="0"/>
                        </a:spcBef>
                        <a:spcAft>
                          <a:spcPts val="0"/>
                        </a:spcAft>
                        <a:buClr>
                          <a:srgbClr val="000000"/>
                        </a:buClr>
                        <a:buSzPts val="1800"/>
                        <a:buFont typeface="Arial"/>
                        <a:buNone/>
                      </a:pPr>
                      <a:r>
                        <a:rPr lang="en-US" sz="1800" u="none" strike="noStrike" cap="none"/>
                        <a:t>11.5 ± 0.7 bcd</a:t>
                      </a:r>
                      <a:endParaRPr sz="1800" u="none" strike="noStrike" cap="none">
                        <a:latin typeface="Times New Roman"/>
                        <a:ea typeface="Times New Roman"/>
                        <a:cs typeface="Times New Roman"/>
                        <a:sym typeface="Times New Roman"/>
                      </a:endParaRPr>
                    </a:p>
                  </a:txBody>
                  <a:tcPr marL="46775" marR="46775" marT="0" marB="0" anchor="ctr">
                    <a:solidFill>
                      <a:srgbClr val="FFCCCC"/>
                    </a:solidFill>
                  </a:tcPr>
                </a:tc>
                <a:tc>
                  <a:txBody>
                    <a:bodyPr/>
                    <a:lstStyle/>
                    <a:p>
                      <a:pPr marL="0" marR="0" lvl="0" indent="1252538" algn="l" rtl="0">
                        <a:lnSpc>
                          <a:spcPct val="100000"/>
                        </a:lnSpc>
                        <a:spcBef>
                          <a:spcPts val="0"/>
                        </a:spcBef>
                        <a:spcAft>
                          <a:spcPts val="0"/>
                        </a:spcAft>
                        <a:buClr>
                          <a:srgbClr val="000000"/>
                        </a:buClr>
                        <a:buSzPts val="1800"/>
                        <a:buFont typeface="Arial"/>
                        <a:buNone/>
                      </a:pPr>
                      <a:r>
                        <a:rPr lang="en-US" sz="1800" u="none" strike="noStrike" cap="none" dirty="0"/>
                        <a:t>2669 ± 362 e</a:t>
                      </a:r>
                      <a:endParaRPr sz="1800" u="none" strike="noStrike" cap="none" dirty="0">
                        <a:latin typeface="Times New Roman"/>
                        <a:ea typeface="Times New Roman"/>
                        <a:cs typeface="Times New Roman"/>
                        <a:sym typeface="Times New Roman"/>
                      </a:endParaRPr>
                    </a:p>
                  </a:txBody>
                  <a:tcPr marL="48225" marR="48225" marT="0" marB="0" anchor="ctr">
                    <a:solidFill>
                      <a:srgbClr val="FFCCCC"/>
                    </a:solidFill>
                  </a:tcPr>
                </a:tc>
                <a:extLst>
                  <a:ext uri="{0D108BD9-81ED-4DB2-BD59-A6C34878D82A}">
                    <a16:rowId xmlns:a16="http://schemas.microsoft.com/office/drawing/2014/main" val="10009"/>
                  </a:ext>
                </a:extLst>
              </a:tr>
              <a:tr h="3222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t>    R_EC-24</a:t>
                      </a:r>
                      <a:endParaRPr sz="1800" u="none" strike="noStrike" cap="none" dirty="0">
                        <a:latin typeface="Times New Roman"/>
                        <a:ea typeface="Times New Roman"/>
                        <a:cs typeface="Times New Roman"/>
                        <a:sym typeface="Times New Roman"/>
                      </a:endParaRPr>
                    </a:p>
                  </a:txBody>
                  <a:tcPr marL="46775" marR="46775" marT="0" marB="0">
                    <a:lnB w="28575" cap="flat" cmpd="sng">
                      <a:solidFill>
                        <a:schemeClr val="dk1"/>
                      </a:solidFill>
                      <a:prstDash val="solid"/>
                      <a:round/>
                      <a:headEnd type="none" w="sm" len="sm"/>
                      <a:tailEnd type="none" w="sm" len="sm"/>
                    </a:lnB>
                    <a:solidFill>
                      <a:srgbClr val="FFCCCC"/>
                    </a:solidFill>
                  </a:tcPr>
                </a:tc>
                <a:tc>
                  <a:txBody>
                    <a:bodyPr/>
                    <a:lstStyle/>
                    <a:p>
                      <a:pPr marL="0" marR="0" lvl="0" indent="0" algn="r" rtl="0">
                        <a:lnSpc>
                          <a:spcPct val="100000"/>
                        </a:lnSpc>
                        <a:spcBef>
                          <a:spcPts val="0"/>
                        </a:spcBef>
                        <a:spcAft>
                          <a:spcPts val="0"/>
                        </a:spcAft>
                        <a:buClr>
                          <a:srgbClr val="000000"/>
                        </a:buClr>
                        <a:buSzPts val="1800"/>
                        <a:buFont typeface="Arial"/>
                        <a:buNone/>
                      </a:pPr>
                      <a:r>
                        <a:rPr lang="en-US" sz="1800" u="none" strike="noStrike" cap="none"/>
                        <a:t>80.9 ± 10.8</a:t>
                      </a:r>
                      <a:endParaRPr sz="1800" u="none" strike="noStrike" cap="none">
                        <a:latin typeface="Times New Roman"/>
                        <a:ea typeface="Times New Roman"/>
                        <a:cs typeface="Times New Roman"/>
                        <a:sym typeface="Times New Roman"/>
                      </a:endParaRPr>
                    </a:p>
                  </a:txBody>
                  <a:tcPr marL="46775" marR="46775" marT="0" marB="0" anchor="ctr">
                    <a:lnB w="28575" cap="flat" cmpd="sng">
                      <a:solidFill>
                        <a:schemeClr val="dk1"/>
                      </a:solidFill>
                      <a:prstDash val="solid"/>
                      <a:round/>
                      <a:headEnd type="none" w="sm" len="sm"/>
                      <a:tailEnd type="none" w="sm" len="sm"/>
                    </a:lnB>
                    <a:solidFill>
                      <a:srgbClr val="FFCCC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 d</a:t>
                      </a:r>
                      <a:endParaRPr sz="1800" u="none" strike="noStrike" cap="none"/>
                    </a:p>
                  </a:txBody>
                  <a:tcPr marL="46775" marR="46775" marT="0" marB="0" anchor="ctr">
                    <a:lnB w="28575" cap="flat" cmpd="sng">
                      <a:solidFill>
                        <a:schemeClr val="dk1"/>
                      </a:solidFill>
                      <a:prstDash val="solid"/>
                      <a:round/>
                      <a:headEnd type="none" w="sm" len="sm"/>
                      <a:tailEnd type="none" w="sm" len="sm"/>
                    </a:lnB>
                    <a:solidFill>
                      <a:srgbClr val="FFCCCC"/>
                    </a:solidFill>
                  </a:tcPr>
                </a:tc>
                <a:tc>
                  <a:txBody>
                    <a:bodyPr/>
                    <a:lstStyle/>
                    <a:p>
                      <a:pPr marL="0" marR="0" lvl="0" indent="715963" algn="l" rtl="0">
                        <a:lnSpc>
                          <a:spcPct val="100000"/>
                        </a:lnSpc>
                        <a:spcBef>
                          <a:spcPts val="0"/>
                        </a:spcBef>
                        <a:spcAft>
                          <a:spcPts val="0"/>
                        </a:spcAft>
                        <a:buClr>
                          <a:srgbClr val="000000"/>
                        </a:buClr>
                        <a:buSzPts val="1800"/>
                        <a:buFont typeface="Arial"/>
                        <a:buNone/>
                      </a:pPr>
                      <a:r>
                        <a:rPr lang="en-US" sz="1800" u="none" strike="noStrike" cap="none"/>
                        <a:t>10.4 ± 1.0 bcd</a:t>
                      </a:r>
                      <a:endParaRPr sz="1800" u="none" strike="noStrike" cap="none">
                        <a:latin typeface="Times New Roman"/>
                        <a:ea typeface="Times New Roman"/>
                        <a:cs typeface="Times New Roman"/>
                        <a:sym typeface="Times New Roman"/>
                      </a:endParaRPr>
                    </a:p>
                  </a:txBody>
                  <a:tcPr marL="46775" marR="46775" marT="0" marB="0" anchor="ctr">
                    <a:lnB w="28575" cap="flat" cmpd="sng">
                      <a:solidFill>
                        <a:schemeClr val="dk1"/>
                      </a:solidFill>
                      <a:prstDash val="solid"/>
                      <a:round/>
                      <a:headEnd type="none" w="sm" len="sm"/>
                      <a:tailEnd type="none" w="sm" len="sm"/>
                    </a:lnB>
                    <a:solidFill>
                      <a:srgbClr val="FFCCCC"/>
                    </a:solidFill>
                  </a:tcPr>
                </a:tc>
                <a:tc>
                  <a:txBody>
                    <a:bodyPr/>
                    <a:lstStyle/>
                    <a:p>
                      <a:pPr marL="0" marR="0" lvl="0" indent="1252538" algn="l" rtl="0">
                        <a:lnSpc>
                          <a:spcPct val="100000"/>
                        </a:lnSpc>
                        <a:spcBef>
                          <a:spcPts val="0"/>
                        </a:spcBef>
                        <a:spcAft>
                          <a:spcPts val="0"/>
                        </a:spcAft>
                        <a:buClr>
                          <a:srgbClr val="000000"/>
                        </a:buClr>
                        <a:buSzPts val="1800"/>
                        <a:buFont typeface="Arial"/>
                        <a:buNone/>
                      </a:pPr>
                      <a:r>
                        <a:rPr lang="en-US" sz="1800" u="none" strike="noStrike" cap="none" dirty="0"/>
                        <a:t>2261 ± 394 e</a:t>
                      </a:r>
                      <a:endParaRPr sz="1800" u="none" strike="noStrike" cap="none" dirty="0">
                        <a:latin typeface="Times New Roman"/>
                        <a:ea typeface="Times New Roman"/>
                        <a:cs typeface="Times New Roman"/>
                        <a:sym typeface="Times New Roman"/>
                      </a:endParaRPr>
                    </a:p>
                  </a:txBody>
                  <a:tcPr marL="48225" marR="48225" marT="0" marB="0" anchor="ctr">
                    <a:lnB w="28575" cap="flat" cmpd="sng">
                      <a:solidFill>
                        <a:schemeClr val="dk1"/>
                      </a:solidFill>
                      <a:prstDash val="solid"/>
                      <a:round/>
                      <a:headEnd type="none" w="sm" len="sm"/>
                      <a:tailEnd type="none" w="sm" len="sm"/>
                    </a:lnB>
                    <a:solidFill>
                      <a:srgbClr val="FFCCCC"/>
                    </a:solidFill>
                  </a:tcPr>
                </a:tc>
                <a:extLst>
                  <a:ext uri="{0D108BD9-81ED-4DB2-BD59-A6C34878D82A}">
                    <a16:rowId xmlns:a16="http://schemas.microsoft.com/office/drawing/2014/main" val="10010"/>
                  </a:ext>
                </a:extLst>
              </a:tr>
              <a:tr h="1390093">
                <a:tc gridSpan="5">
                  <a:txBody>
                    <a:bodyPr/>
                    <a:lstStyle/>
                    <a:p>
                      <a:pPr marL="285750" marR="0" lvl="0" indent="-285750" algn="l" rtl="0">
                        <a:lnSpc>
                          <a:spcPct val="150000"/>
                        </a:lnSpc>
                        <a:spcBef>
                          <a:spcPts val="0"/>
                        </a:spcBef>
                        <a:spcAft>
                          <a:spcPts val="0"/>
                        </a:spcAft>
                        <a:buClr>
                          <a:srgbClr val="000000"/>
                        </a:buClr>
                        <a:buSzPts val="1200"/>
                        <a:buFont typeface="Arial" panose="020B0604020202020204" pitchFamily="34" charset="0"/>
                        <a:buChar char="•"/>
                      </a:pPr>
                      <a:r>
                        <a:rPr lang="en-US" sz="1800" u="none" strike="noStrike" cap="none" dirty="0">
                          <a:solidFill>
                            <a:srgbClr val="FF0000"/>
                          </a:solidFill>
                          <a:latin typeface="Times New Roman"/>
                          <a:ea typeface="Times New Roman"/>
                          <a:cs typeface="Times New Roman"/>
                          <a:sym typeface="Times New Roman"/>
                        </a:rPr>
                        <a:t>Shoot fresh mass (FM) is in direct proportion with total EC</a:t>
                      </a:r>
                    </a:p>
                    <a:p>
                      <a:pPr marL="285750" marR="0" lvl="0" indent="-285750" algn="l" rtl="0">
                        <a:lnSpc>
                          <a:spcPct val="150000"/>
                        </a:lnSpc>
                        <a:spcBef>
                          <a:spcPts val="0"/>
                        </a:spcBef>
                        <a:spcAft>
                          <a:spcPts val="0"/>
                        </a:spcAft>
                        <a:buClr>
                          <a:srgbClr val="000000"/>
                        </a:buClr>
                        <a:buSzPts val="1200"/>
                        <a:buFont typeface="Arial" panose="020B0604020202020204" pitchFamily="34" charset="0"/>
                        <a:buChar char="•"/>
                      </a:pPr>
                      <a:r>
                        <a:rPr lang="en-US" sz="1800" u="none" strike="noStrike" cap="none" dirty="0">
                          <a:solidFill>
                            <a:srgbClr val="FF0000"/>
                          </a:solidFill>
                          <a:latin typeface="Times New Roman"/>
                          <a:ea typeface="Times New Roman"/>
                          <a:cs typeface="Times New Roman"/>
                          <a:sym typeface="Times New Roman"/>
                        </a:rPr>
                        <a:t>CW is better than pure R in shoot fresh mass production using </a:t>
                      </a:r>
                      <a:r>
                        <a:rPr lang="en-US" sz="1800" b="1" u="none" strike="noStrike" cap="none" dirty="0" err="1">
                          <a:solidFill>
                            <a:srgbClr val="FF0000"/>
                          </a:solidFill>
                          <a:highlight>
                            <a:srgbClr val="FFFF00"/>
                          </a:highlight>
                          <a:latin typeface="Times New Roman"/>
                          <a:ea typeface="Times New Roman"/>
                          <a:cs typeface="Times New Roman"/>
                          <a:sym typeface="Times New Roman"/>
                        </a:rPr>
                        <a:t>NTU+Fe</a:t>
                      </a:r>
                      <a:r>
                        <a:rPr lang="en-US" sz="1800" b="1" u="none" strike="noStrike" cap="none" dirty="0">
                          <a:solidFill>
                            <a:srgbClr val="FF0000"/>
                          </a:solidFill>
                          <a:highlight>
                            <a:srgbClr val="FFFF00"/>
                          </a:highlight>
                          <a:latin typeface="Times New Roman"/>
                          <a:ea typeface="Times New Roman"/>
                          <a:cs typeface="Times New Roman"/>
                          <a:sym typeface="Times New Roman"/>
                        </a:rPr>
                        <a:t> recipe</a:t>
                      </a:r>
                    </a:p>
                    <a:p>
                      <a:pPr marL="285750" marR="0" lvl="0" indent="-285750" algn="l" rtl="0">
                        <a:lnSpc>
                          <a:spcPct val="150000"/>
                        </a:lnSpc>
                        <a:spcBef>
                          <a:spcPts val="0"/>
                        </a:spcBef>
                        <a:spcAft>
                          <a:spcPts val="0"/>
                        </a:spcAft>
                        <a:buClr>
                          <a:srgbClr val="000000"/>
                        </a:buClr>
                        <a:buSzPts val="1200"/>
                        <a:buFont typeface="Arial" panose="020B0604020202020204" pitchFamily="34" charset="0"/>
                        <a:buChar char="•"/>
                      </a:pPr>
                      <a:r>
                        <a:rPr lang="en-US" sz="1800" u="none" strike="noStrike" cap="none" dirty="0">
                          <a:solidFill>
                            <a:srgbClr val="FF0000"/>
                          </a:solidFill>
                          <a:latin typeface="Times New Roman"/>
                          <a:ea typeface="Times New Roman"/>
                          <a:cs typeface="Times New Roman"/>
                          <a:sym typeface="Times New Roman"/>
                        </a:rPr>
                        <a:t>4 out of 10 treatments </a:t>
                      </a:r>
                      <a:r>
                        <a:rPr lang="en-US" altLang="zh-TW" sz="1800" u="none" strike="noStrike" cap="none" dirty="0">
                          <a:solidFill>
                            <a:srgbClr val="FF0000"/>
                          </a:solidFill>
                          <a:latin typeface="Times New Roman"/>
                          <a:ea typeface="Times New Roman"/>
                          <a:cs typeface="Times New Roman"/>
                          <a:sym typeface="Times New Roman"/>
                        </a:rPr>
                        <a:t>(CW or R_</a:t>
                      </a:r>
                      <a:r>
                        <a:rPr lang="en-US" sz="1800" u="none" strike="noStrike" cap="none" dirty="0">
                          <a:solidFill>
                            <a:srgbClr val="FF0000"/>
                          </a:solidFill>
                          <a:latin typeface="Times New Roman"/>
                          <a:ea typeface="Times New Roman"/>
                          <a:cs typeface="Times New Roman"/>
                          <a:sym typeface="Times New Roman"/>
                        </a:rPr>
                        <a:t>EC-33 and EC-24</a:t>
                      </a:r>
                      <a:r>
                        <a:rPr lang="en-US" altLang="zh-TW" sz="1800" u="none" strike="noStrike" cap="none" dirty="0">
                          <a:solidFill>
                            <a:srgbClr val="FF0000"/>
                          </a:solidFill>
                          <a:latin typeface="Times New Roman"/>
                          <a:ea typeface="Times New Roman"/>
                          <a:cs typeface="Times New Roman"/>
                          <a:sym typeface="Times New Roman"/>
                        </a:rPr>
                        <a:t>)</a:t>
                      </a:r>
                      <a:r>
                        <a:rPr lang="en-US" sz="1800" u="none" strike="noStrike" cap="none" dirty="0">
                          <a:solidFill>
                            <a:srgbClr val="FF0000"/>
                          </a:solidFill>
                          <a:latin typeface="Times New Roman"/>
                          <a:ea typeface="Times New Roman"/>
                          <a:cs typeface="Times New Roman"/>
                          <a:sym typeface="Times New Roman"/>
                        </a:rPr>
                        <a:t> have</a:t>
                      </a:r>
                      <a:r>
                        <a:rPr lang="zh-TW" altLang="en-US" sz="1800" u="none" strike="noStrike" cap="none" dirty="0">
                          <a:solidFill>
                            <a:srgbClr val="FF0000"/>
                          </a:solidFill>
                          <a:latin typeface="Times New Roman"/>
                          <a:ea typeface="Times New Roman"/>
                          <a:cs typeface="Times New Roman"/>
                          <a:sym typeface="Times New Roman"/>
                        </a:rPr>
                        <a:t> </a:t>
                      </a:r>
                      <a:r>
                        <a:rPr lang="en-US" altLang="zh-TW" sz="1800" u="none" strike="noStrike" cap="none" dirty="0">
                          <a:solidFill>
                            <a:srgbClr val="FF0000"/>
                          </a:solidFill>
                          <a:latin typeface="Times New Roman"/>
                          <a:ea typeface="Times New Roman"/>
                          <a:cs typeface="Times New Roman"/>
                          <a:sym typeface="Times New Roman"/>
                        </a:rPr>
                        <a:t>nitrate concentration less than 3000 ppm</a:t>
                      </a:r>
                    </a:p>
                    <a:p>
                      <a:pPr marL="285750" marR="0" lvl="0" indent="-285750" algn="l" rtl="0">
                        <a:lnSpc>
                          <a:spcPct val="150000"/>
                        </a:lnSpc>
                        <a:spcBef>
                          <a:spcPts val="0"/>
                        </a:spcBef>
                        <a:spcAft>
                          <a:spcPts val="0"/>
                        </a:spcAft>
                        <a:buClr>
                          <a:srgbClr val="000000"/>
                        </a:buClr>
                        <a:buSzPts val="1200"/>
                        <a:buFont typeface="Arial" panose="020B0604020202020204" pitchFamily="34" charset="0"/>
                        <a:buChar char="•"/>
                      </a:pPr>
                      <a:r>
                        <a:rPr lang="en-US" sz="1800" u="none" strike="noStrike" cap="none" dirty="0">
                          <a:solidFill>
                            <a:srgbClr val="FF0000"/>
                          </a:solidFill>
                          <a:highlight>
                            <a:srgbClr val="FFFF00"/>
                          </a:highlight>
                          <a:latin typeface="Times New Roman"/>
                          <a:ea typeface="Times New Roman"/>
                          <a:cs typeface="Times New Roman"/>
                          <a:sym typeface="Times New Roman"/>
                        </a:rPr>
                        <a:t>EC-24 (1.2-0.6-0.3-0.3) treatments have least amount of fresh mass, </a:t>
                      </a:r>
                      <a:r>
                        <a:rPr lang="en-US" altLang="zh-TW" sz="1800" u="none" strike="noStrike" cap="none" dirty="0">
                          <a:solidFill>
                            <a:srgbClr val="FF0000"/>
                          </a:solidFill>
                          <a:highlight>
                            <a:srgbClr val="FFFF00"/>
                          </a:highlight>
                          <a:latin typeface="Times New Roman"/>
                          <a:ea typeface="Times New Roman"/>
                          <a:cs typeface="Times New Roman"/>
                          <a:sym typeface="Times New Roman"/>
                        </a:rPr>
                        <a:t>2 weeks of </a:t>
                      </a:r>
                      <a:r>
                        <a:rPr lang="en-US" sz="1800" u="none" strike="noStrike" cap="none" dirty="0">
                          <a:solidFill>
                            <a:srgbClr val="FF0000"/>
                          </a:solidFill>
                          <a:highlight>
                            <a:srgbClr val="FFFF00"/>
                          </a:highlight>
                          <a:latin typeface="Times New Roman"/>
                          <a:ea typeface="Times New Roman"/>
                          <a:cs typeface="Times New Roman"/>
                          <a:sym typeface="Times New Roman"/>
                        </a:rPr>
                        <a:t>EC</a:t>
                      </a:r>
                      <a:r>
                        <a:rPr lang="zh-TW" altLang="en-US" sz="1800" u="none" strike="noStrike" cap="none" dirty="0">
                          <a:solidFill>
                            <a:srgbClr val="FF0000"/>
                          </a:solidFill>
                          <a:highlight>
                            <a:srgbClr val="FFFF00"/>
                          </a:highlight>
                          <a:latin typeface="Times New Roman"/>
                          <a:ea typeface="Times New Roman"/>
                          <a:cs typeface="Times New Roman"/>
                          <a:sym typeface="Times New Roman"/>
                        </a:rPr>
                        <a:t> </a:t>
                      </a:r>
                      <a:r>
                        <a:rPr lang="en-US" sz="1800" u="none" strike="noStrike" cap="none" dirty="0">
                          <a:solidFill>
                            <a:srgbClr val="FF0000"/>
                          </a:solidFill>
                          <a:highlight>
                            <a:srgbClr val="FFFF00"/>
                          </a:highlight>
                          <a:latin typeface="Times New Roman"/>
                          <a:ea typeface="Times New Roman"/>
                          <a:cs typeface="Times New Roman"/>
                          <a:sym typeface="Times New Roman"/>
                        </a:rPr>
                        <a:t>0.3</a:t>
                      </a:r>
                      <a:r>
                        <a:rPr lang="zh-TW" altLang="en-US" sz="1800" u="none" strike="noStrike" cap="none" dirty="0">
                          <a:solidFill>
                            <a:srgbClr val="FF0000"/>
                          </a:solidFill>
                          <a:highlight>
                            <a:srgbClr val="FFFF00"/>
                          </a:highlight>
                          <a:latin typeface="Times New Roman"/>
                          <a:ea typeface="Times New Roman"/>
                          <a:cs typeface="Times New Roman"/>
                          <a:sym typeface="Times New Roman"/>
                        </a:rPr>
                        <a:t> </a:t>
                      </a:r>
                      <a:r>
                        <a:rPr lang="en-US" sz="1800" u="none" strike="noStrike" cap="none" dirty="0">
                          <a:solidFill>
                            <a:srgbClr val="FF0000"/>
                          </a:solidFill>
                          <a:highlight>
                            <a:srgbClr val="FFFF00"/>
                          </a:highlight>
                          <a:latin typeface="Times New Roman"/>
                          <a:ea typeface="Times New Roman"/>
                          <a:cs typeface="Times New Roman"/>
                          <a:sym typeface="Times New Roman"/>
                        </a:rPr>
                        <a:t>reduced fresh mass a lot.</a:t>
                      </a:r>
                    </a:p>
                    <a:p>
                      <a:pPr marL="285750" marR="0" lvl="0" indent="-285750" algn="l" rtl="0">
                        <a:lnSpc>
                          <a:spcPct val="150000"/>
                        </a:lnSpc>
                        <a:spcBef>
                          <a:spcPts val="0"/>
                        </a:spcBef>
                        <a:spcAft>
                          <a:spcPts val="0"/>
                        </a:spcAft>
                        <a:buClr>
                          <a:srgbClr val="000000"/>
                        </a:buClr>
                        <a:buSzPts val="1200"/>
                        <a:buFont typeface="Arial" panose="020B0604020202020204" pitchFamily="34" charset="0"/>
                        <a:buChar char="•"/>
                      </a:pPr>
                      <a:r>
                        <a:rPr lang="en-US" sz="1800" b="1" u="none" strike="noStrike" cap="none" dirty="0">
                          <a:solidFill>
                            <a:srgbClr val="FF0000"/>
                          </a:solidFill>
                          <a:highlight>
                            <a:srgbClr val="FFFF00"/>
                          </a:highlight>
                          <a:latin typeface="Times New Roman"/>
                          <a:ea typeface="Times New Roman"/>
                          <a:cs typeface="Times New Roman"/>
                          <a:sym typeface="Times New Roman"/>
                        </a:rPr>
                        <a:t>CW</a:t>
                      </a:r>
                      <a:r>
                        <a:rPr lang="en-US" altLang="zh-TW" sz="1800" b="1" u="none" strike="noStrike" cap="none" dirty="0">
                          <a:solidFill>
                            <a:srgbClr val="FF0000"/>
                          </a:solidFill>
                          <a:highlight>
                            <a:srgbClr val="FFFF00"/>
                          </a:highlight>
                          <a:latin typeface="Times New Roman"/>
                          <a:ea typeface="Times New Roman"/>
                          <a:cs typeface="Times New Roman"/>
                          <a:sym typeface="Times New Roman"/>
                        </a:rPr>
                        <a:t>_EC-33 (1.2-1.2-0.6-0.3) is the best treatment with shoot FM &gt; 140 g, Nitrate &lt; 3000 ppm)</a:t>
                      </a:r>
                      <a:r>
                        <a:rPr lang="en-US" altLang="zh-TW" sz="1800" u="none" strike="noStrike" cap="none" dirty="0">
                          <a:solidFill>
                            <a:srgbClr val="FF0000"/>
                          </a:solidFill>
                          <a:latin typeface="Times New Roman"/>
                          <a:ea typeface="Times New Roman"/>
                          <a:cs typeface="Times New Roman"/>
                          <a:sym typeface="Times New Roman"/>
                        </a:rPr>
                        <a:t>.</a:t>
                      </a:r>
                      <a:r>
                        <a:rPr lang="en-US" sz="1800" u="none" strike="noStrike" cap="none" dirty="0">
                          <a:solidFill>
                            <a:srgbClr val="FF0000"/>
                          </a:solidFill>
                          <a:latin typeface="Times New Roman"/>
                          <a:ea typeface="Times New Roman"/>
                          <a:cs typeface="Times New Roman"/>
                          <a:sym typeface="Times New Roman"/>
                        </a:rPr>
                        <a:t>    </a:t>
                      </a:r>
                      <a:endParaRPr sz="1800" u="none" strike="noStrike" cap="none" dirty="0">
                        <a:solidFill>
                          <a:srgbClr val="FF0000"/>
                        </a:solidFill>
                        <a:latin typeface="Times New Roman"/>
                        <a:ea typeface="Times New Roman"/>
                        <a:cs typeface="Times New Roman"/>
                        <a:sym typeface="Times New Roman"/>
                      </a:endParaRPr>
                    </a:p>
                  </a:txBody>
                  <a:tcPr marL="46775" marR="46775" marT="0" marB="0">
                    <a:lnT w="28575" cap="flat" cmpd="sng" algn="ctr">
                      <a:solidFill>
                        <a:schemeClr val="dk1"/>
                      </a:solidFill>
                      <a:prstDash val="solid"/>
                      <a:round/>
                      <a:headEnd type="none" w="sm" len="sm"/>
                      <a:tailEnd type="none" w="sm" len="sm"/>
                    </a:lnT>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14"/>
                  </a:ext>
                </a:extLst>
              </a:tr>
            </a:tbl>
          </a:graphicData>
        </a:graphic>
      </p:graphicFrame>
      <p:sp>
        <p:nvSpPr>
          <p:cNvPr id="1097" name="Google Shape;1097;p76"/>
          <p:cNvSpPr txBox="1"/>
          <p:nvPr/>
        </p:nvSpPr>
        <p:spPr>
          <a:xfrm>
            <a:off x="9184458" y="4647182"/>
            <a:ext cx="243589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lt1"/>
                </a:solidFill>
                <a:highlight>
                  <a:srgbClr val="1C4885"/>
                </a:highlight>
                <a:latin typeface="Times New Roman"/>
                <a:ea typeface="Times New Roman"/>
                <a:cs typeface="Times New Roman"/>
                <a:sym typeface="Times New Roman"/>
              </a:rPr>
              <a:t>DAS = 28</a:t>
            </a:r>
            <a:endParaRPr sz="2400" b="0" i="0" u="none" strike="noStrike" cap="none" dirty="0">
              <a:solidFill>
                <a:schemeClr val="lt1"/>
              </a:solidFill>
              <a:highlight>
                <a:srgbClr val="1C4885"/>
              </a:highlight>
              <a:latin typeface="Times New Roman"/>
              <a:ea typeface="Times New Roman"/>
              <a:cs typeface="Times New Roman"/>
              <a:sym typeface="Times New Roman"/>
            </a:endParaRPr>
          </a:p>
        </p:txBody>
      </p:sp>
      <p:cxnSp>
        <p:nvCxnSpPr>
          <p:cNvPr id="1099" name="Google Shape;1099;p76"/>
          <p:cNvCxnSpPr/>
          <p:nvPr/>
        </p:nvCxnSpPr>
        <p:spPr>
          <a:xfrm>
            <a:off x="3466656" y="1524554"/>
            <a:ext cx="0" cy="1371600"/>
          </a:xfrm>
          <a:prstGeom prst="straightConnector1">
            <a:avLst/>
          </a:prstGeom>
          <a:noFill/>
          <a:ln w="38100" cap="flat" cmpd="sng">
            <a:solidFill>
              <a:srgbClr val="C00000"/>
            </a:solidFill>
            <a:prstDash val="solid"/>
            <a:miter lim="800000"/>
            <a:headEnd type="none" w="sm" len="sm"/>
            <a:tailEnd type="triangle" w="med" len="med"/>
          </a:ln>
        </p:spPr>
      </p:cxnSp>
      <p:cxnSp>
        <p:nvCxnSpPr>
          <p:cNvPr id="1100" name="Google Shape;1100;p76"/>
          <p:cNvCxnSpPr/>
          <p:nvPr/>
        </p:nvCxnSpPr>
        <p:spPr>
          <a:xfrm>
            <a:off x="3466656" y="3039410"/>
            <a:ext cx="0" cy="1371600"/>
          </a:xfrm>
          <a:prstGeom prst="straightConnector1">
            <a:avLst/>
          </a:prstGeom>
          <a:noFill/>
          <a:ln w="38100" cap="flat" cmpd="sng">
            <a:solidFill>
              <a:srgbClr val="C00000"/>
            </a:solidFill>
            <a:prstDash val="solid"/>
            <a:miter lim="800000"/>
            <a:headEnd type="none" w="sm" len="sm"/>
            <a:tailEnd type="triangle" w="med" len="med"/>
          </a:ln>
        </p:spPr>
      </p:cxnSp>
      <p:sp>
        <p:nvSpPr>
          <p:cNvPr id="1102" name="Google Shape;1102;p76"/>
          <p:cNvSpPr/>
          <p:nvPr/>
        </p:nvSpPr>
        <p:spPr>
          <a:xfrm>
            <a:off x="9368081" y="3883231"/>
            <a:ext cx="1555213" cy="613123"/>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0" name="Google Shape;1102;p76">
            <a:extLst>
              <a:ext uri="{FF2B5EF4-FFF2-40B4-BE49-F238E27FC236}">
                <a16:creationId xmlns:a16="http://schemas.microsoft.com/office/drawing/2014/main" id="{81FC88DE-3283-45DF-B152-FA724971B5C8}"/>
              </a:ext>
            </a:extLst>
          </p:cNvPr>
          <p:cNvSpPr/>
          <p:nvPr/>
        </p:nvSpPr>
        <p:spPr>
          <a:xfrm>
            <a:off x="9368081" y="2325148"/>
            <a:ext cx="1555213" cy="613123"/>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1" name="Google Shape;1102;p76">
            <a:extLst>
              <a:ext uri="{FF2B5EF4-FFF2-40B4-BE49-F238E27FC236}">
                <a16:creationId xmlns:a16="http://schemas.microsoft.com/office/drawing/2014/main" id="{1B12B79B-4907-4080-A470-364C32CEF73E}"/>
              </a:ext>
            </a:extLst>
          </p:cNvPr>
          <p:cNvSpPr/>
          <p:nvPr/>
        </p:nvSpPr>
        <p:spPr>
          <a:xfrm>
            <a:off x="3798553" y="4253781"/>
            <a:ext cx="1735343" cy="242573"/>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2" name="Google Shape;1102;p76">
            <a:extLst>
              <a:ext uri="{FF2B5EF4-FFF2-40B4-BE49-F238E27FC236}">
                <a16:creationId xmlns:a16="http://schemas.microsoft.com/office/drawing/2014/main" id="{B9B9761D-05FA-4C7F-8446-60B7CD7C31F0}"/>
              </a:ext>
            </a:extLst>
          </p:cNvPr>
          <p:cNvSpPr/>
          <p:nvPr/>
        </p:nvSpPr>
        <p:spPr>
          <a:xfrm>
            <a:off x="3798552" y="2679747"/>
            <a:ext cx="1735343" cy="242573"/>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3" name="文字方塊 12">
            <a:extLst>
              <a:ext uri="{FF2B5EF4-FFF2-40B4-BE49-F238E27FC236}">
                <a16:creationId xmlns:a16="http://schemas.microsoft.com/office/drawing/2014/main" id="{019EE722-25FD-4197-908B-64FBF5C0CF5D}"/>
              </a:ext>
            </a:extLst>
          </p:cNvPr>
          <p:cNvSpPr txBox="1"/>
          <p:nvPr/>
        </p:nvSpPr>
        <p:spPr>
          <a:xfrm>
            <a:off x="787901" y="37044"/>
            <a:ext cx="10901547" cy="830997"/>
          </a:xfrm>
          <a:prstGeom prst="rect">
            <a:avLst/>
          </a:prstGeom>
          <a:noFill/>
        </p:spPr>
        <p:txBody>
          <a:bodyPr wrap="square" rtlCol="0">
            <a:spAutoFit/>
          </a:bodyPr>
          <a:lstStyle/>
          <a:p>
            <a:r>
              <a:rPr lang="en-US" altLang="zh-TW" sz="2400" dirty="0">
                <a:solidFill>
                  <a:srgbClr val="202124"/>
                </a:solidFill>
                <a:latin typeface="Arial Unicode MS"/>
                <a:ea typeface="inherit"/>
              </a:rPr>
              <a:t>L5. Growing </a:t>
            </a:r>
            <a:r>
              <a:rPr lang="zh-TW" altLang="zh-TW" sz="2400" dirty="0">
                <a:solidFill>
                  <a:srgbClr val="202124"/>
                </a:solidFill>
                <a:latin typeface="Arial Unicode MS"/>
                <a:ea typeface="inherit"/>
              </a:rPr>
              <a:t>Komatsuna</a:t>
            </a:r>
            <a:r>
              <a:rPr lang="en-US" altLang="zh-TW" sz="2400" dirty="0">
                <a:solidFill>
                  <a:srgbClr val="202124"/>
                </a:solidFill>
                <a:latin typeface="Arial Unicode MS"/>
                <a:ea typeface="inherit"/>
              </a:rPr>
              <a:t> </a:t>
            </a:r>
            <a:r>
              <a:rPr lang="en-US" altLang="zh-TW" sz="2400" dirty="0">
                <a:solidFill>
                  <a:srgbClr val="FF0000"/>
                </a:solidFill>
                <a:latin typeface="Arial Unicode MS"/>
                <a:ea typeface="inherit"/>
              </a:rPr>
              <a:t>with supplemental Micro elements </a:t>
            </a:r>
          </a:p>
          <a:p>
            <a:r>
              <a:rPr lang="en-US" altLang="zh-TW" sz="2400" dirty="0">
                <a:solidFill>
                  <a:srgbClr val="FF0000"/>
                </a:solidFill>
                <a:latin typeface="Arial Unicode MS"/>
                <a:ea typeface="inherit"/>
              </a:rPr>
              <a:t>Aiming at reducing nitrate concentration with no sacrifice on shoot fresh mass</a:t>
            </a:r>
            <a:endParaRPr lang="zh-TW" altLang="en-US" sz="2400" dirty="0">
              <a:solidFill>
                <a:srgbClr val="FF0000"/>
              </a:solidFill>
            </a:endParaRPr>
          </a:p>
        </p:txBody>
      </p:sp>
    </p:spTree>
    <p:extLst>
      <p:ext uri="{BB962C8B-B14F-4D97-AF65-F5344CB8AC3E}">
        <p14:creationId xmlns:p14="http://schemas.microsoft.com/office/powerpoint/2010/main" val="271295738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9"/>
                                        </p:tgtEl>
                                        <p:attrNameLst>
                                          <p:attrName>style.visibility</p:attrName>
                                        </p:attrNameLst>
                                      </p:cBhvr>
                                      <p:to>
                                        <p:strVal val="visible"/>
                                      </p:to>
                                    </p:set>
                                    <p:animEffect transition="in" filter="fade">
                                      <p:cBhvr>
                                        <p:cTn id="7" dur="500"/>
                                        <p:tgtEl>
                                          <p:spTgt spid="10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0"/>
                                        </p:tgtEl>
                                        <p:attrNameLst>
                                          <p:attrName>style.visibility</p:attrName>
                                        </p:attrNameLst>
                                      </p:cBhvr>
                                      <p:to>
                                        <p:strVal val="visible"/>
                                      </p:to>
                                    </p:set>
                                    <p:animEffect transition="in" filter="fade">
                                      <p:cBhvr>
                                        <p:cTn id="12" dur="500"/>
                                        <p:tgtEl>
                                          <p:spTgt spid="1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02"/>
                                        </p:tgtEl>
                                        <p:attrNameLst>
                                          <p:attrName>style.visibility</p:attrName>
                                        </p:attrNameLst>
                                      </p:cBhvr>
                                      <p:to>
                                        <p:strVal val="visible"/>
                                      </p:to>
                                    </p:set>
                                    <p:animEffect transition="in" filter="fade">
                                      <p:cBhvr>
                                        <p:cTn id="17" dur="500"/>
                                        <p:tgtEl>
                                          <p:spTgt spid="11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4" name="Google Shape;944;p62"/>
          <p:cNvSpPr txBox="1">
            <a:spLocks noGrp="1"/>
          </p:cNvSpPr>
          <p:nvPr>
            <p:ph type="sldNum" idx="12"/>
          </p:nvPr>
        </p:nvSpPr>
        <p:spPr>
          <a:xfrm>
            <a:off x="10901080" y="6379605"/>
            <a:ext cx="109369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800"/>
              <a:buNone/>
            </a:pPr>
            <a:fld id="{00000000-1234-1234-1234-123412341234}" type="slidenum">
              <a:rPr lang="en-US"/>
              <a:t>169</a:t>
            </a:fld>
            <a:endParaRPr/>
          </a:p>
        </p:txBody>
      </p:sp>
      <p:graphicFrame>
        <p:nvGraphicFramePr>
          <p:cNvPr id="946" name="Google Shape;946;p62"/>
          <p:cNvGraphicFramePr/>
          <p:nvPr>
            <p:extLst>
              <p:ext uri="{D42A27DB-BD31-4B8C-83A1-F6EECF244321}">
                <p14:modId xmlns:p14="http://schemas.microsoft.com/office/powerpoint/2010/main" val="1846523694"/>
              </p:ext>
            </p:extLst>
          </p:nvPr>
        </p:nvGraphicFramePr>
        <p:xfrm>
          <a:off x="917102" y="1044562"/>
          <a:ext cx="10480800" cy="4500125"/>
        </p:xfrm>
        <a:graphic>
          <a:graphicData uri="http://schemas.openxmlformats.org/drawingml/2006/table">
            <a:tbl>
              <a:tblPr>
                <a:noFill/>
              </a:tblPr>
              <a:tblGrid>
                <a:gridCol w="2015525">
                  <a:extLst>
                    <a:ext uri="{9D8B030D-6E8A-4147-A177-3AD203B41FA5}">
                      <a16:colId xmlns:a16="http://schemas.microsoft.com/office/drawing/2014/main" val="20000"/>
                    </a:ext>
                  </a:extLst>
                </a:gridCol>
                <a:gridCol w="1209325">
                  <a:extLst>
                    <a:ext uri="{9D8B030D-6E8A-4147-A177-3AD203B41FA5}">
                      <a16:colId xmlns:a16="http://schemas.microsoft.com/office/drawing/2014/main" val="20001"/>
                    </a:ext>
                  </a:extLst>
                </a:gridCol>
                <a:gridCol w="1209325">
                  <a:extLst>
                    <a:ext uri="{9D8B030D-6E8A-4147-A177-3AD203B41FA5}">
                      <a16:colId xmlns:a16="http://schemas.microsoft.com/office/drawing/2014/main" val="20002"/>
                    </a:ext>
                  </a:extLst>
                </a:gridCol>
                <a:gridCol w="1209325">
                  <a:extLst>
                    <a:ext uri="{9D8B030D-6E8A-4147-A177-3AD203B41FA5}">
                      <a16:colId xmlns:a16="http://schemas.microsoft.com/office/drawing/2014/main" val="20003"/>
                    </a:ext>
                  </a:extLst>
                </a:gridCol>
                <a:gridCol w="1209325">
                  <a:extLst>
                    <a:ext uri="{9D8B030D-6E8A-4147-A177-3AD203B41FA5}">
                      <a16:colId xmlns:a16="http://schemas.microsoft.com/office/drawing/2014/main" val="20004"/>
                    </a:ext>
                  </a:extLst>
                </a:gridCol>
                <a:gridCol w="1209325">
                  <a:extLst>
                    <a:ext uri="{9D8B030D-6E8A-4147-A177-3AD203B41FA5}">
                      <a16:colId xmlns:a16="http://schemas.microsoft.com/office/drawing/2014/main" val="20005"/>
                    </a:ext>
                  </a:extLst>
                </a:gridCol>
                <a:gridCol w="1209325">
                  <a:extLst>
                    <a:ext uri="{9D8B030D-6E8A-4147-A177-3AD203B41FA5}">
                      <a16:colId xmlns:a16="http://schemas.microsoft.com/office/drawing/2014/main" val="20006"/>
                    </a:ext>
                  </a:extLst>
                </a:gridCol>
                <a:gridCol w="1209325">
                  <a:extLst>
                    <a:ext uri="{9D8B030D-6E8A-4147-A177-3AD203B41FA5}">
                      <a16:colId xmlns:a16="http://schemas.microsoft.com/office/drawing/2014/main" val="20007"/>
                    </a:ext>
                  </a:extLst>
                </a:gridCol>
              </a:tblGrid>
              <a:tr h="505250">
                <a:tc gridSpan="8">
                  <a:txBody>
                    <a:bodyPr/>
                    <a:lstStyle/>
                    <a:p>
                      <a:pPr marL="0" marR="0" lvl="0" indent="0" algn="l" rtl="0">
                        <a:lnSpc>
                          <a:spcPct val="100000"/>
                        </a:lnSpc>
                        <a:spcBef>
                          <a:spcPts val="0"/>
                        </a:spcBef>
                        <a:spcAft>
                          <a:spcPts val="0"/>
                        </a:spcAft>
                        <a:buClr>
                          <a:schemeClr val="dk1"/>
                        </a:buClr>
                        <a:buSzPts val="2400"/>
                        <a:buFont typeface="Times New Roman"/>
                        <a:buNone/>
                      </a:pPr>
                      <a:r>
                        <a:rPr lang="en-US" altLang="zh-TW" sz="2400" b="0" i="0" u="none" strike="noStrike" cap="none" dirty="0">
                          <a:solidFill>
                            <a:srgbClr val="000000"/>
                          </a:solidFill>
                          <a:latin typeface="Times New Roman"/>
                          <a:ea typeface="Times New Roman"/>
                          <a:cs typeface="Times New Roman"/>
                          <a:sym typeface="Times New Roman"/>
                        </a:rPr>
                        <a:t>Micro-elements of NTU solution</a:t>
                      </a:r>
                      <a:r>
                        <a:rPr lang="en-US" altLang="zh-TW" sz="2400" b="0" i="0" u="none" strike="noStrike" cap="none" dirty="0">
                          <a:solidFill>
                            <a:srgbClr val="000000"/>
                          </a:solidFill>
                          <a:latin typeface="DFKai-SB"/>
                          <a:ea typeface="DFKai-SB"/>
                          <a:cs typeface="Times New Roman"/>
                          <a:sym typeface="DFKai-SB"/>
                        </a:rPr>
                        <a:t> </a:t>
                      </a:r>
                      <a:r>
                        <a:rPr lang="en-US" altLang="zh-TW" sz="2400" u="none" strike="noStrike" cap="none" dirty="0"/>
                        <a:t>(mg L</a:t>
                      </a:r>
                      <a:r>
                        <a:rPr lang="en-US" altLang="zh-TW" sz="2400" u="none" strike="noStrike" cap="none" baseline="30000" dirty="0"/>
                        <a:t>-1</a:t>
                      </a:r>
                      <a:r>
                        <a:rPr lang="en-US" altLang="zh-TW" sz="2400" u="none" strike="noStrike" cap="none" dirty="0"/>
                        <a:t>) in </a:t>
                      </a:r>
                      <a:r>
                        <a:rPr lang="en-US" altLang="zh-TW" sz="2400" u="none" strike="noStrike" cap="none" dirty="0">
                          <a:solidFill>
                            <a:srgbClr val="FF0000"/>
                          </a:solidFill>
                          <a:highlight>
                            <a:srgbClr val="FFFF00"/>
                          </a:highlight>
                        </a:rPr>
                        <a:t>EXP3</a:t>
                      </a:r>
                      <a:endParaRPr sz="2400" u="none" strike="noStrike" cap="none" dirty="0">
                        <a:solidFill>
                          <a:srgbClr val="FF0000"/>
                        </a:solidFill>
                        <a:highlight>
                          <a:srgbClr val="FFFF00"/>
                        </a:highlight>
                      </a:endParaRPr>
                    </a:p>
                  </a:txBody>
                  <a:tcPr marL="7625" marR="7625" marT="7625" marB="0" anchor="b">
                    <a:lnL w="12700" cmpd="sng">
                      <a:noFill/>
                      <a:prstDash val="solid"/>
                    </a:lnL>
                    <a:lnR w="12700" cmpd="sng">
                      <a:noFill/>
                      <a:prstDash val="solid"/>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0"/>
                  </a:ext>
                </a:extLst>
              </a:tr>
              <a:tr h="505250">
                <a:tc>
                  <a:txBody>
                    <a:bodyPr/>
                    <a:lstStyle/>
                    <a:p>
                      <a:pPr marL="0" marR="0" lvl="0" indent="0" algn="ctr" rtl="0">
                        <a:lnSpc>
                          <a:spcPct val="100000"/>
                        </a:lnSpc>
                        <a:spcBef>
                          <a:spcPts val="0"/>
                        </a:spcBef>
                        <a:spcAft>
                          <a:spcPts val="0"/>
                        </a:spcAft>
                        <a:buClr>
                          <a:srgbClr val="000000"/>
                        </a:buClr>
                        <a:buSzPts val="2400"/>
                        <a:buFont typeface="Arial"/>
                        <a:buNone/>
                      </a:pPr>
                      <a:r>
                        <a:rPr lang="en-US" altLang="zh-TW" sz="2400" b="0" i="0" u="none" strike="noStrike" cap="none" dirty="0">
                          <a:solidFill>
                            <a:srgbClr val="000000"/>
                          </a:solidFill>
                          <a:latin typeface="Times New Roman"/>
                          <a:cs typeface="Times New Roman"/>
                          <a:sym typeface="Times New Roman"/>
                        </a:rPr>
                        <a:t>Treatments</a:t>
                      </a:r>
                      <a:endParaRPr sz="1400" u="none" strike="noStrike" cap="none" dirty="0"/>
                    </a:p>
                  </a:txBody>
                  <a:tcPr marL="7625" marR="7625" marT="7625" marB="0" anchor="ctr">
                    <a:lnT w="12700" cap="flat" cmpd="sng" algn="ctr">
                      <a:solidFill>
                        <a:schemeClr val="tx1"/>
                      </a:solidFill>
                      <a:prstDash val="solid"/>
                      <a:round/>
                      <a:headEnd type="none" w="med" len="med"/>
                      <a:tailEnd type="none" w="med" len="med"/>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Fe</a:t>
                      </a:r>
                      <a:endParaRPr sz="2400" b="0" i="0" u="none" strike="noStrike" cap="none">
                        <a:solidFill>
                          <a:srgbClr val="000000"/>
                        </a:solidFill>
                        <a:latin typeface="Times New Roman"/>
                        <a:ea typeface="Times New Roman"/>
                        <a:cs typeface="Times New Roman"/>
                        <a:sym typeface="Times New Roman"/>
                      </a:endParaRPr>
                    </a:p>
                  </a:txBody>
                  <a:tcPr marL="7625" marR="7625" marT="7625" marB="0" anchor="ctr">
                    <a:lnT w="12700" cap="flat" cmpd="sng" algn="ctr">
                      <a:solidFill>
                        <a:schemeClr val="tx1"/>
                      </a:solidFill>
                      <a:prstDash val="solid"/>
                      <a:round/>
                      <a:headEnd type="none" w="med" len="med"/>
                      <a:tailEnd type="none" w="med" len="med"/>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Mn</a:t>
                      </a:r>
                      <a:endParaRPr sz="2400" b="0" i="0" u="none" strike="noStrike" cap="none">
                        <a:solidFill>
                          <a:srgbClr val="000000"/>
                        </a:solidFill>
                        <a:latin typeface="Times New Roman"/>
                        <a:ea typeface="Times New Roman"/>
                        <a:cs typeface="Times New Roman"/>
                        <a:sym typeface="Times New Roman"/>
                      </a:endParaRPr>
                    </a:p>
                  </a:txBody>
                  <a:tcPr marL="7625" marR="7625" marT="7625" marB="0" anchor="ctr">
                    <a:lnT w="12700" cap="flat" cmpd="sng" algn="ctr">
                      <a:solidFill>
                        <a:schemeClr val="tx1"/>
                      </a:solidFill>
                      <a:prstDash val="solid"/>
                      <a:round/>
                      <a:headEnd type="none" w="med" len="med"/>
                      <a:tailEnd type="none" w="med" len="med"/>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t>B</a:t>
                      </a:r>
                      <a:endParaRPr sz="2400" b="0" i="0" u="none" strike="noStrike" cap="none" dirty="0">
                        <a:solidFill>
                          <a:srgbClr val="000000"/>
                        </a:solidFill>
                        <a:latin typeface="Times New Roman"/>
                        <a:ea typeface="Times New Roman"/>
                        <a:cs typeface="Times New Roman"/>
                        <a:sym typeface="Times New Roman"/>
                      </a:endParaRPr>
                    </a:p>
                  </a:txBody>
                  <a:tcPr marL="7625" marR="7625" marT="7625" marB="0" anchor="ctr">
                    <a:lnT w="12700" cap="flat" cmpd="sng" algn="ctr">
                      <a:solidFill>
                        <a:schemeClr val="tx1"/>
                      </a:solidFill>
                      <a:prstDash val="solid"/>
                      <a:round/>
                      <a:headEnd type="none" w="med" len="med"/>
                      <a:tailEnd type="none" w="med" len="med"/>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Cu</a:t>
                      </a:r>
                      <a:endParaRPr sz="2400" b="0" i="0" u="none" strike="noStrike" cap="none">
                        <a:solidFill>
                          <a:srgbClr val="000000"/>
                        </a:solidFill>
                        <a:latin typeface="Times New Roman"/>
                        <a:ea typeface="Times New Roman"/>
                        <a:cs typeface="Times New Roman"/>
                        <a:sym typeface="Times New Roman"/>
                      </a:endParaRPr>
                    </a:p>
                  </a:txBody>
                  <a:tcPr marL="7625" marR="7625" marT="7625" marB="0" anchor="ctr">
                    <a:lnT w="12700" cap="flat" cmpd="sng" algn="ctr">
                      <a:solidFill>
                        <a:schemeClr val="tx1"/>
                      </a:solidFill>
                      <a:prstDash val="solid"/>
                      <a:round/>
                      <a:headEnd type="none" w="med" len="med"/>
                      <a:tailEnd type="none" w="med" len="med"/>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t>Zn</a:t>
                      </a:r>
                      <a:endParaRPr sz="2400" b="0" i="0" u="none" strike="noStrike" cap="none" dirty="0">
                        <a:solidFill>
                          <a:srgbClr val="000000"/>
                        </a:solidFill>
                        <a:latin typeface="Times New Roman"/>
                        <a:ea typeface="Times New Roman"/>
                        <a:cs typeface="Times New Roman"/>
                        <a:sym typeface="Times New Roman"/>
                      </a:endParaRPr>
                    </a:p>
                  </a:txBody>
                  <a:tcPr marL="7625" marR="7625" marT="7625" marB="0" anchor="ctr">
                    <a:lnT w="12700" cap="flat" cmpd="sng" algn="ctr">
                      <a:solidFill>
                        <a:schemeClr val="tx1"/>
                      </a:solidFill>
                      <a:prstDash val="solid"/>
                      <a:round/>
                      <a:headEnd type="none" w="med" len="med"/>
                      <a:tailEnd type="none" w="med" len="med"/>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Mo</a:t>
                      </a:r>
                      <a:endParaRPr sz="2400" b="0" i="0" u="none" strike="noStrike" cap="none">
                        <a:solidFill>
                          <a:srgbClr val="000000"/>
                        </a:solidFill>
                        <a:latin typeface="Times New Roman"/>
                        <a:ea typeface="Times New Roman"/>
                        <a:cs typeface="Times New Roman"/>
                        <a:sym typeface="Times New Roman"/>
                      </a:endParaRPr>
                    </a:p>
                  </a:txBody>
                  <a:tcPr marL="7625" marR="7625" marT="7625" marB="0" anchor="ctr">
                    <a:lnT w="12700" cap="flat" cmpd="sng" algn="ctr">
                      <a:solidFill>
                        <a:schemeClr val="tx1"/>
                      </a:solidFill>
                      <a:prstDash val="solid"/>
                      <a:round/>
                      <a:headEnd type="none" w="med" len="med"/>
                      <a:tailEnd type="none" w="med" len="med"/>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t>Na</a:t>
                      </a:r>
                      <a:endParaRPr sz="2400" b="0" i="0" u="none" strike="noStrike" cap="none" dirty="0">
                        <a:solidFill>
                          <a:srgbClr val="000000"/>
                        </a:solidFill>
                        <a:latin typeface="Times New Roman"/>
                        <a:ea typeface="Times New Roman"/>
                        <a:cs typeface="Times New Roman"/>
                        <a:sym typeface="Times New Roman"/>
                      </a:endParaRPr>
                    </a:p>
                  </a:txBody>
                  <a:tcPr marL="7625" marR="7625" marT="7625" marB="0" anchor="ctr">
                    <a:lnT w="12700" cap="flat" cmpd="sng" algn="ctr">
                      <a:solidFill>
                        <a:schemeClr val="tx1"/>
                      </a:solidFill>
                      <a:prstDash val="solid"/>
                      <a:round/>
                      <a:headEnd type="none" w="med" len="med"/>
                      <a:tailEnd type="none" w="med" len="med"/>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9307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t>NTU </a:t>
                      </a:r>
                      <a:endParaRPr sz="2400" b="0" i="0" u="none" strike="noStrike" cap="none" dirty="0">
                        <a:solidFill>
                          <a:srgbClr val="000000"/>
                        </a:solidFill>
                        <a:latin typeface="Times New Roman"/>
                        <a:ea typeface="Times New Roman"/>
                        <a:cs typeface="Times New Roman"/>
                        <a:sym typeface="Times New Roman"/>
                      </a:endParaRPr>
                    </a:p>
                  </a:txBody>
                  <a:tcPr marL="7625" marR="7625" marT="7625" marB="0" anchor="ctr">
                    <a:lnT w="28575"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t>3.2</a:t>
                      </a:r>
                      <a:endParaRPr sz="2400" b="0" i="0" u="none" strike="noStrike" cap="none" dirty="0">
                        <a:solidFill>
                          <a:srgbClr val="000000"/>
                        </a:solidFill>
                        <a:latin typeface="Times New Roman"/>
                        <a:ea typeface="Times New Roman"/>
                        <a:cs typeface="Times New Roman"/>
                        <a:sym typeface="Times New Roman"/>
                      </a:endParaRPr>
                    </a:p>
                  </a:txBody>
                  <a:tcPr marL="7625" marR="7625" marT="7625" marB="0" anchor="ctr">
                    <a:lnR w="12700" cap="flat" cmpd="sng" algn="ctr">
                      <a:solidFill>
                        <a:schemeClr val="tx1"/>
                      </a:solidFill>
                      <a:prstDash val="solid"/>
                      <a:round/>
                      <a:headEnd type="none" w="med" len="med"/>
                      <a:tailEnd type="none" w="med" len="med"/>
                    </a:lnR>
                    <a:lnT w="28575" cap="flat" cmpd="sng">
                      <a:solidFill>
                        <a:schemeClr val="dk1"/>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rowSpan="4">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0.5</a:t>
                      </a:r>
                      <a:endParaRPr sz="2400" b="0" i="0" u="none" strike="noStrike" cap="none">
                        <a:solidFill>
                          <a:srgbClr val="000000"/>
                        </a:solidFill>
                        <a:latin typeface="Times New Roman"/>
                        <a:ea typeface="Times New Roman"/>
                        <a:cs typeface="Times New Roman"/>
                        <a:sym typeface="Times New Roman"/>
                      </a:endParaRPr>
                    </a:p>
                  </a:txBody>
                  <a:tcPr marL="7625" marR="7625" marT="7625" marB="0" anchor="ctr">
                    <a:lnL w="12700" cap="flat" cmpd="sng" algn="ctr">
                      <a:solidFill>
                        <a:schemeClr val="tx1"/>
                      </a:solidFill>
                      <a:prstDash val="solid"/>
                      <a:round/>
                      <a:headEnd type="none" w="med" len="med"/>
                      <a:tailEnd type="none" w="med" len="med"/>
                    </a:lnL>
                    <a:lnT w="28575" cap="flat" cmpd="sng">
                      <a:solidFill>
                        <a:schemeClr val="dk1"/>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rowSpan="4">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t>0.52</a:t>
                      </a:r>
                      <a:endParaRPr sz="2400" b="0" i="0" u="none" strike="noStrike" cap="none" dirty="0">
                        <a:solidFill>
                          <a:srgbClr val="000000"/>
                        </a:solidFill>
                        <a:latin typeface="Times New Roman"/>
                        <a:ea typeface="Times New Roman"/>
                        <a:cs typeface="Times New Roman"/>
                        <a:sym typeface="Times New Roman"/>
                      </a:endParaRPr>
                    </a:p>
                  </a:txBody>
                  <a:tcPr marL="7625" marR="7625" marT="7625" marB="0" anchor="ctr">
                    <a:lnT w="28575" cap="flat" cmpd="sng">
                      <a:solidFill>
                        <a:schemeClr val="dk1"/>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rowSpan="4">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0.02</a:t>
                      </a:r>
                      <a:endParaRPr sz="2400" b="0" i="0" u="none" strike="noStrike" cap="none">
                        <a:solidFill>
                          <a:srgbClr val="000000"/>
                        </a:solidFill>
                        <a:latin typeface="Times New Roman"/>
                        <a:ea typeface="Times New Roman"/>
                        <a:cs typeface="Times New Roman"/>
                        <a:sym typeface="Times New Roman"/>
                      </a:endParaRPr>
                    </a:p>
                  </a:txBody>
                  <a:tcPr marL="7625" marR="7625" marT="7625" marB="0" anchor="ctr">
                    <a:lnT w="28575" cap="flat" cmpd="sng">
                      <a:solidFill>
                        <a:schemeClr val="dk1"/>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rowSpan="4">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0.05</a:t>
                      </a:r>
                      <a:endParaRPr sz="2400" b="0" i="0" u="none" strike="noStrike" cap="none">
                        <a:solidFill>
                          <a:srgbClr val="000000"/>
                        </a:solidFill>
                        <a:latin typeface="Times New Roman"/>
                        <a:ea typeface="Times New Roman"/>
                        <a:cs typeface="Times New Roman"/>
                        <a:sym typeface="Times New Roman"/>
                      </a:endParaRPr>
                    </a:p>
                  </a:txBody>
                  <a:tcPr marL="7625" marR="7625" marT="7625" marB="0" anchor="ctr">
                    <a:lnT w="28575" cap="flat" cmpd="sng">
                      <a:solidFill>
                        <a:schemeClr val="dk1"/>
                      </a:solidFill>
                      <a:prstDash val="solid"/>
                      <a:round/>
                      <a:headEnd type="none" w="sm" len="sm"/>
                      <a:tailEnd type="none" w="sm" len="sm"/>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0.01</a:t>
                      </a:r>
                      <a:endParaRPr sz="2400" b="0" i="0" u="none" strike="noStrike" cap="none">
                        <a:solidFill>
                          <a:srgbClr val="000000"/>
                        </a:solidFill>
                        <a:latin typeface="Times New Roman"/>
                        <a:ea typeface="Times New Roman"/>
                        <a:cs typeface="Times New Roman"/>
                        <a:sym typeface="Times New Roman"/>
                      </a:endParaRPr>
                    </a:p>
                  </a:txBody>
                  <a:tcPr marL="7625" marR="7625" marT="7625" marB="0" anchor="ctr">
                    <a:lnT w="28575" cap="flat" cmpd="sng">
                      <a:solidFill>
                        <a:schemeClr val="dk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1.31</a:t>
                      </a:r>
                      <a:endParaRPr sz="2400" b="0" i="0" u="none" strike="noStrike" cap="none">
                        <a:solidFill>
                          <a:srgbClr val="000000"/>
                        </a:solidFill>
                        <a:latin typeface="Times New Roman"/>
                        <a:ea typeface="Times New Roman"/>
                        <a:cs typeface="Times New Roman"/>
                        <a:sym typeface="Times New Roman"/>
                      </a:endParaRPr>
                    </a:p>
                  </a:txBody>
                  <a:tcPr marL="7625" marR="7625" marT="7625" marB="0" anchor="ct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59307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t>NTU </a:t>
                      </a:r>
                      <a:r>
                        <a:rPr lang="en-US" sz="2400" u="none" strike="noStrike" cap="none" dirty="0">
                          <a:solidFill>
                            <a:srgbClr val="C00000"/>
                          </a:solidFill>
                        </a:rPr>
                        <a:t>+ Mo</a:t>
                      </a:r>
                      <a:endParaRPr sz="2400" b="0" i="0" u="none" strike="noStrike" cap="none" dirty="0">
                        <a:solidFill>
                          <a:srgbClr val="C00000"/>
                        </a:solidFill>
                        <a:latin typeface="Times New Roman"/>
                        <a:ea typeface="Times New Roman"/>
                        <a:cs typeface="Times New Roman"/>
                        <a:sym typeface="Times New Roman"/>
                      </a:endParaRPr>
                    </a:p>
                  </a:txBody>
                  <a:tcPr marL="7625" marR="7625" marT="7625" marB="0" anchor="ctr">
                    <a:lnR w="12700" cap="flat" cmpd="sng" algn="ctr">
                      <a:solidFill>
                        <a:schemeClr val="tx1"/>
                      </a:solidFill>
                      <a:prstDash val="solid"/>
                      <a:round/>
                      <a:headEnd type="none" w="med" len="med"/>
                      <a:tailEnd type="none" w="med" len="med"/>
                    </a:lnR>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dirty="0"/>
                        <a:t>3.2</a:t>
                      </a:r>
                      <a:endParaRPr sz="2400" b="0" i="0" u="none" strike="noStrike" cap="none" dirty="0">
                        <a:solidFill>
                          <a:srgbClr val="000000"/>
                        </a:solidFill>
                        <a:latin typeface="Times New Roman"/>
                        <a:ea typeface="Times New Roman"/>
                        <a:cs typeface="Times New Roman"/>
                        <a:sym typeface="Times New Roman"/>
                      </a:endParaRPr>
                    </a:p>
                  </a:txBody>
                  <a:tcPr marL="7625" marR="7625" marT="76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rgbClr val="C00000"/>
                        </a:buClr>
                        <a:buSzPts val="2400"/>
                        <a:buFont typeface="Times New Roman"/>
                        <a:buNone/>
                      </a:pPr>
                      <a:r>
                        <a:rPr lang="en-US" sz="3200" b="1" u="none" strike="noStrike" cap="none" dirty="0">
                          <a:solidFill>
                            <a:srgbClr val="C00000"/>
                          </a:solidFill>
                        </a:rPr>
                        <a:t>0.45</a:t>
                      </a:r>
                      <a:endParaRPr sz="3200" b="1" i="0" u="none" strike="noStrike" cap="none" dirty="0">
                        <a:solidFill>
                          <a:srgbClr val="C00000"/>
                        </a:solidFill>
                        <a:latin typeface="Times New Roman"/>
                        <a:ea typeface="Times New Roman"/>
                        <a:cs typeface="Times New Roman"/>
                        <a:sym typeface="Times New Roman"/>
                      </a:endParaRPr>
                    </a:p>
                  </a:txBody>
                  <a:tcPr marL="7625" marR="7625" marT="7625" marB="0" anchor="ct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u="none" strike="noStrike" cap="none"/>
                        <a:t>1.31</a:t>
                      </a:r>
                      <a:endParaRPr sz="2400" b="0" i="0" u="none" strike="noStrike" cap="none">
                        <a:solidFill>
                          <a:srgbClr val="000000"/>
                        </a:solidFill>
                        <a:latin typeface="Times New Roman"/>
                        <a:ea typeface="Times New Roman"/>
                        <a:cs typeface="Times New Roman"/>
                        <a:sym typeface="Times New Roman"/>
                      </a:endParaRPr>
                    </a:p>
                  </a:txBody>
                  <a:tcPr marL="7625" marR="7625" marT="7625" marB="0"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59307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t>NTU </a:t>
                      </a:r>
                      <a:r>
                        <a:rPr lang="en-US" sz="2400" u="none" strike="noStrike" cap="none" dirty="0">
                          <a:solidFill>
                            <a:srgbClr val="C00000"/>
                          </a:solidFill>
                        </a:rPr>
                        <a:t>+ </a:t>
                      </a:r>
                      <a:r>
                        <a:rPr lang="en-US" sz="2400" b="1" u="none" strike="noStrike" cap="none" dirty="0">
                          <a:solidFill>
                            <a:srgbClr val="C00000"/>
                          </a:solidFill>
                          <a:highlight>
                            <a:srgbClr val="FFFF00"/>
                          </a:highlight>
                        </a:rPr>
                        <a:t>Fe</a:t>
                      </a:r>
                      <a:endParaRPr sz="2400" b="1" i="0" u="none" strike="noStrike" cap="none" dirty="0">
                        <a:solidFill>
                          <a:srgbClr val="C00000"/>
                        </a:solidFill>
                        <a:highlight>
                          <a:srgbClr val="FFFF00"/>
                        </a:highlight>
                        <a:latin typeface="Times New Roman"/>
                        <a:ea typeface="Times New Roman"/>
                        <a:cs typeface="Times New Roman"/>
                        <a:sym typeface="Times New Roman"/>
                      </a:endParaRPr>
                    </a:p>
                  </a:txBody>
                  <a:tcPr marL="7625" marR="7625" marT="7625" marB="0" anchor="ctr">
                    <a:lnR w="12700" cap="flat" cmpd="sng" algn="ctr">
                      <a:solidFill>
                        <a:schemeClr val="tx1"/>
                      </a:solidFill>
                      <a:prstDash val="solid"/>
                      <a:round/>
                      <a:headEnd type="none" w="med" len="med"/>
                      <a:tailEnd type="none" w="med" len="med"/>
                    </a:lnR>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3200" b="1" i="0" u="none" strike="noStrike" cap="none" dirty="0">
                          <a:solidFill>
                            <a:srgbClr val="C00000"/>
                          </a:solidFill>
                          <a:latin typeface="Times New Roman"/>
                          <a:ea typeface="Times New Roman"/>
                          <a:cs typeface="Times New Roman"/>
                          <a:sym typeface="Times New Roman"/>
                        </a:rPr>
                        <a:t>4.8</a:t>
                      </a:r>
                      <a:endParaRPr sz="3200" b="1" i="0" u="none" strike="noStrike" cap="none" dirty="0">
                        <a:solidFill>
                          <a:srgbClr val="C00000"/>
                        </a:solidFill>
                        <a:latin typeface="Times New Roman"/>
                        <a:ea typeface="Times New Roman"/>
                        <a:cs typeface="Times New Roman"/>
                        <a:sym typeface="Times New Roman"/>
                      </a:endParaRPr>
                    </a:p>
                  </a:txBody>
                  <a:tcPr marL="7625" marR="7625" marT="76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Times New Roman"/>
                          <a:ea typeface="Times New Roman"/>
                          <a:cs typeface="Times New Roman"/>
                          <a:sym typeface="Times New Roman"/>
                        </a:rPr>
                        <a:t>0.01</a:t>
                      </a:r>
                      <a:endParaRPr sz="1400" u="none" strike="noStrike" cap="none"/>
                    </a:p>
                  </a:txBody>
                  <a:tcPr marL="7625" marR="7625" marT="7625" marB="0" anchor="ct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highlight>
                            <a:srgbClr val="FFFF00"/>
                          </a:highlight>
                          <a:latin typeface="Times New Roman"/>
                          <a:ea typeface="Times New Roman"/>
                          <a:cs typeface="Times New Roman"/>
                          <a:sym typeface="Times New Roman"/>
                        </a:rPr>
                        <a:t>2.06</a:t>
                      </a:r>
                      <a:endParaRPr sz="1400" u="none" strike="noStrike" cap="none" dirty="0">
                        <a:highlight>
                          <a:srgbClr val="FFFF00"/>
                        </a:highlight>
                      </a:endParaRPr>
                    </a:p>
                  </a:txBody>
                  <a:tcPr marL="7625" marR="7625" marT="7625" marB="0" anchor="ct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93075">
                <a:tc>
                  <a:txBody>
                    <a:bodyPr/>
                    <a:lstStyle/>
                    <a:p>
                      <a:pPr marL="0" marR="0" lvl="0" indent="0" algn="l" rtl="0">
                        <a:lnSpc>
                          <a:spcPct val="100000"/>
                        </a:lnSpc>
                        <a:spcBef>
                          <a:spcPts val="0"/>
                        </a:spcBef>
                        <a:spcAft>
                          <a:spcPts val="0"/>
                        </a:spcAft>
                        <a:buClr>
                          <a:srgbClr val="000000"/>
                        </a:buClr>
                        <a:buSzPts val="2400"/>
                        <a:buFont typeface="Arial"/>
                        <a:buNone/>
                      </a:pPr>
                      <a:r>
                        <a:rPr lang="en-US" sz="2400" u="none" strike="noStrike" cap="none" dirty="0"/>
                        <a:t>NTU </a:t>
                      </a:r>
                      <a:r>
                        <a:rPr lang="en-US" sz="2400" u="none" strike="noStrike" cap="none" dirty="0">
                          <a:solidFill>
                            <a:srgbClr val="C00000"/>
                          </a:solidFill>
                        </a:rPr>
                        <a:t>+ </a:t>
                      </a:r>
                      <a:r>
                        <a:rPr lang="en-US" sz="2400" u="none" strike="noStrike" cap="none" dirty="0" err="1">
                          <a:solidFill>
                            <a:srgbClr val="C00000"/>
                          </a:solidFill>
                        </a:rPr>
                        <a:t>Mo</a:t>
                      </a:r>
                      <a:r>
                        <a:rPr lang="en-US" sz="2400" b="1" u="none" strike="noStrike" cap="none" dirty="0" err="1">
                          <a:solidFill>
                            <a:srgbClr val="C00000"/>
                          </a:solidFill>
                          <a:highlight>
                            <a:srgbClr val="FFFF00"/>
                          </a:highlight>
                        </a:rPr>
                        <a:t>Fe</a:t>
                      </a:r>
                      <a:endParaRPr sz="2400" b="1" i="0" u="none" strike="noStrike" cap="none" dirty="0">
                        <a:solidFill>
                          <a:srgbClr val="C00000"/>
                        </a:solidFill>
                        <a:highlight>
                          <a:srgbClr val="FFFF00"/>
                        </a:highlight>
                        <a:latin typeface="Times New Roman"/>
                        <a:ea typeface="Times New Roman"/>
                        <a:cs typeface="Times New Roman"/>
                        <a:sym typeface="Times New Roman"/>
                      </a:endParaRPr>
                    </a:p>
                  </a:txBody>
                  <a:tcPr marL="7625" marR="7625" marT="7625" marB="0" anchor="ctr">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3200" b="1" i="0" u="none" strike="noStrike" cap="none" dirty="0">
                          <a:solidFill>
                            <a:srgbClr val="C00000"/>
                          </a:solidFill>
                          <a:latin typeface="Times New Roman"/>
                          <a:ea typeface="Times New Roman"/>
                          <a:cs typeface="Times New Roman"/>
                          <a:sym typeface="Times New Roman"/>
                        </a:rPr>
                        <a:t>4.8</a:t>
                      </a:r>
                      <a:endParaRPr sz="3200" b="1" i="0" u="none" strike="noStrike" cap="none" dirty="0">
                        <a:solidFill>
                          <a:srgbClr val="C00000"/>
                        </a:solidFill>
                        <a:latin typeface="Times New Roman"/>
                        <a:ea typeface="Times New Roman"/>
                        <a:cs typeface="Times New Roman"/>
                        <a:sym typeface="Times New Roman"/>
                      </a:endParaRPr>
                    </a:p>
                  </a:txBody>
                  <a:tcPr marL="7625" marR="7625" marT="76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p>
                  </a:txBody>
                  <a:tcPr/>
                </a:tc>
                <a:tc vMerge="1">
                  <a:txBody>
                    <a:bodyPr/>
                    <a:lstStyle/>
                    <a:p>
                      <a:endParaRPr lang="zh-TW"/>
                    </a:p>
                  </a:txBody>
                  <a:tcPr/>
                </a:tc>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3200" b="1" u="none" strike="noStrike" cap="none" dirty="0">
                          <a:solidFill>
                            <a:srgbClr val="C00000"/>
                          </a:solidFill>
                        </a:rPr>
                        <a:t>0.45</a:t>
                      </a:r>
                      <a:endParaRPr sz="3200" b="1" i="0" u="none" strike="noStrike" cap="none" dirty="0">
                        <a:solidFill>
                          <a:srgbClr val="C00000"/>
                        </a:solidFill>
                        <a:latin typeface="Times New Roman"/>
                        <a:ea typeface="Times New Roman"/>
                        <a:cs typeface="Times New Roman"/>
                        <a:sym typeface="Times New Roman"/>
                      </a:endParaRPr>
                    </a:p>
                  </a:txBody>
                  <a:tcPr marL="7625" marR="7625" marT="7625" marB="0" anchor="ctr">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highlight>
                            <a:srgbClr val="FFFF00"/>
                          </a:highlight>
                          <a:latin typeface="Times New Roman"/>
                          <a:ea typeface="Times New Roman"/>
                          <a:cs typeface="Times New Roman"/>
                          <a:sym typeface="Times New Roman"/>
                        </a:rPr>
                        <a:t>2.06</a:t>
                      </a:r>
                      <a:endParaRPr sz="1400" u="none" strike="noStrike" cap="none" dirty="0">
                        <a:highlight>
                          <a:srgbClr val="FFFF00"/>
                        </a:highlight>
                      </a:endParaRPr>
                    </a:p>
                  </a:txBody>
                  <a:tcPr marL="7625" marR="7625" marT="7625" marB="0" anchor="ctr">
                    <a:lnT w="9525" cap="flat" cmpd="sng">
                      <a:solidFill>
                        <a:srgbClr val="000000">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117325">
                <a:tc gridSpan="8">
                  <a:txBody>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Times New Roman"/>
                        <a:ea typeface="Times New Roman"/>
                        <a:cs typeface="Times New Roman"/>
                        <a:sym typeface="Times New Roman"/>
                      </a:endParaRPr>
                    </a:p>
                  </a:txBody>
                  <a:tcPr marL="7625" marR="7625" marT="7625"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6"/>
                  </a:ext>
                </a:extLst>
              </a:tr>
            </a:tbl>
          </a:graphicData>
        </a:graphic>
      </p:graphicFrame>
      <p:sp>
        <p:nvSpPr>
          <p:cNvPr id="948" name="Google Shape;948;p62"/>
          <p:cNvSpPr/>
          <p:nvPr/>
        </p:nvSpPr>
        <p:spPr>
          <a:xfrm>
            <a:off x="10379535" y="3365749"/>
            <a:ext cx="924339" cy="974035"/>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graphicFrame>
        <p:nvGraphicFramePr>
          <p:cNvPr id="8" name="Google Shape;954;p63">
            <a:extLst>
              <a:ext uri="{FF2B5EF4-FFF2-40B4-BE49-F238E27FC236}">
                <a16:creationId xmlns:a16="http://schemas.microsoft.com/office/drawing/2014/main" id="{480AC22F-37C5-4D95-B5CE-0EB77F33C284}"/>
              </a:ext>
            </a:extLst>
          </p:cNvPr>
          <p:cNvGraphicFramePr/>
          <p:nvPr>
            <p:extLst>
              <p:ext uri="{D42A27DB-BD31-4B8C-83A1-F6EECF244321}">
                <p14:modId xmlns:p14="http://schemas.microsoft.com/office/powerpoint/2010/main" val="792359371"/>
              </p:ext>
            </p:extLst>
          </p:nvPr>
        </p:nvGraphicFramePr>
        <p:xfrm>
          <a:off x="799736" y="4718698"/>
          <a:ext cx="10679325" cy="1214288"/>
        </p:xfrm>
        <a:graphic>
          <a:graphicData uri="http://schemas.openxmlformats.org/drawingml/2006/table">
            <a:tbl>
              <a:tblPr firstRow="1" bandRow="1">
                <a:noFill/>
              </a:tblPr>
              <a:tblGrid>
                <a:gridCol w="1619825">
                  <a:extLst>
                    <a:ext uri="{9D8B030D-6E8A-4147-A177-3AD203B41FA5}">
                      <a16:colId xmlns:a16="http://schemas.microsoft.com/office/drawing/2014/main" val="20000"/>
                    </a:ext>
                  </a:extLst>
                </a:gridCol>
                <a:gridCol w="2264875">
                  <a:extLst>
                    <a:ext uri="{9D8B030D-6E8A-4147-A177-3AD203B41FA5}">
                      <a16:colId xmlns:a16="http://schemas.microsoft.com/office/drawing/2014/main" val="20001"/>
                    </a:ext>
                  </a:extLst>
                </a:gridCol>
                <a:gridCol w="2264875">
                  <a:extLst>
                    <a:ext uri="{9D8B030D-6E8A-4147-A177-3AD203B41FA5}">
                      <a16:colId xmlns:a16="http://schemas.microsoft.com/office/drawing/2014/main" val="20002"/>
                    </a:ext>
                  </a:extLst>
                </a:gridCol>
                <a:gridCol w="2264875">
                  <a:extLst>
                    <a:ext uri="{9D8B030D-6E8A-4147-A177-3AD203B41FA5}">
                      <a16:colId xmlns:a16="http://schemas.microsoft.com/office/drawing/2014/main" val="20003"/>
                    </a:ext>
                  </a:extLst>
                </a:gridCol>
                <a:gridCol w="2264875">
                  <a:extLst>
                    <a:ext uri="{9D8B030D-6E8A-4147-A177-3AD203B41FA5}">
                      <a16:colId xmlns:a16="http://schemas.microsoft.com/office/drawing/2014/main" val="20004"/>
                    </a:ext>
                  </a:extLst>
                </a:gridCol>
              </a:tblGrid>
              <a:tr h="378547">
                <a:tc>
                  <a:txBody>
                    <a:bodyPr/>
                    <a:lstStyle/>
                    <a:p>
                      <a:pPr marL="0" marR="0" lvl="0" indent="0" algn="ctr" rtl="0">
                        <a:lnSpc>
                          <a:spcPct val="100000"/>
                        </a:lnSpc>
                        <a:spcBef>
                          <a:spcPts val="0"/>
                        </a:spcBef>
                        <a:spcAft>
                          <a:spcPts val="0"/>
                        </a:spcAft>
                        <a:buClr>
                          <a:srgbClr val="000000"/>
                        </a:buClr>
                        <a:buSzPts val="2400"/>
                        <a:buFont typeface="Arial"/>
                        <a:buNone/>
                      </a:pPr>
                      <a:r>
                        <a:rPr lang="en-US" altLang="zh-TW" sz="2400" u="none" strike="noStrike" cap="none" dirty="0"/>
                        <a:t>LED</a:t>
                      </a:r>
                      <a:r>
                        <a:rPr lang="zh-TW" altLang="en-US" sz="2400" u="none" strike="noStrike" cap="none" dirty="0"/>
                        <a:t> </a:t>
                      </a:r>
                      <a:r>
                        <a:rPr lang="en-US" altLang="zh-TW" sz="2400" u="none" strike="noStrike" cap="none" dirty="0"/>
                        <a:t>type</a:t>
                      </a:r>
                      <a:endParaRPr sz="1400" u="none" strike="noStrike" cap="none"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Blue (%)</a:t>
                      </a:r>
                      <a:endParaRPr sz="2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Green (%)</a:t>
                      </a:r>
                      <a:endParaRPr sz="2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2400" u="none" strike="noStrike" cap="none"/>
                        <a:t>Red (%)</a:t>
                      </a:r>
                      <a:endParaRPr sz="2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PPFD (</a:t>
                      </a:r>
                      <a:r>
                        <a:rPr lang="en-US" sz="2000" u="none" strike="noStrike" cap="none">
                          <a:latin typeface="Times New Roman"/>
                          <a:ea typeface="Times New Roman"/>
                          <a:cs typeface="Times New Roman"/>
                          <a:sym typeface="Times New Roman"/>
                        </a:rPr>
                        <a:t>μmol m</a:t>
                      </a:r>
                      <a:r>
                        <a:rPr lang="en-US" sz="2000" u="none" strike="noStrike" cap="none" baseline="30000">
                          <a:latin typeface="Times New Roman"/>
                          <a:ea typeface="Times New Roman"/>
                          <a:cs typeface="Times New Roman"/>
                          <a:sym typeface="Times New Roman"/>
                        </a:rPr>
                        <a:t>-2</a:t>
                      </a:r>
                      <a:r>
                        <a:rPr lang="en-US" sz="2000" u="none" strike="noStrike" cap="none">
                          <a:latin typeface="Times New Roman"/>
                          <a:ea typeface="Times New Roman"/>
                          <a:cs typeface="Times New Roman"/>
                          <a:sym typeface="Times New Roman"/>
                        </a:rPr>
                        <a:t> s</a:t>
                      </a:r>
                      <a:r>
                        <a:rPr lang="en-US" sz="2000" u="none" strike="noStrike" cap="none" baseline="30000">
                          <a:latin typeface="Times New Roman"/>
                          <a:ea typeface="Times New Roman"/>
                          <a:cs typeface="Times New Roman"/>
                          <a:sym typeface="Times New Roman"/>
                        </a:rPr>
                        <a:t>-1</a:t>
                      </a:r>
                      <a:r>
                        <a:rPr lang="en-US" sz="2000" u="none" strike="noStrike" cap="none">
                          <a:latin typeface="Times New Roman"/>
                          <a:ea typeface="Times New Roman"/>
                          <a:cs typeface="Times New Roman"/>
                          <a:sym typeface="Times New Roman"/>
                        </a:rPr>
                        <a:t> </a:t>
                      </a:r>
                      <a:r>
                        <a:rPr lang="en-US" sz="2000" u="none" strike="noStrike" cap="none"/>
                        <a:t>)</a:t>
                      </a:r>
                      <a:endParaRPr sz="20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8539">
                <a:tc>
                  <a:txBody>
                    <a:bodyPr/>
                    <a:lstStyle/>
                    <a:p>
                      <a:pPr marL="0" marR="0" lvl="0" indent="0" algn="ctr" rtl="0">
                        <a:lnSpc>
                          <a:spcPct val="100000"/>
                        </a:lnSpc>
                        <a:spcBef>
                          <a:spcPts val="0"/>
                        </a:spcBef>
                        <a:spcAft>
                          <a:spcPts val="0"/>
                        </a:spcAft>
                        <a:buClr>
                          <a:srgbClr val="000000"/>
                        </a:buClr>
                        <a:buSzPts val="2400"/>
                        <a:buFont typeface="Arial"/>
                        <a:buNone/>
                      </a:pPr>
                      <a:r>
                        <a:rPr lang="en-US" sz="1800" u="none" strike="noStrike" cap="none" dirty="0"/>
                        <a:t>CW</a:t>
                      </a:r>
                      <a:endParaRPr sz="1800" u="none" strike="noStrike" cap="none"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1800" u="none" strike="noStrike" cap="none"/>
                        <a:t>27</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1800" u="none" strike="noStrike" cap="none"/>
                        <a:t>48</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1800" u="none" strike="noStrike" cap="none"/>
                        <a:t>25</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1800" u="none" strike="noStrike" cap="none"/>
                        <a:t>248</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78539">
                <a:tc>
                  <a:txBody>
                    <a:bodyPr/>
                    <a:lstStyle/>
                    <a:p>
                      <a:pPr marL="0" marR="0" lvl="0" indent="0" algn="ctr" rtl="0">
                        <a:lnSpc>
                          <a:spcPct val="100000"/>
                        </a:lnSpc>
                        <a:spcBef>
                          <a:spcPts val="0"/>
                        </a:spcBef>
                        <a:spcAft>
                          <a:spcPts val="0"/>
                        </a:spcAft>
                        <a:buClr>
                          <a:srgbClr val="000000"/>
                        </a:buClr>
                        <a:buSzPts val="2400"/>
                        <a:buFont typeface="Arial"/>
                        <a:buNone/>
                      </a:pPr>
                      <a:r>
                        <a:rPr lang="en-US" sz="1800" u="none" strike="noStrike" cap="none"/>
                        <a:t>R</a:t>
                      </a:r>
                      <a:endParaRPr sz="18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1800" u="none" strike="noStrike" cap="none" dirty="0"/>
                        <a:t>0</a:t>
                      </a:r>
                      <a:endParaRPr sz="1800" u="none" strike="noStrike" cap="none"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1800" u="none" strike="noStrike" cap="none" dirty="0"/>
                        <a:t>0</a:t>
                      </a:r>
                      <a:endParaRPr sz="1800" u="none" strike="noStrike" cap="none"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1800" u="none" strike="noStrike" cap="none" dirty="0"/>
                        <a:t>100</a:t>
                      </a:r>
                      <a:endParaRPr sz="1800" u="none" strike="noStrike" cap="none"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1800" u="none" strike="noStrike" cap="none" dirty="0"/>
                        <a:t>245</a:t>
                      </a:r>
                      <a:endParaRPr sz="1800" u="none" strike="noStrike" cap="none" dirty="0"/>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0" name="文字方塊 9">
            <a:extLst>
              <a:ext uri="{FF2B5EF4-FFF2-40B4-BE49-F238E27FC236}">
                <a16:creationId xmlns:a16="http://schemas.microsoft.com/office/drawing/2014/main" id="{0C4AE13E-836D-455F-914A-6A950342352E}"/>
              </a:ext>
            </a:extLst>
          </p:cNvPr>
          <p:cNvSpPr txBox="1"/>
          <p:nvPr/>
        </p:nvSpPr>
        <p:spPr>
          <a:xfrm>
            <a:off x="799736" y="182444"/>
            <a:ext cx="10901547" cy="830997"/>
          </a:xfrm>
          <a:prstGeom prst="rect">
            <a:avLst/>
          </a:prstGeom>
          <a:noFill/>
        </p:spPr>
        <p:txBody>
          <a:bodyPr wrap="square" rtlCol="0">
            <a:spAutoFit/>
          </a:bodyPr>
          <a:lstStyle/>
          <a:p>
            <a:r>
              <a:rPr lang="en-US" altLang="zh-TW" sz="2400" dirty="0">
                <a:solidFill>
                  <a:srgbClr val="202124"/>
                </a:solidFill>
                <a:latin typeface="Arial Unicode MS"/>
                <a:ea typeface="inherit"/>
              </a:rPr>
              <a:t>L5. Growing </a:t>
            </a:r>
            <a:r>
              <a:rPr lang="zh-TW" altLang="zh-TW" sz="2400" dirty="0">
                <a:solidFill>
                  <a:srgbClr val="202124"/>
                </a:solidFill>
                <a:latin typeface="Arial Unicode MS"/>
                <a:ea typeface="inherit"/>
              </a:rPr>
              <a:t>Komatsuna</a:t>
            </a:r>
            <a:r>
              <a:rPr lang="en-US" altLang="zh-TW" sz="2400" dirty="0">
                <a:solidFill>
                  <a:srgbClr val="202124"/>
                </a:solidFill>
                <a:latin typeface="Arial Unicode MS"/>
                <a:ea typeface="inherit"/>
              </a:rPr>
              <a:t> </a:t>
            </a:r>
            <a:r>
              <a:rPr lang="en-US" altLang="zh-TW" sz="2400" dirty="0">
                <a:solidFill>
                  <a:srgbClr val="FF0000"/>
                </a:solidFill>
                <a:latin typeface="Arial Unicode MS"/>
                <a:ea typeface="inherit"/>
              </a:rPr>
              <a:t>with supplemental Micro elements </a:t>
            </a:r>
          </a:p>
          <a:p>
            <a:r>
              <a:rPr lang="en-US" altLang="zh-TW" sz="2400" dirty="0">
                <a:solidFill>
                  <a:srgbClr val="FF0000"/>
                </a:solidFill>
                <a:latin typeface="Arial Unicode MS"/>
                <a:ea typeface="inherit"/>
              </a:rPr>
              <a:t>Aiming at reducing nitrate concentration with no sacrifice on shoot fresh mass</a:t>
            </a:r>
            <a:endParaRPr lang="zh-TW" altLang="en-US" sz="2400"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8"/>
                                        </p:tgtEl>
                                        <p:attrNameLst>
                                          <p:attrName>style.visibility</p:attrName>
                                        </p:attrNameLst>
                                      </p:cBhvr>
                                      <p:to>
                                        <p:strVal val="visible"/>
                                      </p:to>
                                    </p:set>
                                    <p:animEffect transition="in" filter="fade">
                                      <p:cBhvr>
                                        <p:cTn id="7" dur="500"/>
                                        <p:tgtEl>
                                          <p:spTgt spid="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C27E5006-41B1-47DC-B492-160DEC242B8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67609" y="1319766"/>
            <a:ext cx="2951019" cy="2536996"/>
          </a:xfrm>
          <a:prstGeom prst="rect">
            <a:avLst/>
          </a:prstGeom>
        </p:spPr>
      </p:pic>
      <p:pic>
        <p:nvPicPr>
          <p:cNvPr id="7" name="圖片 6">
            <a:extLst>
              <a:ext uri="{FF2B5EF4-FFF2-40B4-BE49-F238E27FC236}">
                <a16:creationId xmlns:a16="http://schemas.microsoft.com/office/drawing/2014/main" id="{C0C7D352-0BBC-4D2A-8CB9-940DCB52996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62602" y="1328306"/>
            <a:ext cx="3629891" cy="2528456"/>
          </a:xfrm>
          <a:prstGeom prst="rect">
            <a:avLst/>
          </a:prstGeom>
        </p:spPr>
      </p:pic>
      <p:grpSp>
        <p:nvGrpSpPr>
          <p:cNvPr id="12" name="群組 11">
            <a:extLst>
              <a:ext uri="{FF2B5EF4-FFF2-40B4-BE49-F238E27FC236}">
                <a16:creationId xmlns:a16="http://schemas.microsoft.com/office/drawing/2014/main" id="{E851ECA3-9404-493F-8CD0-667077B90135}"/>
              </a:ext>
            </a:extLst>
          </p:cNvPr>
          <p:cNvGrpSpPr/>
          <p:nvPr/>
        </p:nvGrpSpPr>
        <p:grpSpPr>
          <a:xfrm>
            <a:off x="2216727" y="4148556"/>
            <a:ext cx="782782" cy="678873"/>
            <a:chOff x="1450109" y="4442690"/>
            <a:chExt cx="1043709" cy="905164"/>
          </a:xfrm>
        </p:grpSpPr>
        <p:sp>
          <p:nvSpPr>
            <p:cNvPr id="10" name="矩形: 圓角 9">
              <a:extLst>
                <a:ext uri="{FF2B5EF4-FFF2-40B4-BE49-F238E27FC236}">
                  <a16:creationId xmlns:a16="http://schemas.microsoft.com/office/drawing/2014/main" id="{293E863E-02BA-43AE-9D7D-6BC6C7636F4F}"/>
                </a:ext>
              </a:extLst>
            </p:cNvPr>
            <p:cNvSpPr/>
            <p:nvPr/>
          </p:nvSpPr>
          <p:spPr>
            <a:xfrm>
              <a:off x="1450109" y="4442690"/>
              <a:ext cx="1043709" cy="9051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endParaRPr kumimoji="1" lang="zh-TW" altLang="en-US" sz="1600">
                <a:solidFill>
                  <a:prstClr val="black"/>
                </a:solidFill>
                <a:latin typeface="Calibri"/>
                <a:ea typeface="新細明體" panose="02020500000000000000" pitchFamily="18" charset="-120"/>
              </a:endParaRPr>
            </a:p>
          </p:txBody>
        </p:sp>
        <p:sp>
          <p:nvSpPr>
            <p:cNvPr id="11" name="文字方塊 10">
              <a:extLst>
                <a:ext uri="{FF2B5EF4-FFF2-40B4-BE49-F238E27FC236}">
                  <a16:creationId xmlns:a16="http://schemas.microsoft.com/office/drawing/2014/main" id="{0B677938-458E-4B28-9DF3-30D052C5C435}"/>
                </a:ext>
              </a:extLst>
            </p:cNvPr>
            <p:cNvSpPr txBox="1"/>
            <p:nvPr/>
          </p:nvSpPr>
          <p:spPr>
            <a:xfrm>
              <a:off x="1611744" y="4541329"/>
              <a:ext cx="720437" cy="697627"/>
            </a:xfrm>
            <a:prstGeom prst="rect">
              <a:avLst/>
            </a:prstGeom>
            <a:noFill/>
          </p:spPr>
          <p:txBody>
            <a:bodyPr wrap="square" rtlCol="0" anchor="ctr">
              <a:spAutoFit/>
            </a:bodyPr>
            <a:lstStyle/>
            <a:p>
              <a:pPr algn="ctr" fontAlgn="base">
                <a:spcBef>
                  <a:spcPct val="0"/>
                </a:spcBef>
                <a:spcAft>
                  <a:spcPct val="0"/>
                </a:spcAft>
              </a:pPr>
              <a:r>
                <a:rPr kumimoji="1" lang="en-US" altLang="zh-TW" sz="2800" dirty="0">
                  <a:solidFill>
                    <a:prstClr val="black"/>
                  </a:solidFill>
                  <a:latin typeface="Times New Roman" panose="02020603050405020304" pitchFamily="18" charset="0"/>
                  <a:ea typeface="標楷體" pitchFamily="65" charset="-120"/>
                  <a:cs typeface="Times New Roman" panose="02020603050405020304" pitchFamily="18" charset="0"/>
                </a:rPr>
                <a:t>N</a:t>
              </a:r>
              <a:endParaRPr kumimoji="1" lang="zh-TW" altLang="en-US" sz="28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grpSp>
      <p:grpSp>
        <p:nvGrpSpPr>
          <p:cNvPr id="13" name="群組 12">
            <a:extLst>
              <a:ext uri="{FF2B5EF4-FFF2-40B4-BE49-F238E27FC236}">
                <a16:creationId xmlns:a16="http://schemas.microsoft.com/office/drawing/2014/main" id="{A7AE34B0-D28C-4AB9-834F-3482273160B1}"/>
              </a:ext>
            </a:extLst>
          </p:cNvPr>
          <p:cNvGrpSpPr/>
          <p:nvPr/>
        </p:nvGrpSpPr>
        <p:grpSpPr>
          <a:xfrm>
            <a:off x="4729161" y="4148556"/>
            <a:ext cx="782782" cy="678873"/>
            <a:chOff x="1450109" y="4442690"/>
            <a:chExt cx="1043709" cy="905164"/>
          </a:xfrm>
        </p:grpSpPr>
        <p:sp>
          <p:nvSpPr>
            <p:cNvPr id="14" name="矩形: 圓角 13">
              <a:extLst>
                <a:ext uri="{FF2B5EF4-FFF2-40B4-BE49-F238E27FC236}">
                  <a16:creationId xmlns:a16="http://schemas.microsoft.com/office/drawing/2014/main" id="{728171EE-45A4-4E6C-9A2F-694D89A56CE1}"/>
                </a:ext>
              </a:extLst>
            </p:cNvPr>
            <p:cNvSpPr/>
            <p:nvPr/>
          </p:nvSpPr>
          <p:spPr>
            <a:xfrm>
              <a:off x="1450109" y="4442690"/>
              <a:ext cx="1043709" cy="9051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endParaRPr kumimoji="1" lang="zh-TW" altLang="en-US" sz="1600">
                <a:solidFill>
                  <a:prstClr val="black"/>
                </a:solidFill>
                <a:latin typeface="Calibri"/>
                <a:ea typeface="新細明體" panose="02020500000000000000" pitchFamily="18" charset="-120"/>
              </a:endParaRPr>
            </a:p>
          </p:txBody>
        </p:sp>
        <p:sp>
          <p:nvSpPr>
            <p:cNvPr id="15" name="文字方塊 14">
              <a:extLst>
                <a:ext uri="{FF2B5EF4-FFF2-40B4-BE49-F238E27FC236}">
                  <a16:creationId xmlns:a16="http://schemas.microsoft.com/office/drawing/2014/main" id="{00D0343F-7811-48F0-BAD2-BB349CC2C6DC}"/>
                </a:ext>
              </a:extLst>
            </p:cNvPr>
            <p:cNvSpPr txBox="1"/>
            <p:nvPr/>
          </p:nvSpPr>
          <p:spPr>
            <a:xfrm>
              <a:off x="1611745" y="4541329"/>
              <a:ext cx="720437" cy="697627"/>
            </a:xfrm>
            <a:prstGeom prst="rect">
              <a:avLst/>
            </a:prstGeom>
            <a:noFill/>
          </p:spPr>
          <p:txBody>
            <a:bodyPr wrap="square" rtlCol="0" anchor="ctr">
              <a:spAutoFit/>
            </a:bodyPr>
            <a:lstStyle/>
            <a:p>
              <a:pPr algn="ctr" fontAlgn="base">
                <a:spcBef>
                  <a:spcPct val="0"/>
                </a:spcBef>
                <a:spcAft>
                  <a:spcPct val="0"/>
                </a:spcAft>
              </a:pPr>
              <a:r>
                <a:rPr kumimoji="1" lang="en-US" altLang="zh-TW" sz="2800" dirty="0">
                  <a:solidFill>
                    <a:prstClr val="black"/>
                  </a:solidFill>
                  <a:latin typeface="Times New Roman" panose="02020603050405020304" pitchFamily="18" charset="0"/>
                  <a:ea typeface="標楷體" pitchFamily="65" charset="-120"/>
                  <a:cs typeface="Times New Roman" panose="02020603050405020304" pitchFamily="18" charset="0"/>
                </a:rPr>
                <a:t>K</a:t>
              </a:r>
              <a:endParaRPr kumimoji="1" lang="zh-TW" altLang="en-US" sz="28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grpSp>
      <p:grpSp>
        <p:nvGrpSpPr>
          <p:cNvPr id="16" name="群組 15">
            <a:extLst>
              <a:ext uri="{FF2B5EF4-FFF2-40B4-BE49-F238E27FC236}">
                <a16:creationId xmlns:a16="http://schemas.microsoft.com/office/drawing/2014/main" id="{0977E87A-EBB5-4B0D-82BC-F3BB0DA0752E}"/>
              </a:ext>
            </a:extLst>
          </p:cNvPr>
          <p:cNvGrpSpPr/>
          <p:nvPr/>
        </p:nvGrpSpPr>
        <p:grpSpPr>
          <a:xfrm>
            <a:off x="5986678" y="4148556"/>
            <a:ext cx="782782" cy="678873"/>
            <a:chOff x="1450109" y="4442690"/>
            <a:chExt cx="1043709" cy="905164"/>
          </a:xfrm>
        </p:grpSpPr>
        <p:sp>
          <p:nvSpPr>
            <p:cNvPr id="17" name="矩形: 圓角 16">
              <a:extLst>
                <a:ext uri="{FF2B5EF4-FFF2-40B4-BE49-F238E27FC236}">
                  <a16:creationId xmlns:a16="http://schemas.microsoft.com/office/drawing/2014/main" id="{DD365EF7-F3C7-404C-8B51-643758EE20AF}"/>
                </a:ext>
              </a:extLst>
            </p:cNvPr>
            <p:cNvSpPr/>
            <p:nvPr/>
          </p:nvSpPr>
          <p:spPr>
            <a:xfrm>
              <a:off x="1450109" y="4442690"/>
              <a:ext cx="1043709" cy="9051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endParaRPr kumimoji="1" lang="zh-TW" altLang="en-US" sz="1600">
                <a:solidFill>
                  <a:prstClr val="black"/>
                </a:solidFill>
                <a:latin typeface="Calibri"/>
                <a:ea typeface="新細明體" panose="02020500000000000000" pitchFamily="18" charset="-120"/>
              </a:endParaRPr>
            </a:p>
          </p:txBody>
        </p:sp>
        <p:sp>
          <p:nvSpPr>
            <p:cNvPr id="18" name="文字方塊 17">
              <a:extLst>
                <a:ext uri="{FF2B5EF4-FFF2-40B4-BE49-F238E27FC236}">
                  <a16:creationId xmlns:a16="http://schemas.microsoft.com/office/drawing/2014/main" id="{75F34955-A4EF-4FBB-8C5E-06A8AF78B31B}"/>
                </a:ext>
              </a:extLst>
            </p:cNvPr>
            <p:cNvSpPr txBox="1"/>
            <p:nvPr/>
          </p:nvSpPr>
          <p:spPr>
            <a:xfrm>
              <a:off x="1534245" y="4541329"/>
              <a:ext cx="875436" cy="697627"/>
            </a:xfrm>
            <a:prstGeom prst="rect">
              <a:avLst/>
            </a:prstGeom>
            <a:noFill/>
          </p:spPr>
          <p:txBody>
            <a:bodyPr wrap="square" rtlCol="0" anchor="ctr">
              <a:spAutoFit/>
            </a:bodyPr>
            <a:lstStyle/>
            <a:p>
              <a:pPr algn="ctr" fontAlgn="base">
                <a:spcBef>
                  <a:spcPct val="0"/>
                </a:spcBef>
                <a:spcAft>
                  <a:spcPct val="0"/>
                </a:spcAft>
              </a:pPr>
              <a:r>
                <a:rPr kumimoji="1" lang="en-US" altLang="zh-TW" sz="2800" dirty="0">
                  <a:solidFill>
                    <a:prstClr val="black"/>
                  </a:solidFill>
                  <a:latin typeface="Times New Roman" panose="02020603050405020304" pitchFamily="18" charset="0"/>
                  <a:ea typeface="標楷體" pitchFamily="65" charset="-120"/>
                  <a:cs typeface="Times New Roman" panose="02020603050405020304" pitchFamily="18" charset="0"/>
                </a:rPr>
                <a:t>Ca</a:t>
              </a:r>
              <a:endParaRPr kumimoji="1" lang="zh-TW" altLang="en-US" sz="28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grpSp>
      <p:grpSp>
        <p:nvGrpSpPr>
          <p:cNvPr id="19" name="群組 18">
            <a:extLst>
              <a:ext uri="{FF2B5EF4-FFF2-40B4-BE49-F238E27FC236}">
                <a16:creationId xmlns:a16="http://schemas.microsoft.com/office/drawing/2014/main" id="{B6EADE9D-7ED9-4F78-882A-41A90E445E2D}"/>
              </a:ext>
            </a:extLst>
          </p:cNvPr>
          <p:cNvGrpSpPr/>
          <p:nvPr/>
        </p:nvGrpSpPr>
        <p:grpSpPr>
          <a:xfrm>
            <a:off x="7244195" y="4148556"/>
            <a:ext cx="782782" cy="678873"/>
            <a:chOff x="1450109" y="4442690"/>
            <a:chExt cx="1043709" cy="905164"/>
          </a:xfrm>
        </p:grpSpPr>
        <p:sp>
          <p:nvSpPr>
            <p:cNvPr id="20" name="矩形: 圓角 19">
              <a:extLst>
                <a:ext uri="{FF2B5EF4-FFF2-40B4-BE49-F238E27FC236}">
                  <a16:creationId xmlns:a16="http://schemas.microsoft.com/office/drawing/2014/main" id="{6E9C2ED3-9249-4380-A118-0B6641A3269B}"/>
                </a:ext>
              </a:extLst>
            </p:cNvPr>
            <p:cNvSpPr/>
            <p:nvPr/>
          </p:nvSpPr>
          <p:spPr>
            <a:xfrm>
              <a:off x="1450109" y="4442690"/>
              <a:ext cx="1043709" cy="9051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endParaRPr kumimoji="1" lang="zh-TW" altLang="en-US" sz="1600">
                <a:solidFill>
                  <a:prstClr val="black"/>
                </a:solidFill>
                <a:latin typeface="Calibri"/>
                <a:ea typeface="新細明體" panose="02020500000000000000" pitchFamily="18" charset="-120"/>
              </a:endParaRPr>
            </a:p>
          </p:txBody>
        </p:sp>
        <p:sp>
          <p:nvSpPr>
            <p:cNvPr id="21" name="文字方塊 20">
              <a:extLst>
                <a:ext uri="{FF2B5EF4-FFF2-40B4-BE49-F238E27FC236}">
                  <a16:creationId xmlns:a16="http://schemas.microsoft.com/office/drawing/2014/main" id="{1397039A-5F37-4EF6-80D0-824873526720}"/>
                </a:ext>
              </a:extLst>
            </p:cNvPr>
            <p:cNvSpPr txBox="1"/>
            <p:nvPr/>
          </p:nvSpPr>
          <p:spPr>
            <a:xfrm>
              <a:off x="1549398" y="4517106"/>
              <a:ext cx="944420" cy="697627"/>
            </a:xfrm>
            <a:prstGeom prst="rect">
              <a:avLst/>
            </a:prstGeom>
            <a:noFill/>
          </p:spPr>
          <p:txBody>
            <a:bodyPr wrap="square" rtlCol="0" anchor="ctr">
              <a:spAutoFit/>
            </a:bodyPr>
            <a:lstStyle/>
            <a:p>
              <a:pPr algn="ctr" fontAlgn="base">
                <a:spcBef>
                  <a:spcPct val="0"/>
                </a:spcBef>
                <a:spcAft>
                  <a:spcPct val="0"/>
                </a:spcAft>
              </a:pPr>
              <a:r>
                <a:rPr kumimoji="1" lang="en-US" altLang="zh-TW" sz="2800" dirty="0">
                  <a:solidFill>
                    <a:prstClr val="black"/>
                  </a:solidFill>
                  <a:latin typeface="Times New Roman" panose="02020603050405020304" pitchFamily="18" charset="0"/>
                  <a:ea typeface="標楷體" pitchFamily="65" charset="-120"/>
                  <a:cs typeface="Times New Roman" panose="02020603050405020304" pitchFamily="18" charset="0"/>
                </a:rPr>
                <a:t>Mg</a:t>
              </a:r>
              <a:endParaRPr kumimoji="1" lang="zh-TW" altLang="en-US" sz="28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grpSp>
      <p:grpSp>
        <p:nvGrpSpPr>
          <p:cNvPr id="22" name="群組 21">
            <a:extLst>
              <a:ext uri="{FF2B5EF4-FFF2-40B4-BE49-F238E27FC236}">
                <a16:creationId xmlns:a16="http://schemas.microsoft.com/office/drawing/2014/main" id="{9E2973A0-5183-40DA-A7CF-B32575E87729}"/>
              </a:ext>
            </a:extLst>
          </p:cNvPr>
          <p:cNvGrpSpPr/>
          <p:nvPr/>
        </p:nvGrpSpPr>
        <p:grpSpPr>
          <a:xfrm>
            <a:off x="3471645" y="4148556"/>
            <a:ext cx="782782" cy="678873"/>
            <a:chOff x="1450109" y="4442690"/>
            <a:chExt cx="1043709" cy="905164"/>
          </a:xfrm>
        </p:grpSpPr>
        <p:sp>
          <p:nvSpPr>
            <p:cNvPr id="23" name="矩形: 圓角 22">
              <a:extLst>
                <a:ext uri="{FF2B5EF4-FFF2-40B4-BE49-F238E27FC236}">
                  <a16:creationId xmlns:a16="http://schemas.microsoft.com/office/drawing/2014/main" id="{2FB799A0-8570-4FEA-9F37-7533CFB682BD}"/>
                </a:ext>
              </a:extLst>
            </p:cNvPr>
            <p:cNvSpPr/>
            <p:nvPr/>
          </p:nvSpPr>
          <p:spPr>
            <a:xfrm>
              <a:off x="1450109" y="4442690"/>
              <a:ext cx="1043709" cy="9051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endParaRPr kumimoji="1" lang="zh-TW" altLang="en-US" sz="1600">
                <a:solidFill>
                  <a:prstClr val="black"/>
                </a:solidFill>
                <a:latin typeface="Calibri"/>
                <a:ea typeface="新細明體" panose="02020500000000000000" pitchFamily="18" charset="-120"/>
              </a:endParaRPr>
            </a:p>
          </p:txBody>
        </p:sp>
        <p:sp>
          <p:nvSpPr>
            <p:cNvPr id="24" name="文字方塊 23">
              <a:extLst>
                <a:ext uri="{FF2B5EF4-FFF2-40B4-BE49-F238E27FC236}">
                  <a16:creationId xmlns:a16="http://schemas.microsoft.com/office/drawing/2014/main" id="{3A75E9FB-6EDD-4E98-9E51-A05D08FADFCE}"/>
                </a:ext>
              </a:extLst>
            </p:cNvPr>
            <p:cNvSpPr txBox="1"/>
            <p:nvPr/>
          </p:nvSpPr>
          <p:spPr>
            <a:xfrm>
              <a:off x="1611744" y="4541329"/>
              <a:ext cx="720437" cy="697627"/>
            </a:xfrm>
            <a:prstGeom prst="rect">
              <a:avLst/>
            </a:prstGeom>
            <a:noFill/>
          </p:spPr>
          <p:txBody>
            <a:bodyPr wrap="square" rtlCol="0" anchor="ctr">
              <a:spAutoFit/>
            </a:bodyPr>
            <a:lstStyle/>
            <a:p>
              <a:pPr algn="ctr" fontAlgn="base">
                <a:spcBef>
                  <a:spcPct val="0"/>
                </a:spcBef>
                <a:spcAft>
                  <a:spcPct val="0"/>
                </a:spcAft>
              </a:pPr>
              <a:r>
                <a:rPr kumimoji="1" lang="en-US" altLang="zh-TW" sz="2800" dirty="0">
                  <a:solidFill>
                    <a:prstClr val="black"/>
                  </a:solidFill>
                  <a:latin typeface="Times New Roman" panose="02020603050405020304" pitchFamily="18" charset="0"/>
                  <a:ea typeface="標楷體" pitchFamily="65" charset="-120"/>
                  <a:cs typeface="Times New Roman" panose="02020603050405020304" pitchFamily="18" charset="0"/>
                </a:rPr>
                <a:t>P</a:t>
              </a:r>
              <a:endParaRPr kumimoji="1" lang="zh-TW" altLang="en-US" sz="28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grpSp>
      <p:grpSp>
        <p:nvGrpSpPr>
          <p:cNvPr id="25" name="群組 24">
            <a:extLst>
              <a:ext uri="{FF2B5EF4-FFF2-40B4-BE49-F238E27FC236}">
                <a16:creationId xmlns:a16="http://schemas.microsoft.com/office/drawing/2014/main" id="{8BC7F9C6-F569-4B1C-9BAE-036726053BF1}"/>
              </a:ext>
            </a:extLst>
          </p:cNvPr>
          <p:cNvGrpSpPr/>
          <p:nvPr/>
        </p:nvGrpSpPr>
        <p:grpSpPr>
          <a:xfrm>
            <a:off x="8501712" y="4148556"/>
            <a:ext cx="782782" cy="678873"/>
            <a:chOff x="1450109" y="4442690"/>
            <a:chExt cx="1043709" cy="905164"/>
          </a:xfrm>
          <a:solidFill>
            <a:srgbClr val="FF0000"/>
          </a:solidFill>
        </p:grpSpPr>
        <p:sp>
          <p:nvSpPr>
            <p:cNvPr id="26" name="矩形: 圓角 25">
              <a:extLst>
                <a:ext uri="{FF2B5EF4-FFF2-40B4-BE49-F238E27FC236}">
                  <a16:creationId xmlns:a16="http://schemas.microsoft.com/office/drawing/2014/main" id="{8FF52A87-0690-4E59-8DD4-183ED2D23852}"/>
                </a:ext>
              </a:extLst>
            </p:cNvPr>
            <p:cNvSpPr/>
            <p:nvPr/>
          </p:nvSpPr>
          <p:spPr>
            <a:xfrm>
              <a:off x="1450109" y="4442690"/>
              <a:ext cx="1043709" cy="905164"/>
            </a:xfrm>
            <a:prstGeom prst="roundRect">
              <a:avLst/>
            </a:prstGeom>
            <a:grpFill/>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endParaRPr kumimoji="1" lang="zh-TW" altLang="en-US" sz="1600">
                <a:solidFill>
                  <a:prstClr val="black"/>
                </a:solidFill>
                <a:latin typeface="Calibri"/>
                <a:ea typeface="新細明體" panose="02020500000000000000" pitchFamily="18" charset="-120"/>
              </a:endParaRPr>
            </a:p>
          </p:txBody>
        </p:sp>
        <p:sp>
          <p:nvSpPr>
            <p:cNvPr id="27" name="文字方塊 26">
              <a:extLst>
                <a:ext uri="{FF2B5EF4-FFF2-40B4-BE49-F238E27FC236}">
                  <a16:creationId xmlns:a16="http://schemas.microsoft.com/office/drawing/2014/main" id="{498C293C-2E83-472E-A748-CDE51684F241}"/>
                </a:ext>
              </a:extLst>
            </p:cNvPr>
            <p:cNvSpPr txBox="1"/>
            <p:nvPr/>
          </p:nvSpPr>
          <p:spPr>
            <a:xfrm>
              <a:off x="1611744" y="4524515"/>
              <a:ext cx="720437" cy="697627"/>
            </a:xfrm>
            <a:prstGeom prst="rect">
              <a:avLst/>
            </a:prstGeom>
            <a:grpFill/>
          </p:spPr>
          <p:txBody>
            <a:bodyPr wrap="square" rtlCol="0" anchor="ctr">
              <a:spAutoFit/>
            </a:bodyPr>
            <a:lstStyle/>
            <a:p>
              <a:pPr algn="ctr" fontAlgn="base">
                <a:spcBef>
                  <a:spcPct val="0"/>
                </a:spcBef>
                <a:spcAft>
                  <a:spcPct val="0"/>
                </a:spcAft>
              </a:pPr>
              <a:r>
                <a:rPr kumimoji="1" lang="en-US" altLang="zh-TW" sz="2800" dirty="0">
                  <a:solidFill>
                    <a:prstClr val="black"/>
                  </a:solidFill>
                  <a:latin typeface="Times New Roman" panose="02020603050405020304" pitchFamily="18" charset="0"/>
                  <a:ea typeface="標楷體" pitchFamily="65" charset="-120"/>
                  <a:cs typeface="Times New Roman" panose="02020603050405020304" pitchFamily="18" charset="0"/>
                </a:rPr>
                <a:t>S</a:t>
              </a:r>
              <a:endParaRPr kumimoji="1" lang="zh-TW" altLang="en-US" sz="28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grpSp>
      <p:grpSp>
        <p:nvGrpSpPr>
          <p:cNvPr id="30" name="群組 29">
            <a:extLst>
              <a:ext uri="{FF2B5EF4-FFF2-40B4-BE49-F238E27FC236}">
                <a16:creationId xmlns:a16="http://schemas.microsoft.com/office/drawing/2014/main" id="{249D84BC-2FF3-42DD-B898-AAEEBE04ECB6}"/>
              </a:ext>
            </a:extLst>
          </p:cNvPr>
          <p:cNvGrpSpPr/>
          <p:nvPr/>
        </p:nvGrpSpPr>
        <p:grpSpPr>
          <a:xfrm>
            <a:off x="4372342" y="5107638"/>
            <a:ext cx="3235037" cy="580039"/>
            <a:chOff x="3897745" y="5467927"/>
            <a:chExt cx="4313382" cy="773385"/>
          </a:xfrm>
        </p:grpSpPr>
        <p:sp>
          <p:nvSpPr>
            <p:cNvPr id="28" name="矩形: 圓角 27">
              <a:extLst>
                <a:ext uri="{FF2B5EF4-FFF2-40B4-BE49-F238E27FC236}">
                  <a16:creationId xmlns:a16="http://schemas.microsoft.com/office/drawing/2014/main" id="{E4CADD2B-82CD-47EB-A573-D4693B442E51}"/>
                </a:ext>
              </a:extLst>
            </p:cNvPr>
            <p:cNvSpPr/>
            <p:nvPr/>
          </p:nvSpPr>
          <p:spPr>
            <a:xfrm>
              <a:off x="3897745" y="5467927"/>
              <a:ext cx="4313382" cy="77338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29" name="文字方塊 28">
              <a:extLst>
                <a:ext uri="{FF2B5EF4-FFF2-40B4-BE49-F238E27FC236}">
                  <a16:creationId xmlns:a16="http://schemas.microsoft.com/office/drawing/2014/main" id="{1BCFC1A1-7652-45FB-AE7F-363CF7A95854}"/>
                </a:ext>
              </a:extLst>
            </p:cNvPr>
            <p:cNvSpPr txBox="1"/>
            <p:nvPr/>
          </p:nvSpPr>
          <p:spPr>
            <a:xfrm>
              <a:off x="4071646" y="5580162"/>
              <a:ext cx="3925454" cy="615553"/>
            </a:xfrm>
            <a:prstGeom prst="rect">
              <a:avLst/>
            </a:prstGeom>
            <a:noFill/>
          </p:spPr>
          <p:txBody>
            <a:bodyPr wrap="square" rtlCol="0">
              <a:spAutoFit/>
            </a:bodyPr>
            <a:lstStyle/>
            <a:p>
              <a:pPr algn="ctr" fontAlgn="base">
                <a:spcBef>
                  <a:spcPct val="0"/>
                </a:spcBef>
                <a:spcAft>
                  <a:spcPct val="0"/>
                </a:spcAft>
              </a:pPr>
              <a:r>
                <a:rPr kumimoji="1" lang="en-US" altLang="zh-TW" sz="2400" dirty="0">
                  <a:solidFill>
                    <a:srgbClr val="4F81BD">
                      <a:lumMod val="50000"/>
                    </a:srgbClr>
                  </a:solidFill>
                  <a:latin typeface="Times New Roman" panose="02020603050405020304" pitchFamily="18" charset="0"/>
                  <a:ea typeface="標楷體" pitchFamily="65" charset="-120"/>
                  <a:cs typeface="Times New Roman" panose="02020603050405020304" pitchFamily="18" charset="0"/>
                </a:rPr>
                <a:t>BASE NUTRIENTS</a:t>
              </a:r>
              <a:endParaRPr kumimoji="1" lang="zh-TW" altLang="en-US" sz="2400" dirty="0">
                <a:solidFill>
                  <a:srgbClr val="4F81BD">
                    <a:lumMod val="50000"/>
                  </a:srgbClr>
                </a:solidFill>
                <a:latin typeface="Times New Roman" panose="02020603050405020304" pitchFamily="18" charset="0"/>
                <a:ea typeface="標楷體" pitchFamily="65" charset="-120"/>
                <a:cs typeface="Times New Roman" panose="02020603050405020304" pitchFamily="18" charset="0"/>
              </a:endParaRPr>
            </a:p>
          </p:txBody>
        </p:sp>
      </p:grpSp>
      <p:sp>
        <p:nvSpPr>
          <p:cNvPr id="2" name="文字方塊 1">
            <a:extLst>
              <a:ext uri="{FF2B5EF4-FFF2-40B4-BE49-F238E27FC236}">
                <a16:creationId xmlns:a16="http://schemas.microsoft.com/office/drawing/2014/main" id="{A341E395-D36E-4774-9EBB-8C0E42F12CDC}"/>
              </a:ext>
            </a:extLst>
          </p:cNvPr>
          <p:cNvSpPr txBox="1"/>
          <p:nvPr/>
        </p:nvSpPr>
        <p:spPr>
          <a:xfrm>
            <a:off x="5120552" y="5756051"/>
            <a:ext cx="2376264" cy="646331"/>
          </a:xfrm>
          <a:prstGeom prst="rect">
            <a:avLst/>
          </a:prstGeom>
          <a:noFill/>
        </p:spPr>
        <p:txBody>
          <a:bodyPr wrap="square" rtlCol="0">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Macro nutrients</a:t>
            </a:r>
          </a:p>
          <a:p>
            <a:pPr fontAlgn="base">
              <a:spcBef>
                <a:spcPct val="0"/>
              </a:spcBef>
              <a:spcAft>
                <a:spcPct val="0"/>
              </a:spcAft>
            </a:pPr>
            <a:r>
              <a:rPr kumimoji="1" lang="en-US" altLang="zh-TW" dirty="0">
                <a:solidFill>
                  <a:prstClr val="black"/>
                </a:solidFill>
                <a:latin typeface="Arial" charset="0"/>
                <a:ea typeface="標楷體" pitchFamily="65" charset="-120"/>
              </a:rPr>
              <a:t>Macro elements</a:t>
            </a:r>
            <a:endParaRPr kumimoji="1" lang="zh-TW" altLang="en-US" dirty="0">
              <a:solidFill>
                <a:prstClr val="black"/>
              </a:solidFill>
              <a:latin typeface="Arial" charset="0"/>
              <a:ea typeface="標楷體" pitchFamily="65" charset="-120"/>
            </a:endParaRPr>
          </a:p>
        </p:txBody>
      </p:sp>
    </p:spTree>
    <p:extLst>
      <p:ext uri="{BB962C8B-B14F-4D97-AF65-F5344CB8AC3E}">
        <p14:creationId xmlns:p14="http://schemas.microsoft.com/office/powerpoint/2010/main" val="273272598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65"/>
          <p:cNvSpPr txBox="1">
            <a:spLocks noGrp="1"/>
          </p:cNvSpPr>
          <p:nvPr>
            <p:ph type="sldNum" idx="12"/>
          </p:nvPr>
        </p:nvSpPr>
        <p:spPr>
          <a:xfrm>
            <a:off x="10901080" y="6379605"/>
            <a:ext cx="109369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800"/>
              <a:buNone/>
            </a:pPr>
            <a:fld id="{00000000-1234-1234-1234-123412341234}" type="slidenum">
              <a:rPr lang="en-US"/>
              <a:t>170</a:t>
            </a:fld>
            <a:endParaRPr/>
          </a:p>
        </p:txBody>
      </p:sp>
      <p:sp>
        <p:nvSpPr>
          <p:cNvPr id="974" name="Google Shape;974;p65"/>
          <p:cNvSpPr/>
          <p:nvPr/>
        </p:nvSpPr>
        <p:spPr>
          <a:xfrm>
            <a:off x="279519" y="5638878"/>
            <a:ext cx="10621561" cy="923289"/>
          </a:xfrm>
          <a:prstGeom prst="rect">
            <a:avLst/>
          </a:prstGeom>
          <a:solidFill>
            <a:schemeClr val="bg1"/>
          </a:solidFill>
          <a:ln>
            <a:noFill/>
          </a:ln>
        </p:spPr>
        <p:txBody>
          <a:bodyPr spcFirstLastPara="1" wrap="square" lIns="91425" tIns="45700" rIns="91425" bIns="45700" anchor="t" anchorCtr="0">
            <a:spAutoFit/>
          </a:bodyPr>
          <a:lstStyle/>
          <a:p>
            <a:pPr marL="0" marR="0" lvl="0" indent="290830" algn="just" rtl="0">
              <a:lnSpc>
                <a:spcPct val="150000"/>
              </a:lnSpc>
              <a:spcBef>
                <a:spcPts val="0"/>
              </a:spcBef>
              <a:spcAft>
                <a:spcPts val="0"/>
              </a:spcAft>
              <a:buClr>
                <a:srgbClr val="000000"/>
              </a:buClr>
              <a:buSzPts val="1800"/>
              <a:buFont typeface="Arial"/>
              <a:buNone/>
            </a:pPr>
            <a:r>
              <a:rPr lang="en-US" sz="1800" b="0" i="0" u="none" strike="noStrike" cap="none" dirty="0" err="1">
                <a:solidFill>
                  <a:schemeClr val="dk1"/>
                </a:solidFill>
                <a:latin typeface="Times New Roman"/>
                <a:ea typeface="Times New Roman"/>
                <a:cs typeface="Times New Roman"/>
                <a:sym typeface="Times New Roman"/>
              </a:rPr>
              <a:t>Nx：Nutrient</a:t>
            </a:r>
            <a:r>
              <a:rPr lang="en-US" sz="1800" b="0" i="0" u="none" strike="noStrike" cap="none" dirty="0">
                <a:solidFill>
                  <a:schemeClr val="dk1"/>
                </a:solidFill>
                <a:latin typeface="Times New Roman"/>
                <a:ea typeface="Times New Roman"/>
                <a:cs typeface="Times New Roman"/>
                <a:sym typeface="Times New Roman"/>
              </a:rPr>
              <a:t> recipe type</a:t>
            </a:r>
            <a:endParaRPr sz="1800" b="0" i="0" u="none" strike="noStrike" cap="none" dirty="0">
              <a:solidFill>
                <a:schemeClr val="dk1"/>
              </a:solidFill>
              <a:latin typeface="Times New Roman"/>
              <a:ea typeface="Times New Roman"/>
              <a:cs typeface="Times New Roman"/>
              <a:sym typeface="Times New Roman"/>
            </a:endParaRPr>
          </a:p>
          <a:p>
            <a:pPr marL="0" marR="0" lvl="0" indent="290830" algn="just" rtl="0">
              <a:lnSpc>
                <a:spcPct val="150000"/>
              </a:lnSpc>
              <a:spcBef>
                <a:spcPts val="0"/>
              </a:spcBef>
              <a:spcAft>
                <a:spcPts val="0"/>
              </a:spcAft>
              <a:buClr>
                <a:srgbClr val="000000"/>
              </a:buClr>
              <a:buSzPts val="1800"/>
              <a:buFont typeface="Arial"/>
              <a:buNone/>
            </a:pPr>
            <a:r>
              <a:rPr lang="en-US" dirty="0">
                <a:solidFill>
                  <a:schemeClr val="dk1"/>
                </a:solidFill>
                <a:latin typeface="Times New Roman"/>
                <a:ea typeface="Times New Roman"/>
                <a:cs typeface="Times New Roman"/>
                <a:sym typeface="Times New Roman"/>
              </a:rPr>
              <a:t>x=</a:t>
            </a:r>
            <a:r>
              <a:rPr lang="en-US" sz="1800" b="0" i="0" u="none" strike="noStrike" cap="none" dirty="0">
                <a:solidFill>
                  <a:schemeClr val="dk1"/>
                </a:solidFill>
                <a:latin typeface="Times New Roman"/>
                <a:ea typeface="Times New Roman"/>
                <a:cs typeface="Times New Roman"/>
                <a:sym typeface="Times New Roman"/>
              </a:rPr>
              <a:t>0, tap water, x=1: NTU formula, x=2, </a:t>
            </a:r>
            <a:r>
              <a:rPr lang="en-US" sz="1800" b="0" i="0" u="none" strike="noStrike" cap="none" dirty="0" err="1">
                <a:solidFill>
                  <a:schemeClr val="dk1"/>
                </a:solidFill>
                <a:latin typeface="Times New Roman"/>
                <a:ea typeface="Times New Roman"/>
                <a:cs typeface="Times New Roman"/>
                <a:sym typeface="Times New Roman"/>
              </a:rPr>
              <a:t>NTU+Mo</a:t>
            </a:r>
            <a:r>
              <a:rPr lang="en-US" sz="1800" b="0" i="0" u="none" strike="noStrike" cap="none" dirty="0">
                <a:solidFill>
                  <a:schemeClr val="dk1"/>
                </a:solidFill>
                <a:latin typeface="Times New Roman"/>
                <a:ea typeface="Times New Roman"/>
                <a:cs typeface="Times New Roman"/>
                <a:sym typeface="Times New Roman"/>
              </a:rPr>
              <a:t>, x=3, </a:t>
            </a:r>
            <a:r>
              <a:rPr lang="en-US" sz="1800" b="0" i="0" u="none" strike="noStrike" cap="none" dirty="0" err="1">
                <a:solidFill>
                  <a:schemeClr val="dk1"/>
                </a:solidFill>
                <a:latin typeface="Times New Roman"/>
                <a:ea typeface="Times New Roman"/>
                <a:cs typeface="Times New Roman"/>
                <a:sym typeface="Times New Roman"/>
              </a:rPr>
              <a:t>NTU+Fe</a:t>
            </a:r>
            <a:r>
              <a:rPr lang="en-US" sz="1800" b="0" i="0" u="none" strike="noStrike" cap="none" dirty="0">
                <a:solidFill>
                  <a:schemeClr val="dk1"/>
                </a:solidFill>
                <a:latin typeface="Times New Roman"/>
                <a:ea typeface="Times New Roman"/>
                <a:cs typeface="Times New Roman"/>
                <a:sym typeface="Times New Roman"/>
              </a:rPr>
              <a:t>, x=4, </a:t>
            </a:r>
            <a:r>
              <a:rPr lang="en-US" sz="1800" b="0" i="0" u="none" strike="noStrike" cap="none" dirty="0" err="1">
                <a:solidFill>
                  <a:schemeClr val="dk1"/>
                </a:solidFill>
                <a:latin typeface="Times New Roman"/>
                <a:ea typeface="Times New Roman"/>
                <a:cs typeface="Times New Roman"/>
                <a:sym typeface="Times New Roman"/>
              </a:rPr>
              <a:t>NTU+MoFe</a:t>
            </a:r>
            <a:endParaRPr sz="1400" b="0" i="0" u="none" strike="noStrike" cap="none" dirty="0">
              <a:solidFill>
                <a:srgbClr val="000000"/>
              </a:solidFill>
              <a:latin typeface="Arial"/>
              <a:ea typeface="Arial"/>
              <a:cs typeface="Arial"/>
              <a:sym typeface="Arial"/>
            </a:endParaRPr>
          </a:p>
        </p:txBody>
      </p:sp>
      <p:graphicFrame>
        <p:nvGraphicFramePr>
          <p:cNvPr id="978" name="Google Shape;978;p65"/>
          <p:cNvGraphicFramePr/>
          <p:nvPr>
            <p:extLst>
              <p:ext uri="{D42A27DB-BD31-4B8C-83A1-F6EECF244321}">
                <p14:modId xmlns:p14="http://schemas.microsoft.com/office/powerpoint/2010/main" val="2381165793"/>
              </p:ext>
            </p:extLst>
          </p:nvPr>
        </p:nvGraphicFramePr>
        <p:xfrm>
          <a:off x="442166" y="2936412"/>
          <a:ext cx="11615400" cy="2794725"/>
        </p:xfrm>
        <a:graphic>
          <a:graphicData uri="http://schemas.openxmlformats.org/drawingml/2006/table">
            <a:tbl>
              <a:tblPr firstRow="1" firstCol="1" bandRow="1">
                <a:noFill/>
              </a:tblPr>
              <a:tblGrid>
                <a:gridCol w="1806500">
                  <a:extLst>
                    <a:ext uri="{9D8B030D-6E8A-4147-A177-3AD203B41FA5}">
                      <a16:colId xmlns:a16="http://schemas.microsoft.com/office/drawing/2014/main" val="20000"/>
                    </a:ext>
                  </a:extLst>
                </a:gridCol>
                <a:gridCol w="2304650">
                  <a:extLst>
                    <a:ext uri="{9D8B030D-6E8A-4147-A177-3AD203B41FA5}">
                      <a16:colId xmlns:a16="http://schemas.microsoft.com/office/drawing/2014/main" val="20001"/>
                    </a:ext>
                  </a:extLst>
                </a:gridCol>
                <a:gridCol w="896400">
                  <a:extLst>
                    <a:ext uri="{9D8B030D-6E8A-4147-A177-3AD203B41FA5}">
                      <a16:colId xmlns:a16="http://schemas.microsoft.com/office/drawing/2014/main" val="20002"/>
                    </a:ext>
                  </a:extLst>
                </a:gridCol>
                <a:gridCol w="2408400">
                  <a:extLst>
                    <a:ext uri="{9D8B030D-6E8A-4147-A177-3AD203B41FA5}">
                      <a16:colId xmlns:a16="http://schemas.microsoft.com/office/drawing/2014/main" val="20003"/>
                    </a:ext>
                  </a:extLst>
                </a:gridCol>
                <a:gridCol w="895750">
                  <a:extLst>
                    <a:ext uri="{9D8B030D-6E8A-4147-A177-3AD203B41FA5}">
                      <a16:colId xmlns:a16="http://schemas.microsoft.com/office/drawing/2014/main" val="20004"/>
                    </a:ext>
                  </a:extLst>
                </a:gridCol>
                <a:gridCol w="2407300">
                  <a:extLst>
                    <a:ext uri="{9D8B030D-6E8A-4147-A177-3AD203B41FA5}">
                      <a16:colId xmlns:a16="http://schemas.microsoft.com/office/drawing/2014/main" val="20005"/>
                    </a:ext>
                  </a:extLst>
                </a:gridCol>
                <a:gridCol w="896400">
                  <a:extLst>
                    <a:ext uri="{9D8B030D-6E8A-4147-A177-3AD203B41FA5}">
                      <a16:colId xmlns:a16="http://schemas.microsoft.com/office/drawing/2014/main" val="20006"/>
                    </a:ext>
                  </a:extLst>
                </a:gridCol>
              </a:tblGrid>
              <a:tr h="31052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latin typeface="Times New Roman"/>
                          <a:ea typeface="Times New Roman"/>
                          <a:cs typeface="Times New Roman"/>
                          <a:sym typeface="Times New Roman"/>
                        </a:rPr>
                        <a:t>Treatments</a:t>
                      </a:r>
                      <a:endParaRPr sz="1600" u="none" strike="noStrike" cap="none" dirty="0">
                        <a:latin typeface="Times New Roman"/>
                        <a:ea typeface="Times New Roman"/>
                        <a:cs typeface="Times New Roman"/>
                        <a:sym typeface="Times New Roman"/>
                      </a:endParaRPr>
                    </a:p>
                  </a:txBody>
                  <a:tcPr marL="55475" marR="554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t>Seedling stage (DAS = 8~14)</a:t>
                      </a:r>
                      <a:endParaRPr sz="1600" u="none" strike="noStrike" cap="none" dirty="0">
                        <a:latin typeface="Times New Roman"/>
                        <a:ea typeface="Times New Roman"/>
                        <a:cs typeface="Times New Roman"/>
                        <a:sym typeface="Times New Roman"/>
                      </a:endParaRPr>
                    </a:p>
                  </a:txBody>
                  <a:tcPr marL="55475" marR="554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hMerge="1">
                  <a:txBody>
                    <a:bodyPr/>
                    <a:lstStyle/>
                    <a:p>
                      <a:endParaRPr lang="zh-TW"/>
                    </a:p>
                  </a:txBody>
                  <a:tcPr/>
                </a:tc>
                <a:tc gridSpan="2">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t>Mature stage 1 (DAS = 15~21)</a:t>
                      </a:r>
                      <a:endParaRPr sz="1600" u="none" strike="noStrike" cap="none" dirty="0">
                        <a:latin typeface="Times New Roman"/>
                        <a:ea typeface="Times New Roman"/>
                        <a:cs typeface="Times New Roman"/>
                        <a:sym typeface="Times New Roman"/>
                      </a:endParaRPr>
                    </a:p>
                  </a:txBody>
                  <a:tcPr marL="55475" marR="554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hMerge="1">
                  <a:txBody>
                    <a:bodyPr/>
                    <a:lstStyle/>
                    <a:p>
                      <a:endParaRPr lang="zh-TW"/>
                    </a:p>
                  </a:txBody>
                  <a:tcPr/>
                </a:tc>
                <a:tc gridSpan="2">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t>Mature </a:t>
                      </a:r>
                      <a:r>
                        <a:rPr lang="en-US" sz="1600" u="none" strike="noStrike" cap="none" dirty="0" err="1"/>
                        <a:t>satge</a:t>
                      </a:r>
                      <a:r>
                        <a:rPr lang="en-US" sz="1600" u="none" strike="noStrike" cap="none" dirty="0"/>
                        <a:t> 2 (DAS = 22~28)</a:t>
                      </a:r>
                      <a:endParaRPr sz="1600" u="none" strike="noStrike" cap="none" dirty="0">
                        <a:latin typeface="Times New Roman"/>
                        <a:ea typeface="Times New Roman"/>
                        <a:cs typeface="Times New Roman"/>
                        <a:sym typeface="Times New Roman"/>
                      </a:endParaRPr>
                    </a:p>
                  </a:txBody>
                  <a:tcPr marL="55475" marR="554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hMerge="1">
                  <a:txBody>
                    <a:bodyPr/>
                    <a:lstStyle/>
                    <a:p>
                      <a:endParaRPr lang="zh-TW"/>
                    </a:p>
                  </a:txBody>
                  <a:tcPr/>
                </a:tc>
                <a:extLst>
                  <a:ext uri="{0D108BD9-81ED-4DB2-BD59-A6C34878D82A}">
                    <a16:rowId xmlns:a16="http://schemas.microsoft.com/office/drawing/2014/main" val="10000"/>
                  </a:ext>
                </a:extLst>
              </a:tr>
              <a:tr h="31052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t>CW_NTU (CK)</a:t>
                      </a:r>
                      <a:endParaRPr sz="1600" u="none" strike="noStrike" cap="none">
                        <a:latin typeface="Times New Roman"/>
                        <a:ea typeface="Times New Roman"/>
                        <a:cs typeface="Times New Roman"/>
                        <a:sym typeface="Times New Roman"/>
                      </a:endParaRPr>
                    </a:p>
                  </a:txBody>
                  <a:tcPr marL="54825" marR="54825" marT="0" marB="0" anchor="ctr">
                    <a:lnT w="28575" cap="flat" cmpd="sng">
                      <a:solidFill>
                        <a:schemeClr val="dk1"/>
                      </a:solidFill>
                      <a:prstDash val="solid"/>
                      <a:round/>
                      <a:headEnd type="none" w="sm" len="sm"/>
                      <a:tailEnd type="none" w="sm" len="sm"/>
                    </a:lnT>
                    <a:solidFill>
                      <a:srgbClr val="DDEAF6"/>
                    </a:solidFill>
                  </a:tcPr>
                </a:tc>
                <a:tc rowSpan="4">
                  <a:txBody>
                    <a:bodyPr/>
                    <a:lstStyle/>
                    <a:p>
                      <a:pPr marL="0" marR="0" lvl="0" indent="0" algn="r" rtl="0">
                        <a:lnSpc>
                          <a:spcPct val="100000"/>
                        </a:lnSpc>
                        <a:spcBef>
                          <a:spcPts val="0"/>
                        </a:spcBef>
                        <a:spcAft>
                          <a:spcPts val="0"/>
                        </a:spcAft>
                        <a:buClr>
                          <a:srgbClr val="000000"/>
                        </a:buClr>
                        <a:buSzPts val="1500"/>
                        <a:buFont typeface="Arial"/>
                        <a:buNone/>
                      </a:pPr>
                      <a:r>
                        <a:rPr lang="en-US" sz="1500" u="none" strike="noStrike" cap="none"/>
                        <a:t>L1_248_</a:t>
                      </a:r>
                      <a:r>
                        <a:rPr lang="en-US" sz="1500" u="none" strike="noStrike" cap="none">
                          <a:solidFill>
                            <a:srgbClr val="C00000"/>
                          </a:solidFill>
                        </a:rPr>
                        <a:t>H24_d182</a:t>
                      </a:r>
                      <a:r>
                        <a:rPr lang="en-US" sz="1500" u="none" strike="noStrike" cap="none"/>
                        <a:t>_A25_</a:t>
                      </a:r>
                      <a:endParaRPr sz="1500" u="none" strike="noStrike" cap="none"/>
                    </a:p>
                  </a:txBody>
                  <a:tcPr marL="55475" marR="55475" marT="0" marB="0" anchor="ctr">
                    <a:lnT w="28575" cap="flat" cmpd="sng">
                      <a:solidFill>
                        <a:schemeClr val="dk1"/>
                      </a:solidFill>
                      <a:prstDash val="solid"/>
                      <a:round/>
                      <a:headEnd type="none" w="sm" len="sm"/>
                      <a:tailEnd type="none" w="sm" len="sm"/>
                    </a:lnT>
                    <a:solidFill>
                      <a:srgbClr val="DDEAF6"/>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N1_E1.2</a:t>
                      </a:r>
                      <a:endParaRPr sz="1500" u="none" strike="noStrike" cap="none">
                        <a:latin typeface="Times New Roman"/>
                        <a:ea typeface="Times New Roman"/>
                        <a:cs typeface="Times New Roman"/>
                        <a:sym typeface="Times New Roman"/>
                      </a:endParaRPr>
                    </a:p>
                  </a:txBody>
                  <a:tcPr marL="55475" marR="55475" marT="0" marB="0" anchor="ctr">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solidFill>
                      <a:srgbClr val="DDEAF6"/>
                    </a:solidFill>
                  </a:tcPr>
                </a:tc>
                <a:tc rowSpan="4">
                  <a:txBody>
                    <a:bodyPr/>
                    <a:lstStyle/>
                    <a:p>
                      <a:pPr marL="0" marR="0" lvl="0" indent="0" algn="r" rtl="0">
                        <a:lnSpc>
                          <a:spcPct val="100000"/>
                        </a:lnSpc>
                        <a:spcBef>
                          <a:spcPts val="0"/>
                        </a:spcBef>
                        <a:spcAft>
                          <a:spcPts val="0"/>
                        </a:spcAft>
                        <a:buClr>
                          <a:schemeClr val="dk1"/>
                        </a:buClr>
                        <a:buSzPts val="1500"/>
                        <a:buFont typeface="Times New Roman"/>
                        <a:buNone/>
                      </a:pPr>
                      <a:r>
                        <a:rPr lang="en-US" sz="1500" u="none" strike="noStrike" cap="none"/>
                        <a:t>L1_248</a:t>
                      </a:r>
                      <a:r>
                        <a:rPr lang="en-US" sz="1500" u="none" strike="noStrike" cap="none">
                          <a:solidFill>
                            <a:srgbClr val="C00000"/>
                          </a:solidFill>
                        </a:rPr>
                        <a:t>_H16_d47</a:t>
                      </a:r>
                      <a:r>
                        <a:rPr lang="en-US" sz="1500" u="none" strike="noStrike" cap="none"/>
                        <a:t>_A25/20_</a:t>
                      </a:r>
                      <a:endParaRPr sz="1500" u="none" strike="noStrike" cap="none">
                        <a:latin typeface="Times New Roman"/>
                        <a:ea typeface="Times New Roman"/>
                        <a:cs typeface="Times New Roman"/>
                        <a:sym typeface="Times New Roman"/>
                      </a:endParaRPr>
                    </a:p>
                  </a:txBody>
                  <a:tcPr marL="55475" marR="55475" marT="0" marB="0" anchor="ctr">
                    <a:lnL w="28575" cap="flat" cmpd="sng">
                      <a:solidFill>
                        <a:schemeClr val="dk1"/>
                      </a:solidFill>
                      <a:prstDash val="solid"/>
                      <a:round/>
                      <a:headEnd type="none" w="sm" len="sm"/>
                      <a:tailEnd type="none" w="sm" len="sm"/>
                    </a:lnL>
                    <a:lnT w="28575" cap="flat" cmpd="sng">
                      <a:solidFill>
                        <a:schemeClr val="dk1"/>
                      </a:solidFill>
                      <a:prstDash val="solid"/>
                      <a:round/>
                      <a:headEnd type="none" w="sm" len="sm"/>
                      <a:tailEnd type="none" w="sm" len="sm"/>
                    </a:lnT>
                    <a:solidFill>
                      <a:srgbClr val="DDEAF6"/>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N1_E0.6</a:t>
                      </a:r>
                      <a:endParaRPr sz="1500" u="none" strike="noStrike" cap="none">
                        <a:latin typeface="Times New Roman"/>
                        <a:ea typeface="Times New Roman"/>
                        <a:cs typeface="Times New Roman"/>
                        <a:sym typeface="Times New Roman"/>
                      </a:endParaRPr>
                    </a:p>
                  </a:txBody>
                  <a:tcPr marL="55475" marR="55475" marT="0" marB="0" anchor="ctr">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solidFill>
                      <a:srgbClr val="DDEAF6"/>
                    </a:solidFill>
                  </a:tcPr>
                </a:tc>
                <a:tc rowSpan="4">
                  <a:txBody>
                    <a:bodyPr/>
                    <a:lstStyle/>
                    <a:p>
                      <a:pPr marL="0" marR="0" lvl="0" indent="0" algn="r" rtl="0">
                        <a:lnSpc>
                          <a:spcPct val="100000"/>
                        </a:lnSpc>
                        <a:spcBef>
                          <a:spcPts val="0"/>
                        </a:spcBef>
                        <a:spcAft>
                          <a:spcPts val="0"/>
                        </a:spcAft>
                        <a:buClr>
                          <a:schemeClr val="dk1"/>
                        </a:buClr>
                        <a:buSzPts val="1500"/>
                        <a:buFont typeface="Times New Roman"/>
                        <a:buNone/>
                      </a:pPr>
                      <a:r>
                        <a:rPr lang="en-US" sz="1500" u="none" strike="noStrike" cap="none"/>
                        <a:t>L1_248_</a:t>
                      </a:r>
                      <a:r>
                        <a:rPr lang="en-US" sz="1500" u="none" strike="noStrike" cap="none">
                          <a:solidFill>
                            <a:srgbClr val="C00000"/>
                          </a:solidFill>
                        </a:rPr>
                        <a:t>H16_d47</a:t>
                      </a:r>
                      <a:r>
                        <a:rPr lang="en-US" sz="1500" u="none" strike="noStrike" cap="none"/>
                        <a:t>_A25/20_</a:t>
                      </a:r>
                      <a:endParaRPr sz="1500" u="none" strike="noStrike" cap="none">
                        <a:latin typeface="Times New Roman"/>
                        <a:ea typeface="Times New Roman"/>
                        <a:cs typeface="Times New Roman"/>
                        <a:sym typeface="Times New Roman"/>
                      </a:endParaRPr>
                    </a:p>
                  </a:txBody>
                  <a:tcPr marL="55475" marR="55475" marT="0" marB="0" anchor="ctr">
                    <a:lnL w="28575" cap="flat" cmpd="sng">
                      <a:solidFill>
                        <a:schemeClr val="dk1"/>
                      </a:solidFill>
                      <a:prstDash val="solid"/>
                      <a:round/>
                      <a:headEnd type="none" w="sm" len="sm"/>
                      <a:tailEnd type="none" w="sm" len="sm"/>
                    </a:lnL>
                    <a:lnT w="28575" cap="flat" cmpd="sng">
                      <a:solidFill>
                        <a:schemeClr val="dk1"/>
                      </a:solidFill>
                      <a:prstDash val="solid"/>
                      <a:round/>
                      <a:headEnd type="none" w="sm" len="sm"/>
                      <a:tailEnd type="none" w="sm" len="sm"/>
                    </a:lnT>
                    <a:solidFill>
                      <a:srgbClr val="DDEAF6"/>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N1_E0.3</a:t>
                      </a:r>
                      <a:endParaRPr sz="1500" u="none" strike="noStrike" cap="none">
                        <a:latin typeface="Times New Roman"/>
                        <a:ea typeface="Times New Roman"/>
                        <a:cs typeface="Times New Roman"/>
                        <a:sym typeface="Times New Roman"/>
                      </a:endParaRPr>
                    </a:p>
                  </a:txBody>
                  <a:tcPr marL="55475" marR="55475" marT="0" marB="0" anchor="ctr">
                    <a:lnT w="28575" cap="flat" cmpd="sng">
                      <a:solidFill>
                        <a:schemeClr val="dk1"/>
                      </a:solidFill>
                      <a:prstDash val="solid"/>
                      <a:round/>
                      <a:headEnd type="none" w="sm" len="sm"/>
                      <a:tailEnd type="none" w="sm" len="sm"/>
                    </a:lnT>
                    <a:solidFill>
                      <a:srgbClr val="DDEAF6"/>
                    </a:solidFill>
                  </a:tcPr>
                </a:tc>
                <a:extLst>
                  <a:ext uri="{0D108BD9-81ED-4DB2-BD59-A6C34878D82A}">
                    <a16:rowId xmlns:a16="http://schemas.microsoft.com/office/drawing/2014/main" val="10001"/>
                  </a:ext>
                </a:extLst>
              </a:tr>
              <a:tr h="31052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t>CW_NTU + Mo</a:t>
                      </a:r>
                      <a:endParaRPr sz="1600" u="none" strike="noStrike" cap="none" dirty="0">
                        <a:latin typeface="Times New Roman"/>
                        <a:ea typeface="Times New Roman"/>
                        <a:cs typeface="Times New Roman"/>
                        <a:sym typeface="Times New Roman"/>
                      </a:endParaRPr>
                    </a:p>
                  </a:txBody>
                  <a:tcPr marL="54825" marR="54825" marT="0" marB="0" anchor="ctr">
                    <a:solidFill>
                      <a:srgbClr val="DDEAF6"/>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N2_E1.2</a:t>
                      </a:r>
                      <a:endParaRPr sz="1500" u="none" strike="noStrike" cap="none">
                        <a:latin typeface="Times New Roman"/>
                        <a:ea typeface="Times New Roman"/>
                        <a:cs typeface="Times New Roman"/>
                        <a:sym typeface="Times New Roman"/>
                      </a:endParaRPr>
                    </a:p>
                  </a:txBody>
                  <a:tcPr marL="55475" marR="55475" marT="0" marB="0" anchor="ctr">
                    <a:lnR w="28575" cap="flat" cmpd="sng">
                      <a:solidFill>
                        <a:schemeClr val="dk1"/>
                      </a:solidFill>
                      <a:prstDash val="solid"/>
                      <a:round/>
                      <a:headEnd type="none" w="sm" len="sm"/>
                      <a:tailEnd type="none" w="sm" len="sm"/>
                    </a:lnR>
                    <a:solidFill>
                      <a:srgbClr val="DDEAF6"/>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N2_E0.6</a:t>
                      </a:r>
                      <a:endParaRPr sz="1500" u="none" strike="noStrike" cap="none">
                        <a:latin typeface="Times New Roman"/>
                        <a:ea typeface="Times New Roman"/>
                        <a:cs typeface="Times New Roman"/>
                        <a:sym typeface="Times New Roman"/>
                      </a:endParaRPr>
                    </a:p>
                  </a:txBody>
                  <a:tcPr marL="55475" marR="55475" marT="0" marB="0" anchor="ctr">
                    <a:lnR w="28575" cap="flat" cmpd="sng">
                      <a:solidFill>
                        <a:schemeClr val="dk1"/>
                      </a:solidFill>
                      <a:prstDash val="solid"/>
                      <a:round/>
                      <a:headEnd type="none" w="sm" len="sm"/>
                      <a:tailEnd type="none" w="sm" len="sm"/>
                    </a:lnR>
                    <a:solidFill>
                      <a:srgbClr val="DDEAF6"/>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N2_E0.3</a:t>
                      </a:r>
                      <a:endParaRPr sz="1500" u="none" strike="noStrike" cap="none">
                        <a:latin typeface="Times New Roman"/>
                        <a:ea typeface="Times New Roman"/>
                        <a:cs typeface="Times New Roman"/>
                        <a:sym typeface="Times New Roman"/>
                      </a:endParaRPr>
                    </a:p>
                  </a:txBody>
                  <a:tcPr marL="55475" marR="55475" marT="0" marB="0" anchor="ctr">
                    <a:solidFill>
                      <a:srgbClr val="DDEAF6"/>
                    </a:solidFill>
                  </a:tcPr>
                </a:tc>
                <a:extLst>
                  <a:ext uri="{0D108BD9-81ED-4DB2-BD59-A6C34878D82A}">
                    <a16:rowId xmlns:a16="http://schemas.microsoft.com/office/drawing/2014/main" val="10002"/>
                  </a:ext>
                </a:extLst>
              </a:tr>
              <a:tr h="31052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t>CW_NTU + Fe</a:t>
                      </a:r>
                      <a:endParaRPr sz="1600" u="none" strike="noStrike" cap="none" dirty="0">
                        <a:latin typeface="Times New Roman"/>
                        <a:ea typeface="Times New Roman"/>
                        <a:cs typeface="Times New Roman"/>
                        <a:sym typeface="Times New Roman"/>
                      </a:endParaRPr>
                    </a:p>
                  </a:txBody>
                  <a:tcPr marL="54825" marR="54825" marT="0" marB="0" anchor="ctr">
                    <a:solidFill>
                      <a:srgbClr val="DDEAF6"/>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N3_E1.2</a:t>
                      </a:r>
                      <a:endParaRPr sz="1500" u="none" strike="noStrike" cap="none">
                        <a:latin typeface="Times New Roman"/>
                        <a:ea typeface="Times New Roman"/>
                        <a:cs typeface="Times New Roman"/>
                        <a:sym typeface="Times New Roman"/>
                      </a:endParaRPr>
                    </a:p>
                  </a:txBody>
                  <a:tcPr marL="55475" marR="55475" marT="0" marB="0" anchor="ctr">
                    <a:lnR w="28575" cap="flat" cmpd="sng">
                      <a:solidFill>
                        <a:schemeClr val="dk1"/>
                      </a:solidFill>
                      <a:prstDash val="solid"/>
                      <a:round/>
                      <a:headEnd type="none" w="sm" len="sm"/>
                      <a:tailEnd type="none" w="sm" len="sm"/>
                    </a:lnR>
                    <a:solidFill>
                      <a:srgbClr val="DDEAF6"/>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N3_E0.6</a:t>
                      </a:r>
                      <a:endParaRPr sz="1500" u="none" strike="noStrike" cap="none">
                        <a:latin typeface="Times New Roman"/>
                        <a:ea typeface="Times New Roman"/>
                        <a:cs typeface="Times New Roman"/>
                        <a:sym typeface="Times New Roman"/>
                      </a:endParaRPr>
                    </a:p>
                  </a:txBody>
                  <a:tcPr marL="55475" marR="55475" marT="0" marB="0" anchor="ctr">
                    <a:lnR w="28575" cap="flat" cmpd="sng">
                      <a:solidFill>
                        <a:schemeClr val="dk1"/>
                      </a:solidFill>
                      <a:prstDash val="solid"/>
                      <a:round/>
                      <a:headEnd type="none" w="sm" len="sm"/>
                      <a:tailEnd type="none" w="sm" len="sm"/>
                    </a:lnR>
                    <a:solidFill>
                      <a:srgbClr val="DDEAF6"/>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N3_E0.3</a:t>
                      </a:r>
                      <a:endParaRPr sz="1500" u="none" strike="noStrike" cap="none">
                        <a:latin typeface="Times New Roman"/>
                        <a:ea typeface="Times New Roman"/>
                        <a:cs typeface="Times New Roman"/>
                        <a:sym typeface="Times New Roman"/>
                      </a:endParaRPr>
                    </a:p>
                  </a:txBody>
                  <a:tcPr marL="55475" marR="55475" marT="0" marB="0" anchor="ctr">
                    <a:solidFill>
                      <a:srgbClr val="DDEAF6"/>
                    </a:solidFill>
                  </a:tcPr>
                </a:tc>
                <a:extLst>
                  <a:ext uri="{0D108BD9-81ED-4DB2-BD59-A6C34878D82A}">
                    <a16:rowId xmlns:a16="http://schemas.microsoft.com/office/drawing/2014/main" val="10003"/>
                  </a:ext>
                </a:extLst>
              </a:tr>
              <a:tr h="31052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t>CW_NTU + </a:t>
                      </a:r>
                      <a:r>
                        <a:rPr lang="en-US" sz="1600" u="none" strike="noStrike" cap="none" dirty="0" err="1"/>
                        <a:t>MoFe</a:t>
                      </a:r>
                      <a:endParaRPr sz="1600" u="none" strike="noStrike" cap="none" dirty="0">
                        <a:latin typeface="Times New Roman"/>
                        <a:ea typeface="Times New Roman"/>
                        <a:cs typeface="Times New Roman"/>
                        <a:sym typeface="Times New Roman"/>
                      </a:endParaRPr>
                    </a:p>
                  </a:txBody>
                  <a:tcPr marL="54825" marR="54825" marT="0" marB="0" anchor="ctr">
                    <a:solidFill>
                      <a:srgbClr val="DDEAF6"/>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N4_E1.2</a:t>
                      </a:r>
                      <a:endParaRPr sz="1500" u="none" strike="noStrike" cap="none">
                        <a:latin typeface="Times New Roman"/>
                        <a:ea typeface="Times New Roman"/>
                        <a:cs typeface="Times New Roman"/>
                        <a:sym typeface="Times New Roman"/>
                      </a:endParaRPr>
                    </a:p>
                  </a:txBody>
                  <a:tcPr marL="55475" marR="55475" marT="0" marB="0" anchor="ctr">
                    <a:lnR w="28575" cap="flat" cmpd="sng">
                      <a:solidFill>
                        <a:schemeClr val="dk1"/>
                      </a:solidFill>
                      <a:prstDash val="solid"/>
                      <a:round/>
                      <a:headEnd type="none" w="sm" len="sm"/>
                      <a:tailEnd type="none" w="sm" len="sm"/>
                    </a:lnR>
                    <a:solidFill>
                      <a:srgbClr val="DDEAF6"/>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N4_E0.6</a:t>
                      </a:r>
                      <a:endParaRPr sz="1500" u="none" strike="noStrike" cap="none">
                        <a:latin typeface="Times New Roman"/>
                        <a:ea typeface="Times New Roman"/>
                        <a:cs typeface="Times New Roman"/>
                        <a:sym typeface="Times New Roman"/>
                      </a:endParaRPr>
                    </a:p>
                  </a:txBody>
                  <a:tcPr marL="55475" marR="55475" marT="0" marB="0" anchor="ctr">
                    <a:lnR w="28575" cap="flat" cmpd="sng">
                      <a:solidFill>
                        <a:schemeClr val="dk1"/>
                      </a:solidFill>
                      <a:prstDash val="solid"/>
                      <a:round/>
                      <a:headEnd type="none" w="sm" len="sm"/>
                      <a:tailEnd type="none" w="sm" len="sm"/>
                    </a:lnR>
                    <a:solidFill>
                      <a:srgbClr val="DDEAF6"/>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N4_E0.3</a:t>
                      </a:r>
                      <a:endParaRPr sz="1500" u="none" strike="noStrike" cap="none">
                        <a:latin typeface="Times New Roman"/>
                        <a:ea typeface="Times New Roman"/>
                        <a:cs typeface="Times New Roman"/>
                        <a:sym typeface="Times New Roman"/>
                      </a:endParaRPr>
                    </a:p>
                  </a:txBody>
                  <a:tcPr marL="55475" marR="55475" marT="0" marB="0" anchor="ctr">
                    <a:solidFill>
                      <a:srgbClr val="DDEAF6"/>
                    </a:solidFill>
                  </a:tcPr>
                </a:tc>
                <a:extLst>
                  <a:ext uri="{0D108BD9-81ED-4DB2-BD59-A6C34878D82A}">
                    <a16:rowId xmlns:a16="http://schemas.microsoft.com/office/drawing/2014/main" val="10004"/>
                  </a:ext>
                </a:extLst>
              </a:tr>
              <a:tr h="31052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t>R_NTU</a:t>
                      </a:r>
                      <a:endParaRPr sz="1600" u="none" strike="noStrike" cap="none" dirty="0">
                        <a:latin typeface="Times New Roman"/>
                        <a:ea typeface="Times New Roman"/>
                        <a:cs typeface="Times New Roman"/>
                        <a:sym typeface="Times New Roman"/>
                      </a:endParaRPr>
                    </a:p>
                  </a:txBody>
                  <a:tcPr marL="54825" marR="54825" marT="0" marB="0" anchor="ctr">
                    <a:solidFill>
                      <a:srgbClr val="FFCCCC"/>
                    </a:solidFill>
                  </a:tcPr>
                </a:tc>
                <a:tc rowSpan="4">
                  <a:txBody>
                    <a:bodyPr/>
                    <a:lstStyle/>
                    <a:p>
                      <a:pPr marL="0" marR="0" lvl="0" indent="0" algn="r" rtl="0">
                        <a:lnSpc>
                          <a:spcPct val="100000"/>
                        </a:lnSpc>
                        <a:spcBef>
                          <a:spcPts val="0"/>
                        </a:spcBef>
                        <a:spcAft>
                          <a:spcPts val="0"/>
                        </a:spcAft>
                        <a:buClr>
                          <a:schemeClr val="dk1"/>
                        </a:buClr>
                        <a:buSzPts val="1500"/>
                        <a:buFont typeface="Times New Roman"/>
                        <a:buNone/>
                      </a:pPr>
                      <a:r>
                        <a:rPr lang="en-US" sz="1500" u="none" strike="noStrike" cap="none"/>
                        <a:t>L2_245_</a:t>
                      </a:r>
                      <a:r>
                        <a:rPr lang="en-US" sz="1500" u="none" strike="noStrike" cap="none">
                          <a:solidFill>
                            <a:srgbClr val="C00000"/>
                          </a:solidFill>
                        </a:rPr>
                        <a:t>H24_d182</a:t>
                      </a:r>
                      <a:r>
                        <a:rPr lang="en-US" sz="1500" u="none" strike="noStrike" cap="none"/>
                        <a:t>_A25_</a:t>
                      </a:r>
                      <a:endParaRPr sz="1500" u="none" strike="noStrike" cap="none"/>
                    </a:p>
                  </a:txBody>
                  <a:tcPr marL="55475" marR="55475" marT="0" marB="0" anchor="ctr">
                    <a:lnB w="28575" cap="flat" cmpd="sng">
                      <a:solidFill>
                        <a:schemeClr val="dk1"/>
                      </a:solidFill>
                      <a:prstDash val="solid"/>
                      <a:round/>
                      <a:headEnd type="none" w="sm" len="sm"/>
                      <a:tailEnd type="none" w="sm" len="sm"/>
                    </a:lnB>
                    <a:solidFill>
                      <a:srgbClr val="FFCCCC"/>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N1_E1.2</a:t>
                      </a:r>
                      <a:endParaRPr sz="1500" u="none" strike="noStrike" cap="none">
                        <a:latin typeface="Times New Roman"/>
                        <a:ea typeface="Times New Roman"/>
                        <a:cs typeface="Times New Roman"/>
                        <a:sym typeface="Times New Roman"/>
                      </a:endParaRPr>
                    </a:p>
                  </a:txBody>
                  <a:tcPr marL="55475" marR="55475" marT="0" marB="0" anchor="ctr">
                    <a:lnR w="28575" cap="flat" cmpd="sng">
                      <a:solidFill>
                        <a:schemeClr val="dk1"/>
                      </a:solidFill>
                      <a:prstDash val="solid"/>
                      <a:round/>
                      <a:headEnd type="none" w="sm" len="sm"/>
                      <a:tailEnd type="none" w="sm" len="sm"/>
                    </a:lnR>
                    <a:solidFill>
                      <a:srgbClr val="FFCCCC"/>
                    </a:solidFill>
                  </a:tcPr>
                </a:tc>
                <a:tc rowSpan="4">
                  <a:txBody>
                    <a:bodyPr/>
                    <a:lstStyle/>
                    <a:p>
                      <a:pPr marL="0" marR="0" lvl="0" indent="0" algn="r" rtl="0">
                        <a:lnSpc>
                          <a:spcPct val="100000"/>
                        </a:lnSpc>
                        <a:spcBef>
                          <a:spcPts val="0"/>
                        </a:spcBef>
                        <a:spcAft>
                          <a:spcPts val="0"/>
                        </a:spcAft>
                        <a:buClr>
                          <a:schemeClr val="dk1"/>
                        </a:buClr>
                        <a:buSzPts val="1500"/>
                        <a:buFont typeface="Times New Roman"/>
                        <a:buNone/>
                      </a:pPr>
                      <a:r>
                        <a:rPr lang="en-US" sz="1500" u="none" strike="noStrike" cap="none"/>
                        <a:t>L2_245_</a:t>
                      </a:r>
                      <a:r>
                        <a:rPr lang="en-US" sz="1500" u="none" strike="noStrike" cap="none">
                          <a:solidFill>
                            <a:srgbClr val="C00000"/>
                          </a:solidFill>
                        </a:rPr>
                        <a:t>H16_d47</a:t>
                      </a:r>
                      <a:r>
                        <a:rPr lang="en-US" sz="1500" u="none" strike="noStrike" cap="none"/>
                        <a:t>_A25/20_</a:t>
                      </a:r>
                      <a:endParaRPr sz="1500" u="none" strike="noStrike" cap="none">
                        <a:latin typeface="Times New Roman"/>
                        <a:ea typeface="Times New Roman"/>
                        <a:cs typeface="Times New Roman"/>
                        <a:sym typeface="Times New Roman"/>
                      </a:endParaRPr>
                    </a:p>
                  </a:txBody>
                  <a:tcPr marL="55475" marR="55475" marT="0" marB="0" anchor="ctr">
                    <a:lnL w="28575" cap="flat" cmpd="sng">
                      <a:solidFill>
                        <a:schemeClr val="dk1"/>
                      </a:solidFill>
                      <a:prstDash val="solid"/>
                      <a:round/>
                      <a:headEnd type="none" w="sm" len="sm"/>
                      <a:tailEnd type="none" w="sm" len="sm"/>
                    </a:lnL>
                    <a:lnB w="28575" cap="flat" cmpd="sng">
                      <a:solidFill>
                        <a:schemeClr val="dk1"/>
                      </a:solidFill>
                      <a:prstDash val="solid"/>
                      <a:round/>
                      <a:headEnd type="none" w="sm" len="sm"/>
                      <a:tailEnd type="none" w="sm" len="sm"/>
                    </a:lnB>
                    <a:solidFill>
                      <a:srgbClr val="FFCCCC"/>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N1_E0.6</a:t>
                      </a:r>
                      <a:endParaRPr sz="1500" u="none" strike="noStrike" cap="none">
                        <a:latin typeface="Times New Roman"/>
                        <a:ea typeface="Times New Roman"/>
                        <a:cs typeface="Times New Roman"/>
                        <a:sym typeface="Times New Roman"/>
                      </a:endParaRPr>
                    </a:p>
                  </a:txBody>
                  <a:tcPr marL="55475" marR="55475" marT="0" marB="0" anchor="ctr">
                    <a:lnR w="28575" cap="flat" cmpd="sng">
                      <a:solidFill>
                        <a:schemeClr val="dk1"/>
                      </a:solidFill>
                      <a:prstDash val="solid"/>
                      <a:round/>
                      <a:headEnd type="none" w="sm" len="sm"/>
                      <a:tailEnd type="none" w="sm" len="sm"/>
                    </a:lnR>
                    <a:solidFill>
                      <a:srgbClr val="FFCCCC"/>
                    </a:solidFill>
                  </a:tcPr>
                </a:tc>
                <a:tc rowSpan="4">
                  <a:txBody>
                    <a:bodyPr/>
                    <a:lstStyle/>
                    <a:p>
                      <a:pPr marL="0" marR="0" lvl="0" indent="0" algn="r" rtl="0">
                        <a:lnSpc>
                          <a:spcPct val="100000"/>
                        </a:lnSpc>
                        <a:spcBef>
                          <a:spcPts val="0"/>
                        </a:spcBef>
                        <a:spcAft>
                          <a:spcPts val="0"/>
                        </a:spcAft>
                        <a:buClr>
                          <a:schemeClr val="dk1"/>
                        </a:buClr>
                        <a:buSzPts val="1500"/>
                        <a:buFont typeface="Times New Roman"/>
                        <a:buNone/>
                      </a:pPr>
                      <a:r>
                        <a:rPr lang="en-US" sz="1500" u="none" strike="noStrike" cap="none"/>
                        <a:t>L2_245_</a:t>
                      </a:r>
                      <a:r>
                        <a:rPr lang="en-US" sz="1500" u="none" strike="noStrike" cap="none">
                          <a:solidFill>
                            <a:srgbClr val="C00000"/>
                          </a:solidFill>
                        </a:rPr>
                        <a:t>H16_d47</a:t>
                      </a:r>
                      <a:r>
                        <a:rPr lang="en-US" sz="1500" u="none" strike="noStrike" cap="none"/>
                        <a:t>_A25/20_</a:t>
                      </a:r>
                      <a:endParaRPr sz="1500" u="none" strike="noStrike" cap="none">
                        <a:latin typeface="Times New Roman"/>
                        <a:ea typeface="Times New Roman"/>
                        <a:cs typeface="Times New Roman"/>
                        <a:sym typeface="Times New Roman"/>
                      </a:endParaRPr>
                    </a:p>
                  </a:txBody>
                  <a:tcPr marL="55475" marR="55475" marT="0" marB="0" anchor="ctr">
                    <a:lnL w="28575" cap="flat" cmpd="sng">
                      <a:solidFill>
                        <a:schemeClr val="dk1"/>
                      </a:solidFill>
                      <a:prstDash val="solid"/>
                      <a:round/>
                      <a:headEnd type="none" w="sm" len="sm"/>
                      <a:tailEnd type="none" w="sm" len="sm"/>
                    </a:lnL>
                    <a:lnB w="28575" cap="flat" cmpd="sng">
                      <a:solidFill>
                        <a:schemeClr val="dk1"/>
                      </a:solidFill>
                      <a:prstDash val="solid"/>
                      <a:round/>
                      <a:headEnd type="none" w="sm" len="sm"/>
                      <a:tailEnd type="none" w="sm" len="sm"/>
                    </a:lnB>
                    <a:solidFill>
                      <a:srgbClr val="FFCCCC"/>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N1_E0.3</a:t>
                      </a:r>
                      <a:endParaRPr sz="1500" u="none" strike="noStrike" cap="none">
                        <a:latin typeface="Times New Roman"/>
                        <a:ea typeface="Times New Roman"/>
                        <a:cs typeface="Times New Roman"/>
                        <a:sym typeface="Times New Roman"/>
                      </a:endParaRPr>
                    </a:p>
                  </a:txBody>
                  <a:tcPr marL="55475" marR="55475" marT="0" marB="0" anchor="ctr">
                    <a:solidFill>
                      <a:srgbClr val="FFCCCC"/>
                    </a:solidFill>
                  </a:tcPr>
                </a:tc>
                <a:extLst>
                  <a:ext uri="{0D108BD9-81ED-4DB2-BD59-A6C34878D82A}">
                    <a16:rowId xmlns:a16="http://schemas.microsoft.com/office/drawing/2014/main" val="10005"/>
                  </a:ext>
                </a:extLst>
              </a:tr>
              <a:tr h="31052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t>R_NTU + Mo</a:t>
                      </a:r>
                      <a:endParaRPr sz="1600" u="none" strike="noStrike" cap="none" dirty="0">
                        <a:latin typeface="Times New Roman"/>
                        <a:ea typeface="Times New Roman"/>
                        <a:cs typeface="Times New Roman"/>
                        <a:sym typeface="Times New Roman"/>
                      </a:endParaRPr>
                    </a:p>
                  </a:txBody>
                  <a:tcPr marL="54825" marR="54825" marT="0" marB="0" anchor="ctr">
                    <a:solidFill>
                      <a:srgbClr val="FFCCCC"/>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N2_E1.2</a:t>
                      </a:r>
                      <a:endParaRPr sz="1500" u="none" strike="noStrike" cap="none">
                        <a:latin typeface="Times New Roman"/>
                        <a:ea typeface="Times New Roman"/>
                        <a:cs typeface="Times New Roman"/>
                        <a:sym typeface="Times New Roman"/>
                      </a:endParaRPr>
                    </a:p>
                  </a:txBody>
                  <a:tcPr marL="55475" marR="55475" marT="0" marB="0" anchor="ctr">
                    <a:lnR w="28575" cap="flat" cmpd="sng">
                      <a:solidFill>
                        <a:schemeClr val="dk1"/>
                      </a:solidFill>
                      <a:prstDash val="solid"/>
                      <a:round/>
                      <a:headEnd type="none" w="sm" len="sm"/>
                      <a:tailEnd type="none" w="sm" len="sm"/>
                    </a:lnR>
                    <a:lnB w="9525" cap="flat" cmpd="sng">
                      <a:solidFill>
                        <a:srgbClr val="000000">
                          <a:alpha val="0"/>
                        </a:srgbClr>
                      </a:solidFill>
                      <a:prstDash val="solid"/>
                      <a:round/>
                      <a:headEnd type="none" w="sm" len="sm"/>
                      <a:tailEnd type="none" w="sm" len="sm"/>
                    </a:lnB>
                    <a:solidFill>
                      <a:srgbClr val="FFCCCC"/>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N2_E0.6</a:t>
                      </a:r>
                      <a:endParaRPr sz="1500" u="none" strike="noStrike" cap="none">
                        <a:latin typeface="Times New Roman"/>
                        <a:ea typeface="Times New Roman"/>
                        <a:cs typeface="Times New Roman"/>
                        <a:sym typeface="Times New Roman"/>
                      </a:endParaRPr>
                    </a:p>
                  </a:txBody>
                  <a:tcPr marL="55475" marR="55475" marT="0" marB="0" anchor="ctr">
                    <a:lnR w="28575" cap="flat" cmpd="sng">
                      <a:solidFill>
                        <a:schemeClr val="dk1"/>
                      </a:solidFill>
                      <a:prstDash val="solid"/>
                      <a:round/>
                      <a:headEnd type="none" w="sm" len="sm"/>
                      <a:tailEnd type="none" w="sm" len="sm"/>
                    </a:lnR>
                    <a:solidFill>
                      <a:srgbClr val="FFCCCC"/>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N2_E0.3</a:t>
                      </a:r>
                      <a:endParaRPr sz="1500" u="none" strike="noStrike" cap="none">
                        <a:latin typeface="Times New Roman"/>
                        <a:ea typeface="Times New Roman"/>
                        <a:cs typeface="Times New Roman"/>
                        <a:sym typeface="Times New Roman"/>
                      </a:endParaRPr>
                    </a:p>
                  </a:txBody>
                  <a:tcPr marL="55475" marR="55475" marT="0" marB="0" anchor="ctr">
                    <a:solidFill>
                      <a:srgbClr val="FFCCCC"/>
                    </a:solidFill>
                  </a:tcPr>
                </a:tc>
                <a:extLst>
                  <a:ext uri="{0D108BD9-81ED-4DB2-BD59-A6C34878D82A}">
                    <a16:rowId xmlns:a16="http://schemas.microsoft.com/office/drawing/2014/main" val="10006"/>
                  </a:ext>
                </a:extLst>
              </a:tr>
              <a:tr h="31052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t>R_NTU + Fe</a:t>
                      </a:r>
                      <a:endParaRPr sz="1600" u="none" strike="noStrike" cap="none" dirty="0">
                        <a:latin typeface="Times New Roman"/>
                        <a:ea typeface="Times New Roman"/>
                        <a:cs typeface="Times New Roman"/>
                        <a:sym typeface="Times New Roman"/>
                      </a:endParaRPr>
                    </a:p>
                  </a:txBody>
                  <a:tcPr marL="54825" marR="54825" marT="0" marB="0" anchor="ctr">
                    <a:solidFill>
                      <a:srgbClr val="FFCCCC"/>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N3_E1.2</a:t>
                      </a:r>
                      <a:endParaRPr sz="1500" u="none" strike="noStrike" cap="none">
                        <a:latin typeface="Times New Roman"/>
                        <a:ea typeface="Times New Roman"/>
                        <a:cs typeface="Times New Roman"/>
                        <a:sym typeface="Times New Roman"/>
                      </a:endParaRPr>
                    </a:p>
                  </a:txBody>
                  <a:tcPr marL="55475" marR="55475" marT="0" marB="0" anchor="ctr">
                    <a:lnL w="9525" cap="flat" cmpd="sng">
                      <a:solidFill>
                        <a:srgbClr val="000000">
                          <a:alpha val="0"/>
                        </a:srgbClr>
                      </a:solidFill>
                      <a:prstDash val="solid"/>
                      <a:round/>
                      <a:headEnd type="none" w="sm" len="sm"/>
                      <a:tailEnd type="none" w="sm" len="sm"/>
                    </a:lnL>
                    <a:lnR w="28575"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CCCC"/>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N3_E0.6</a:t>
                      </a:r>
                      <a:endParaRPr sz="1500" u="none" strike="noStrike" cap="none">
                        <a:latin typeface="Times New Roman"/>
                        <a:ea typeface="Times New Roman"/>
                        <a:cs typeface="Times New Roman"/>
                        <a:sym typeface="Times New Roman"/>
                      </a:endParaRPr>
                    </a:p>
                  </a:txBody>
                  <a:tcPr marL="55475" marR="55475" marT="0" marB="0" anchor="ctr">
                    <a:lnR w="28575" cap="flat" cmpd="sng">
                      <a:solidFill>
                        <a:schemeClr val="dk1"/>
                      </a:solidFill>
                      <a:prstDash val="solid"/>
                      <a:round/>
                      <a:headEnd type="none" w="sm" len="sm"/>
                      <a:tailEnd type="none" w="sm" len="sm"/>
                    </a:lnR>
                    <a:solidFill>
                      <a:srgbClr val="FFCCCC"/>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N3_E0.3</a:t>
                      </a:r>
                      <a:endParaRPr sz="1500" u="none" strike="noStrike" cap="none">
                        <a:latin typeface="Times New Roman"/>
                        <a:ea typeface="Times New Roman"/>
                        <a:cs typeface="Times New Roman"/>
                        <a:sym typeface="Times New Roman"/>
                      </a:endParaRPr>
                    </a:p>
                  </a:txBody>
                  <a:tcPr marL="55475" marR="55475" marT="0" marB="0" anchor="ctr">
                    <a:solidFill>
                      <a:srgbClr val="FFCCCC"/>
                    </a:solidFill>
                  </a:tcPr>
                </a:tc>
                <a:extLst>
                  <a:ext uri="{0D108BD9-81ED-4DB2-BD59-A6C34878D82A}">
                    <a16:rowId xmlns:a16="http://schemas.microsoft.com/office/drawing/2014/main" val="10007"/>
                  </a:ext>
                </a:extLst>
              </a:tr>
              <a:tr h="31052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dirty="0"/>
                        <a:t>R_NTU + </a:t>
                      </a:r>
                      <a:r>
                        <a:rPr lang="en-US" sz="1600" u="none" strike="noStrike" cap="none" dirty="0" err="1"/>
                        <a:t>MoFe</a:t>
                      </a:r>
                      <a:endParaRPr sz="1600" u="none" strike="noStrike" cap="none" dirty="0">
                        <a:latin typeface="Times New Roman"/>
                        <a:ea typeface="Times New Roman"/>
                        <a:cs typeface="Times New Roman"/>
                        <a:sym typeface="Times New Roman"/>
                      </a:endParaRPr>
                    </a:p>
                  </a:txBody>
                  <a:tcPr marL="54825" marR="54825" marT="0" marB="0" anchor="ctr">
                    <a:lnB w="28575" cap="flat" cmpd="sng">
                      <a:solidFill>
                        <a:schemeClr val="dk1"/>
                      </a:solidFill>
                      <a:prstDash val="solid"/>
                      <a:round/>
                      <a:headEnd type="none" w="sm" len="sm"/>
                      <a:tailEnd type="none" w="sm" len="sm"/>
                    </a:lnB>
                    <a:solidFill>
                      <a:srgbClr val="FFCCCC"/>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N4_E1.2</a:t>
                      </a:r>
                      <a:endParaRPr sz="1500" u="none" strike="noStrike" cap="none">
                        <a:latin typeface="Times New Roman"/>
                        <a:ea typeface="Times New Roman"/>
                        <a:cs typeface="Times New Roman"/>
                        <a:sym typeface="Times New Roman"/>
                      </a:endParaRPr>
                    </a:p>
                  </a:txBody>
                  <a:tcPr marL="55475" marR="55475" marT="0" marB="0" anchor="ctr">
                    <a:lnR w="28575"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dk1"/>
                      </a:solidFill>
                      <a:prstDash val="solid"/>
                      <a:round/>
                      <a:headEnd type="none" w="sm" len="sm"/>
                      <a:tailEnd type="none" w="sm" len="sm"/>
                    </a:lnB>
                    <a:solidFill>
                      <a:srgbClr val="FFCCCC"/>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N4_E0.6</a:t>
                      </a:r>
                      <a:endParaRPr sz="1500" u="none" strike="noStrike" cap="none">
                        <a:latin typeface="Times New Roman"/>
                        <a:ea typeface="Times New Roman"/>
                        <a:cs typeface="Times New Roman"/>
                        <a:sym typeface="Times New Roman"/>
                      </a:endParaRPr>
                    </a:p>
                  </a:txBody>
                  <a:tcPr marL="55475" marR="55475" marT="0" marB="0" anchor="ctr">
                    <a:lnR w="28575" cap="flat" cmpd="sng">
                      <a:solidFill>
                        <a:schemeClr val="dk1"/>
                      </a:solidFill>
                      <a:prstDash val="solid"/>
                      <a:round/>
                      <a:headEnd type="none" w="sm" len="sm"/>
                      <a:tailEnd type="none" w="sm" len="sm"/>
                    </a:lnR>
                    <a:lnB w="28575" cap="flat" cmpd="sng">
                      <a:solidFill>
                        <a:schemeClr val="dk1"/>
                      </a:solidFill>
                      <a:prstDash val="solid"/>
                      <a:round/>
                      <a:headEnd type="none" w="sm" len="sm"/>
                      <a:tailEnd type="none" w="sm" len="sm"/>
                    </a:lnB>
                    <a:solidFill>
                      <a:srgbClr val="FFCCCC"/>
                    </a:solidFill>
                  </a:tcPr>
                </a:tc>
                <a:tc vMerge="1">
                  <a:txBody>
                    <a:bodyPr/>
                    <a:lstStyle/>
                    <a:p>
                      <a:endParaRPr lang="zh-TW"/>
                    </a:p>
                  </a:txBody>
                  <a:tcP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dirty="0"/>
                        <a:t>N4_E0.3</a:t>
                      </a:r>
                      <a:endParaRPr sz="1500" u="none" strike="noStrike" cap="none" dirty="0">
                        <a:latin typeface="Times New Roman"/>
                        <a:ea typeface="Times New Roman"/>
                        <a:cs typeface="Times New Roman"/>
                        <a:sym typeface="Times New Roman"/>
                      </a:endParaRPr>
                    </a:p>
                  </a:txBody>
                  <a:tcPr marL="55475" marR="55475" marT="0" marB="0" anchor="ctr">
                    <a:lnB w="28575" cap="flat" cmpd="sng">
                      <a:solidFill>
                        <a:schemeClr val="dk1"/>
                      </a:solidFill>
                      <a:prstDash val="solid"/>
                      <a:round/>
                      <a:headEnd type="none" w="sm" len="sm"/>
                      <a:tailEnd type="none" w="sm" len="sm"/>
                    </a:lnB>
                    <a:solidFill>
                      <a:srgbClr val="FFCCCC"/>
                    </a:solidFill>
                  </a:tcPr>
                </a:tc>
                <a:extLst>
                  <a:ext uri="{0D108BD9-81ED-4DB2-BD59-A6C34878D82A}">
                    <a16:rowId xmlns:a16="http://schemas.microsoft.com/office/drawing/2014/main" val="10008"/>
                  </a:ext>
                </a:extLst>
              </a:tr>
            </a:tbl>
          </a:graphicData>
        </a:graphic>
      </p:graphicFrame>
      <p:sp>
        <p:nvSpPr>
          <p:cNvPr id="979" name="Google Shape;979;p65"/>
          <p:cNvSpPr/>
          <p:nvPr/>
        </p:nvSpPr>
        <p:spPr>
          <a:xfrm>
            <a:off x="4531649" y="3246700"/>
            <a:ext cx="914271" cy="2558997"/>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980" name="Google Shape;980;p65"/>
          <p:cNvSpPr/>
          <p:nvPr/>
        </p:nvSpPr>
        <p:spPr>
          <a:xfrm>
            <a:off x="7837477" y="3260897"/>
            <a:ext cx="914271" cy="2558997"/>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981" name="Google Shape;981;p65"/>
          <p:cNvSpPr/>
          <p:nvPr/>
        </p:nvSpPr>
        <p:spPr>
          <a:xfrm>
            <a:off x="11143305" y="3246701"/>
            <a:ext cx="914271" cy="2558997"/>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graphicFrame>
        <p:nvGraphicFramePr>
          <p:cNvPr id="12" name="Google Shape;967;p64">
            <a:extLst>
              <a:ext uri="{FF2B5EF4-FFF2-40B4-BE49-F238E27FC236}">
                <a16:creationId xmlns:a16="http://schemas.microsoft.com/office/drawing/2014/main" id="{0BB5A4B4-83C7-4566-B25F-F99546FC1CA0}"/>
              </a:ext>
            </a:extLst>
          </p:cNvPr>
          <p:cNvGraphicFramePr/>
          <p:nvPr>
            <p:extLst>
              <p:ext uri="{D42A27DB-BD31-4B8C-83A1-F6EECF244321}">
                <p14:modId xmlns:p14="http://schemas.microsoft.com/office/powerpoint/2010/main" val="3323288331"/>
              </p:ext>
            </p:extLst>
          </p:nvPr>
        </p:nvGraphicFramePr>
        <p:xfrm>
          <a:off x="442166" y="113270"/>
          <a:ext cx="11615400" cy="2740590"/>
        </p:xfrm>
        <a:graphic>
          <a:graphicData uri="http://schemas.openxmlformats.org/drawingml/2006/table">
            <a:tbl>
              <a:tblPr firstRow="1" firstCol="1" bandRow="1">
                <a:noFill/>
              </a:tblPr>
              <a:tblGrid>
                <a:gridCol w="3871375">
                  <a:extLst>
                    <a:ext uri="{9D8B030D-6E8A-4147-A177-3AD203B41FA5}">
                      <a16:colId xmlns:a16="http://schemas.microsoft.com/office/drawing/2014/main" val="20000"/>
                    </a:ext>
                  </a:extLst>
                </a:gridCol>
                <a:gridCol w="3871375">
                  <a:extLst>
                    <a:ext uri="{9D8B030D-6E8A-4147-A177-3AD203B41FA5}">
                      <a16:colId xmlns:a16="http://schemas.microsoft.com/office/drawing/2014/main" val="20001"/>
                    </a:ext>
                  </a:extLst>
                </a:gridCol>
                <a:gridCol w="3872650">
                  <a:extLst>
                    <a:ext uri="{9D8B030D-6E8A-4147-A177-3AD203B41FA5}">
                      <a16:colId xmlns:a16="http://schemas.microsoft.com/office/drawing/2014/main" val="20002"/>
                    </a:ext>
                  </a:extLst>
                </a:gridCol>
              </a:tblGrid>
              <a:tr h="305158">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dirty="0">
                          <a:latin typeface="Times New Roman"/>
                          <a:ea typeface="Times New Roman"/>
                          <a:cs typeface="Times New Roman"/>
                          <a:sym typeface="Times New Roman"/>
                        </a:rPr>
                        <a:t>Treatment  codes of </a:t>
                      </a:r>
                      <a:r>
                        <a:rPr lang="en-US" sz="1600" u="none" strike="noStrike" cap="none" dirty="0">
                          <a:solidFill>
                            <a:srgbClr val="FF0000"/>
                          </a:solidFill>
                          <a:highlight>
                            <a:srgbClr val="FFFF00"/>
                          </a:highlight>
                          <a:latin typeface="Times New Roman"/>
                          <a:ea typeface="Times New Roman"/>
                          <a:cs typeface="Times New Roman"/>
                          <a:sym typeface="Times New Roman"/>
                        </a:rPr>
                        <a:t>EXP3</a:t>
                      </a:r>
                      <a:endParaRPr sz="1600" u="none" strike="noStrike" cap="none" dirty="0">
                        <a:solidFill>
                          <a:srgbClr val="FF0000"/>
                        </a:solidFill>
                        <a:highlight>
                          <a:srgbClr val="FFFF00"/>
                        </a:highlight>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dirty="0"/>
                        <a:t>LED type</a:t>
                      </a:r>
                      <a:endParaRPr sz="1600" u="none" strike="noStrike" cap="none" dirty="0">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bg1"/>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dirty="0"/>
                        <a:t>Nutrient Recipe</a:t>
                      </a:r>
                      <a:endParaRPr sz="1600" u="none" strike="noStrike" cap="none" dirty="0">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304429">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dirty="0">
                          <a:latin typeface="Times New Roman"/>
                          <a:ea typeface="Times New Roman"/>
                          <a:cs typeface="Times New Roman"/>
                          <a:sym typeface="Times New Roman"/>
                        </a:rPr>
                        <a:t>CW_NTU (CK)</a:t>
                      </a:r>
                      <a:endParaRPr sz="1600" u="none" strike="noStrike" cap="none" dirty="0">
                        <a:latin typeface="Times New Roman"/>
                        <a:ea typeface="Times New Roman"/>
                        <a:cs typeface="Times New Roman"/>
                        <a:sym typeface="Times New Roman"/>
                      </a:endParaRPr>
                    </a:p>
                  </a:txBody>
                  <a:tcPr marL="68575" marR="68575" marT="0" marB="0">
                    <a:lnT w="28575" cap="flat" cmpd="sng">
                      <a:solidFill>
                        <a:schemeClr val="dk1"/>
                      </a:solidFill>
                      <a:prstDash val="solid"/>
                      <a:round/>
                      <a:headEnd type="none" w="sm" len="sm"/>
                      <a:tailEnd type="none" w="sm" len="sm"/>
                    </a:lnT>
                    <a:solidFill>
                      <a:srgbClr val="D8E2F3"/>
                    </a:solidFill>
                  </a:tcPr>
                </a:tc>
                <a:tc rowSpan="4">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dirty="0"/>
                        <a:t>CW</a:t>
                      </a:r>
                      <a:endParaRPr sz="1600" u="none" strike="noStrike" cap="none" dirty="0">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solidFill>
                      <a:srgbClr val="D8E2F3"/>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Times New Roman"/>
                          <a:ea typeface="Times New Roman"/>
                          <a:cs typeface="Times New Roman"/>
                          <a:sym typeface="Times New Roman"/>
                        </a:rPr>
                        <a:t>NTU</a:t>
                      </a:r>
                      <a:endParaRPr sz="1600" u="none" strike="noStrike" cap="none">
                        <a:latin typeface="Times New Roman"/>
                        <a:ea typeface="Times New Roman"/>
                        <a:cs typeface="Times New Roman"/>
                        <a:sym typeface="Times New Roman"/>
                      </a:endParaRPr>
                    </a:p>
                  </a:txBody>
                  <a:tcPr marL="68575" marR="68575" marT="0" marB="0">
                    <a:lnT w="28575" cap="flat" cmpd="sng">
                      <a:solidFill>
                        <a:schemeClr val="dk1"/>
                      </a:solidFill>
                      <a:prstDash val="solid"/>
                      <a:round/>
                      <a:headEnd type="none" w="sm" len="sm"/>
                      <a:tailEnd type="none" w="sm" len="sm"/>
                    </a:lnT>
                    <a:solidFill>
                      <a:srgbClr val="D8E2F3"/>
                    </a:solidFill>
                  </a:tcPr>
                </a:tc>
                <a:extLst>
                  <a:ext uri="{0D108BD9-81ED-4DB2-BD59-A6C34878D82A}">
                    <a16:rowId xmlns:a16="http://schemas.microsoft.com/office/drawing/2014/main" val="10001"/>
                  </a:ext>
                </a:extLst>
              </a:tr>
              <a:tr h="304429">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dirty="0">
                          <a:latin typeface="Times New Roman"/>
                          <a:ea typeface="Times New Roman"/>
                          <a:cs typeface="Times New Roman"/>
                          <a:sym typeface="Times New Roman"/>
                        </a:rPr>
                        <a:t>CW_NTU + Mo</a:t>
                      </a:r>
                      <a:endParaRPr sz="1600" u="none" strike="noStrike" cap="none" dirty="0">
                        <a:latin typeface="Times New Roman"/>
                        <a:ea typeface="Times New Roman"/>
                        <a:cs typeface="Times New Roman"/>
                        <a:sym typeface="Times New Roman"/>
                      </a:endParaRPr>
                    </a:p>
                  </a:txBody>
                  <a:tcPr marL="68575" marR="68575" marT="0" marB="0">
                    <a:solidFill>
                      <a:srgbClr val="D8E2F3"/>
                    </a:solidFill>
                  </a:tcPr>
                </a:tc>
                <a:tc vMerge="1">
                  <a:txBody>
                    <a:bodyPr/>
                    <a:lstStyle/>
                    <a:p>
                      <a:endParaRPr lang="zh-TW"/>
                    </a:p>
                  </a:txBody>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Times New Roman"/>
                          <a:ea typeface="Times New Roman"/>
                          <a:cs typeface="Times New Roman"/>
                          <a:sym typeface="Times New Roman"/>
                        </a:rPr>
                        <a:t>NTU + Mo</a:t>
                      </a:r>
                      <a:endParaRPr sz="1600" u="none" strike="noStrike" cap="none">
                        <a:latin typeface="Times New Roman"/>
                        <a:ea typeface="Times New Roman"/>
                        <a:cs typeface="Times New Roman"/>
                        <a:sym typeface="Times New Roman"/>
                      </a:endParaRPr>
                    </a:p>
                  </a:txBody>
                  <a:tcPr marL="68575" marR="68575" marT="0" marB="0">
                    <a:solidFill>
                      <a:srgbClr val="D8E2F3"/>
                    </a:solidFill>
                  </a:tcPr>
                </a:tc>
                <a:extLst>
                  <a:ext uri="{0D108BD9-81ED-4DB2-BD59-A6C34878D82A}">
                    <a16:rowId xmlns:a16="http://schemas.microsoft.com/office/drawing/2014/main" val="10002"/>
                  </a:ext>
                </a:extLst>
              </a:tr>
              <a:tr h="304429">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dirty="0">
                          <a:latin typeface="Times New Roman"/>
                          <a:ea typeface="Times New Roman"/>
                          <a:cs typeface="Times New Roman"/>
                          <a:sym typeface="Times New Roman"/>
                        </a:rPr>
                        <a:t>CW_NTU + Fe</a:t>
                      </a:r>
                      <a:endParaRPr sz="1600" u="none" strike="noStrike" cap="none" dirty="0">
                        <a:latin typeface="Times New Roman"/>
                        <a:ea typeface="Times New Roman"/>
                        <a:cs typeface="Times New Roman"/>
                        <a:sym typeface="Times New Roman"/>
                      </a:endParaRPr>
                    </a:p>
                  </a:txBody>
                  <a:tcPr marL="68575" marR="68575" marT="0" marB="0">
                    <a:solidFill>
                      <a:srgbClr val="D8E2F3"/>
                    </a:solidFill>
                  </a:tcPr>
                </a:tc>
                <a:tc vMerge="1">
                  <a:txBody>
                    <a:bodyPr/>
                    <a:lstStyle/>
                    <a:p>
                      <a:endParaRPr lang="zh-TW"/>
                    </a:p>
                  </a:txBody>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Times New Roman"/>
                          <a:ea typeface="Times New Roman"/>
                          <a:cs typeface="Times New Roman"/>
                          <a:sym typeface="Times New Roman"/>
                        </a:rPr>
                        <a:t>NTU + Fe</a:t>
                      </a:r>
                      <a:endParaRPr sz="1600" u="none" strike="noStrike" cap="none">
                        <a:latin typeface="Times New Roman"/>
                        <a:ea typeface="Times New Roman"/>
                        <a:cs typeface="Times New Roman"/>
                        <a:sym typeface="Times New Roman"/>
                      </a:endParaRPr>
                    </a:p>
                  </a:txBody>
                  <a:tcPr marL="68575" marR="68575" marT="0" marB="0">
                    <a:solidFill>
                      <a:srgbClr val="D8E2F3"/>
                    </a:solidFill>
                  </a:tcPr>
                </a:tc>
                <a:extLst>
                  <a:ext uri="{0D108BD9-81ED-4DB2-BD59-A6C34878D82A}">
                    <a16:rowId xmlns:a16="http://schemas.microsoft.com/office/drawing/2014/main" val="10003"/>
                  </a:ext>
                </a:extLst>
              </a:tr>
              <a:tr h="304429">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dirty="0">
                          <a:latin typeface="Times New Roman"/>
                          <a:ea typeface="Times New Roman"/>
                          <a:cs typeface="Times New Roman"/>
                          <a:sym typeface="Times New Roman"/>
                        </a:rPr>
                        <a:t>CW_NTU + </a:t>
                      </a:r>
                      <a:r>
                        <a:rPr lang="en-US" sz="1600" u="none" strike="noStrike" cap="none" dirty="0" err="1">
                          <a:latin typeface="Times New Roman"/>
                          <a:ea typeface="Times New Roman"/>
                          <a:cs typeface="Times New Roman"/>
                          <a:sym typeface="Times New Roman"/>
                        </a:rPr>
                        <a:t>MoFe</a:t>
                      </a:r>
                      <a:endParaRPr sz="1600" u="none" strike="noStrike" cap="none" dirty="0">
                        <a:latin typeface="Times New Roman"/>
                        <a:ea typeface="Times New Roman"/>
                        <a:cs typeface="Times New Roman"/>
                        <a:sym typeface="Times New Roman"/>
                      </a:endParaRPr>
                    </a:p>
                  </a:txBody>
                  <a:tcPr marL="68575" marR="68575" marT="0" marB="0">
                    <a:solidFill>
                      <a:srgbClr val="D8E2F3"/>
                    </a:solidFill>
                  </a:tcPr>
                </a:tc>
                <a:tc vMerge="1">
                  <a:txBody>
                    <a:bodyPr/>
                    <a:lstStyle/>
                    <a:p>
                      <a:endParaRPr lang="zh-TW"/>
                    </a:p>
                  </a:txBody>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a:latin typeface="Times New Roman"/>
                          <a:ea typeface="Times New Roman"/>
                          <a:cs typeface="Times New Roman"/>
                          <a:sym typeface="Times New Roman"/>
                        </a:rPr>
                        <a:t>NTU + MoFe</a:t>
                      </a:r>
                      <a:endParaRPr sz="1600" u="none" strike="noStrike" cap="none">
                        <a:latin typeface="Times New Roman"/>
                        <a:ea typeface="Times New Roman"/>
                        <a:cs typeface="Times New Roman"/>
                        <a:sym typeface="Times New Roman"/>
                      </a:endParaRPr>
                    </a:p>
                  </a:txBody>
                  <a:tcPr marL="68575" marR="68575" marT="0" marB="0">
                    <a:solidFill>
                      <a:srgbClr val="D8E2F3"/>
                    </a:solidFill>
                  </a:tcPr>
                </a:tc>
                <a:extLst>
                  <a:ext uri="{0D108BD9-81ED-4DB2-BD59-A6C34878D82A}">
                    <a16:rowId xmlns:a16="http://schemas.microsoft.com/office/drawing/2014/main" val="10004"/>
                  </a:ext>
                </a:extLst>
              </a:tr>
              <a:tr h="304429">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dirty="0">
                          <a:latin typeface="Times New Roman"/>
                          <a:ea typeface="Times New Roman"/>
                          <a:cs typeface="Times New Roman"/>
                          <a:sym typeface="Times New Roman"/>
                        </a:rPr>
                        <a:t>R_NTU</a:t>
                      </a:r>
                      <a:endParaRPr sz="1600" u="none" strike="noStrike" cap="none" dirty="0">
                        <a:latin typeface="Times New Roman"/>
                        <a:ea typeface="Times New Roman"/>
                        <a:cs typeface="Times New Roman"/>
                        <a:sym typeface="Times New Roman"/>
                      </a:endParaRPr>
                    </a:p>
                  </a:txBody>
                  <a:tcPr marL="68575" marR="68575" marT="0" marB="0">
                    <a:solidFill>
                      <a:srgbClr val="FFCCCC"/>
                    </a:solidFill>
                  </a:tcPr>
                </a:tc>
                <a:tc rowSpan="4">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dirty="0"/>
                        <a:t>R</a:t>
                      </a:r>
                      <a:endParaRPr sz="1600" u="none" strike="noStrike" cap="none" dirty="0">
                        <a:latin typeface="Times New Roman"/>
                        <a:ea typeface="Times New Roman"/>
                        <a:cs typeface="Times New Roman"/>
                        <a:sym typeface="Times New Roman"/>
                      </a:endParaRPr>
                    </a:p>
                  </a:txBody>
                  <a:tcPr marL="68575" marR="68575" marT="0" marB="0" anchor="ctr">
                    <a:lnB w="28575" cap="flat" cmpd="sng">
                      <a:solidFill>
                        <a:schemeClr val="dk1"/>
                      </a:solidFill>
                      <a:prstDash val="solid"/>
                      <a:round/>
                      <a:headEnd type="none" w="sm" len="sm"/>
                      <a:tailEnd type="none" w="sm" len="sm"/>
                    </a:lnB>
                    <a:solidFill>
                      <a:srgbClr val="FFCCCC"/>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dirty="0">
                          <a:latin typeface="Times New Roman"/>
                          <a:ea typeface="Times New Roman"/>
                          <a:cs typeface="Times New Roman"/>
                          <a:sym typeface="Times New Roman"/>
                        </a:rPr>
                        <a:t>NTU</a:t>
                      </a:r>
                      <a:endParaRPr sz="1600" u="none" strike="noStrike" cap="none" dirty="0">
                        <a:latin typeface="Times New Roman"/>
                        <a:ea typeface="Times New Roman"/>
                        <a:cs typeface="Times New Roman"/>
                        <a:sym typeface="Times New Roman"/>
                      </a:endParaRPr>
                    </a:p>
                  </a:txBody>
                  <a:tcPr marL="68575" marR="68575" marT="0" marB="0">
                    <a:solidFill>
                      <a:srgbClr val="FFCCCC"/>
                    </a:solidFill>
                  </a:tcPr>
                </a:tc>
                <a:extLst>
                  <a:ext uri="{0D108BD9-81ED-4DB2-BD59-A6C34878D82A}">
                    <a16:rowId xmlns:a16="http://schemas.microsoft.com/office/drawing/2014/main" val="10005"/>
                  </a:ext>
                </a:extLst>
              </a:tr>
              <a:tr h="304429">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dirty="0">
                          <a:latin typeface="Times New Roman"/>
                          <a:ea typeface="Times New Roman"/>
                          <a:cs typeface="Times New Roman"/>
                          <a:sym typeface="Times New Roman"/>
                        </a:rPr>
                        <a:t>R_NTU + Mo</a:t>
                      </a:r>
                      <a:endParaRPr sz="1600" u="none" strike="noStrike" cap="none" dirty="0">
                        <a:latin typeface="Times New Roman"/>
                        <a:ea typeface="Times New Roman"/>
                        <a:cs typeface="Times New Roman"/>
                        <a:sym typeface="Times New Roman"/>
                      </a:endParaRPr>
                    </a:p>
                  </a:txBody>
                  <a:tcPr marL="68575" marR="68575" marT="0" marB="0">
                    <a:solidFill>
                      <a:srgbClr val="FFCCCC"/>
                    </a:solidFill>
                  </a:tcPr>
                </a:tc>
                <a:tc vMerge="1">
                  <a:txBody>
                    <a:bodyPr/>
                    <a:lstStyle/>
                    <a:p>
                      <a:endParaRPr lang="zh-TW"/>
                    </a:p>
                  </a:txBody>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dirty="0">
                          <a:latin typeface="Times New Roman"/>
                          <a:ea typeface="Times New Roman"/>
                          <a:cs typeface="Times New Roman"/>
                          <a:sym typeface="Times New Roman"/>
                        </a:rPr>
                        <a:t>NTU + Mo</a:t>
                      </a:r>
                      <a:endParaRPr sz="1600" u="none" strike="noStrike" cap="none" dirty="0">
                        <a:latin typeface="Times New Roman"/>
                        <a:ea typeface="Times New Roman"/>
                        <a:cs typeface="Times New Roman"/>
                        <a:sym typeface="Times New Roman"/>
                      </a:endParaRPr>
                    </a:p>
                  </a:txBody>
                  <a:tcPr marL="68575" marR="68575" marT="0" marB="0">
                    <a:solidFill>
                      <a:srgbClr val="FFCCCC"/>
                    </a:solidFill>
                  </a:tcPr>
                </a:tc>
                <a:extLst>
                  <a:ext uri="{0D108BD9-81ED-4DB2-BD59-A6C34878D82A}">
                    <a16:rowId xmlns:a16="http://schemas.microsoft.com/office/drawing/2014/main" val="10006"/>
                  </a:ext>
                </a:extLst>
              </a:tr>
              <a:tr h="304429">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dirty="0">
                          <a:latin typeface="Times New Roman"/>
                          <a:ea typeface="Times New Roman"/>
                          <a:cs typeface="Times New Roman"/>
                          <a:sym typeface="Times New Roman"/>
                        </a:rPr>
                        <a:t>R_NTU + Fe</a:t>
                      </a:r>
                      <a:endParaRPr sz="1600" u="none" strike="noStrike" cap="none" dirty="0">
                        <a:latin typeface="Times New Roman"/>
                        <a:ea typeface="Times New Roman"/>
                        <a:cs typeface="Times New Roman"/>
                        <a:sym typeface="Times New Roman"/>
                      </a:endParaRPr>
                    </a:p>
                  </a:txBody>
                  <a:tcPr marL="68575" marR="68575" marT="0" marB="0">
                    <a:solidFill>
                      <a:srgbClr val="FFCCCC"/>
                    </a:solidFill>
                  </a:tcPr>
                </a:tc>
                <a:tc vMerge="1">
                  <a:txBody>
                    <a:bodyPr/>
                    <a:lstStyle/>
                    <a:p>
                      <a:endParaRPr lang="zh-TW"/>
                    </a:p>
                  </a:txBody>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dirty="0">
                          <a:latin typeface="Times New Roman"/>
                          <a:ea typeface="Times New Roman"/>
                          <a:cs typeface="Times New Roman"/>
                          <a:sym typeface="Times New Roman"/>
                        </a:rPr>
                        <a:t>NTU + Fe</a:t>
                      </a:r>
                      <a:endParaRPr sz="1600" u="none" strike="noStrike" cap="none" dirty="0">
                        <a:latin typeface="Times New Roman"/>
                        <a:ea typeface="Times New Roman"/>
                        <a:cs typeface="Times New Roman"/>
                        <a:sym typeface="Times New Roman"/>
                      </a:endParaRPr>
                    </a:p>
                  </a:txBody>
                  <a:tcPr marL="68575" marR="68575" marT="0" marB="0">
                    <a:solidFill>
                      <a:srgbClr val="FFCCCC"/>
                    </a:solidFill>
                  </a:tcPr>
                </a:tc>
                <a:extLst>
                  <a:ext uri="{0D108BD9-81ED-4DB2-BD59-A6C34878D82A}">
                    <a16:rowId xmlns:a16="http://schemas.microsoft.com/office/drawing/2014/main" val="10007"/>
                  </a:ext>
                </a:extLst>
              </a:tr>
              <a:tr h="304429">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dirty="0">
                          <a:latin typeface="Times New Roman"/>
                          <a:ea typeface="Times New Roman"/>
                          <a:cs typeface="Times New Roman"/>
                          <a:sym typeface="Times New Roman"/>
                        </a:rPr>
                        <a:t>R_NTU + </a:t>
                      </a:r>
                      <a:r>
                        <a:rPr lang="en-US" sz="1600" u="none" strike="noStrike" cap="none" dirty="0" err="1">
                          <a:latin typeface="Times New Roman"/>
                          <a:ea typeface="Times New Roman"/>
                          <a:cs typeface="Times New Roman"/>
                          <a:sym typeface="Times New Roman"/>
                        </a:rPr>
                        <a:t>MoFe</a:t>
                      </a:r>
                      <a:endParaRPr sz="1600" u="none" strike="noStrike" cap="none" dirty="0">
                        <a:latin typeface="Times New Roman"/>
                        <a:ea typeface="Times New Roman"/>
                        <a:cs typeface="Times New Roman"/>
                        <a:sym typeface="Times New Roman"/>
                      </a:endParaRPr>
                    </a:p>
                  </a:txBody>
                  <a:tcPr marL="68575" marR="68575" marT="0" marB="0">
                    <a:lnB w="28575" cap="flat" cmpd="sng">
                      <a:solidFill>
                        <a:schemeClr val="dk1"/>
                      </a:solidFill>
                      <a:prstDash val="solid"/>
                      <a:round/>
                      <a:headEnd type="none" w="sm" len="sm"/>
                      <a:tailEnd type="none" w="sm" len="sm"/>
                    </a:lnB>
                    <a:solidFill>
                      <a:srgbClr val="FFCCCC"/>
                    </a:solidFill>
                  </a:tcPr>
                </a:tc>
                <a:tc vMerge="1">
                  <a:txBody>
                    <a:bodyPr/>
                    <a:lstStyle/>
                    <a:p>
                      <a:endParaRPr lang="zh-TW"/>
                    </a:p>
                  </a:txBody>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600" u="none" strike="noStrike" cap="none" dirty="0">
                          <a:latin typeface="Times New Roman"/>
                          <a:ea typeface="Times New Roman"/>
                          <a:cs typeface="Times New Roman"/>
                          <a:sym typeface="Times New Roman"/>
                        </a:rPr>
                        <a:t>NTU + </a:t>
                      </a:r>
                      <a:r>
                        <a:rPr lang="en-US" sz="1600" u="none" strike="noStrike" cap="none" dirty="0" err="1">
                          <a:latin typeface="Times New Roman"/>
                          <a:ea typeface="Times New Roman"/>
                          <a:cs typeface="Times New Roman"/>
                          <a:sym typeface="Times New Roman"/>
                        </a:rPr>
                        <a:t>MoFe</a:t>
                      </a:r>
                      <a:endParaRPr sz="1600" u="none" strike="noStrike" cap="none" dirty="0">
                        <a:latin typeface="Times New Roman"/>
                        <a:ea typeface="Times New Roman"/>
                        <a:cs typeface="Times New Roman"/>
                        <a:sym typeface="Times New Roman"/>
                      </a:endParaRPr>
                    </a:p>
                  </a:txBody>
                  <a:tcPr marL="68575" marR="68575" marT="0" marB="0">
                    <a:lnB w="28575" cap="flat" cmpd="sng">
                      <a:solidFill>
                        <a:schemeClr val="dk1"/>
                      </a:solidFill>
                      <a:prstDash val="solid"/>
                      <a:round/>
                      <a:headEnd type="none" w="sm" len="sm"/>
                      <a:tailEnd type="none" w="sm" len="sm"/>
                    </a:lnB>
                    <a:solidFill>
                      <a:srgbClr val="FFCCCC"/>
                    </a:solidFill>
                  </a:tcPr>
                </a:tc>
                <a:extLst>
                  <a:ext uri="{0D108BD9-81ED-4DB2-BD59-A6C34878D82A}">
                    <a16:rowId xmlns:a16="http://schemas.microsoft.com/office/drawing/2014/main" val="10008"/>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9"/>
                                        </p:tgtEl>
                                        <p:attrNameLst>
                                          <p:attrName>style.visibility</p:attrName>
                                        </p:attrNameLst>
                                      </p:cBhvr>
                                      <p:to>
                                        <p:strVal val="visible"/>
                                      </p:to>
                                    </p:set>
                                    <p:animEffect transition="in" filter="fade">
                                      <p:cBhvr>
                                        <p:cTn id="7" dur="500"/>
                                        <p:tgtEl>
                                          <p:spTgt spid="9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0"/>
                                        </p:tgtEl>
                                        <p:attrNameLst>
                                          <p:attrName>style.visibility</p:attrName>
                                        </p:attrNameLst>
                                      </p:cBhvr>
                                      <p:to>
                                        <p:strVal val="visible"/>
                                      </p:to>
                                    </p:set>
                                    <p:animEffect transition="in" filter="fade">
                                      <p:cBhvr>
                                        <p:cTn id="12" dur="500"/>
                                        <p:tgtEl>
                                          <p:spTgt spid="9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1"/>
                                        </p:tgtEl>
                                        <p:attrNameLst>
                                          <p:attrName>style.visibility</p:attrName>
                                        </p:attrNameLst>
                                      </p:cBhvr>
                                      <p:to>
                                        <p:strVal val="visible"/>
                                      </p:to>
                                    </p:set>
                                    <p:animEffect transition="in" filter="fade">
                                      <p:cBhvr>
                                        <p:cTn id="17" dur="500"/>
                                        <p:tgtEl>
                                          <p:spTgt spid="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66"/>
          <p:cNvSpPr txBox="1">
            <a:spLocks noGrp="1"/>
          </p:cNvSpPr>
          <p:nvPr>
            <p:ph type="sldNum" idx="12"/>
          </p:nvPr>
        </p:nvSpPr>
        <p:spPr>
          <a:xfrm>
            <a:off x="10901080" y="6379605"/>
            <a:ext cx="109369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800"/>
              <a:buNone/>
            </a:pPr>
            <a:fld id="{00000000-1234-1234-1234-123412341234}" type="slidenum">
              <a:rPr lang="en-US"/>
              <a:t>171</a:t>
            </a:fld>
            <a:endParaRPr/>
          </a:p>
        </p:txBody>
      </p:sp>
      <p:sp>
        <p:nvSpPr>
          <p:cNvPr id="988" name="Google Shape;988;p66"/>
          <p:cNvSpPr txBox="1"/>
          <p:nvPr/>
        </p:nvSpPr>
        <p:spPr>
          <a:xfrm>
            <a:off x="95764" y="160022"/>
            <a:ext cx="427873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lt1"/>
                </a:solidFill>
                <a:highlight>
                  <a:srgbClr val="1C4885"/>
                </a:highlight>
                <a:latin typeface="Times New Roman"/>
                <a:ea typeface="Times New Roman"/>
                <a:cs typeface="Times New Roman"/>
                <a:sym typeface="Times New Roman"/>
              </a:rPr>
              <a:t>DAS = 28</a:t>
            </a:r>
            <a:endParaRPr sz="2400" b="0" i="0" u="none" strike="noStrike" cap="none" dirty="0">
              <a:solidFill>
                <a:schemeClr val="lt1"/>
              </a:solidFill>
              <a:highlight>
                <a:srgbClr val="1C4885"/>
              </a:highlight>
              <a:latin typeface="Times New Roman"/>
              <a:ea typeface="Times New Roman"/>
              <a:cs typeface="Times New Roman"/>
              <a:sym typeface="Times New Roman"/>
            </a:endParaRPr>
          </a:p>
        </p:txBody>
      </p:sp>
      <p:pic>
        <p:nvPicPr>
          <p:cNvPr id="989" name="Google Shape;989;p66"/>
          <p:cNvPicPr preferRelativeResize="0"/>
          <p:nvPr/>
        </p:nvPicPr>
        <p:blipFill rotWithShape="1">
          <a:blip r:embed="rId3">
            <a:alphaModFix/>
          </a:blip>
          <a:srcRect/>
          <a:stretch/>
        </p:blipFill>
        <p:spPr>
          <a:xfrm>
            <a:off x="2744331" y="452409"/>
            <a:ext cx="8009623" cy="537139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67"/>
          <p:cNvSpPr txBox="1">
            <a:spLocks noGrp="1"/>
          </p:cNvSpPr>
          <p:nvPr>
            <p:ph type="sldNum" idx="12"/>
          </p:nvPr>
        </p:nvSpPr>
        <p:spPr>
          <a:xfrm>
            <a:off x="10901080" y="6379605"/>
            <a:ext cx="1093695"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800"/>
              <a:buNone/>
            </a:pPr>
            <a:fld id="{00000000-1234-1234-1234-123412341234}" type="slidenum">
              <a:rPr lang="en-US"/>
              <a:t>172</a:t>
            </a:fld>
            <a:endParaRPr/>
          </a:p>
        </p:txBody>
      </p:sp>
      <p:sp>
        <p:nvSpPr>
          <p:cNvPr id="996" name="Google Shape;996;p67"/>
          <p:cNvSpPr txBox="1"/>
          <p:nvPr/>
        </p:nvSpPr>
        <p:spPr>
          <a:xfrm>
            <a:off x="9719517" y="5067411"/>
            <a:ext cx="2363126"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lt1"/>
                </a:solidFill>
                <a:highlight>
                  <a:srgbClr val="1C4885"/>
                </a:highlight>
                <a:latin typeface="Times New Roman"/>
                <a:ea typeface="Times New Roman"/>
                <a:cs typeface="Times New Roman"/>
                <a:sym typeface="Times New Roman"/>
              </a:rPr>
              <a:t>DAS = 28</a:t>
            </a:r>
            <a:endParaRPr sz="2400" b="0" i="0" u="none" strike="noStrike" cap="none" dirty="0">
              <a:solidFill>
                <a:schemeClr val="lt1"/>
              </a:solidFill>
              <a:highlight>
                <a:srgbClr val="1C4885"/>
              </a:highlight>
              <a:latin typeface="Times New Roman"/>
              <a:ea typeface="Times New Roman"/>
              <a:cs typeface="Times New Roman"/>
              <a:sym typeface="Times New Roman"/>
            </a:endParaRPr>
          </a:p>
        </p:txBody>
      </p:sp>
      <p:graphicFrame>
        <p:nvGraphicFramePr>
          <p:cNvPr id="997" name="Google Shape;997;p67"/>
          <p:cNvGraphicFramePr/>
          <p:nvPr>
            <p:extLst>
              <p:ext uri="{D42A27DB-BD31-4B8C-83A1-F6EECF244321}">
                <p14:modId xmlns:p14="http://schemas.microsoft.com/office/powerpoint/2010/main" val="2394146508"/>
              </p:ext>
            </p:extLst>
          </p:nvPr>
        </p:nvGraphicFramePr>
        <p:xfrm>
          <a:off x="753322" y="1205814"/>
          <a:ext cx="11003249" cy="4969313"/>
        </p:xfrm>
        <a:graphic>
          <a:graphicData uri="http://schemas.openxmlformats.org/drawingml/2006/table">
            <a:tbl>
              <a:tblPr firstRow="1" firstCol="1" bandRow="1">
                <a:noFill/>
              </a:tblPr>
              <a:tblGrid>
                <a:gridCol w="2569480">
                  <a:extLst>
                    <a:ext uri="{9D8B030D-6E8A-4147-A177-3AD203B41FA5}">
                      <a16:colId xmlns:a16="http://schemas.microsoft.com/office/drawing/2014/main" val="20000"/>
                    </a:ext>
                  </a:extLst>
                </a:gridCol>
                <a:gridCol w="2696829">
                  <a:extLst>
                    <a:ext uri="{9D8B030D-6E8A-4147-A177-3AD203B41FA5}">
                      <a16:colId xmlns:a16="http://schemas.microsoft.com/office/drawing/2014/main" val="20001"/>
                    </a:ext>
                  </a:extLst>
                </a:gridCol>
                <a:gridCol w="2660221">
                  <a:extLst>
                    <a:ext uri="{9D8B030D-6E8A-4147-A177-3AD203B41FA5}">
                      <a16:colId xmlns:a16="http://schemas.microsoft.com/office/drawing/2014/main" val="20002"/>
                    </a:ext>
                  </a:extLst>
                </a:gridCol>
                <a:gridCol w="3076719">
                  <a:extLst>
                    <a:ext uri="{9D8B030D-6E8A-4147-A177-3AD203B41FA5}">
                      <a16:colId xmlns:a16="http://schemas.microsoft.com/office/drawing/2014/main" val="20003"/>
                    </a:ext>
                  </a:extLst>
                </a:gridCol>
              </a:tblGrid>
              <a:tr h="449315">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dirty="0">
                          <a:latin typeface="Times New Roman"/>
                          <a:ea typeface="Times New Roman"/>
                          <a:cs typeface="Times New Roman"/>
                          <a:sym typeface="Times New Roman"/>
                        </a:rPr>
                        <a:t>Treatment code of </a:t>
                      </a:r>
                      <a:r>
                        <a:rPr lang="en-US" sz="1800" u="none" strike="noStrike" cap="none" dirty="0">
                          <a:highlight>
                            <a:srgbClr val="FFFF00"/>
                          </a:highlight>
                          <a:latin typeface="Times New Roman"/>
                          <a:ea typeface="Times New Roman"/>
                          <a:cs typeface="Times New Roman"/>
                          <a:sym typeface="Times New Roman"/>
                        </a:rPr>
                        <a:t>EXP3</a:t>
                      </a:r>
                      <a:endParaRPr sz="1800" u="none" strike="noStrike" cap="none" dirty="0">
                        <a:highlight>
                          <a:srgbClr val="FFFF00"/>
                        </a:highlight>
                        <a:latin typeface="Times New Roman"/>
                        <a:ea typeface="Times New Roman"/>
                        <a:cs typeface="Times New Roman"/>
                        <a:sym typeface="Times New Roman"/>
                      </a:endParaRPr>
                    </a:p>
                  </a:txBody>
                  <a:tcPr marL="52375" marR="523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dirty="0"/>
                        <a:t>Shoot fresh mass (g·plt</a:t>
                      </a:r>
                      <a:r>
                        <a:rPr lang="en-US" sz="1800" u="none" strike="noStrike" cap="none" baseline="30000" dirty="0"/>
                        <a:t>-1</a:t>
                      </a:r>
                      <a:r>
                        <a:rPr lang="en-US" sz="1800" u="none" strike="noStrike" cap="none" dirty="0"/>
                        <a:t>)</a:t>
                      </a:r>
                      <a:endParaRPr sz="1800" u="none" strike="noStrike" cap="none" dirty="0">
                        <a:latin typeface="Times New Roman"/>
                        <a:ea typeface="Times New Roman"/>
                        <a:cs typeface="Times New Roman"/>
                        <a:sym typeface="Times New Roman"/>
                      </a:endParaRPr>
                    </a:p>
                  </a:txBody>
                  <a:tcPr marL="52375" marR="523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dirty="0"/>
                        <a:t>Root Fresh mass (g·plt</a:t>
                      </a:r>
                      <a:r>
                        <a:rPr lang="en-US" sz="1800" u="none" strike="noStrike" cap="none" baseline="30000" dirty="0"/>
                        <a:t>-1</a:t>
                      </a:r>
                      <a:r>
                        <a:rPr lang="en-US" sz="1800" u="none" strike="noStrike" cap="none" dirty="0"/>
                        <a:t>)</a:t>
                      </a:r>
                      <a:endParaRPr sz="1800" u="none" strike="noStrike" cap="none" dirty="0">
                        <a:latin typeface="Times New Roman"/>
                        <a:ea typeface="Times New Roman"/>
                        <a:cs typeface="Times New Roman"/>
                        <a:sym typeface="Times New Roman"/>
                      </a:endParaRPr>
                    </a:p>
                  </a:txBody>
                  <a:tcPr marL="52375" marR="523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dirty="0">
                          <a:latin typeface="Times New Roman"/>
                          <a:ea typeface="Times New Roman"/>
                          <a:cs typeface="Times New Roman"/>
                          <a:sym typeface="Times New Roman"/>
                        </a:rPr>
                        <a:t>Nitrate concentration (mg·kg</a:t>
                      </a:r>
                      <a:r>
                        <a:rPr lang="en-US" sz="1800" u="none" strike="noStrike" cap="none" baseline="30000" dirty="0">
                          <a:latin typeface="Times New Roman"/>
                          <a:ea typeface="Times New Roman"/>
                          <a:cs typeface="Times New Roman"/>
                          <a:sym typeface="Times New Roman"/>
                        </a:rPr>
                        <a:t>-1</a:t>
                      </a:r>
                      <a:r>
                        <a:rPr lang="en-US" sz="1800" u="none" strike="noStrike" cap="none" dirty="0">
                          <a:latin typeface="Times New Roman"/>
                          <a:ea typeface="Times New Roman"/>
                          <a:cs typeface="Times New Roman"/>
                          <a:sym typeface="Times New Roman"/>
                        </a:rPr>
                        <a:t>)</a:t>
                      </a:r>
                      <a:endParaRPr sz="1800" u="none" strike="noStrike" cap="none" dirty="0">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40683">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t>CW_NTU (CK)</a:t>
                      </a:r>
                      <a:endParaRPr sz="1800" u="none" strike="noStrike" cap="none">
                        <a:latin typeface="Times New Roman"/>
                        <a:ea typeface="Times New Roman"/>
                        <a:cs typeface="Times New Roman"/>
                        <a:sym typeface="Times New Roman"/>
                      </a:endParaRPr>
                    </a:p>
                  </a:txBody>
                  <a:tcPr marL="52375" marR="52375" marT="0" marB="0" anchor="ctr">
                    <a:lnT w="28575" cap="flat" cmpd="sng">
                      <a:solidFill>
                        <a:schemeClr val="dk1"/>
                      </a:solidFill>
                      <a:prstDash val="solid"/>
                      <a:round/>
                      <a:headEnd type="none" w="sm" len="sm"/>
                      <a:tailEnd type="none" w="sm" len="sm"/>
                    </a:lnT>
                    <a:solidFill>
                      <a:srgbClr val="D8E2F3"/>
                    </a:solidFill>
                  </a:tcPr>
                </a:tc>
                <a:tc>
                  <a:txBody>
                    <a:bodyPr/>
                    <a:lstStyle/>
                    <a:p>
                      <a:pPr marL="0" marR="0" lvl="0" indent="447675" algn="l" rtl="0">
                        <a:lnSpc>
                          <a:spcPct val="150000"/>
                        </a:lnSpc>
                        <a:spcBef>
                          <a:spcPts val="0"/>
                        </a:spcBef>
                        <a:spcAft>
                          <a:spcPts val="0"/>
                        </a:spcAft>
                        <a:buClr>
                          <a:srgbClr val="000000"/>
                        </a:buClr>
                        <a:buSzPts val="1800"/>
                        <a:buFont typeface="Arial"/>
                        <a:buNone/>
                      </a:pPr>
                      <a:r>
                        <a:rPr lang="en-US" sz="1800" u="none" strike="noStrike" cap="none"/>
                        <a:t>159.1 ± 8.3   a </a:t>
                      </a:r>
                      <a:r>
                        <a:rPr lang="en-US" sz="1800" u="none" strike="noStrike" cap="none" baseline="30000"/>
                        <a:t>x</a:t>
                      </a:r>
                      <a:endParaRPr sz="1800" u="none" strike="noStrike" cap="none">
                        <a:latin typeface="Times New Roman"/>
                        <a:ea typeface="Times New Roman"/>
                        <a:cs typeface="Times New Roman"/>
                        <a:sym typeface="Times New Roman"/>
                      </a:endParaRPr>
                    </a:p>
                  </a:txBody>
                  <a:tcPr marL="52375" marR="52375" marT="0" marB="0" anchor="ctr">
                    <a:lnT w="28575" cap="flat" cmpd="sng">
                      <a:solidFill>
                        <a:schemeClr val="dk1"/>
                      </a:solidFill>
                      <a:prstDash val="solid"/>
                      <a:round/>
                      <a:headEnd type="none" w="sm" len="sm"/>
                      <a:tailEnd type="none" w="sm" len="sm"/>
                    </a:lnT>
                    <a:solidFill>
                      <a:srgbClr val="D8E2F3"/>
                    </a:solidFill>
                  </a:tcPr>
                </a:tc>
                <a:tc>
                  <a:txBody>
                    <a:bodyPr/>
                    <a:lstStyle/>
                    <a:p>
                      <a:pPr marL="0" marR="0" lvl="0" indent="625475" algn="l" rtl="0">
                        <a:lnSpc>
                          <a:spcPct val="150000"/>
                        </a:lnSpc>
                        <a:spcBef>
                          <a:spcPts val="0"/>
                        </a:spcBef>
                        <a:spcAft>
                          <a:spcPts val="0"/>
                        </a:spcAft>
                        <a:buClr>
                          <a:srgbClr val="000000"/>
                        </a:buClr>
                        <a:buSzPts val="1800"/>
                        <a:buFont typeface="Arial"/>
                        <a:buNone/>
                      </a:pPr>
                      <a:r>
                        <a:rPr lang="en-US" sz="1800" u="none" strike="noStrike" cap="none"/>
                        <a:t>21.6 ± 1.2 abc</a:t>
                      </a:r>
                      <a:endParaRPr sz="1800" u="none" strike="noStrike" cap="none">
                        <a:latin typeface="Times New Roman"/>
                        <a:ea typeface="Times New Roman"/>
                        <a:cs typeface="Times New Roman"/>
                        <a:sym typeface="Times New Roman"/>
                      </a:endParaRPr>
                    </a:p>
                  </a:txBody>
                  <a:tcPr marL="52375" marR="52375" marT="0" marB="0" anchor="ctr">
                    <a:lnT w="28575" cap="flat" cmpd="sng">
                      <a:solidFill>
                        <a:schemeClr val="dk1"/>
                      </a:solidFill>
                      <a:prstDash val="solid"/>
                      <a:round/>
                      <a:headEnd type="none" w="sm" len="sm"/>
                      <a:tailEnd type="none" w="sm" len="sm"/>
                    </a:lnT>
                    <a:solidFill>
                      <a:srgbClr val="D8E2F3"/>
                    </a:solidFill>
                  </a:tcPr>
                </a:tc>
                <a:tc>
                  <a:txBody>
                    <a:bodyPr/>
                    <a:lstStyle/>
                    <a:p>
                      <a:pPr marL="0" marR="0" lvl="0" indent="984250" algn="l"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Times New Roman"/>
                          <a:ea typeface="Times New Roman"/>
                          <a:cs typeface="Times New Roman"/>
                          <a:sym typeface="Times New Roman"/>
                        </a:rPr>
                        <a:t>3013 ± 542 a</a:t>
                      </a:r>
                      <a:endParaRPr sz="1800" u="none" strike="noStrike" cap="none" dirty="0">
                        <a:latin typeface="Times New Roman"/>
                        <a:ea typeface="Times New Roman"/>
                        <a:cs typeface="Times New Roman"/>
                        <a:sym typeface="Times New Roman"/>
                      </a:endParaRPr>
                    </a:p>
                  </a:txBody>
                  <a:tcPr marL="68575" marR="68575" marT="0" marB="0" anchor="ctr">
                    <a:lnT w="28575" cap="flat" cmpd="sng">
                      <a:solidFill>
                        <a:schemeClr val="dk1"/>
                      </a:solidFill>
                      <a:prstDash val="solid"/>
                      <a:round/>
                      <a:headEnd type="none" w="sm" len="sm"/>
                      <a:tailEnd type="none" w="sm" len="sm"/>
                    </a:lnT>
                    <a:solidFill>
                      <a:srgbClr val="D8E2F3"/>
                    </a:solidFill>
                  </a:tcPr>
                </a:tc>
                <a:extLst>
                  <a:ext uri="{0D108BD9-81ED-4DB2-BD59-A6C34878D82A}">
                    <a16:rowId xmlns:a16="http://schemas.microsoft.com/office/drawing/2014/main" val="10001"/>
                  </a:ext>
                </a:extLst>
              </a:tr>
              <a:tr h="340683">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t>CW_NTU + Mo</a:t>
                      </a:r>
                      <a:endParaRPr sz="1800" u="none" strike="noStrike" cap="none">
                        <a:latin typeface="Times New Roman"/>
                        <a:ea typeface="Times New Roman"/>
                        <a:cs typeface="Times New Roman"/>
                        <a:sym typeface="Times New Roman"/>
                      </a:endParaRPr>
                    </a:p>
                  </a:txBody>
                  <a:tcPr marL="52375" marR="52375" marT="0" marB="0" anchor="ctr">
                    <a:solidFill>
                      <a:srgbClr val="D8E2F3"/>
                    </a:solidFill>
                  </a:tcPr>
                </a:tc>
                <a:tc>
                  <a:txBody>
                    <a:bodyPr/>
                    <a:lstStyle/>
                    <a:p>
                      <a:pPr marL="0" marR="0" lvl="0" indent="447675" algn="l" rtl="0">
                        <a:lnSpc>
                          <a:spcPct val="150000"/>
                        </a:lnSpc>
                        <a:spcBef>
                          <a:spcPts val="0"/>
                        </a:spcBef>
                        <a:spcAft>
                          <a:spcPts val="0"/>
                        </a:spcAft>
                        <a:buClr>
                          <a:srgbClr val="000000"/>
                        </a:buClr>
                        <a:buSzPts val="1800"/>
                        <a:buFont typeface="Arial"/>
                        <a:buNone/>
                      </a:pPr>
                      <a:r>
                        <a:rPr lang="en-US" sz="1800" u="none" strike="noStrike" cap="none"/>
                        <a:t>155.5 ± 6.9   ab</a:t>
                      </a:r>
                      <a:endParaRPr sz="1800" u="none" strike="noStrike" cap="none">
                        <a:latin typeface="Times New Roman"/>
                        <a:ea typeface="Times New Roman"/>
                        <a:cs typeface="Times New Roman"/>
                        <a:sym typeface="Times New Roman"/>
                      </a:endParaRPr>
                    </a:p>
                  </a:txBody>
                  <a:tcPr marL="52375" marR="52375" marT="0" marB="0" anchor="ctr">
                    <a:solidFill>
                      <a:srgbClr val="D8E2F3"/>
                    </a:solidFill>
                  </a:tcPr>
                </a:tc>
                <a:tc>
                  <a:txBody>
                    <a:bodyPr/>
                    <a:lstStyle/>
                    <a:p>
                      <a:pPr marL="0" marR="0" lvl="0" indent="625475" algn="l" rtl="0">
                        <a:lnSpc>
                          <a:spcPct val="150000"/>
                        </a:lnSpc>
                        <a:spcBef>
                          <a:spcPts val="0"/>
                        </a:spcBef>
                        <a:spcAft>
                          <a:spcPts val="0"/>
                        </a:spcAft>
                        <a:buClr>
                          <a:srgbClr val="000000"/>
                        </a:buClr>
                        <a:buSzPts val="1800"/>
                        <a:buFont typeface="Arial"/>
                        <a:buNone/>
                      </a:pPr>
                      <a:r>
                        <a:rPr lang="en-US" sz="1800" u="none" strike="noStrike" cap="none"/>
                        <a:t>21.9 ± 2.6 abc</a:t>
                      </a:r>
                      <a:endParaRPr sz="1800" u="none" strike="noStrike" cap="none">
                        <a:latin typeface="Times New Roman"/>
                        <a:ea typeface="Times New Roman"/>
                        <a:cs typeface="Times New Roman"/>
                        <a:sym typeface="Times New Roman"/>
                      </a:endParaRPr>
                    </a:p>
                  </a:txBody>
                  <a:tcPr marL="52375" marR="52375" marT="0" marB="0" anchor="ctr">
                    <a:solidFill>
                      <a:srgbClr val="D8E2F3"/>
                    </a:solidFill>
                  </a:tcPr>
                </a:tc>
                <a:tc>
                  <a:txBody>
                    <a:bodyPr/>
                    <a:lstStyle/>
                    <a:p>
                      <a:pPr marL="0" marR="0" lvl="0" indent="984250" algn="l"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Times New Roman"/>
                          <a:ea typeface="Times New Roman"/>
                          <a:cs typeface="Times New Roman"/>
                          <a:sym typeface="Times New Roman"/>
                        </a:rPr>
                        <a:t>2265 ± 291 c</a:t>
                      </a:r>
                      <a:endParaRPr sz="1800" u="none" strike="noStrike" cap="none" dirty="0">
                        <a:latin typeface="Times New Roman"/>
                        <a:ea typeface="Times New Roman"/>
                        <a:cs typeface="Times New Roman"/>
                        <a:sym typeface="Times New Roman"/>
                      </a:endParaRPr>
                    </a:p>
                  </a:txBody>
                  <a:tcPr marL="68575" marR="68575" marT="0" marB="0" anchor="ctr">
                    <a:solidFill>
                      <a:srgbClr val="D8E2F3"/>
                    </a:solidFill>
                  </a:tcPr>
                </a:tc>
                <a:extLst>
                  <a:ext uri="{0D108BD9-81ED-4DB2-BD59-A6C34878D82A}">
                    <a16:rowId xmlns:a16="http://schemas.microsoft.com/office/drawing/2014/main" val="10002"/>
                  </a:ext>
                </a:extLst>
              </a:tr>
              <a:tr h="340683">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t>CW_NTU + Fe</a:t>
                      </a:r>
                      <a:endParaRPr sz="1800" u="none" strike="noStrike" cap="none">
                        <a:latin typeface="Times New Roman"/>
                        <a:ea typeface="Times New Roman"/>
                        <a:cs typeface="Times New Roman"/>
                        <a:sym typeface="Times New Roman"/>
                      </a:endParaRPr>
                    </a:p>
                  </a:txBody>
                  <a:tcPr marL="52375" marR="52375" marT="0" marB="0" anchor="ctr">
                    <a:solidFill>
                      <a:srgbClr val="D8E2F3"/>
                    </a:solidFill>
                  </a:tcPr>
                </a:tc>
                <a:tc>
                  <a:txBody>
                    <a:bodyPr/>
                    <a:lstStyle/>
                    <a:p>
                      <a:pPr marL="0" marR="0" lvl="0" indent="447675" algn="l" rtl="0">
                        <a:lnSpc>
                          <a:spcPct val="150000"/>
                        </a:lnSpc>
                        <a:spcBef>
                          <a:spcPts val="0"/>
                        </a:spcBef>
                        <a:spcAft>
                          <a:spcPts val="0"/>
                        </a:spcAft>
                        <a:buClr>
                          <a:srgbClr val="000000"/>
                        </a:buClr>
                        <a:buSzPts val="1800"/>
                        <a:buFont typeface="Arial"/>
                        <a:buNone/>
                      </a:pPr>
                      <a:r>
                        <a:rPr lang="en-US" sz="1800" u="none" strike="noStrike" cap="none"/>
                        <a:t>165.2 ± 7.7   a</a:t>
                      </a:r>
                      <a:endParaRPr sz="1800" u="none" strike="noStrike" cap="none">
                        <a:latin typeface="Times New Roman"/>
                        <a:ea typeface="Times New Roman"/>
                        <a:cs typeface="Times New Roman"/>
                        <a:sym typeface="Times New Roman"/>
                      </a:endParaRPr>
                    </a:p>
                  </a:txBody>
                  <a:tcPr marL="52375" marR="52375" marT="0" marB="0" anchor="ctr">
                    <a:solidFill>
                      <a:srgbClr val="D8E2F3"/>
                    </a:solidFill>
                  </a:tcPr>
                </a:tc>
                <a:tc>
                  <a:txBody>
                    <a:bodyPr/>
                    <a:lstStyle/>
                    <a:p>
                      <a:pPr marL="0" marR="0" lvl="0" indent="625475" algn="l" rtl="0">
                        <a:lnSpc>
                          <a:spcPct val="150000"/>
                        </a:lnSpc>
                        <a:spcBef>
                          <a:spcPts val="0"/>
                        </a:spcBef>
                        <a:spcAft>
                          <a:spcPts val="0"/>
                        </a:spcAft>
                        <a:buClr>
                          <a:srgbClr val="000000"/>
                        </a:buClr>
                        <a:buSzPts val="1800"/>
                        <a:buFont typeface="Arial"/>
                        <a:buNone/>
                      </a:pPr>
                      <a:r>
                        <a:rPr lang="en-US" sz="1800" u="none" strike="noStrike" cap="none"/>
                        <a:t>23.1 ± 1.6 abc</a:t>
                      </a:r>
                      <a:endParaRPr sz="1800" u="none" strike="noStrike" cap="none">
                        <a:latin typeface="Times New Roman"/>
                        <a:ea typeface="Times New Roman"/>
                        <a:cs typeface="Times New Roman"/>
                        <a:sym typeface="Times New Roman"/>
                      </a:endParaRPr>
                    </a:p>
                  </a:txBody>
                  <a:tcPr marL="52375" marR="52375" marT="0" marB="0" anchor="ctr">
                    <a:solidFill>
                      <a:srgbClr val="D8E2F3"/>
                    </a:solidFill>
                  </a:tcPr>
                </a:tc>
                <a:tc>
                  <a:txBody>
                    <a:bodyPr/>
                    <a:lstStyle/>
                    <a:p>
                      <a:pPr marL="0" marR="0" lvl="0" indent="984250" algn="l"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Times New Roman"/>
                          <a:ea typeface="Times New Roman"/>
                          <a:cs typeface="Times New Roman"/>
                          <a:sym typeface="Times New Roman"/>
                        </a:rPr>
                        <a:t>2271 ± 260 c</a:t>
                      </a:r>
                      <a:endParaRPr sz="1800" u="none" strike="noStrike" cap="none" dirty="0">
                        <a:latin typeface="Times New Roman"/>
                        <a:ea typeface="Times New Roman"/>
                        <a:cs typeface="Times New Roman"/>
                        <a:sym typeface="Times New Roman"/>
                      </a:endParaRPr>
                    </a:p>
                  </a:txBody>
                  <a:tcPr marL="68575" marR="68575" marT="0" marB="0" anchor="ctr">
                    <a:solidFill>
                      <a:srgbClr val="D8E2F3"/>
                    </a:solidFill>
                  </a:tcPr>
                </a:tc>
                <a:extLst>
                  <a:ext uri="{0D108BD9-81ED-4DB2-BD59-A6C34878D82A}">
                    <a16:rowId xmlns:a16="http://schemas.microsoft.com/office/drawing/2014/main" val="10003"/>
                  </a:ext>
                </a:extLst>
              </a:tr>
              <a:tr h="340683">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t>CW_NTU + MoFe</a:t>
                      </a:r>
                      <a:endParaRPr sz="1800" u="none" strike="noStrike" cap="none">
                        <a:latin typeface="Times New Roman"/>
                        <a:ea typeface="Times New Roman"/>
                        <a:cs typeface="Times New Roman"/>
                        <a:sym typeface="Times New Roman"/>
                      </a:endParaRPr>
                    </a:p>
                  </a:txBody>
                  <a:tcPr marL="52375" marR="52375" marT="0" marB="0" anchor="ctr">
                    <a:solidFill>
                      <a:srgbClr val="D8E2F3"/>
                    </a:solidFill>
                  </a:tcPr>
                </a:tc>
                <a:tc>
                  <a:txBody>
                    <a:bodyPr/>
                    <a:lstStyle/>
                    <a:p>
                      <a:pPr marL="0" marR="0" lvl="0" indent="447675" algn="l" rtl="0">
                        <a:lnSpc>
                          <a:spcPct val="150000"/>
                        </a:lnSpc>
                        <a:spcBef>
                          <a:spcPts val="0"/>
                        </a:spcBef>
                        <a:spcAft>
                          <a:spcPts val="0"/>
                        </a:spcAft>
                        <a:buClr>
                          <a:srgbClr val="000000"/>
                        </a:buClr>
                        <a:buSzPts val="1800"/>
                        <a:buFont typeface="Arial"/>
                        <a:buNone/>
                      </a:pPr>
                      <a:r>
                        <a:rPr lang="en-US" sz="1800" u="none" strike="noStrike" cap="none"/>
                        <a:t>129.3 ± 13.1 e</a:t>
                      </a:r>
                      <a:endParaRPr sz="1800" u="none" strike="noStrike" cap="none">
                        <a:latin typeface="Times New Roman"/>
                        <a:ea typeface="Times New Roman"/>
                        <a:cs typeface="Times New Roman"/>
                        <a:sym typeface="Times New Roman"/>
                      </a:endParaRPr>
                    </a:p>
                  </a:txBody>
                  <a:tcPr marL="52375" marR="52375" marT="0" marB="0" anchor="ctr">
                    <a:solidFill>
                      <a:srgbClr val="D8E2F3"/>
                    </a:solidFill>
                  </a:tcPr>
                </a:tc>
                <a:tc>
                  <a:txBody>
                    <a:bodyPr/>
                    <a:lstStyle/>
                    <a:p>
                      <a:pPr marL="0" marR="0" lvl="0" indent="625475" algn="l" rtl="0">
                        <a:lnSpc>
                          <a:spcPct val="150000"/>
                        </a:lnSpc>
                        <a:spcBef>
                          <a:spcPts val="0"/>
                        </a:spcBef>
                        <a:spcAft>
                          <a:spcPts val="0"/>
                        </a:spcAft>
                        <a:buClr>
                          <a:srgbClr val="000000"/>
                        </a:buClr>
                        <a:buSzPts val="1800"/>
                        <a:buFont typeface="Arial"/>
                        <a:buNone/>
                      </a:pPr>
                      <a:r>
                        <a:rPr lang="en-US" sz="1800" u="none" strike="noStrike" cap="none"/>
                        <a:t>22.0 ± 2.4 abc</a:t>
                      </a:r>
                      <a:endParaRPr sz="1800" u="none" strike="noStrike" cap="none">
                        <a:latin typeface="Times New Roman"/>
                        <a:ea typeface="Times New Roman"/>
                        <a:cs typeface="Times New Roman"/>
                        <a:sym typeface="Times New Roman"/>
                      </a:endParaRPr>
                    </a:p>
                  </a:txBody>
                  <a:tcPr marL="52375" marR="52375" marT="0" marB="0" anchor="ctr">
                    <a:solidFill>
                      <a:srgbClr val="D8E2F3"/>
                    </a:solidFill>
                  </a:tcPr>
                </a:tc>
                <a:tc>
                  <a:txBody>
                    <a:bodyPr/>
                    <a:lstStyle/>
                    <a:p>
                      <a:pPr marL="0" marR="0" lvl="0" indent="984250" algn="l"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Times New Roman"/>
                          <a:ea typeface="Times New Roman"/>
                          <a:cs typeface="Times New Roman"/>
                          <a:sym typeface="Times New Roman"/>
                        </a:rPr>
                        <a:t>2977 ± 607 a</a:t>
                      </a:r>
                      <a:endParaRPr sz="1800" u="none" strike="noStrike" cap="none" dirty="0">
                        <a:latin typeface="Times New Roman"/>
                        <a:ea typeface="Times New Roman"/>
                        <a:cs typeface="Times New Roman"/>
                        <a:sym typeface="Times New Roman"/>
                      </a:endParaRPr>
                    </a:p>
                  </a:txBody>
                  <a:tcPr marL="68575" marR="68575" marT="0" marB="0" anchor="ctr">
                    <a:solidFill>
                      <a:srgbClr val="D8E2F3"/>
                    </a:solidFill>
                  </a:tcPr>
                </a:tc>
                <a:extLst>
                  <a:ext uri="{0D108BD9-81ED-4DB2-BD59-A6C34878D82A}">
                    <a16:rowId xmlns:a16="http://schemas.microsoft.com/office/drawing/2014/main" val="10004"/>
                  </a:ext>
                </a:extLst>
              </a:tr>
              <a:tr h="340683">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t>R_NTU</a:t>
                      </a:r>
                      <a:endParaRPr sz="1800" u="none" strike="noStrike" cap="none">
                        <a:latin typeface="Times New Roman"/>
                        <a:ea typeface="Times New Roman"/>
                        <a:cs typeface="Times New Roman"/>
                        <a:sym typeface="Times New Roman"/>
                      </a:endParaRPr>
                    </a:p>
                  </a:txBody>
                  <a:tcPr marL="52375" marR="52375" marT="0" marB="0" anchor="ctr">
                    <a:solidFill>
                      <a:srgbClr val="FFCCCC"/>
                    </a:solidFill>
                  </a:tcPr>
                </a:tc>
                <a:tc>
                  <a:txBody>
                    <a:bodyPr/>
                    <a:lstStyle/>
                    <a:p>
                      <a:pPr marL="0" marR="0" lvl="0" indent="447675" algn="l" rtl="0">
                        <a:lnSpc>
                          <a:spcPct val="150000"/>
                        </a:lnSpc>
                        <a:spcBef>
                          <a:spcPts val="0"/>
                        </a:spcBef>
                        <a:spcAft>
                          <a:spcPts val="0"/>
                        </a:spcAft>
                        <a:buClr>
                          <a:srgbClr val="000000"/>
                        </a:buClr>
                        <a:buSzPts val="1800"/>
                        <a:buFont typeface="Arial"/>
                        <a:buNone/>
                      </a:pPr>
                      <a:r>
                        <a:rPr lang="en-US" sz="1800" u="none" strike="noStrike" cap="none"/>
                        <a:t>139.8 ± 9.0   bc</a:t>
                      </a:r>
                      <a:endParaRPr sz="1800" u="none" strike="noStrike" cap="none">
                        <a:latin typeface="Times New Roman"/>
                        <a:ea typeface="Times New Roman"/>
                        <a:cs typeface="Times New Roman"/>
                        <a:sym typeface="Times New Roman"/>
                      </a:endParaRPr>
                    </a:p>
                  </a:txBody>
                  <a:tcPr marL="52375" marR="52375" marT="0" marB="0" anchor="ctr">
                    <a:solidFill>
                      <a:srgbClr val="FFCCCC"/>
                    </a:solidFill>
                  </a:tcPr>
                </a:tc>
                <a:tc>
                  <a:txBody>
                    <a:bodyPr/>
                    <a:lstStyle/>
                    <a:p>
                      <a:pPr marL="0" marR="0" lvl="0" indent="625475" algn="l" rtl="0">
                        <a:lnSpc>
                          <a:spcPct val="150000"/>
                        </a:lnSpc>
                        <a:spcBef>
                          <a:spcPts val="0"/>
                        </a:spcBef>
                        <a:spcAft>
                          <a:spcPts val="0"/>
                        </a:spcAft>
                        <a:buClr>
                          <a:srgbClr val="000000"/>
                        </a:buClr>
                        <a:buSzPts val="1800"/>
                        <a:buFont typeface="Arial"/>
                        <a:buNone/>
                      </a:pPr>
                      <a:r>
                        <a:rPr lang="en-US" sz="1800" u="none" strike="noStrike" cap="none"/>
                        <a:t>22.7 ± 1.9 ab</a:t>
                      </a:r>
                      <a:endParaRPr sz="1800" u="none" strike="noStrike" cap="none">
                        <a:latin typeface="Times New Roman"/>
                        <a:ea typeface="Times New Roman"/>
                        <a:cs typeface="Times New Roman"/>
                        <a:sym typeface="Times New Roman"/>
                      </a:endParaRPr>
                    </a:p>
                  </a:txBody>
                  <a:tcPr marL="52375" marR="52375" marT="0" marB="0" anchor="ctr">
                    <a:solidFill>
                      <a:srgbClr val="FFCCCC"/>
                    </a:solidFill>
                  </a:tcPr>
                </a:tc>
                <a:tc>
                  <a:txBody>
                    <a:bodyPr/>
                    <a:lstStyle/>
                    <a:p>
                      <a:pPr marL="0" marR="0" lvl="0" indent="984250" algn="l"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Times New Roman"/>
                          <a:ea typeface="Times New Roman"/>
                          <a:cs typeface="Times New Roman"/>
                          <a:sym typeface="Times New Roman"/>
                        </a:rPr>
                        <a:t>2747 ± 496 </a:t>
                      </a:r>
                      <a:r>
                        <a:rPr lang="en-US" sz="1800" u="none" strike="noStrike" cap="none" dirty="0" err="1">
                          <a:solidFill>
                            <a:srgbClr val="000000"/>
                          </a:solidFill>
                          <a:latin typeface="Times New Roman"/>
                          <a:ea typeface="Times New Roman"/>
                          <a:cs typeface="Times New Roman"/>
                          <a:sym typeface="Times New Roman"/>
                        </a:rPr>
                        <a:t>abc</a:t>
                      </a:r>
                      <a:endParaRPr sz="1800" u="none" strike="noStrike" cap="none" dirty="0">
                        <a:latin typeface="Times New Roman"/>
                        <a:ea typeface="Times New Roman"/>
                        <a:cs typeface="Times New Roman"/>
                        <a:sym typeface="Times New Roman"/>
                      </a:endParaRPr>
                    </a:p>
                  </a:txBody>
                  <a:tcPr marL="68575" marR="68575" marT="0" marB="0" anchor="ctr">
                    <a:solidFill>
                      <a:srgbClr val="FFCCCC"/>
                    </a:solidFill>
                  </a:tcPr>
                </a:tc>
                <a:extLst>
                  <a:ext uri="{0D108BD9-81ED-4DB2-BD59-A6C34878D82A}">
                    <a16:rowId xmlns:a16="http://schemas.microsoft.com/office/drawing/2014/main" val="10005"/>
                  </a:ext>
                </a:extLst>
              </a:tr>
              <a:tr h="340683">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t>R_NTU + Mo</a:t>
                      </a:r>
                      <a:endParaRPr sz="1800" u="none" strike="noStrike" cap="none">
                        <a:latin typeface="Times New Roman"/>
                        <a:ea typeface="Times New Roman"/>
                        <a:cs typeface="Times New Roman"/>
                        <a:sym typeface="Times New Roman"/>
                      </a:endParaRPr>
                    </a:p>
                  </a:txBody>
                  <a:tcPr marL="52375" marR="52375" marT="0" marB="0" anchor="ctr">
                    <a:solidFill>
                      <a:srgbClr val="FFCCCC"/>
                    </a:solidFill>
                  </a:tcPr>
                </a:tc>
                <a:tc>
                  <a:txBody>
                    <a:bodyPr/>
                    <a:lstStyle/>
                    <a:p>
                      <a:pPr marL="0" marR="0" lvl="0" indent="447675" algn="l" rtl="0">
                        <a:lnSpc>
                          <a:spcPct val="150000"/>
                        </a:lnSpc>
                        <a:spcBef>
                          <a:spcPts val="0"/>
                        </a:spcBef>
                        <a:spcAft>
                          <a:spcPts val="0"/>
                        </a:spcAft>
                        <a:buClr>
                          <a:srgbClr val="000000"/>
                        </a:buClr>
                        <a:buSzPts val="1800"/>
                        <a:buFont typeface="Arial"/>
                        <a:buNone/>
                      </a:pPr>
                      <a:r>
                        <a:rPr lang="en-US" sz="1800" u="none" strike="noStrike" cap="none"/>
                        <a:t>135.5 ± 8.9   de</a:t>
                      </a:r>
                      <a:endParaRPr sz="1800" u="none" strike="noStrike" cap="none">
                        <a:latin typeface="Times New Roman"/>
                        <a:ea typeface="Times New Roman"/>
                        <a:cs typeface="Times New Roman"/>
                        <a:sym typeface="Times New Roman"/>
                      </a:endParaRPr>
                    </a:p>
                  </a:txBody>
                  <a:tcPr marL="52375" marR="52375" marT="0" marB="0" anchor="ctr">
                    <a:solidFill>
                      <a:srgbClr val="FFCCCC"/>
                    </a:solidFill>
                  </a:tcPr>
                </a:tc>
                <a:tc>
                  <a:txBody>
                    <a:bodyPr/>
                    <a:lstStyle/>
                    <a:p>
                      <a:pPr marL="0" marR="0" lvl="0" indent="625475" algn="l" rtl="0">
                        <a:lnSpc>
                          <a:spcPct val="150000"/>
                        </a:lnSpc>
                        <a:spcBef>
                          <a:spcPts val="0"/>
                        </a:spcBef>
                        <a:spcAft>
                          <a:spcPts val="0"/>
                        </a:spcAft>
                        <a:buClr>
                          <a:srgbClr val="000000"/>
                        </a:buClr>
                        <a:buSzPts val="1800"/>
                        <a:buFont typeface="Arial"/>
                        <a:buNone/>
                      </a:pPr>
                      <a:r>
                        <a:rPr lang="en-US" sz="1800" u="none" strike="noStrike" cap="none"/>
                        <a:t>19.8 ± 1.6 cd</a:t>
                      </a:r>
                      <a:endParaRPr sz="1800" u="none" strike="noStrike" cap="none">
                        <a:latin typeface="Times New Roman"/>
                        <a:ea typeface="Times New Roman"/>
                        <a:cs typeface="Times New Roman"/>
                        <a:sym typeface="Times New Roman"/>
                      </a:endParaRPr>
                    </a:p>
                  </a:txBody>
                  <a:tcPr marL="52375" marR="52375" marT="0" marB="0" anchor="ctr">
                    <a:solidFill>
                      <a:srgbClr val="FFCCCC"/>
                    </a:solidFill>
                  </a:tcPr>
                </a:tc>
                <a:tc>
                  <a:txBody>
                    <a:bodyPr/>
                    <a:lstStyle/>
                    <a:p>
                      <a:pPr marL="0" marR="0" lvl="0" indent="984250" algn="l"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Times New Roman"/>
                          <a:ea typeface="Times New Roman"/>
                          <a:cs typeface="Times New Roman"/>
                          <a:sym typeface="Times New Roman"/>
                        </a:rPr>
                        <a:t>2395 ± 400 </a:t>
                      </a:r>
                      <a:r>
                        <a:rPr lang="en-US" sz="1800" u="none" strike="noStrike" cap="none" dirty="0" err="1">
                          <a:solidFill>
                            <a:srgbClr val="000000"/>
                          </a:solidFill>
                          <a:latin typeface="Times New Roman"/>
                          <a:ea typeface="Times New Roman"/>
                          <a:cs typeface="Times New Roman"/>
                          <a:sym typeface="Times New Roman"/>
                        </a:rPr>
                        <a:t>bc</a:t>
                      </a:r>
                      <a:endParaRPr sz="1800" u="none" strike="noStrike" cap="none" dirty="0">
                        <a:latin typeface="Times New Roman"/>
                        <a:ea typeface="Times New Roman"/>
                        <a:cs typeface="Times New Roman"/>
                        <a:sym typeface="Times New Roman"/>
                      </a:endParaRPr>
                    </a:p>
                  </a:txBody>
                  <a:tcPr marL="68575" marR="68575" marT="0" marB="0" anchor="ctr">
                    <a:solidFill>
                      <a:srgbClr val="FFCCCC"/>
                    </a:solidFill>
                  </a:tcPr>
                </a:tc>
                <a:extLst>
                  <a:ext uri="{0D108BD9-81ED-4DB2-BD59-A6C34878D82A}">
                    <a16:rowId xmlns:a16="http://schemas.microsoft.com/office/drawing/2014/main" val="10006"/>
                  </a:ext>
                </a:extLst>
              </a:tr>
              <a:tr h="340683">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a:t>R_NTU + Fe</a:t>
                      </a:r>
                      <a:endParaRPr sz="1800" u="none" strike="noStrike" cap="none">
                        <a:latin typeface="Times New Roman"/>
                        <a:ea typeface="Times New Roman"/>
                        <a:cs typeface="Times New Roman"/>
                        <a:sym typeface="Times New Roman"/>
                      </a:endParaRPr>
                    </a:p>
                  </a:txBody>
                  <a:tcPr marL="52375" marR="52375" marT="0" marB="0" anchor="ctr">
                    <a:solidFill>
                      <a:srgbClr val="FFCCCC"/>
                    </a:solidFill>
                  </a:tcPr>
                </a:tc>
                <a:tc>
                  <a:txBody>
                    <a:bodyPr/>
                    <a:lstStyle/>
                    <a:p>
                      <a:pPr marL="0" marR="0" lvl="0" indent="447675" algn="l" rtl="0">
                        <a:lnSpc>
                          <a:spcPct val="150000"/>
                        </a:lnSpc>
                        <a:spcBef>
                          <a:spcPts val="0"/>
                        </a:spcBef>
                        <a:spcAft>
                          <a:spcPts val="0"/>
                        </a:spcAft>
                        <a:buClr>
                          <a:srgbClr val="000000"/>
                        </a:buClr>
                        <a:buSzPts val="1800"/>
                        <a:buFont typeface="Arial"/>
                        <a:buNone/>
                      </a:pPr>
                      <a:r>
                        <a:rPr lang="en-US" sz="1800" u="none" strike="noStrike" cap="none"/>
                        <a:t>146.4 ± 6.4   bcd</a:t>
                      </a:r>
                      <a:endParaRPr sz="1800" u="none" strike="noStrike" cap="none">
                        <a:latin typeface="Times New Roman"/>
                        <a:ea typeface="Times New Roman"/>
                        <a:cs typeface="Times New Roman"/>
                        <a:sym typeface="Times New Roman"/>
                      </a:endParaRPr>
                    </a:p>
                  </a:txBody>
                  <a:tcPr marL="52375" marR="52375" marT="0" marB="0" anchor="ctr">
                    <a:solidFill>
                      <a:srgbClr val="FFCCCC"/>
                    </a:solidFill>
                  </a:tcPr>
                </a:tc>
                <a:tc>
                  <a:txBody>
                    <a:bodyPr/>
                    <a:lstStyle/>
                    <a:p>
                      <a:pPr marL="0" marR="0" lvl="0" indent="625475" algn="l" rtl="0">
                        <a:lnSpc>
                          <a:spcPct val="150000"/>
                        </a:lnSpc>
                        <a:spcBef>
                          <a:spcPts val="0"/>
                        </a:spcBef>
                        <a:spcAft>
                          <a:spcPts val="0"/>
                        </a:spcAft>
                        <a:buClr>
                          <a:srgbClr val="000000"/>
                        </a:buClr>
                        <a:buSzPts val="1800"/>
                        <a:buFont typeface="Arial"/>
                        <a:buNone/>
                      </a:pPr>
                      <a:r>
                        <a:rPr lang="en-US" sz="1800" u="none" strike="noStrike" cap="none"/>
                        <a:t>20.5 ± 1.3 bcd</a:t>
                      </a:r>
                      <a:endParaRPr sz="1800" u="none" strike="noStrike" cap="none">
                        <a:latin typeface="Times New Roman"/>
                        <a:ea typeface="Times New Roman"/>
                        <a:cs typeface="Times New Roman"/>
                        <a:sym typeface="Times New Roman"/>
                      </a:endParaRPr>
                    </a:p>
                  </a:txBody>
                  <a:tcPr marL="52375" marR="52375" marT="0" marB="0" anchor="ctr">
                    <a:solidFill>
                      <a:srgbClr val="FFCCCC"/>
                    </a:solidFill>
                  </a:tcPr>
                </a:tc>
                <a:tc>
                  <a:txBody>
                    <a:bodyPr/>
                    <a:lstStyle/>
                    <a:p>
                      <a:pPr marL="0" marR="0" lvl="0" indent="984250" algn="l"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Times New Roman"/>
                          <a:ea typeface="Times New Roman"/>
                          <a:cs typeface="Times New Roman"/>
                          <a:sym typeface="Times New Roman"/>
                        </a:rPr>
                        <a:t>2669 ± 362 </a:t>
                      </a:r>
                      <a:r>
                        <a:rPr lang="en-US" sz="1800" u="none" strike="noStrike" cap="none" dirty="0" err="1">
                          <a:solidFill>
                            <a:srgbClr val="000000"/>
                          </a:solidFill>
                          <a:latin typeface="Times New Roman"/>
                          <a:ea typeface="Times New Roman"/>
                          <a:cs typeface="Times New Roman"/>
                          <a:sym typeface="Times New Roman"/>
                        </a:rPr>
                        <a:t>abc</a:t>
                      </a:r>
                      <a:endParaRPr sz="1800" u="none" strike="noStrike" cap="none" dirty="0">
                        <a:latin typeface="Times New Roman"/>
                        <a:ea typeface="Times New Roman"/>
                        <a:cs typeface="Times New Roman"/>
                        <a:sym typeface="Times New Roman"/>
                      </a:endParaRPr>
                    </a:p>
                  </a:txBody>
                  <a:tcPr marL="68575" marR="68575" marT="0" marB="0" anchor="ctr">
                    <a:solidFill>
                      <a:srgbClr val="FFCCCC"/>
                    </a:solidFill>
                  </a:tcPr>
                </a:tc>
                <a:extLst>
                  <a:ext uri="{0D108BD9-81ED-4DB2-BD59-A6C34878D82A}">
                    <a16:rowId xmlns:a16="http://schemas.microsoft.com/office/drawing/2014/main" val="10007"/>
                  </a:ext>
                </a:extLst>
              </a:tr>
              <a:tr h="340683">
                <a:tc>
                  <a:txBody>
                    <a:bodyPr/>
                    <a:lstStyle/>
                    <a:p>
                      <a:pPr marL="0" marR="0" lvl="0" indent="0" algn="ctr" rtl="0">
                        <a:lnSpc>
                          <a:spcPct val="150000"/>
                        </a:lnSpc>
                        <a:spcBef>
                          <a:spcPts val="0"/>
                        </a:spcBef>
                        <a:spcAft>
                          <a:spcPts val="0"/>
                        </a:spcAft>
                        <a:buClr>
                          <a:srgbClr val="000000"/>
                        </a:buClr>
                        <a:buSzPts val="1800"/>
                        <a:buFont typeface="Arial"/>
                        <a:buNone/>
                      </a:pPr>
                      <a:r>
                        <a:rPr lang="en-US" sz="1800" u="none" strike="noStrike" cap="none" dirty="0"/>
                        <a:t>R_NTU + </a:t>
                      </a:r>
                      <a:r>
                        <a:rPr lang="en-US" sz="1800" u="none" strike="noStrike" cap="none" dirty="0" err="1"/>
                        <a:t>MoFe</a:t>
                      </a:r>
                      <a:endParaRPr sz="1800" u="none" strike="noStrike" cap="none" dirty="0">
                        <a:latin typeface="Times New Roman"/>
                        <a:ea typeface="Times New Roman"/>
                        <a:cs typeface="Times New Roman"/>
                        <a:sym typeface="Times New Roman"/>
                      </a:endParaRPr>
                    </a:p>
                  </a:txBody>
                  <a:tcPr marL="52375" marR="52375" marT="0" marB="0" anchor="ctr">
                    <a:lnB w="28575" cap="flat" cmpd="sng">
                      <a:solidFill>
                        <a:schemeClr val="dk1"/>
                      </a:solidFill>
                      <a:prstDash val="solid"/>
                      <a:round/>
                      <a:headEnd type="none" w="sm" len="sm"/>
                      <a:tailEnd type="none" w="sm" len="sm"/>
                    </a:lnB>
                    <a:solidFill>
                      <a:srgbClr val="FFCCCC"/>
                    </a:solidFill>
                  </a:tcPr>
                </a:tc>
                <a:tc>
                  <a:txBody>
                    <a:bodyPr/>
                    <a:lstStyle/>
                    <a:p>
                      <a:pPr marL="0" marR="0" lvl="0" indent="447675" algn="l" rtl="0">
                        <a:lnSpc>
                          <a:spcPct val="150000"/>
                        </a:lnSpc>
                        <a:spcBef>
                          <a:spcPts val="0"/>
                        </a:spcBef>
                        <a:spcAft>
                          <a:spcPts val="0"/>
                        </a:spcAft>
                        <a:buClr>
                          <a:srgbClr val="000000"/>
                        </a:buClr>
                        <a:buSzPts val="1800"/>
                        <a:buFont typeface="Arial"/>
                        <a:buNone/>
                      </a:pPr>
                      <a:r>
                        <a:rPr lang="en-US" sz="1800" u="none" strike="noStrike" cap="none"/>
                        <a:t>133.5 ± 9.7   de</a:t>
                      </a:r>
                      <a:endParaRPr sz="1800" u="none" strike="noStrike" cap="none">
                        <a:latin typeface="Times New Roman"/>
                        <a:ea typeface="Times New Roman"/>
                        <a:cs typeface="Times New Roman"/>
                        <a:sym typeface="Times New Roman"/>
                      </a:endParaRPr>
                    </a:p>
                  </a:txBody>
                  <a:tcPr marL="52375" marR="52375" marT="0" marB="0" anchor="ctr">
                    <a:lnB w="28575" cap="flat" cmpd="sng">
                      <a:solidFill>
                        <a:schemeClr val="dk1"/>
                      </a:solidFill>
                      <a:prstDash val="solid"/>
                      <a:round/>
                      <a:headEnd type="none" w="sm" len="sm"/>
                      <a:tailEnd type="none" w="sm" len="sm"/>
                    </a:lnB>
                    <a:solidFill>
                      <a:srgbClr val="FFCCCC"/>
                    </a:solidFill>
                  </a:tcPr>
                </a:tc>
                <a:tc>
                  <a:txBody>
                    <a:bodyPr/>
                    <a:lstStyle/>
                    <a:p>
                      <a:pPr marL="0" marR="0" lvl="0" indent="625475" algn="l" rtl="0">
                        <a:lnSpc>
                          <a:spcPct val="150000"/>
                        </a:lnSpc>
                        <a:spcBef>
                          <a:spcPts val="0"/>
                        </a:spcBef>
                        <a:spcAft>
                          <a:spcPts val="0"/>
                        </a:spcAft>
                        <a:buClr>
                          <a:srgbClr val="000000"/>
                        </a:buClr>
                        <a:buSzPts val="1800"/>
                        <a:buFont typeface="Arial"/>
                        <a:buNone/>
                      </a:pPr>
                      <a:r>
                        <a:rPr lang="en-US" sz="1800" u="none" strike="noStrike" cap="none"/>
                        <a:t>19.1 ± 2.8 d</a:t>
                      </a:r>
                      <a:endParaRPr sz="1800" u="none" strike="noStrike" cap="none">
                        <a:latin typeface="Times New Roman"/>
                        <a:ea typeface="Times New Roman"/>
                        <a:cs typeface="Times New Roman"/>
                        <a:sym typeface="Times New Roman"/>
                      </a:endParaRPr>
                    </a:p>
                  </a:txBody>
                  <a:tcPr marL="52375" marR="52375" marT="0" marB="0" anchor="ctr">
                    <a:lnB w="28575" cap="flat" cmpd="sng">
                      <a:solidFill>
                        <a:schemeClr val="dk1"/>
                      </a:solidFill>
                      <a:prstDash val="solid"/>
                      <a:round/>
                      <a:headEnd type="none" w="sm" len="sm"/>
                      <a:tailEnd type="none" w="sm" len="sm"/>
                    </a:lnB>
                    <a:solidFill>
                      <a:srgbClr val="FFCCCC"/>
                    </a:solidFill>
                  </a:tcPr>
                </a:tc>
                <a:tc>
                  <a:txBody>
                    <a:bodyPr/>
                    <a:lstStyle/>
                    <a:p>
                      <a:pPr marL="0" marR="0" lvl="0" indent="984250" algn="l" rtl="0">
                        <a:lnSpc>
                          <a:spcPct val="100000"/>
                        </a:lnSpc>
                        <a:spcBef>
                          <a:spcPts val="0"/>
                        </a:spcBef>
                        <a:spcAft>
                          <a:spcPts val="0"/>
                        </a:spcAft>
                        <a:buClr>
                          <a:srgbClr val="000000"/>
                        </a:buClr>
                        <a:buSzPts val="1800"/>
                        <a:buFont typeface="Arial"/>
                        <a:buNone/>
                      </a:pPr>
                      <a:r>
                        <a:rPr lang="en-US" sz="1800" u="none" strike="noStrike" cap="none" dirty="0">
                          <a:solidFill>
                            <a:srgbClr val="000000"/>
                          </a:solidFill>
                          <a:latin typeface="Times New Roman"/>
                          <a:ea typeface="Times New Roman"/>
                          <a:cs typeface="Times New Roman"/>
                          <a:sym typeface="Times New Roman"/>
                        </a:rPr>
                        <a:t>2972 ± 508 ab</a:t>
                      </a:r>
                      <a:endParaRPr sz="1800" u="none" strike="noStrike" cap="none" dirty="0">
                        <a:latin typeface="Times New Roman"/>
                        <a:ea typeface="Times New Roman"/>
                        <a:cs typeface="Times New Roman"/>
                        <a:sym typeface="Times New Roman"/>
                      </a:endParaRPr>
                    </a:p>
                  </a:txBody>
                  <a:tcPr marL="68575" marR="68575" marT="0" marB="0" anchor="ctr">
                    <a:lnB w="28575" cap="flat" cmpd="sng">
                      <a:solidFill>
                        <a:schemeClr val="dk1"/>
                      </a:solidFill>
                      <a:prstDash val="solid"/>
                      <a:round/>
                      <a:headEnd type="none" w="sm" len="sm"/>
                      <a:tailEnd type="none" w="sm" len="sm"/>
                    </a:lnB>
                    <a:solidFill>
                      <a:srgbClr val="FFCCCC"/>
                    </a:solidFill>
                  </a:tcPr>
                </a:tc>
                <a:extLst>
                  <a:ext uri="{0D108BD9-81ED-4DB2-BD59-A6C34878D82A}">
                    <a16:rowId xmlns:a16="http://schemas.microsoft.com/office/drawing/2014/main" val="10008"/>
                  </a:ext>
                </a:extLst>
              </a:tr>
              <a:tr h="699142">
                <a:tc gridSpan="4">
                  <a:txBody>
                    <a:bodyPr/>
                    <a:lstStyle/>
                    <a:p>
                      <a:pPr marL="0" marR="0" lvl="0" indent="0" algn="r" rtl="0">
                        <a:lnSpc>
                          <a:spcPct val="150000"/>
                        </a:lnSpc>
                        <a:spcBef>
                          <a:spcPts val="0"/>
                        </a:spcBef>
                        <a:spcAft>
                          <a:spcPts val="0"/>
                        </a:spcAft>
                        <a:buClr>
                          <a:srgbClr val="000000"/>
                        </a:buClr>
                        <a:buSzPts val="1100"/>
                        <a:buFont typeface="Arial"/>
                        <a:buNone/>
                      </a:pPr>
                      <a:r>
                        <a:rPr lang="en-US" altLang="zh-TW" sz="2400" u="none" strike="noStrike" cap="none" dirty="0">
                          <a:highlight>
                            <a:srgbClr val="FFFF00"/>
                          </a:highlight>
                          <a:latin typeface="Times New Roman"/>
                          <a:ea typeface="Times New Roman"/>
                          <a:cs typeface="Times New Roman"/>
                          <a:sym typeface="Times New Roman"/>
                        </a:rPr>
                        <a:t>7 out of 8 treatments, Nitrate concentration &lt; 3000 ppm</a:t>
                      </a:r>
                    </a:p>
                    <a:p>
                      <a:pPr marL="0" marR="0" lvl="0" indent="0" algn="l" rtl="0">
                        <a:lnSpc>
                          <a:spcPct val="150000"/>
                        </a:lnSpc>
                        <a:spcBef>
                          <a:spcPts val="0"/>
                        </a:spcBef>
                        <a:spcAft>
                          <a:spcPts val="0"/>
                        </a:spcAft>
                        <a:buClr>
                          <a:srgbClr val="000000"/>
                        </a:buClr>
                        <a:buSzPts val="1100"/>
                        <a:buFont typeface="Arial"/>
                        <a:buNone/>
                      </a:pPr>
                      <a:r>
                        <a:rPr lang="en-US" sz="2400" u="none" strike="noStrike" cap="none" dirty="0">
                          <a:highlight>
                            <a:srgbClr val="FFFF00"/>
                          </a:highlight>
                          <a:latin typeface="Times New Roman"/>
                          <a:ea typeface="Times New Roman"/>
                          <a:cs typeface="Times New Roman"/>
                          <a:sym typeface="Times New Roman"/>
                        </a:rPr>
                        <a:t>CW is better than just R</a:t>
                      </a:r>
                    </a:p>
                    <a:p>
                      <a:pPr marL="0" marR="0" lvl="0" indent="0" algn="l" rtl="0">
                        <a:lnSpc>
                          <a:spcPct val="150000"/>
                        </a:lnSpc>
                        <a:spcBef>
                          <a:spcPts val="0"/>
                        </a:spcBef>
                        <a:spcAft>
                          <a:spcPts val="0"/>
                        </a:spcAft>
                        <a:buClr>
                          <a:srgbClr val="000000"/>
                        </a:buClr>
                        <a:buSzPts val="1100"/>
                        <a:buFont typeface="Arial"/>
                        <a:buNone/>
                      </a:pPr>
                      <a:r>
                        <a:rPr lang="en-US" sz="2400" u="none" strike="noStrike" cap="none" dirty="0" err="1">
                          <a:highlight>
                            <a:srgbClr val="FFFF00"/>
                          </a:highlight>
                          <a:latin typeface="Times New Roman"/>
                          <a:ea typeface="Times New Roman"/>
                          <a:cs typeface="Times New Roman"/>
                          <a:sym typeface="Times New Roman"/>
                        </a:rPr>
                        <a:t>NTU+Fe</a:t>
                      </a:r>
                      <a:r>
                        <a:rPr lang="en-US" sz="2400" u="none" strike="noStrike" cap="none" dirty="0">
                          <a:highlight>
                            <a:srgbClr val="FFFF00"/>
                          </a:highlight>
                          <a:latin typeface="Times New Roman"/>
                          <a:ea typeface="Times New Roman"/>
                          <a:cs typeface="Times New Roman"/>
                          <a:sym typeface="Times New Roman"/>
                        </a:rPr>
                        <a:t> is better than </a:t>
                      </a:r>
                      <a:r>
                        <a:rPr lang="en-US" sz="2400" u="none" strike="noStrike" cap="none" dirty="0" err="1">
                          <a:highlight>
                            <a:srgbClr val="FFFF00"/>
                          </a:highlight>
                          <a:latin typeface="Times New Roman"/>
                          <a:ea typeface="Times New Roman"/>
                          <a:cs typeface="Times New Roman"/>
                          <a:sym typeface="Times New Roman"/>
                        </a:rPr>
                        <a:t>NTU+Mo</a:t>
                      </a:r>
                      <a:endParaRPr sz="2400" u="none" strike="noStrike" cap="none" dirty="0">
                        <a:highlight>
                          <a:srgbClr val="FFFF00"/>
                        </a:highlight>
                        <a:latin typeface="Times New Roman"/>
                        <a:ea typeface="Times New Roman"/>
                        <a:cs typeface="Times New Roman"/>
                        <a:sym typeface="Times New Roman"/>
                      </a:endParaRPr>
                    </a:p>
                  </a:txBody>
                  <a:tcPr marL="52375" marR="52375" marT="0" marB="0">
                    <a:lnT w="28575" cap="flat" cmpd="sng" algn="ctr">
                      <a:solidFill>
                        <a:schemeClr val="dk1"/>
                      </a:solidFill>
                      <a:prstDash val="solid"/>
                      <a:round/>
                      <a:headEnd type="none" w="sm" len="sm"/>
                      <a:tailEnd type="none" w="sm" len="sm"/>
                    </a:lnT>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12"/>
                  </a:ext>
                </a:extLst>
              </a:tr>
            </a:tbl>
          </a:graphicData>
        </a:graphic>
      </p:graphicFrame>
      <p:sp>
        <p:nvSpPr>
          <p:cNvPr id="998" name="Google Shape;998;p67"/>
          <p:cNvSpPr/>
          <p:nvPr/>
        </p:nvSpPr>
        <p:spPr>
          <a:xfrm>
            <a:off x="3633463" y="1733798"/>
            <a:ext cx="1911799" cy="1051344"/>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999" name="Google Shape;999;p67"/>
          <p:cNvSpPr/>
          <p:nvPr/>
        </p:nvSpPr>
        <p:spPr>
          <a:xfrm>
            <a:off x="3633463" y="3896865"/>
            <a:ext cx="1911799" cy="304497"/>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001" name="Google Shape;1001;p67"/>
          <p:cNvSpPr/>
          <p:nvPr/>
        </p:nvSpPr>
        <p:spPr>
          <a:xfrm>
            <a:off x="9429008" y="2018803"/>
            <a:ext cx="1746993" cy="2601809"/>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imes New Roman"/>
              <a:ea typeface="Times New Roman"/>
              <a:cs typeface="Times New Roman"/>
              <a:sym typeface="Times New Roman"/>
            </a:endParaRPr>
          </a:p>
        </p:txBody>
      </p:sp>
      <p:sp>
        <p:nvSpPr>
          <p:cNvPr id="10" name="文字方塊 9">
            <a:extLst>
              <a:ext uri="{FF2B5EF4-FFF2-40B4-BE49-F238E27FC236}">
                <a16:creationId xmlns:a16="http://schemas.microsoft.com/office/drawing/2014/main" id="{7613CB85-D9C5-430D-AEA3-9ECC7BEF15C9}"/>
              </a:ext>
            </a:extLst>
          </p:cNvPr>
          <p:cNvSpPr txBox="1"/>
          <p:nvPr/>
        </p:nvSpPr>
        <p:spPr>
          <a:xfrm>
            <a:off x="787901" y="262675"/>
            <a:ext cx="10901547" cy="830997"/>
          </a:xfrm>
          <a:prstGeom prst="rect">
            <a:avLst/>
          </a:prstGeom>
          <a:noFill/>
        </p:spPr>
        <p:txBody>
          <a:bodyPr wrap="square" rtlCol="0">
            <a:spAutoFit/>
          </a:bodyPr>
          <a:lstStyle/>
          <a:p>
            <a:r>
              <a:rPr lang="en-US" altLang="zh-TW" sz="2400" dirty="0">
                <a:solidFill>
                  <a:srgbClr val="202124"/>
                </a:solidFill>
                <a:latin typeface="Arial Unicode MS"/>
                <a:ea typeface="inherit"/>
              </a:rPr>
              <a:t>L5. Growing </a:t>
            </a:r>
            <a:r>
              <a:rPr lang="zh-TW" altLang="zh-TW" sz="2400" dirty="0">
                <a:solidFill>
                  <a:srgbClr val="202124"/>
                </a:solidFill>
                <a:latin typeface="Arial Unicode MS"/>
                <a:ea typeface="inherit"/>
              </a:rPr>
              <a:t>Komatsuna</a:t>
            </a:r>
            <a:r>
              <a:rPr lang="en-US" altLang="zh-TW" sz="2400" dirty="0">
                <a:solidFill>
                  <a:srgbClr val="202124"/>
                </a:solidFill>
                <a:latin typeface="Arial Unicode MS"/>
                <a:ea typeface="inherit"/>
              </a:rPr>
              <a:t> </a:t>
            </a:r>
            <a:r>
              <a:rPr lang="en-US" altLang="zh-TW" sz="2400" dirty="0">
                <a:solidFill>
                  <a:srgbClr val="FF0000"/>
                </a:solidFill>
                <a:latin typeface="Arial Unicode MS"/>
                <a:ea typeface="inherit"/>
              </a:rPr>
              <a:t>with supplemental Micro elements </a:t>
            </a:r>
          </a:p>
          <a:p>
            <a:r>
              <a:rPr lang="en-US" altLang="zh-TW" sz="2400" dirty="0">
                <a:solidFill>
                  <a:srgbClr val="FF0000"/>
                </a:solidFill>
                <a:latin typeface="Arial Unicode MS"/>
                <a:ea typeface="inherit"/>
              </a:rPr>
              <a:t>Aiming at reducing nitrate concentration with no sacrifice on shoot fresh mass</a:t>
            </a:r>
            <a:endParaRPr lang="zh-TW" altLang="en-US" sz="2400"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8"/>
                                        </p:tgtEl>
                                        <p:attrNameLst>
                                          <p:attrName>style.visibility</p:attrName>
                                        </p:attrNameLst>
                                      </p:cBhvr>
                                      <p:to>
                                        <p:strVal val="visible"/>
                                      </p:to>
                                    </p:set>
                                    <p:animEffect transition="in" filter="fade">
                                      <p:cBhvr>
                                        <p:cTn id="7" dur="500"/>
                                        <p:tgtEl>
                                          <p:spTgt spid="998"/>
                                        </p:tgtEl>
                                      </p:cBhvr>
                                    </p:animEffect>
                                  </p:childTnLst>
                                </p:cTn>
                              </p:par>
                              <p:par>
                                <p:cTn id="8" presetID="10" presetClass="entr" presetSubtype="0" fill="hold" nodeType="withEffect">
                                  <p:stCondLst>
                                    <p:cond delay="0"/>
                                  </p:stCondLst>
                                  <p:childTnLst>
                                    <p:set>
                                      <p:cBhvr>
                                        <p:cTn id="9" dur="1" fill="hold">
                                          <p:stCondLst>
                                            <p:cond delay="0"/>
                                          </p:stCondLst>
                                        </p:cTn>
                                        <p:tgtEl>
                                          <p:spTgt spid="999"/>
                                        </p:tgtEl>
                                        <p:attrNameLst>
                                          <p:attrName>style.visibility</p:attrName>
                                        </p:attrNameLst>
                                      </p:cBhvr>
                                      <p:to>
                                        <p:strVal val="visible"/>
                                      </p:to>
                                    </p:set>
                                    <p:animEffect transition="in" filter="fade">
                                      <p:cBhvr>
                                        <p:cTn id="10" dur="500"/>
                                        <p:tgtEl>
                                          <p:spTgt spid="99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01"/>
                                        </p:tgtEl>
                                        <p:attrNameLst>
                                          <p:attrName>style.visibility</p:attrName>
                                        </p:attrNameLst>
                                      </p:cBhvr>
                                      <p:to>
                                        <p:strVal val="visible"/>
                                      </p:to>
                                    </p:set>
                                    <p:animEffect transition="in" filter="fade">
                                      <p:cBhvr>
                                        <p:cTn id="15" dur="500"/>
                                        <p:tgtEl>
                                          <p:spTgt spid="1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8"/>
            <a:ext cx="8229600" cy="1416139"/>
          </a:xfrm>
        </p:spPr>
        <p:txBody>
          <a:bodyPr>
            <a:normAutofit fontScale="90000"/>
          </a:bodyPr>
          <a:lstStyle/>
          <a:p>
            <a:r>
              <a:rPr lang="en-US" altLang="zh-TW" dirty="0"/>
              <a:t>Hydroponics is a perfect tool for nutrient deficiency research </a:t>
            </a:r>
            <a:endParaRPr lang="zh-TW" altLang="en-US" dirty="0"/>
          </a:p>
        </p:txBody>
      </p:sp>
      <p:pic>
        <p:nvPicPr>
          <p:cNvPr id="4" name="Picture 18" descr="C:\Documents and Settings\yml\Desktop\植物工廠\照片\1100903 台大人工氣候室\P1010783.JPG"/>
          <p:cNvPicPr>
            <a:picLocks noChangeAspect="1" noChangeArrowheads="1"/>
          </p:cNvPicPr>
          <p:nvPr/>
        </p:nvPicPr>
        <p:blipFill rotWithShape="1">
          <a:blip r:embed="rId3" cstate="email">
            <a:lum contrast="24000"/>
            <a:extLst>
              <a:ext uri="{28A0092B-C50C-407E-A947-70E740481C1C}">
                <a14:useLocalDpi xmlns:a14="http://schemas.microsoft.com/office/drawing/2010/main" val="0"/>
              </a:ext>
            </a:extLst>
          </a:blip>
          <a:srcRect/>
          <a:stretch/>
        </p:blipFill>
        <p:spPr bwMode="auto">
          <a:xfrm>
            <a:off x="1775521" y="1833063"/>
            <a:ext cx="8552965" cy="4824536"/>
          </a:xfrm>
          <a:prstGeom prst="rect">
            <a:avLst/>
          </a:prstGeom>
          <a:noFill/>
          <a:ln w="9525">
            <a:solidFill>
              <a:srgbClr xmlns:mc="http://schemas.openxmlformats.org/markup-compatibility/2006" xmlns:a14="http://schemas.microsoft.com/office/drawing/2010/main" val="000000" mc:Ignorable="a14" a14:legacySpreadsheetColorIndex="64"/>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315EB6B0-D83B-4570-8C14-786726B5B122}"/>
              </a:ext>
            </a:extLst>
          </p:cNvPr>
          <p:cNvSpPr txBox="1"/>
          <p:nvPr/>
        </p:nvSpPr>
        <p:spPr>
          <a:xfrm>
            <a:off x="6023992" y="2123564"/>
            <a:ext cx="648072" cy="369332"/>
          </a:xfrm>
          <a:prstGeom prst="rect">
            <a:avLst/>
          </a:prstGeom>
          <a:noFill/>
        </p:spPr>
        <p:txBody>
          <a:bodyPr wrap="square" rtlCol="0">
            <a:spAutoFit/>
          </a:bodyPr>
          <a:lstStyle/>
          <a:p>
            <a:pPr fontAlgn="base">
              <a:spcBef>
                <a:spcPct val="0"/>
              </a:spcBef>
              <a:spcAft>
                <a:spcPct val="0"/>
              </a:spcAft>
              <a:defRPr/>
            </a:pPr>
            <a:r>
              <a:rPr kumimoji="1" lang="en-US" altLang="zh-TW" dirty="0">
                <a:solidFill>
                  <a:prstClr val="black"/>
                </a:solidFill>
                <a:latin typeface="Arial" charset="0"/>
                <a:ea typeface="標楷體" pitchFamily="65" charset="-120"/>
              </a:rPr>
              <a:t>-N</a:t>
            </a:r>
            <a:endParaRPr kumimoji="1" lang="zh-TW" altLang="en-US" dirty="0">
              <a:solidFill>
                <a:prstClr val="black"/>
              </a:solidFill>
              <a:latin typeface="Arial" charset="0"/>
              <a:ea typeface="標楷體" pitchFamily="65" charset="-120"/>
            </a:endParaRPr>
          </a:p>
        </p:txBody>
      </p:sp>
      <p:sp>
        <p:nvSpPr>
          <p:cNvPr id="5" name="文字方塊 4">
            <a:extLst>
              <a:ext uri="{FF2B5EF4-FFF2-40B4-BE49-F238E27FC236}">
                <a16:creationId xmlns:a16="http://schemas.microsoft.com/office/drawing/2014/main" id="{C2A1642B-54C5-474E-B9FC-4A0A6EE22F3A}"/>
              </a:ext>
            </a:extLst>
          </p:cNvPr>
          <p:cNvSpPr txBox="1"/>
          <p:nvPr/>
        </p:nvSpPr>
        <p:spPr>
          <a:xfrm>
            <a:off x="7248128" y="2123564"/>
            <a:ext cx="648072" cy="369332"/>
          </a:xfrm>
          <a:prstGeom prst="rect">
            <a:avLst/>
          </a:prstGeom>
          <a:noFill/>
        </p:spPr>
        <p:txBody>
          <a:bodyPr wrap="square" rtlCol="0">
            <a:spAutoFit/>
          </a:bodyPr>
          <a:lstStyle/>
          <a:p>
            <a:pPr fontAlgn="base">
              <a:spcBef>
                <a:spcPct val="0"/>
              </a:spcBef>
              <a:spcAft>
                <a:spcPct val="0"/>
              </a:spcAft>
              <a:defRPr/>
            </a:pPr>
            <a:r>
              <a:rPr kumimoji="1" lang="en-US" altLang="zh-TW" dirty="0">
                <a:solidFill>
                  <a:prstClr val="black"/>
                </a:solidFill>
                <a:latin typeface="Arial" charset="0"/>
                <a:ea typeface="標楷體" pitchFamily="65" charset="-120"/>
              </a:rPr>
              <a:t>-P</a:t>
            </a:r>
            <a:endParaRPr kumimoji="1" lang="zh-TW" altLang="en-US" dirty="0">
              <a:solidFill>
                <a:prstClr val="black"/>
              </a:solidFill>
              <a:latin typeface="Arial" charset="0"/>
              <a:ea typeface="標楷體" pitchFamily="65" charset="-120"/>
            </a:endParaRPr>
          </a:p>
        </p:txBody>
      </p:sp>
      <p:sp>
        <p:nvSpPr>
          <p:cNvPr id="6" name="文字方塊 5">
            <a:extLst>
              <a:ext uri="{FF2B5EF4-FFF2-40B4-BE49-F238E27FC236}">
                <a16:creationId xmlns:a16="http://schemas.microsoft.com/office/drawing/2014/main" id="{2F69B999-4843-4316-8076-37E53FA22138}"/>
              </a:ext>
            </a:extLst>
          </p:cNvPr>
          <p:cNvSpPr txBox="1"/>
          <p:nvPr/>
        </p:nvSpPr>
        <p:spPr>
          <a:xfrm>
            <a:off x="9425632" y="2123564"/>
            <a:ext cx="648072" cy="369332"/>
          </a:xfrm>
          <a:prstGeom prst="rect">
            <a:avLst/>
          </a:prstGeom>
          <a:noFill/>
        </p:spPr>
        <p:txBody>
          <a:bodyPr wrap="square" rtlCol="0">
            <a:spAutoFit/>
          </a:bodyPr>
          <a:lstStyle/>
          <a:p>
            <a:pPr fontAlgn="base">
              <a:spcBef>
                <a:spcPct val="0"/>
              </a:spcBef>
              <a:spcAft>
                <a:spcPct val="0"/>
              </a:spcAft>
              <a:defRPr/>
            </a:pPr>
            <a:r>
              <a:rPr kumimoji="1" lang="en-US" altLang="zh-TW" dirty="0">
                <a:solidFill>
                  <a:prstClr val="black"/>
                </a:solidFill>
                <a:latin typeface="Arial" charset="0"/>
                <a:ea typeface="標楷體" pitchFamily="65" charset="-120"/>
              </a:rPr>
              <a:t>-Ca</a:t>
            </a:r>
            <a:endParaRPr kumimoji="1" lang="zh-TW" altLang="en-US" dirty="0">
              <a:solidFill>
                <a:prstClr val="black"/>
              </a:solidFill>
              <a:latin typeface="Arial" charset="0"/>
              <a:ea typeface="標楷體" pitchFamily="65" charset="-120"/>
            </a:endParaRPr>
          </a:p>
        </p:txBody>
      </p:sp>
      <p:sp>
        <p:nvSpPr>
          <p:cNvPr id="7" name="文字方塊 6">
            <a:extLst>
              <a:ext uri="{FF2B5EF4-FFF2-40B4-BE49-F238E27FC236}">
                <a16:creationId xmlns:a16="http://schemas.microsoft.com/office/drawing/2014/main" id="{809E449E-6EDE-4773-BE54-F0AEB036FF70}"/>
              </a:ext>
            </a:extLst>
          </p:cNvPr>
          <p:cNvSpPr txBox="1"/>
          <p:nvPr/>
        </p:nvSpPr>
        <p:spPr>
          <a:xfrm>
            <a:off x="8328248" y="2123564"/>
            <a:ext cx="648072" cy="369332"/>
          </a:xfrm>
          <a:prstGeom prst="rect">
            <a:avLst/>
          </a:prstGeom>
          <a:noFill/>
        </p:spPr>
        <p:txBody>
          <a:bodyPr wrap="square" rtlCol="0">
            <a:spAutoFit/>
          </a:bodyPr>
          <a:lstStyle/>
          <a:p>
            <a:pPr fontAlgn="base">
              <a:spcBef>
                <a:spcPct val="0"/>
              </a:spcBef>
              <a:spcAft>
                <a:spcPct val="0"/>
              </a:spcAft>
              <a:defRPr/>
            </a:pPr>
            <a:r>
              <a:rPr kumimoji="1" lang="en-US" altLang="zh-TW" dirty="0">
                <a:solidFill>
                  <a:prstClr val="black"/>
                </a:solidFill>
                <a:latin typeface="Arial" charset="0"/>
                <a:ea typeface="標楷體" pitchFamily="65" charset="-120"/>
              </a:rPr>
              <a:t>-K</a:t>
            </a:r>
            <a:endParaRPr kumimoji="1" lang="zh-TW" altLang="en-US" dirty="0">
              <a:solidFill>
                <a:prstClr val="black"/>
              </a:solidFill>
              <a:latin typeface="Arial" charset="0"/>
              <a:ea typeface="標楷體" pitchFamily="65" charset="-120"/>
            </a:endParaRPr>
          </a:p>
        </p:txBody>
      </p:sp>
    </p:spTree>
    <p:extLst>
      <p:ext uri="{BB962C8B-B14F-4D97-AF65-F5344CB8AC3E}">
        <p14:creationId xmlns:p14="http://schemas.microsoft.com/office/powerpoint/2010/main" val="386124024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CE5840AD-C4A5-40F8-B247-C2DF3D7FC22A}"/>
              </a:ext>
            </a:extLst>
          </p:cNvPr>
          <p:cNvSpPr txBox="1"/>
          <p:nvPr/>
        </p:nvSpPr>
        <p:spPr>
          <a:xfrm>
            <a:off x="3424216" y="964747"/>
            <a:ext cx="5343567" cy="507831"/>
          </a:xfrm>
          <a:prstGeom prst="rect">
            <a:avLst/>
          </a:prstGeom>
          <a:noFill/>
        </p:spPr>
        <p:txBody>
          <a:bodyPr wrap="square" rtlCol="0">
            <a:spAutoFit/>
          </a:bodyPr>
          <a:lstStyle/>
          <a:p>
            <a:pPr fontAlgn="base">
              <a:spcBef>
                <a:spcPct val="0"/>
              </a:spcBef>
              <a:spcAft>
                <a:spcPct val="0"/>
              </a:spcAft>
              <a:defRPr/>
            </a:pPr>
            <a:r>
              <a:rPr kumimoji="1" lang="en-US" altLang="zh-TW" sz="27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rPr>
              <a:t>Why Are My Leaves Turning Yellow?</a:t>
            </a:r>
            <a:endParaRPr kumimoji="1" lang="zh-TW" altLang="en-US" sz="27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endParaRPr>
          </a:p>
        </p:txBody>
      </p:sp>
      <p:grpSp>
        <p:nvGrpSpPr>
          <p:cNvPr id="5" name="群組 4">
            <a:extLst>
              <a:ext uri="{FF2B5EF4-FFF2-40B4-BE49-F238E27FC236}">
                <a16:creationId xmlns:a16="http://schemas.microsoft.com/office/drawing/2014/main" id="{2C1022EB-892F-4E55-9299-E8DF520DC2A6}"/>
              </a:ext>
            </a:extLst>
          </p:cNvPr>
          <p:cNvGrpSpPr/>
          <p:nvPr/>
        </p:nvGrpSpPr>
        <p:grpSpPr>
          <a:xfrm>
            <a:off x="2868163" y="1981810"/>
            <a:ext cx="1323110" cy="1303175"/>
            <a:chOff x="1450109" y="4442690"/>
            <a:chExt cx="1043709" cy="905164"/>
          </a:xfrm>
        </p:grpSpPr>
        <p:sp>
          <p:nvSpPr>
            <p:cNvPr id="6" name="矩形: 圓角 5">
              <a:extLst>
                <a:ext uri="{FF2B5EF4-FFF2-40B4-BE49-F238E27FC236}">
                  <a16:creationId xmlns:a16="http://schemas.microsoft.com/office/drawing/2014/main" id="{0AA9D96B-4C6E-4DD1-AE6A-CE9036507D18}"/>
                </a:ext>
              </a:extLst>
            </p:cNvPr>
            <p:cNvSpPr/>
            <p:nvPr/>
          </p:nvSpPr>
          <p:spPr>
            <a:xfrm>
              <a:off x="1450109" y="4442690"/>
              <a:ext cx="1043709" cy="9051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defRPr/>
              </a:pPr>
              <a:endParaRPr kumimoji="1" lang="zh-TW" altLang="en-US" sz="1600">
                <a:solidFill>
                  <a:prstClr val="black"/>
                </a:solidFill>
                <a:latin typeface="Calibri"/>
                <a:ea typeface="新細明體" panose="02020500000000000000" pitchFamily="18" charset="-120"/>
              </a:endParaRPr>
            </a:p>
          </p:txBody>
        </p:sp>
        <p:sp>
          <p:nvSpPr>
            <p:cNvPr id="7" name="文字方塊 6">
              <a:extLst>
                <a:ext uri="{FF2B5EF4-FFF2-40B4-BE49-F238E27FC236}">
                  <a16:creationId xmlns:a16="http://schemas.microsoft.com/office/drawing/2014/main" id="{A8DD9BC7-EC3A-4C9D-84EE-890E7DB9D667}"/>
                </a:ext>
              </a:extLst>
            </p:cNvPr>
            <p:cNvSpPr txBox="1"/>
            <p:nvPr/>
          </p:nvSpPr>
          <p:spPr>
            <a:xfrm>
              <a:off x="1611745" y="4582623"/>
              <a:ext cx="720437" cy="577197"/>
            </a:xfrm>
            <a:prstGeom prst="rect">
              <a:avLst/>
            </a:prstGeom>
            <a:noFill/>
          </p:spPr>
          <p:txBody>
            <a:bodyPr wrap="square" rtlCol="0">
              <a:spAutoFit/>
            </a:bodyPr>
            <a:lstStyle/>
            <a:p>
              <a:pPr algn="ctr" fontAlgn="base">
                <a:spcBef>
                  <a:spcPct val="0"/>
                </a:spcBef>
                <a:spcAft>
                  <a:spcPct val="0"/>
                </a:spcAft>
                <a:defRPr/>
              </a:pPr>
              <a:r>
                <a:rPr kumimoji="1" lang="en-US" altLang="zh-TW" sz="4800" dirty="0">
                  <a:solidFill>
                    <a:prstClr val="black"/>
                  </a:solidFill>
                  <a:latin typeface="Times New Roman" panose="02020603050405020304" pitchFamily="18" charset="0"/>
                  <a:ea typeface="標楷體" pitchFamily="65" charset="-120"/>
                  <a:cs typeface="Times New Roman" panose="02020603050405020304" pitchFamily="18" charset="0"/>
                </a:rPr>
                <a:t>N</a:t>
              </a:r>
              <a:endParaRPr kumimoji="1" lang="zh-TW" altLang="en-US" sz="48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grpSp>
      <p:grpSp>
        <p:nvGrpSpPr>
          <p:cNvPr id="8" name="群組 7">
            <a:extLst>
              <a:ext uri="{FF2B5EF4-FFF2-40B4-BE49-F238E27FC236}">
                <a16:creationId xmlns:a16="http://schemas.microsoft.com/office/drawing/2014/main" id="{E5E4B099-F007-4C33-BB15-579CEAAF9A50}"/>
              </a:ext>
            </a:extLst>
          </p:cNvPr>
          <p:cNvGrpSpPr/>
          <p:nvPr/>
        </p:nvGrpSpPr>
        <p:grpSpPr>
          <a:xfrm>
            <a:off x="5434445" y="1981810"/>
            <a:ext cx="1323110" cy="1303175"/>
            <a:chOff x="1450109" y="4442692"/>
            <a:chExt cx="1043709" cy="905164"/>
          </a:xfrm>
        </p:grpSpPr>
        <p:sp>
          <p:nvSpPr>
            <p:cNvPr id="9" name="矩形: 圓角 8">
              <a:extLst>
                <a:ext uri="{FF2B5EF4-FFF2-40B4-BE49-F238E27FC236}">
                  <a16:creationId xmlns:a16="http://schemas.microsoft.com/office/drawing/2014/main" id="{DED0341D-CD07-4E49-9815-A8B9D1BE0742}"/>
                </a:ext>
              </a:extLst>
            </p:cNvPr>
            <p:cNvSpPr/>
            <p:nvPr/>
          </p:nvSpPr>
          <p:spPr>
            <a:xfrm>
              <a:off x="1450109" y="4442692"/>
              <a:ext cx="1043709" cy="9051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defRPr/>
              </a:pPr>
              <a:endParaRPr kumimoji="1" lang="zh-TW" altLang="en-US" sz="1600">
                <a:solidFill>
                  <a:prstClr val="black"/>
                </a:solidFill>
                <a:latin typeface="Calibri"/>
                <a:ea typeface="新細明體" panose="02020500000000000000" pitchFamily="18" charset="-120"/>
              </a:endParaRPr>
            </a:p>
          </p:txBody>
        </p:sp>
        <p:sp>
          <p:nvSpPr>
            <p:cNvPr id="10" name="文字方塊 9">
              <a:extLst>
                <a:ext uri="{FF2B5EF4-FFF2-40B4-BE49-F238E27FC236}">
                  <a16:creationId xmlns:a16="http://schemas.microsoft.com/office/drawing/2014/main" id="{FA055638-83B9-432F-8D93-DA3B48D655DC}"/>
                </a:ext>
              </a:extLst>
            </p:cNvPr>
            <p:cNvSpPr txBox="1"/>
            <p:nvPr/>
          </p:nvSpPr>
          <p:spPr>
            <a:xfrm>
              <a:off x="1530926" y="4582625"/>
              <a:ext cx="882074" cy="577197"/>
            </a:xfrm>
            <a:prstGeom prst="rect">
              <a:avLst/>
            </a:prstGeom>
            <a:noFill/>
          </p:spPr>
          <p:txBody>
            <a:bodyPr wrap="square" rtlCol="0">
              <a:spAutoFit/>
            </a:bodyPr>
            <a:lstStyle/>
            <a:p>
              <a:pPr algn="ctr" fontAlgn="base">
                <a:spcBef>
                  <a:spcPct val="0"/>
                </a:spcBef>
                <a:spcAft>
                  <a:spcPct val="0"/>
                </a:spcAft>
                <a:defRPr/>
              </a:pPr>
              <a:r>
                <a:rPr kumimoji="1" lang="en-US" altLang="zh-TW" sz="4800" dirty="0">
                  <a:solidFill>
                    <a:prstClr val="black"/>
                  </a:solidFill>
                  <a:latin typeface="Times New Roman" panose="02020603050405020304" pitchFamily="18" charset="0"/>
                  <a:ea typeface="標楷體" pitchFamily="65" charset="-120"/>
                  <a:cs typeface="Times New Roman" panose="02020603050405020304" pitchFamily="18" charset="0"/>
                </a:rPr>
                <a:t>Mg</a:t>
              </a:r>
              <a:endParaRPr kumimoji="1" lang="zh-TW" altLang="en-US" sz="48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grpSp>
      <p:grpSp>
        <p:nvGrpSpPr>
          <p:cNvPr id="11" name="群組 10">
            <a:extLst>
              <a:ext uri="{FF2B5EF4-FFF2-40B4-BE49-F238E27FC236}">
                <a16:creationId xmlns:a16="http://schemas.microsoft.com/office/drawing/2014/main" id="{8B5786D4-F0B5-49A2-899A-5B9D8AB49F19}"/>
              </a:ext>
            </a:extLst>
          </p:cNvPr>
          <p:cNvGrpSpPr/>
          <p:nvPr/>
        </p:nvGrpSpPr>
        <p:grpSpPr>
          <a:xfrm>
            <a:off x="8000727" y="1981810"/>
            <a:ext cx="1323110" cy="1303175"/>
            <a:chOff x="1450109" y="4442690"/>
            <a:chExt cx="1043709" cy="905164"/>
          </a:xfrm>
        </p:grpSpPr>
        <p:sp>
          <p:nvSpPr>
            <p:cNvPr id="12" name="矩形: 圓角 11">
              <a:extLst>
                <a:ext uri="{FF2B5EF4-FFF2-40B4-BE49-F238E27FC236}">
                  <a16:creationId xmlns:a16="http://schemas.microsoft.com/office/drawing/2014/main" id="{D049988E-E20E-4EB2-B9C8-41BAA77AACE4}"/>
                </a:ext>
              </a:extLst>
            </p:cNvPr>
            <p:cNvSpPr/>
            <p:nvPr/>
          </p:nvSpPr>
          <p:spPr>
            <a:xfrm>
              <a:off x="1450109" y="4442690"/>
              <a:ext cx="1043709" cy="9051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defRPr/>
              </a:pPr>
              <a:endParaRPr kumimoji="1" lang="zh-TW" altLang="en-US" sz="1600">
                <a:solidFill>
                  <a:prstClr val="black"/>
                </a:solidFill>
                <a:latin typeface="Calibri"/>
                <a:ea typeface="新細明體" panose="02020500000000000000" pitchFamily="18" charset="-120"/>
              </a:endParaRPr>
            </a:p>
          </p:txBody>
        </p:sp>
        <p:sp>
          <p:nvSpPr>
            <p:cNvPr id="13" name="文字方塊 12">
              <a:extLst>
                <a:ext uri="{FF2B5EF4-FFF2-40B4-BE49-F238E27FC236}">
                  <a16:creationId xmlns:a16="http://schemas.microsoft.com/office/drawing/2014/main" id="{09A42C4D-F0CC-461B-905E-781B46C2A4B6}"/>
                </a:ext>
              </a:extLst>
            </p:cNvPr>
            <p:cNvSpPr txBox="1"/>
            <p:nvPr/>
          </p:nvSpPr>
          <p:spPr>
            <a:xfrm>
              <a:off x="1611745" y="4582623"/>
              <a:ext cx="720437" cy="577197"/>
            </a:xfrm>
            <a:prstGeom prst="rect">
              <a:avLst/>
            </a:prstGeom>
            <a:noFill/>
          </p:spPr>
          <p:txBody>
            <a:bodyPr wrap="square" rtlCol="0">
              <a:spAutoFit/>
            </a:bodyPr>
            <a:lstStyle/>
            <a:p>
              <a:pPr algn="ctr" fontAlgn="base">
                <a:spcBef>
                  <a:spcPct val="0"/>
                </a:spcBef>
                <a:spcAft>
                  <a:spcPct val="0"/>
                </a:spcAft>
                <a:defRPr/>
              </a:pPr>
              <a:r>
                <a:rPr kumimoji="1" lang="en-US" altLang="zh-TW" sz="4800" dirty="0">
                  <a:solidFill>
                    <a:prstClr val="black"/>
                  </a:solidFill>
                  <a:latin typeface="Times New Roman" panose="02020603050405020304" pitchFamily="18" charset="0"/>
                  <a:ea typeface="標楷體" pitchFamily="65" charset="-120"/>
                  <a:cs typeface="Times New Roman" panose="02020603050405020304" pitchFamily="18" charset="0"/>
                </a:rPr>
                <a:t>Fe</a:t>
              </a:r>
              <a:endParaRPr kumimoji="1" lang="zh-TW" altLang="en-US" sz="48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grpSp>
      <p:grpSp>
        <p:nvGrpSpPr>
          <p:cNvPr id="14" name="群組 13">
            <a:extLst>
              <a:ext uri="{FF2B5EF4-FFF2-40B4-BE49-F238E27FC236}">
                <a16:creationId xmlns:a16="http://schemas.microsoft.com/office/drawing/2014/main" id="{DDC8AB95-B26F-49C2-9BF7-7994C4F2549C}"/>
              </a:ext>
            </a:extLst>
          </p:cNvPr>
          <p:cNvGrpSpPr/>
          <p:nvPr/>
        </p:nvGrpSpPr>
        <p:grpSpPr>
          <a:xfrm>
            <a:off x="2760792" y="3717032"/>
            <a:ext cx="1537855" cy="1530164"/>
            <a:chOff x="1330035" y="554182"/>
            <a:chExt cx="2050473" cy="1570182"/>
          </a:xfrm>
          <a:solidFill>
            <a:schemeClr val="bg1"/>
          </a:solidFill>
        </p:grpSpPr>
        <p:sp>
          <p:nvSpPr>
            <p:cNvPr id="15" name="矩形 14">
              <a:extLst>
                <a:ext uri="{FF2B5EF4-FFF2-40B4-BE49-F238E27FC236}">
                  <a16:creationId xmlns:a16="http://schemas.microsoft.com/office/drawing/2014/main" id="{9CF93256-CD8D-4656-9BFE-9BB0F87E1C10}"/>
                </a:ext>
              </a:extLst>
            </p:cNvPr>
            <p:cNvSpPr/>
            <p:nvPr/>
          </p:nvSpPr>
          <p:spPr>
            <a:xfrm>
              <a:off x="1330035" y="554182"/>
              <a:ext cx="2050473" cy="157018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kumimoji="1" lang="zh-TW" altLang="en-US">
                <a:solidFill>
                  <a:prstClr val="white"/>
                </a:solidFill>
                <a:latin typeface="Calibri"/>
                <a:ea typeface="新細明體" panose="02020500000000000000" pitchFamily="18" charset="-120"/>
              </a:endParaRPr>
            </a:p>
          </p:txBody>
        </p:sp>
        <p:sp>
          <p:nvSpPr>
            <p:cNvPr id="16" name="文字方塊 15">
              <a:extLst>
                <a:ext uri="{FF2B5EF4-FFF2-40B4-BE49-F238E27FC236}">
                  <a16:creationId xmlns:a16="http://schemas.microsoft.com/office/drawing/2014/main" id="{8E97145D-B084-45EB-BA63-4657A00A1B0E}"/>
                </a:ext>
              </a:extLst>
            </p:cNvPr>
            <p:cNvSpPr txBox="1"/>
            <p:nvPr/>
          </p:nvSpPr>
          <p:spPr>
            <a:xfrm>
              <a:off x="1372860" y="665196"/>
              <a:ext cx="1964822" cy="1421216"/>
            </a:xfrm>
            <a:prstGeom prst="rect">
              <a:avLst/>
            </a:prstGeom>
            <a:grpFill/>
          </p:spPr>
          <p:txBody>
            <a:bodyPr wrap="square" rtlCol="0">
              <a:spAutoFit/>
            </a:bodyPr>
            <a:lstStyle/>
            <a:p>
              <a:pPr algn="ctr" fontAlgn="base">
                <a:spcBef>
                  <a:spcPct val="0"/>
                </a:spcBef>
                <a:spcAft>
                  <a:spcPct val="0"/>
                </a:spcAft>
                <a:defRPr/>
              </a:pPr>
              <a:r>
                <a:rPr kumimoji="1" lang="en-US" altLang="zh-TW" sz="21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rPr>
                <a:t>NO</a:t>
              </a:r>
              <a:r>
                <a:rPr kumimoji="1" lang="en-US" altLang="zh-TW" sz="2100" baseline="-250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rPr>
                <a:t>3</a:t>
              </a:r>
            </a:p>
            <a:p>
              <a:pPr algn="ctr" fontAlgn="base">
                <a:spcBef>
                  <a:spcPct val="0"/>
                </a:spcBef>
                <a:spcAft>
                  <a:spcPct val="0"/>
                </a:spcAft>
                <a:defRPr/>
              </a:pPr>
              <a:r>
                <a:rPr kumimoji="1" lang="en-US" altLang="zh-TW" sz="21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rPr>
                <a:t>Nitrate</a:t>
              </a:r>
            </a:p>
            <a:p>
              <a:pPr algn="ctr" fontAlgn="base">
                <a:spcBef>
                  <a:spcPct val="0"/>
                </a:spcBef>
                <a:spcAft>
                  <a:spcPct val="0"/>
                </a:spcAft>
                <a:defRPr/>
              </a:pPr>
              <a:r>
                <a:rPr kumimoji="1" lang="en-US" altLang="zh-TW" sz="21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rPr>
                <a:t>NH</a:t>
              </a:r>
              <a:r>
                <a:rPr kumimoji="1" lang="en-US" altLang="zh-TW" sz="2100" baseline="-250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rPr>
                <a:t>4</a:t>
              </a:r>
            </a:p>
            <a:p>
              <a:pPr algn="ctr" fontAlgn="base">
                <a:spcBef>
                  <a:spcPct val="0"/>
                </a:spcBef>
                <a:spcAft>
                  <a:spcPct val="0"/>
                </a:spcAft>
                <a:defRPr/>
              </a:pPr>
              <a:r>
                <a:rPr kumimoji="1" lang="en-US" altLang="zh-TW" sz="21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rPr>
                <a:t>Ammonium</a:t>
              </a:r>
              <a:endParaRPr kumimoji="1" lang="zh-TW" altLang="en-US" sz="21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endParaRPr>
            </a:p>
          </p:txBody>
        </p:sp>
      </p:grpSp>
      <p:grpSp>
        <p:nvGrpSpPr>
          <p:cNvPr id="17" name="群組 16">
            <a:extLst>
              <a:ext uri="{FF2B5EF4-FFF2-40B4-BE49-F238E27FC236}">
                <a16:creationId xmlns:a16="http://schemas.microsoft.com/office/drawing/2014/main" id="{FB11343F-8197-457D-A234-3D3E47EA5C30}"/>
              </a:ext>
            </a:extLst>
          </p:cNvPr>
          <p:cNvGrpSpPr/>
          <p:nvPr/>
        </p:nvGrpSpPr>
        <p:grpSpPr>
          <a:xfrm>
            <a:off x="7893356" y="4036171"/>
            <a:ext cx="1537855" cy="891887"/>
            <a:chOff x="1330035" y="554182"/>
            <a:chExt cx="2050473" cy="1570182"/>
          </a:xfrm>
          <a:solidFill>
            <a:schemeClr val="bg1"/>
          </a:solidFill>
        </p:grpSpPr>
        <p:sp>
          <p:nvSpPr>
            <p:cNvPr id="18" name="矩形 17">
              <a:extLst>
                <a:ext uri="{FF2B5EF4-FFF2-40B4-BE49-F238E27FC236}">
                  <a16:creationId xmlns:a16="http://schemas.microsoft.com/office/drawing/2014/main" id="{C55F237F-213E-4348-A0CB-D4D66D7CE7E5}"/>
                </a:ext>
              </a:extLst>
            </p:cNvPr>
            <p:cNvSpPr/>
            <p:nvPr/>
          </p:nvSpPr>
          <p:spPr>
            <a:xfrm>
              <a:off x="1330035" y="554182"/>
              <a:ext cx="2050473" cy="157018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kumimoji="1" lang="zh-TW" altLang="en-US">
                <a:solidFill>
                  <a:prstClr val="white"/>
                </a:solidFill>
                <a:latin typeface="Calibri"/>
                <a:ea typeface="新細明體" panose="02020500000000000000" pitchFamily="18" charset="-120"/>
              </a:endParaRPr>
            </a:p>
          </p:txBody>
        </p:sp>
        <p:sp>
          <p:nvSpPr>
            <p:cNvPr id="19" name="文字方塊 18">
              <a:extLst>
                <a:ext uri="{FF2B5EF4-FFF2-40B4-BE49-F238E27FC236}">
                  <a16:creationId xmlns:a16="http://schemas.microsoft.com/office/drawing/2014/main" id="{17C7F04B-C904-43ED-B55D-CAF73B67F3DC}"/>
                </a:ext>
              </a:extLst>
            </p:cNvPr>
            <p:cNvSpPr txBox="1"/>
            <p:nvPr/>
          </p:nvSpPr>
          <p:spPr>
            <a:xfrm>
              <a:off x="1496290" y="646775"/>
              <a:ext cx="1717964" cy="1300430"/>
            </a:xfrm>
            <a:prstGeom prst="rect">
              <a:avLst/>
            </a:prstGeom>
            <a:grpFill/>
          </p:spPr>
          <p:txBody>
            <a:bodyPr wrap="square" rtlCol="0">
              <a:spAutoFit/>
            </a:bodyPr>
            <a:lstStyle/>
            <a:p>
              <a:pPr algn="ctr" fontAlgn="base">
                <a:spcBef>
                  <a:spcPct val="0"/>
                </a:spcBef>
                <a:spcAft>
                  <a:spcPct val="0"/>
                </a:spcAft>
                <a:defRPr/>
              </a:pPr>
              <a:r>
                <a:rPr kumimoji="1" lang="en-US" altLang="zh-TW" sz="21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rPr>
                <a:t>Top of</a:t>
              </a:r>
            </a:p>
            <a:p>
              <a:pPr algn="ctr" fontAlgn="base">
                <a:spcBef>
                  <a:spcPct val="0"/>
                </a:spcBef>
                <a:spcAft>
                  <a:spcPct val="0"/>
                </a:spcAft>
                <a:defRPr/>
              </a:pPr>
              <a:r>
                <a:rPr kumimoji="1" lang="en-US" altLang="zh-TW" sz="21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rPr>
                <a:t>the Plant</a:t>
              </a:r>
              <a:endParaRPr kumimoji="1" lang="zh-TW" altLang="en-US" sz="21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endParaRPr>
            </a:p>
          </p:txBody>
        </p:sp>
      </p:grpSp>
      <p:grpSp>
        <p:nvGrpSpPr>
          <p:cNvPr id="20" name="群組 19">
            <a:extLst>
              <a:ext uri="{FF2B5EF4-FFF2-40B4-BE49-F238E27FC236}">
                <a16:creationId xmlns:a16="http://schemas.microsoft.com/office/drawing/2014/main" id="{C97859CD-12CA-47EE-8116-54E4A31D2C6F}"/>
              </a:ext>
            </a:extLst>
          </p:cNvPr>
          <p:cNvGrpSpPr/>
          <p:nvPr/>
        </p:nvGrpSpPr>
        <p:grpSpPr>
          <a:xfrm>
            <a:off x="5327073" y="4036171"/>
            <a:ext cx="1537855" cy="891887"/>
            <a:chOff x="1330035" y="554182"/>
            <a:chExt cx="2050473" cy="1570182"/>
          </a:xfrm>
          <a:solidFill>
            <a:schemeClr val="bg1"/>
          </a:solidFill>
        </p:grpSpPr>
        <p:sp>
          <p:nvSpPr>
            <p:cNvPr id="21" name="矩形 20">
              <a:extLst>
                <a:ext uri="{FF2B5EF4-FFF2-40B4-BE49-F238E27FC236}">
                  <a16:creationId xmlns:a16="http://schemas.microsoft.com/office/drawing/2014/main" id="{FC068570-1CD1-4914-82DF-2BD80ACBE4E0}"/>
                </a:ext>
              </a:extLst>
            </p:cNvPr>
            <p:cNvSpPr/>
            <p:nvPr/>
          </p:nvSpPr>
          <p:spPr>
            <a:xfrm>
              <a:off x="1330035" y="554182"/>
              <a:ext cx="2050473" cy="157018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kumimoji="1" lang="zh-TW" altLang="en-US">
                <a:solidFill>
                  <a:prstClr val="white"/>
                </a:solidFill>
                <a:latin typeface="Calibri"/>
                <a:ea typeface="新細明體" panose="02020500000000000000" pitchFamily="18" charset="-120"/>
              </a:endParaRPr>
            </a:p>
          </p:txBody>
        </p:sp>
        <p:sp>
          <p:nvSpPr>
            <p:cNvPr id="22" name="文字方塊 21">
              <a:extLst>
                <a:ext uri="{FF2B5EF4-FFF2-40B4-BE49-F238E27FC236}">
                  <a16:creationId xmlns:a16="http://schemas.microsoft.com/office/drawing/2014/main" id="{7E8253A1-B6E9-41B8-89DD-99C31CEDD8EC}"/>
                </a:ext>
              </a:extLst>
            </p:cNvPr>
            <p:cNvSpPr txBox="1"/>
            <p:nvPr/>
          </p:nvSpPr>
          <p:spPr>
            <a:xfrm>
              <a:off x="1413162" y="660096"/>
              <a:ext cx="1884218" cy="1300430"/>
            </a:xfrm>
            <a:prstGeom prst="rect">
              <a:avLst/>
            </a:prstGeom>
            <a:grpFill/>
          </p:spPr>
          <p:txBody>
            <a:bodyPr wrap="square" rtlCol="0">
              <a:spAutoFit/>
            </a:bodyPr>
            <a:lstStyle/>
            <a:p>
              <a:pPr algn="ctr" fontAlgn="base">
                <a:spcBef>
                  <a:spcPct val="0"/>
                </a:spcBef>
                <a:spcAft>
                  <a:spcPct val="0"/>
                </a:spcAft>
                <a:defRPr/>
              </a:pPr>
              <a:r>
                <a:rPr kumimoji="1" lang="en-US" altLang="zh-TW" sz="21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rPr>
                <a:t>Bottom of</a:t>
              </a:r>
            </a:p>
            <a:p>
              <a:pPr algn="ctr" fontAlgn="base">
                <a:spcBef>
                  <a:spcPct val="0"/>
                </a:spcBef>
                <a:spcAft>
                  <a:spcPct val="0"/>
                </a:spcAft>
                <a:defRPr/>
              </a:pPr>
              <a:r>
                <a:rPr kumimoji="1" lang="en-US" altLang="zh-TW" sz="21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rPr>
                <a:t>the Plant</a:t>
              </a:r>
              <a:endParaRPr kumimoji="1" lang="zh-TW" altLang="en-US" sz="2100" dirty="0">
                <a:solidFill>
                  <a:srgbClr val="4F81BD">
                    <a:lumMod val="75000"/>
                  </a:srgbClr>
                </a:solidFill>
                <a:latin typeface="Times New Roman" panose="02020603050405020304" pitchFamily="18" charset="0"/>
                <a:ea typeface="標楷體" pitchFamily="65" charset="-120"/>
                <a:cs typeface="Times New Roman" panose="02020603050405020304" pitchFamily="18" charset="0"/>
              </a:endParaRPr>
            </a:p>
          </p:txBody>
        </p:sp>
      </p:grpSp>
      <p:sp>
        <p:nvSpPr>
          <p:cNvPr id="23" name="標題 3">
            <a:extLst>
              <a:ext uri="{FF2B5EF4-FFF2-40B4-BE49-F238E27FC236}">
                <a16:creationId xmlns:a16="http://schemas.microsoft.com/office/drawing/2014/main" id="{61A82B1F-50F5-4688-ADE4-2BD640DEEF1D}"/>
              </a:ext>
            </a:extLst>
          </p:cNvPr>
          <p:cNvSpPr txBox="1">
            <a:spLocks/>
          </p:cNvSpPr>
          <p:nvPr/>
        </p:nvSpPr>
        <p:spPr>
          <a:xfrm>
            <a:off x="3935760" y="5708883"/>
            <a:ext cx="4460032" cy="53392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2800" dirty="0">
                <a:solidFill>
                  <a:prstClr val="black"/>
                </a:solidFill>
                <a:latin typeface="Calibri"/>
                <a:ea typeface="新細明體" panose="02020500000000000000" pitchFamily="18" charset="-120"/>
              </a:rPr>
              <a:t>more on </a:t>
            </a:r>
            <a:r>
              <a:rPr lang="en-US" altLang="zh-TW" sz="2800" dirty="0">
                <a:solidFill>
                  <a:prstClr val="black"/>
                </a:solidFill>
                <a:latin typeface="Calibri"/>
                <a:ea typeface="新細明體" panose="02020500000000000000" pitchFamily="18" charset="-120"/>
                <a:hlinkClick r:id="rId2"/>
              </a:rPr>
              <a:t>nutrient deficiencies</a:t>
            </a:r>
            <a:endParaRPr lang="zh-TW" altLang="en-US" sz="2800" dirty="0">
              <a:solidFill>
                <a:prstClr val="black"/>
              </a:solidFill>
              <a:latin typeface="Calibri"/>
              <a:ea typeface="新細明體" panose="02020500000000000000" pitchFamily="18" charset="-120"/>
            </a:endParaRPr>
          </a:p>
        </p:txBody>
      </p:sp>
    </p:spTree>
    <p:extLst>
      <p:ext uri="{BB962C8B-B14F-4D97-AF65-F5344CB8AC3E}">
        <p14:creationId xmlns:p14="http://schemas.microsoft.com/office/powerpoint/2010/main" val="270748528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7D7079C-906A-447F-A14B-456C2246A048}"/>
              </a:ext>
            </a:extLst>
          </p:cNvPr>
          <p:cNvSpPr>
            <a:spLocks noGrp="1"/>
          </p:cNvSpPr>
          <p:nvPr>
            <p:ph type="title"/>
          </p:nvPr>
        </p:nvSpPr>
        <p:spPr/>
        <p:txBody>
          <a:bodyPr/>
          <a:lstStyle/>
          <a:p>
            <a:pPr algn="l"/>
            <a:r>
              <a:rPr lang="en-US" altLang="zh-TW" dirty="0"/>
              <a:t>N</a:t>
            </a:r>
            <a:endParaRPr lang="zh-TW" altLang="en-US" dirty="0"/>
          </a:p>
        </p:txBody>
      </p:sp>
      <p:sp>
        <p:nvSpPr>
          <p:cNvPr id="3" name="內容版面配置區 2">
            <a:extLst>
              <a:ext uri="{FF2B5EF4-FFF2-40B4-BE49-F238E27FC236}">
                <a16:creationId xmlns:a16="http://schemas.microsoft.com/office/drawing/2014/main" id="{CED23E93-BF46-4935-920C-FCBFB960360A}"/>
              </a:ext>
            </a:extLst>
          </p:cNvPr>
          <p:cNvSpPr>
            <a:spLocks noGrp="1"/>
          </p:cNvSpPr>
          <p:nvPr>
            <p:ph idx="1"/>
          </p:nvPr>
        </p:nvSpPr>
        <p:spPr>
          <a:xfrm>
            <a:off x="1689008" y="1268760"/>
            <a:ext cx="3038841" cy="4824536"/>
          </a:xfrm>
        </p:spPr>
        <p:txBody>
          <a:bodyPr>
            <a:normAutofit fontScale="92500"/>
          </a:bodyPr>
          <a:lstStyle/>
          <a:p>
            <a:pPr marL="0" indent="0">
              <a:buNone/>
            </a:pPr>
            <a:r>
              <a:rPr lang="en-US" altLang="zh-TW" sz="2400" dirty="0"/>
              <a:t>Nitrogen deficiency initially resulted in lighter green color which proceeded to uniform chlorosis (yellowing) of older leaves. Reduced growth was noticeable within the first two weeks of exposure to the deficient conditions (A). Severe chlorosis of older leaves was observed after three weeks of deficient conditions (B)</a:t>
            </a:r>
            <a:endParaRPr lang="zh-TW" altLang="en-US" sz="2400" dirty="0"/>
          </a:p>
        </p:txBody>
      </p:sp>
      <p:pic>
        <p:nvPicPr>
          <p:cNvPr id="4" name="圖片 3">
            <a:extLst>
              <a:ext uri="{FF2B5EF4-FFF2-40B4-BE49-F238E27FC236}">
                <a16:creationId xmlns:a16="http://schemas.microsoft.com/office/drawing/2014/main" id="{3748F51F-4802-4497-9519-6ACDEE30EDA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62842" y="-10304"/>
            <a:ext cx="6105159" cy="6868304"/>
          </a:xfrm>
          <a:prstGeom prst="rect">
            <a:avLst/>
          </a:prstGeom>
        </p:spPr>
      </p:pic>
    </p:spTree>
    <p:extLst>
      <p:ext uri="{BB962C8B-B14F-4D97-AF65-F5344CB8AC3E}">
        <p14:creationId xmlns:p14="http://schemas.microsoft.com/office/powerpoint/2010/main" val="332238497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4DFFB5-49D5-41F3-8F69-960B3F176F9B}"/>
              </a:ext>
            </a:extLst>
          </p:cNvPr>
          <p:cNvSpPr>
            <a:spLocks noGrp="1"/>
          </p:cNvSpPr>
          <p:nvPr>
            <p:ph type="title"/>
          </p:nvPr>
        </p:nvSpPr>
        <p:spPr/>
        <p:txBody>
          <a:bodyPr/>
          <a:lstStyle/>
          <a:p>
            <a:pPr algn="l"/>
            <a:r>
              <a:rPr lang="en-US" altLang="zh-TW" dirty="0"/>
              <a:t>Mg</a:t>
            </a:r>
            <a:endParaRPr lang="zh-TW" altLang="en-US" dirty="0"/>
          </a:p>
        </p:txBody>
      </p:sp>
      <p:sp>
        <p:nvSpPr>
          <p:cNvPr id="3" name="內容版面配置區 2">
            <a:extLst>
              <a:ext uri="{FF2B5EF4-FFF2-40B4-BE49-F238E27FC236}">
                <a16:creationId xmlns:a16="http://schemas.microsoft.com/office/drawing/2014/main" id="{22713CE4-DEB9-48E8-A7A7-41D46C52DB39}"/>
              </a:ext>
            </a:extLst>
          </p:cNvPr>
          <p:cNvSpPr>
            <a:spLocks noGrp="1"/>
          </p:cNvSpPr>
          <p:nvPr>
            <p:ph idx="1"/>
          </p:nvPr>
        </p:nvSpPr>
        <p:spPr>
          <a:xfrm>
            <a:off x="2999656" y="116632"/>
            <a:ext cx="7560840" cy="1684784"/>
          </a:xfrm>
        </p:spPr>
        <p:txBody>
          <a:bodyPr>
            <a:normAutofit/>
          </a:bodyPr>
          <a:lstStyle/>
          <a:p>
            <a:pPr marL="0" indent="0">
              <a:buNone/>
            </a:pPr>
            <a:r>
              <a:rPr lang="en-US" altLang="zh-TW" sz="2000" dirty="0"/>
              <a:t>About 10 days after deficient conditions mature leaves exhibited light interveinal chlorosis (A) and shortly thereafter marginal necrosis was visible (B). After three weeks of Mg deficient conditions, all lower leaves exhibited severe interveinal chlorosis as well as marginal necrosis and some scattered necrotic spots along the leaf blade (C)</a:t>
            </a:r>
            <a:endParaRPr lang="zh-TW" altLang="en-US" sz="2000" dirty="0"/>
          </a:p>
        </p:txBody>
      </p:sp>
      <p:pic>
        <p:nvPicPr>
          <p:cNvPr id="4" name="圖片 3">
            <a:extLst>
              <a:ext uri="{FF2B5EF4-FFF2-40B4-BE49-F238E27FC236}">
                <a16:creationId xmlns:a16="http://schemas.microsoft.com/office/drawing/2014/main" id="{D443BAB4-1F16-4E37-A5F2-97FABB23921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1824648"/>
            <a:ext cx="5742688" cy="2828488"/>
          </a:xfrm>
          <a:prstGeom prst="rect">
            <a:avLst/>
          </a:prstGeom>
        </p:spPr>
      </p:pic>
      <p:pic>
        <p:nvPicPr>
          <p:cNvPr id="5" name="圖片 4">
            <a:extLst>
              <a:ext uri="{FF2B5EF4-FFF2-40B4-BE49-F238E27FC236}">
                <a16:creationId xmlns:a16="http://schemas.microsoft.com/office/drawing/2014/main" id="{4C22218F-5EE3-4054-ADAE-58D6A10FE0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46272" y="1801416"/>
            <a:ext cx="4421729" cy="2851720"/>
          </a:xfrm>
          <a:prstGeom prst="rect">
            <a:avLst/>
          </a:prstGeom>
        </p:spPr>
      </p:pic>
      <p:pic>
        <p:nvPicPr>
          <p:cNvPr id="6" name="圖片 5">
            <a:extLst>
              <a:ext uri="{FF2B5EF4-FFF2-40B4-BE49-F238E27FC236}">
                <a16:creationId xmlns:a16="http://schemas.microsoft.com/office/drawing/2014/main" id="{906DBA7A-3F07-46A6-89AF-2E2846F6C8E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45600" y="4653137"/>
            <a:ext cx="6981800" cy="2167333"/>
          </a:xfrm>
          <a:prstGeom prst="rect">
            <a:avLst/>
          </a:prstGeom>
        </p:spPr>
      </p:pic>
    </p:spTree>
    <p:extLst>
      <p:ext uri="{BB962C8B-B14F-4D97-AF65-F5344CB8AC3E}">
        <p14:creationId xmlns:p14="http://schemas.microsoft.com/office/powerpoint/2010/main" val="346225478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B1942C-2052-46D5-AF28-BE5183EE1424}"/>
              </a:ext>
            </a:extLst>
          </p:cNvPr>
          <p:cNvSpPr>
            <a:spLocks noGrp="1"/>
          </p:cNvSpPr>
          <p:nvPr>
            <p:ph type="title"/>
          </p:nvPr>
        </p:nvSpPr>
        <p:spPr/>
        <p:txBody>
          <a:bodyPr/>
          <a:lstStyle/>
          <a:p>
            <a:pPr algn="l"/>
            <a:r>
              <a:rPr lang="en-US" altLang="zh-TW" dirty="0"/>
              <a:t>Fe</a:t>
            </a:r>
            <a:endParaRPr lang="zh-TW" altLang="en-US" dirty="0"/>
          </a:p>
        </p:txBody>
      </p:sp>
      <p:sp>
        <p:nvSpPr>
          <p:cNvPr id="3" name="內容版面配置區 2">
            <a:extLst>
              <a:ext uri="{FF2B5EF4-FFF2-40B4-BE49-F238E27FC236}">
                <a16:creationId xmlns:a16="http://schemas.microsoft.com/office/drawing/2014/main" id="{ED1DD4DE-B08F-4EF8-922D-43B193D10BFE}"/>
              </a:ext>
            </a:extLst>
          </p:cNvPr>
          <p:cNvSpPr>
            <a:spLocks noGrp="1"/>
          </p:cNvSpPr>
          <p:nvPr>
            <p:ph idx="1"/>
          </p:nvPr>
        </p:nvSpPr>
        <p:spPr>
          <a:xfrm>
            <a:off x="2783632" y="274638"/>
            <a:ext cx="7776864" cy="1282154"/>
          </a:xfrm>
        </p:spPr>
        <p:txBody>
          <a:bodyPr>
            <a:normAutofit/>
          </a:bodyPr>
          <a:lstStyle/>
          <a:p>
            <a:pPr marL="0" indent="0">
              <a:buNone/>
            </a:pPr>
            <a:r>
              <a:rPr lang="en-US" altLang="zh-TW" sz="1800" dirty="0"/>
              <a:t>Iron deficiency resulted in interveinal chlorosis of new growth within 10 days of exposure to deficient conditions (A). By the third week similar symptoms became more advanced on the plant and were presented on recently mature and younger leaves (B). </a:t>
            </a:r>
            <a:endParaRPr lang="zh-TW" altLang="en-US" sz="1800" dirty="0"/>
          </a:p>
        </p:txBody>
      </p:sp>
      <p:pic>
        <p:nvPicPr>
          <p:cNvPr id="4" name="圖片 3">
            <a:extLst>
              <a:ext uri="{FF2B5EF4-FFF2-40B4-BE49-F238E27FC236}">
                <a16:creationId xmlns:a16="http://schemas.microsoft.com/office/drawing/2014/main" id="{3D08719B-7743-46F6-8608-D89B813A45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15480" y="1556793"/>
            <a:ext cx="5085728" cy="3289135"/>
          </a:xfrm>
          <a:prstGeom prst="rect">
            <a:avLst/>
          </a:prstGeom>
        </p:spPr>
      </p:pic>
      <p:pic>
        <p:nvPicPr>
          <p:cNvPr id="5" name="圖片 4">
            <a:extLst>
              <a:ext uri="{FF2B5EF4-FFF2-40B4-BE49-F238E27FC236}">
                <a16:creationId xmlns:a16="http://schemas.microsoft.com/office/drawing/2014/main" id="{0B9507F6-4C32-446B-B42A-14925B760F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00186" y="3789040"/>
            <a:ext cx="5062983" cy="3092584"/>
          </a:xfrm>
          <a:prstGeom prst="rect">
            <a:avLst/>
          </a:prstGeom>
        </p:spPr>
      </p:pic>
    </p:spTree>
    <p:extLst>
      <p:ext uri="{BB962C8B-B14F-4D97-AF65-F5344CB8AC3E}">
        <p14:creationId xmlns:p14="http://schemas.microsoft.com/office/powerpoint/2010/main" val="53313694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0004282A-B9AA-4464-A149-8922E0594ABE}"/>
              </a:ext>
            </a:extLst>
          </p:cNvPr>
          <p:cNvSpPr txBox="1">
            <a:spLocks/>
          </p:cNvSpPr>
          <p:nvPr/>
        </p:nvSpPr>
        <p:spPr>
          <a:xfrm>
            <a:off x="2016759" y="4467066"/>
            <a:ext cx="8229600" cy="1296144"/>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altLang="zh-TW" sz="8800">
                <a:solidFill>
                  <a:prstClr val="black">
                    <a:tint val="75000"/>
                  </a:prstClr>
                </a:solidFill>
                <a:latin typeface="Calibri"/>
                <a:ea typeface="新細明體" panose="02020500000000000000" pitchFamily="18" charset="-120"/>
              </a:rPr>
              <a:t>THE</a:t>
            </a:r>
            <a:r>
              <a:rPr lang="zh-TW" altLang="en-US" sz="8800">
                <a:solidFill>
                  <a:prstClr val="black">
                    <a:tint val="75000"/>
                  </a:prstClr>
                </a:solidFill>
                <a:latin typeface="Calibri"/>
                <a:ea typeface="新細明體" panose="02020500000000000000" pitchFamily="18" charset="-120"/>
              </a:rPr>
              <a:t> </a:t>
            </a:r>
            <a:r>
              <a:rPr lang="en-US" altLang="zh-TW" sz="8800">
                <a:solidFill>
                  <a:prstClr val="black">
                    <a:tint val="75000"/>
                  </a:prstClr>
                </a:solidFill>
                <a:latin typeface="Calibri"/>
                <a:ea typeface="新細明體" panose="02020500000000000000" pitchFamily="18" charset="-120"/>
              </a:rPr>
              <a:t>END</a:t>
            </a:r>
            <a:endParaRPr lang="zh-TW" altLang="en-US" sz="8800" dirty="0">
              <a:solidFill>
                <a:prstClr val="black">
                  <a:tint val="75000"/>
                </a:prstClr>
              </a:solidFill>
              <a:latin typeface="Calibri"/>
              <a:ea typeface="新細明體" panose="02020500000000000000" pitchFamily="18" charset="-120"/>
            </a:endParaRPr>
          </a:p>
        </p:txBody>
      </p:sp>
    </p:spTree>
    <p:extLst>
      <p:ext uri="{BB962C8B-B14F-4D97-AF65-F5344CB8AC3E}">
        <p14:creationId xmlns:p14="http://schemas.microsoft.com/office/powerpoint/2010/main" val="251982674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1A7B3B94-A6F0-47FE-9A00-15231F4EC61B}"/>
              </a:ext>
            </a:extLst>
          </p:cNvPr>
          <p:cNvGrpSpPr/>
          <p:nvPr/>
        </p:nvGrpSpPr>
        <p:grpSpPr>
          <a:xfrm>
            <a:off x="2692759" y="1856871"/>
            <a:ext cx="782782" cy="678873"/>
            <a:chOff x="1450109" y="4442690"/>
            <a:chExt cx="1043709" cy="905164"/>
          </a:xfrm>
        </p:grpSpPr>
        <p:sp>
          <p:nvSpPr>
            <p:cNvPr id="8" name="矩形: 圓角 7">
              <a:extLst>
                <a:ext uri="{FF2B5EF4-FFF2-40B4-BE49-F238E27FC236}">
                  <a16:creationId xmlns:a16="http://schemas.microsoft.com/office/drawing/2014/main" id="{A538A042-F734-4EE6-B316-36AE9F862266}"/>
                </a:ext>
              </a:extLst>
            </p:cNvPr>
            <p:cNvSpPr/>
            <p:nvPr/>
          </p:nvSpPr>
          <p:spPr>
            <a:xfrm>
              <a:off x="1450109" y="4442690"/>
              <a:ext cx="1043709" cy="9051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endParaRPr kumimoji="1" lang="zh-TW" altLang="en-US">
                <a:solidFill>
                  <a:prstClr val="black"/>
                </a:solidFill>
                <a:latin typeface="Calibri"/>
                <a:ea typeface="新細明體" panose="02020500000000000000" pitchFamily="18" charset="-120"/>
              </a:endParaRPr>
            </a:p>
          </p:txBody>
        </p:sp>
        <p:sp>
          <p:nvSpPr>
            <p:cNvPr id="9" name="文字方塊 8">
              <a:extLst>
                <a:ext uri="{FF2B5EF4-FFF2-40B4-BE49-F238E27FC236}">
                  <a16:creationId xmlns:a16="http://schemas.microsoft.com/office/drawing/2014/main" id="{13DAC7CE-4900-4248-B961-457050D627D0}"/>
                </a:ext>
              </a:extLst>
            </p:cNvPr>
            <p:cNvSpPr txBox="1"/>
            <p:nvPr/>
          </p:nvSpPr>
          <p:spPr>
            <a:xfrm>
              <a:off x="1534245" y="4541329"/>
              <a:ext cx="875436" cy="738664"/>
            </a:xfrm>
            <a:prstGeom prst="rect">
              <a:avLst/>
            </a:prstGeom>
            <a:noFill/>
          </p:spPr>
          <p:txBody>
            <a:bodyPr wrap="square" rtlCol="0">
              <a:spAutoFit/>
            </a:bodyPr>
            <a:lstStyle/>
            <a:p>
              <a:pPr algn="ctr" fontAlgn="base">
                <a:spcBef>
                  <a:spcPct val="0"/>
                </a:spcBef>
                <a:spcAft>
                  <a:spcPct val="0"/>
                </a:spcAft>
              </a:pPr>
              <a:r>
                <a:rPr kumimoji="1" lang="en-US" altLang="zh-TW" sz="3000" dirty="0">
                  <a:solidFill>
                    <a:prstClr val="black"/>
                  </a:solidFill>
                  <a:latin typeface="Times New Roman" panose="02020603050405020304" pitchFamily="18" charset="0"/>
                  <a:ea typeface="標楷體" pitchFamily="65" charset="-120"/>
                  <a:cs typeface="Times New Roman" panose="02020603050405020304" pitchFamily="18" charset="0"/>
                </a:rPr>
                <a:t>Fe</a:t>
              </a:r>
              <a:endParaRPr kumimoji="1" lang="zh-TW" altLang="en-US" sz="30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grpSp>
      <p:grpSp>
        <p:nvGrpSpPr>
          <p:cNvPr id="10" name="群組 9">
            <a:extLst>
              <a:ext uri="{FF2B5EF4-FFF2-40B4-BE49-F238E27FC236}">
                <a16:creationId xmlns:a16="http://schemas.microsoft.com/office/drawing/2014/main" id="{A347711F-1635-465E-A1C9-B5EBF1FA23E4}"/>
              </a:ext>
            </a:extLst>
          </p:cNvPr>
          <p:cNvGrpSpPr/>
          <p:nvPr/>
        </p:nvGrpSpPr>
        <p:grpSpPr>
          <a:xfrm>
            <a:off x="4290252" y="2434514"/>
            <a:ext cx="782782" cy="678873"/>
            <a:chOff x="1450109" y="4442690"/>
            <a:chExt cx="1043709" cy="905164"/>
          </a:xfrm>
        </p:grpSpPr>
        <p:sp>
          <p:nvSpPr>
            <p:cNvPr id="11" name="矩形: 圓角 10">
              <a:extLst>
                <a:ext uri="{FF2B5EF4-FFF2-40B4-BE49-F238E27FC236}">
                  <a16:creationId xmlns:a16="http://schemas.microsoft.com/office/drawing/2014/main" id="{C5E2CB08-4C7F-4933-874E-2482EC523AC6}"/>
                </a:ext>
              </a:extLst>
            </p:cNvPr>
            <p:cNvSpPr/>
            <p:nvPr/>
          </p:nvSpPr>
          <p:spPr>
            <a:xfrm>
              <a:off x="1450109" y="4442690"/>
              <a:ext cx="1043709" cy="9051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endParaRPr kumimoji="1" lang="zh-TW" altLang="en-US">
                <a:solidFill>
                  <a:prstClr val="black"/>
                </a:solidFill>
                <a:latin typeface="Calibri"/>
                <a:ea typeface="新細明體" panose="02020500000000000000" pitchFamily="18" charset="-120"/>
              </a:endParaRPr>
            </a:p>
          </p:txBody>
        </p:sp>
        <p:sp>
          <p:nvSpPr>
            <p:cNvPr id="12" name="文字方塊 11">
              <a:extLst>
                <a:ext uri="{FF2B5EF4-FFF2-40B4-BE49-F238E27FC236}">
                  <a16:creationId xmlns:a16="http://schemas.microsoft.com/office/drawing/2014/main" id="{FAAE5FB9-1D7A-466C-8CCB-B062A58D93DD}"/>
                </a:ext>
              </a:extLst>
            </p:cNvPr>
            <p:cNvSpPr txBox="1"/>
            <p:nvPr/>
          </p:nvSpPr>
          <p:spPr>
            <a:xfrm>
              <a:off x="1492176" y="4541329"/>
              <a:ext cx="959573" cy="738664"/>
            </a:xfrm>
            <a:prstGeom prst="rect">
              <a:avLst/>
            </a:prstGeom>
            <a:noFill/>
          </p:spPr>
          <p:txBody>
            <a:bodyPr wrap="square" rtlCol="0">
              <a:spAutoFit/>
            </a:bodyPr>
            <a:lstStyle/>
            <a:p>
              <a:pPr algn="ctr" fontAlgn="base">
                <a:spcBef>
                  <a:spcPct val="0"/>
                </a:spcBef>
                <a:spcAft>
                  <a:spcPct val="0"/>
                </a:spcAft>
              </a:pPr>
              <a:r>
                <a:rPr kumimoji="1" lang="en-US" altLang="zh-TW" sz="3000" dirty="0">
                  <a:solidFill>
                    <a:prstClr val="black"/>
                  </a:solidFill>
                  <a:latin typeface="Times New Roman" panose="02020603050405020304" pitchFamily="18" charset="0"/>
                  <a:ea typeface="標楷體" pitchFamily="65" charset="-120"/>
                  <a:cs typeface="Times New Roman" panose="02020603050405020304" pitchFamily="18" charset="0"/>
                </a:rPr>
                <a:t>Mn</a:t>
              </a:r>
              <a:endParaRPr kumimoji="1" lang="zh-TW" altLang="en-US" sz="30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grpSp>
      <p:grpSp>
        <p:nvGrpSpPr>
          <p:cNvPr id="13" name="群組 12">
            <a:extLst>
              <a:ext uri="{FF2B5EF4-FFF2-40B4-BE49-F238E27FC236}">
                <a16:creationId xmlns:a16="http://schemas.microsoft.com/office/drawing/2014/main" id="{4E5BF53B-FBBA-4869-9067-0BF213C01826}"/>
              </a:ext>
            </a:extLst>
          </p:cNvPr>
          <p:cNvGrpSpPr/>
          <p:nvPr/>
        </p:nvGrpSpPr>
        <p:grpSpPr>
          <a:xfrm>
            <a:off x="5704609" y="1398036"/>
            <a:ext cx="782782" cy="678873"/>
            <a:chOff x="1450109" y="4442690"/>
            <a:chExt cx="1043709" cy="905164"/>
          </a:xfrm>
        </p:grpSpPr>
        <p:sp>
          <p:nvSpPr>
            <p:cNvPr id="14" name="矩形: 圓角 13">
              <a:extLst>
                <a:ext uri="{FF2B5EF4-FFF2-40B4-BE49-F238E27FC236}">
                  <a16:creationId xmlns:a16="http://schemas.microsoft.com/office/drawing/2014/main" id="{E02D71C4-26D6-45B1-90A7-2C69103EBECA}"/>
                </a:ext>
              </a:extLst>
            </p:cNvPr>
            <p:cNvSpPr/>
            <p:nvPr/>
          </p:nvSpPr>
          <p:spPr>
            <a:xfrm>
              <a:off x="1450109" y="4442690"/>
              <a:ext cx="1043709" cy="9051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endParaRPr kumimoji="1" lang="zh-TW" altLang="en-US">
                <a:solidFill>
                  <a:prstClr val="black"/>
                </a:solidFill>
                <a:latin typeface="Calibri"/>
                <a:ea typeface="新細明體" panose="02020500000000000000" pitchFamily="18" charset="-120"/>
              </a:endParaRPr>
            </a:p>
          </p:txBody>
        </p:sp>
        <p:sp>
          <p:nvSpPr>
            <p:cNvPr id="15" name="文字方塊 14">
              <a:extLst>
                <a:ext uri="{FF2B5EF4-FFF2-40B4-BE49-F238E27FC236}">
                  <a16:creationId xmlns:a16="http://schemas.microsoft.com/office/drawing/2014/main" id="{AA876CCB-6015-4962-9456-DF65F445737B}"/>
                </a:ext>
              </a:extLst>
            </p:cNvPr>
            <p:cNvSpPr txBox="1"/>
            <p:nvPr/>
          </p:nvSpPr>
          <p:spPr>
            <a:xfrm>
              <a:off x="1534245" y="4541329"/>
              <a:ext cx="875436" cy="738664"/>
            </a:xfrm>
            <a:prstGeom prst="rect">
              <a:avLst/>
            </a:prstGeom>
            <a:noFill/>
          </p:spPr>
          <p:txBody>
            <a:bodyPr wrap="square" rtlCol="0">
              <a:spAutoFit/>
            </a:bodyPr>
            <a:lstStyle/>
            <a:p>
              <a:pPr algn="ctr" fontAlgn="base">
                <a:spcBef>
                  <a:spcPct val="0"/>
                </a:spcBef>
                <a:spcAft>
                  <a:spcPct val="0"/>
                </a:spcAft>
              </a:pPr>
              <a:r>
                <a:rPr kumimoji="1" lang="en-US" altLang="zh-TW" sz="3000" dirty="0">
                  <a:solidFill>
                    <a:prstClr val="black"/>
                  </a:solidFill>
                  <a:latin typeface="Times New Roman" panose="02020603050405020304" pitchFamily="18" charset="0"/>
                  <a:ea typeface="標楷體" pitchFamily="65" charset="-120"/>
                  <a:cs typeface="Times New Roman" panose="02020603050405020304" pitchFamily="18" charset="0"/>
                </a:rPr>
                <a:t>Cu</a:t>
              </a:r>
              <a:endParaRPr kumimoji="1" lang="zh-TW" altLang="en-US" sz="30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grpSp>
      <p:grpSp>
        <p:nvGrpSpPr>
          <p:cNvPr id="16" name="群組 15">
            <a:extLst>
              <a:ext uri="{FF2B5EF4-FFF2-40B4-BE49-F238E27FC236}">
                <a16:creationId xmlns:a16="http://schemas.microsoft.com/office/drawing/2014/main" id="{387010C9-7DC9-4F40-A8C8-B87DAEDDD1E5}"/>
              </a:ext>
            </a:extLst>
          </p:cNvPr>
          <p:cNvGrpSpPr/>
          <p:nvPr/>
        </p:nvGrpSpPr>
        <p:grpSpPr>
          <a:xfrm>
            <a:off x="2694981" y="3611160"/>
            <a:ext cx="782782" cy="678873"/>
            <a:chOff x="1450109" y="4442690"/>
            <a:chExt cx="1043709" cy="905164"/>
          </a:xfrm>
        </p:grpSpPr>
        <p:sp>
          <p:nvSpPr>
            <p:cNvPr id="17" name="矩形: 圓角 16">
              <a:extLst>
                <a:ext uri="{FF2B5EF4-FFF2-40B4-BE49-F238E27FC236}">
                  <a16:creationId xmlns:a16="http://schemas.microsoft.com/office/drawing/2014/main" id="{F2B15BD7-18E3-4708-A491-E1C271C78BA4}"/>
                </a:ext>
              </a:extLst>
            </p:cNvPr>
            <p:cNvSpPr/>
            <p:nvPr/>
          </p:nvSpPr>
          <p:spPr>
            <a:xfrm>
              <a:off x="1450109" y="4442690"/>
              <a:ext cx="1043709" cy="9051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endParaRPr kumimoji="1" lang="zh-TW" altLang="en-US">
                <a:solidFill>
                  <a:prstClr val="black"/>
                </a:solidFill>
                <a:latin typeface="Calibri"/>
                <a:ea typeface="新細明體" panose="02020500000000000000" pitchFamily="18" charset="-120"/>
              </a:endParaRPr>
            </a:p>
          </p:txBody>
        </p:sp>
        <p:sp>
          <p:nvSpPr>
            <p:cNvPr id="18" name="文字方塊 17">
              <a:extLst>
                <a:ext uri="{FF2B5EF4-FFF2-40B4-BE49-F238E27FC236}">
                  <a16:creationId xmlns:a16="http://schemas.microsoft.com/office/drawing/2014/main" id="{F9544486-6F43-4601-A38B-F2717AD27C75}"/>
                </a:ext>
              </a:extLst>
            </p:cNvPr>
            <p:cNvSpPr txBox="1"/>
            <p:nvPr/>
          </p:nvSpPr>
          <p:spPr>
            <a:xfrm>
              <a:off x="1534245" y="4541329"/>
              <a:ext cx="875436" cy="738664"/>
            </a:xfrm>
            <a:prstGeom prst="rect">
              <a:avLst/>
            </a:prstGeom>
            <a:noFill/>
          </p:spPr>
          <p:txBody>
            <a:bodyPr wrap="square" rtlCol="0">
              <a:spAutoFit/>
            </a:bodyPr>
            <a:lstStyle/>
            <a:p>
              <a:pPr algn="ctr" fontAlgn="base">
                <a:spcBef>
                  <a:spcPct val="0"/>
                </a:spcBef>
                <a:spcAft>
                  <a:spcPct val="0"/>
                </a:spcAft>
              </a:pPr>
              <a:r>
                <a:rPr kumimoji="1" lang="en-US" altLang="zh-TW" sz="3000" dirty="0">
                  <a:solidFill>
                    <a:prstClr val="black"/>
                  </a:solidFill>
                  <a:latin typeface="Times New Roman" panose="02020603050405020304" pitchFamily="18" charset="0"/>
                  <a:ea typeface="標楷體" pitchFamily="65" charset="-120"/>
                  <a:cs typeface="Times New Roman" panose="02020603050405020304" pitchFamily="18" charset="0"/>
                </a:rPr>
                <a:t>Ni</a:t>
              </a:r>
              <a:endParaRPr kumimoji="1" lang="zh-TW" altLang="en-US" sz="30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grpSp>
      <p:grpSp>
        <p:nvGrpSpPr>
          <p:cNvPr id="19" name="群組 18">
            <a:extLst>
              <a:ext uri="{FF2B5EF4-FFF2-40B4-BE49-F238E27FC236}">
                <a16:creationId xmlns:a16="http://schemas.microsoft.com/office/drawing/2014/main" id="{4DD6C568-B1C7-4203-B250-3EE1D9F1E7CE}"/>
              </a:ext>
            </a:extLst>
          </p:cNvPr>
          <p:cNvGrpSpPr/>
          <p:nvPr/>
        </p:nvGrpSpPr>
        <p:grpSpPr>
          <a:xfrm>
            <a:off x="7870576" y="3717365"/>
            <a:ext cx="985943" cy="678873"/>
            <a:chOff x="1450109" y="4442690"/>
            <a:chExt cx="1043709" cy="905164"/>
          </a:xfrm>
        </p:grpSpPr>
        <p:sp>
          <p:nvSpPr>
            <p:cNvPr id="20" name="矩形: 圓角 19">
              <a:extLst>
                <a:ext uri="{FF2B5EF4-FFF2-40B4-BE49-F238E27FC236}">
                  <a16:creationId xmlns:a16="http://schemas.microsoft.com/office/drawing/2014/main" id="{A8B8ACCF-DED0-4251-B9FD-0577E446AE97}"/>
                </a:ext>
              </a:extLst>
            </p:cNvPr>
            <p:cNvSpPr/>
            <p:nvPr/>
          </p:nvSpPr>
          <p:spPr>
            <a:xfrm>
              <a:off x="1450109" y="4442690"/>
              <a:ext cx="1043709" cy="9051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endParaRPr kumimoji="1" lang="zh-TW" altLang="en-US">
                <a:solidFill>
                  <a:prstClr val="black"/>
                </a:solidFill>
                <a:latin typeface="Calibri"/>
                <a:ea typeface="新細明體" panose="02020500000000000000" pitchFamily="18" charset="-120"/>
              </a:endParaRPr>
            </a:p>
          </p:txBody>
        </p:sp>
        <p:sp>
          <p:nvSpPr>
            <p:cNvPr id="21" name="文字方塊 20">
              <a:extLst>
                <a:ext uri="{FF2B5EF4-FFF2-40B4-BE49-F238E27FC236}">
                  <a16:creationId xmlns:a16="http://schemas.microsoft.com/office/drawing/2014/main" id="{DCC2C436-18EE-4E3A-AEA8-A0EFDAC60569}"/>
                </a:ext>
              </a:extLst>
            </p:cNvPr>
            <p:cNvSpPr txBox="1"/>
            <p:nvPr/>
          </p:nvSpPr>
          <p:spPr>
            <a:xfrm>
              <a:off x="1526308" y="4541329"/>
              <a:ext cx="891309" cy="738664"/>
            </a:xfrm>
            <a:prstGeom prst="rect">
              <a:avLst/>
            </a:prstGeom>
            <a:noFill/>
          </p:spPr>
          <p:txBody>
            <a:bodyPr wrap="square" rtlCol="0">
              <a:spAutoFit/>
            </a:bodyPr>
            <a:lstStyle/>
            <a:p>
              <a:pPr algn="ctr" fontAlgn="base">
                <a:spcBef>
                  <a:spcPct val="0"/>
                </a:spcBef>
                <a:spcAft>
                  <a:spcPct val="0"/>
                </a:spcAft>
              </a:pPr>
              <a:r>
                <a:rPr kumimoji="1" lang="en-US" altLang="zh-TW" sz="3000" dirty="0">
                  <a:solidFill>
                    <a:prstClr val="black"/>
                  </a:solidFill>
                  <a:latin typeface="Times New Roman" panose="02020603050405020304" pitchFamily="18" charset="0"/>
                  <a:ea typeface="標楷體" pitchFamily="65" charset="-120"/>
                  <a:cs typeface="Times New Roman" panose="02020603050405020304" pitchFamily="18" charset="0"/>
                </a:rPr>
                <a:t>Mo</a:t>
              </a:r>
              <a:endParaRPr kumimoji="1" lang="zh-TW" altLang="en-US" sz="30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grpSp>
      <p:grpSp>
        <p:nvGrpSpPr>
          <p:cNvPr id="22" name="群組 21">
            <a:extLst>
              <a:ext uri="{FF2B5EF4-FFF2-40B4-BE49-F238E27FC236}">
                <a16:creationId xmlns:a16="http://schemas.microsoft.com/office/drawing/2014/main" id="{8A7E3923-6D9B-48B5-B59C-3AA1BFD99D99}"/>
              </a:ext>
            </a:extLst>
          </p:cNvPr>
          <p:cNvGrpSpPr/>
          <p:nvPr/>
        </p:nvGrpSpPr>
        <p:grpSpPr>
          <a:xfrm>
            <a:off x="3719736" y="4091418"/>
            <a:ext cx="782782" cy="678873"/>
            <a:chOff x="1450109" y="4442690"/>
            <a:chExt cx="1043709" cy="905164"/>
          </a:xfrm>
        </p:grpSpPr>
        <p:sp>
          <p:nvSpPr>
            <p:cNvPr id="23" name="矩形: 圓角 22">
              <a:extLst>
                <a:ext uri="{FF2B5EF4-FFF2-40B4-BE49-F238E27FC236}">
                  <a16:creationId xmlns:a16="http://schemas.microsoft.com/office/drawing/2014/main" id="{92867209-F753-475E-BC0E-ACE3FF9C6677}"/>
                </a:ext>
              </a:extLst>
            </p:cNvPr>
            <p:cNvSpPr/>
            <p:nvPr/>
          </p:nvSpPr>
          <p:spPr>
            <a:xfrm>
              <a:off x="1450109" y="4442690"/>
              <a:ext cx="1043709" cy="9051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endParaRPr kumimoji="1" lang="zh-TW" altLang="en-US">
                <a:solidFill>
                  <a:prstClr val="black"/>
                </a:solidFill>
                <a:latin typeface="Calibri"/>
                <a:ea typeface="新細明體" panose="02020500000000000000" pitchFamily="18" charset="-120"/>
              </a:endParaRPr>
            </a:p>
          </p:txBody>
        </p:sp>
        <p:sp>
          <p:nvSpPr>
            <p:cNvPr id="24" name="文字方塊 23">
              <a:extLst>
                <a:ext uri="{FF2B5EF4-FFF2-40B4-BE49-F238E27FC236}">
                  <a16:creationId xmlns:a16="http://schemas.microsoft.com/office/drawing/2014/main" id="{E0435B1D-5F84-407A-A172-23FBB0715A9B}"/>
                </a:ext>
              </a:extLst>
            </p:cNvPr>
            <p:cNvSpPr txBox="1"/>
            <p:nvPr/>
          </p:nvSpPr>
          <p:spPr>
            <a:xfrm>
              <a:off x="1534245" y="4541329"/>
              <a:ext cx="875436" cy="738664"/>
            </a:xfrm>
            <a:prstGeom prst="rect">
              <a:avLst/>
            </a:prstGeom>
            <a:noFill/>
          </p:spPr>
          <p:txBody>
            <a:bodyPr wrap="square" rtlCol="0">
              <a:spAutoFit/>
            </a:bodyPr>
            <a:lstStyle/>
            <a:p>
              <a:pPr algn="ctr" fontAlgn="base">
                <a:spcBef>
                  <a:spcPct val="0"/>
                </a:spcBef>
                <a:spcAft>
                  <a:spcPct val="0"/>
                </a:spcAft>
              </a:pPr>
              <a:r>
                <a:rPr kumimoji="1" lang="en-US" altLang="zh-TW" sz="3000" dirty="0">
                  <a:solidFill>
                    <a:prstClr val="black"/>
                  </a:solidFill>
                  <a:latin typeface="Times New Roman" panose="02020603050405020304" pitchFamily="18" charset="0"/>
                  <a:ea typeface="標楷體" pitchFamily="65" charset="-120"/>
                  <a:cs typeface="Times New Roman" panose="02020603050405020304" pitchFamily="18" charset="0"/>
                </a:rPr>
                <a:t>Cl</a:t>
              </a:r>
              <a:endParaRPr kumimoji="1" lang="zh-TW" altLang="en-US" sz="30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grpSp>
      <p:grpSp>
        <p:nvGrpSpPr>
          <p:cNvPr id="25" name="群組 24">
            <a:extLst>
              <a:ext uri="{FF2B5EF4-FFF2-40B4-BE49-F238E27FC236}">
                <a16:creationId xmlns:a16="http://schemas.microsoft.com/office/drawing/2014/main" id="{67D94135-0EA9-4670-B28D-53BA74351859}"/>
              </a:ext>
            </a:extLst>
          </p:cNvPr>
          <p:cNvGrpSpPr/>
          <p:nvPr/>
        </p:nvGrpSpPr>
        <p:grpSpPr>
          <a:xfrm>
            <a:off x="6987669" y="2750128"/>
            <a:ext cx="782782" cy="678873"/>
            <a:chOff x="1450109" y="4442690"/>
            <a:chExt cx="1043709" cy="905164"/>
          </a:xfrm>
        </p:grpSpPr>
        <p:sp>
          <p:nvSpPr>
            <p:cNvPr id="26" name="矩形: 圓角 25">
              <a:extLst>
                <a:ext uri="{FF2B5EF4-FFF2-40B4-BE49-F238E27FC236}">
                  <a16:creationId xmlns:a16="http://schemas.microsoft.com/office/drawing/2014/main" id="{FB1C58EB-0B31-4333-BC56-9B8C0633B747}"/>
                </a:ext>
              </a:extLst>
            </p:cNvPr>
            <p:cNvSpPr/>
            <p:nvPr/>
          </p:nvSpPr>
          <p:spPr>
            <a:xfrm>
              <a:off x="1450109" y="4442690"/>
              <a:ext cx="1043709" cy="9051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endParaRPr kumimoji="1" lang="zh-TW" altLang="en-US">
                <a:solidFill>
                  <a:prstClr val="black"/>
                </a:solidFill>
                <a:latin typeface="Calibri"/>
                <a:ea typeface="新細明體" panose="02020500000000000000" pitchFamily="18" charset="-120"/>
              </a:endParaRPr>
            </a:p>
          </p:txBody>
        </p:sp>
        <p:sp>
          <p:nvSpPr>
            <p:cNvPr id="27" name="文字方塊 26">
              <a:extLst>
                <a:ext uri="{FF2B5EF4-FFF2-40B4-BE49-F238E27FC236}">
                  <a16:creationId xmlns:a16="http://schemas.microsoft.com/office/drawing/2014/main" id="{578BBDCB-9C6D-4308-AE2F-6DF2D060E1A4}"/>
                </a:ext>
              </a:extLst>
            </p:cNvPr>
            <p:cNvSpPr txBox="1"/>
            <p:nvPr/>
          </p:nvSpPr>
          <p:spPr>
            <a:xfrm>
              <a:off x="1534245" y="4541329"/>
              <a:ext cx="875436" cy="738664"/>
            </a:xfrm>
            <a:prstGeom prst="rect">
              <a:avLst/>
            </a:prstGeom>
            <a:noFill/>
          </p:spPr>
          <p:txBody>
            <a:bodyPr wrap="square" rtlCol="0">
              <a:spAutoFit/>
            </a:bodyPr>
            <a:lstStyle/>
            <a:p>
              <a:pPr algn="ctr" fontAlgn="base">
                <a:spcBef>
                  <a:spcPct val="0"/>
                </a:spcBef>
                <a:spcAft>
                  <a:spcPct val="0"/>
                </a:spcAft>
              </a:pPr>
              <a:r>
                <a:rPr kumimoji="1" lang="en-US" altLang="zh-TW" sz="3000" dirty="0">
                  <a:solidFill>
                    <a:prstClr val="black"/>
                  </a:solidFill>
                  <a:latin typeface="Times New Roman" panose="02020603050405020304" pitchFamily="18" charset="0"/>
                  <a:ea typeface="標楷體" pitchFamily="65" charset="-120"/>
                  <a:cs typeface="Times New Roman" panose="02020603050405020304" pitchFamily="18" charset="0"/>
                </a:rPr>
                <a:t>Zn</a:t>
              </a:r>
              <a:endParaRPr kumimoji="1" lang="zh-TW" altLang="en-US" sz="30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grpSp>
      <p:grpSp>
        <p:nvGrpSpPr>
          <p:cNvPr id="31" name="群組 30">
            <a:extLst>
              <a:ext uri="{FF2B5EF4-FFF2-40B4-BE49-F238E27FC236}">
                <a16:creationId xmlns:a16="http://schemas.microsoft.com/office/drawing/2014/main" id="{6AEB0ACF-5C13-4C7C-A896-4AE8A13755B9}"/>
              </a:ext>
            </a:extLst>
          </p:cNvPr>
          <p:cNvGrpSpPr/>
          <p:nvPr/>
        </p:nvGrpSpPr>
        <p:grpSpPr>
          <a:xfrm>
            <a:off x="8653358" y="2196308"/>
            <a:ext cx="782782" cy="678873"/>
            <a:chOff x="1450109" y="4442690"/>
            <a:chExt cx="1043709" cy="905164"/>
          </a:xfrm>
        </p:grpSpPr>
        <p:sp>
          <p:nvSpPr>
            <p:cNvPr id="32" name="矩形: 圓角 31">
              <a:extLst>
                <a:ext uri="{FF2B5EF4-FFF2-40B4-BE49-F238E27FC236}">
                  <a16:creationId xmlns:a16="http://schemas.microsoft.com/office/drawing/2014/main" id="{E358210D-5E10-4710-AA34-441D3D257B48}"/>
                </a:ext>
              </a:extLst>
            </p:cNvPr>
            <p:cNvSpPr/>
            <p:nvPr/>
          </p:nvSpPr>
          <p:spPr>
            <a:xfrm>
              <a:off x="1450109" y="4442690"/>
              <a:ext cx="1043709" cy="9051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endParaRPr kumimoji="1" lang="zh-TW" altLang="en-US" dirty="0">
                <a:solidFill>
                  <a:prstClr val="black"/>
                </a:solidFill>
                <a:latin typeface="Calibri"/>
                <a:ea typeface="新細明體" panose="02020500000000000000" pitchFamily="18" charset="-120"/>
              </a:endParaRPr>
            </a:p>
          </p:txBody>
        </p:sp>
        <p:sp>
          <p:nvSpPr>
            <p:cNvPr id="33" name="文字方塊 32">
              <a:extLst>
                <a:ext uri="{FF2B5EF4-FFF2-40B4-BE49-F238E27FC236}">
                  <a16:creationId xmlns:a16="http://schemas.microsoft.com/office/drawing/2014/main" id="{6A4841CF-1AE8-46E6-9152-8119D4E58954}"/>
                </a:ext>
              </a:extLst>
            </p:cNvPr>
            <p:cNvSpPr txBox="1"/>
            <p:nvPr/>
          </p:nvSpPr>
          <p:spPr>
            <a:xfrm>
              <a:off x="1611744" y="4541329"/>
              <a:ext cx="720437" cy="738664"/>
            </a:xfrm>
            <a:prstGeom prst="rect">
              <a:avLst/>
            </a:prstGeom>
            <a:noFill/>
          </p:spPr>
          <p:txBody>
            <a:bodyPr wrap="square" rtlCol="0">
              <a:spAutoFit/>
            </a:bodyPr>
            <a:lstStyle/>
            <a:p>
              <a:pPr algn="ctr" fontAlgn="base">
                <a:spcBef>
                  <a:spcPct val="0"/>
                </a:spcBef>
                <a:spcAft>
                  <a:spcPct val="0"/>
                </a:spcAft>
              </a:pPr>
              <a:r>
                <a:rPr kumimoji="1" lang="en-US" altLang="zh-TW" sz="3000" dirty="0">
                  <a:solidFill>
                    <a:prstClr val="black"/>
                  </a:solidFill>
                  <a:latin typeface="Times New Roman" panose="02020603050405020304" pitchFamily="18" charset="0"/>
                  <a:ea typeface="標楷體" pitchFamily="65" charset="-120"/>
                  <a:cs typeface="Times New Roman" panose="02020603050405020304" pitchFamily="18" charset="0"/>
                </a:rPr>
                <a:t>B</a:t>
              </a:r>
              <a:endParaRPr kumimoji="1" lang="zh-TW" altLang="en-US" sz="30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grpSp>
      <p:sp>
        <p:nvSpPr>
          <p:cNvPr id="34" name="文字方塊 33">
            <a:extLst>
              <a:ext uri="{FF2B5EF4-FFF2-40B4-BE49-F238E27FC236}">
                <a16:creationId xmlns:a16="http://schemas.microsoft.com/office/drawing/2014/main" id="{A26C3A62-A98B-445A-A793-1C6C7F696963}"/>
              </a:ext>
            </a:extLst>
          </p:cNvPr>
          <p:cNvSpPr txBox="1"/>
          <p:nvPr/>
        </p:nvSpPr>
        <p:spPr>
          <a:xfrm>
            <a:off x="4365914" y="5085905"/>
            <a:ext cx="3460173" cy="1015663"/>
          </a:xfrm>
          <a:prstGeom prst="rect">
            <a:avLst/>
          </a:prstGeom>
          <a:noFill/>
        </p:spPr>
        <p:txBody>
          <a:bodyPr wrap="square" rtlCol="0">
            <a:spAutoFit/>
          </a:bodyPr>
          <a:lstStyle/>
          <a:p>
            <a:pPr algn="ctr" fontAlgn="base">
              <a:spcBef>
                <a:spcPct val="0"/>
              </a:spcBef>
              <a:spcAft>
                <a:spcPct val="0"/>
              </a:spcAft>
            </a:pPr>
            <a:r>
              <a:rPr kumimoji="1" lang="en-US" altLang="zh-TW" sz="2000" dirty="0">
                <a:solidFill>
                  <a:prstClr val="black"/>
                </a:solidFill>
                <a:latin typeface="Times New Roman" panose="02020603050405020304" pitchFamily="18" charset="0"/>
                <a:ea typeface="標楷體" pitchFamily="65" charset="-120"/>
                <a:cs typeface="Times New Roman" panose="02020603050405020304" pitchFamily="18" charset="0"/>
              </a:rPr>
              <a:t>Other important trace elements</a:t>
            </a:r>
          </a:p>
          <a:p>
            <a:pPr algn="ctr" fontAlgn="base">
              <a:spcBef>
                <a:spcPct val="0"/>
              </a:spcBef>
              <a:spcAft>
                <a:spcPct val="0"/>
              </a:spcAft>
            </a:pPr>
            <a:r>
              <a:rPr kumimoji="1" lang="en-US" altLang="zh-TW" sz="2000" dirty="0">
                <a:solidFill>
                  <a:prstClr val="black"/>
                </a:solidFill>
                <a:latin typeface="Times New Roman" panose="02020603050405020304" pitchFamily="18" charset="0"/>
                <a:ea typeface="標楷體" pitchFamily="65" charset="-120"/>
                <a:cs typeface="Times New Roman" panose="02020603050405020304" pitchFamily="18" charset="0"/>
              </a:rPr>
              <a:t>Micro nutrients</a:t>
            </a:r>
          </a:p>
          <a:p>
            <a:pPr algn="ctr" fontAlgn="base">
              <a:spcBef>
                <a:spcPct val="0"/>
              </a:spcBef>
              <a:spcAft>
                <a:spcPct val="0"/>
              </a:spcAft>
            </a:pPr>
            <a:r>
              <a:rPr kumimoji="1" lang="en-US" altLang="zh-TW" sz="2000" dirty="0">
                <a:solidFill>
                  <a:prstClr val="black"/>
                </a:solidFill>
                <a:latin typeface="Times New Roman" panose="02020603050405020304" pitchFamily="18" charset="0"/>
                <a:ea typeface="標楷體" pitchFamily="65" charset="-120"/>
                <a:cs typeface="Times New Roman" panose="02020603050405020304" pitchFamily="18" charset="0"/>
              </a:rPr>
              <a:t>Micro elements</a:t>
            </a:r>
            <a:endParaRPr kumimoji="1" lang="zh-TW" altLang="en-US" sz="20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cxnSp>
        <p:nvCxnSpPr>
          <p:cNvPr id="3" name="直線接點 2">
            <a:extLst>
              <a:ext uri="{FF2B5EF4-FFF2-40B4-BE49-F238E27FC236}">
                <a16:creationId xmlns:a16="http://schemas.microsoft.com/office/drawing/2014/main" id="{D5398B98-9A7B-4637-B18A-91FDE5AA81C3}"/>
              </a:ext>
            </a:extLst>
          </p:cNvPr>
          <p:cNvCxnSpPr/>
          <p:nvPr/>
        </p:nvCxnSpPr>
        <p:spPr>
          <a:xfrm>
            <a:off x="2063552" y="2924944"/>
            <a:ext cx="4752528" cy="1656184"/>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grpSp>
        <p:nvGrpSpPr>
          <p:cNvPr id="28" name="群組 27">
            <a:extLst>
              <a:ext uri="{FF2B5EF4-FFF2-40B4-BE49-F238E27FC236}">
                <a16:creationId xmlns:a16="http://schemas.microsoft.com/office/drawing/2014/main" id="{AD276AA7-E3C5-4FD1-A851-4ED94A222B7A}"/>
              </a:ext>
            </a:extLst>
          </p:cNvPr>
          <p:cNvGrpSpPr/>
          <p:nvPr/>
        </p:nvGrpSpPr>
        <p:grpSpPr>
          <a:xfrm>
            <a:off x="1500572" y="3451907"/>
            <a:ext cx="782782" cy="678873"/>
            <a:chOff x="1450109" y="4442690"/>
            <a:chExt cx="1043709" cy="905164"/>
          </a:xfrm>
        </p:grpSpPr>
        <p:sp>
          <p:nvSpPr>
            <p:cNvPr id="29" name="矩形: 圓角 28">
              <a:extLst>
                <a:ext uri="{FF2B5EF4-FFF2-40B4-BE49-F238E27FC236}">
                  <a16:creationId xmlns:a16="http://schemas.microsoft.com/office/drawing/2014/main" id="{069AA666-E2C0-49D0-B696-05E59064E93A}"/>
                </a:ext>
              </a:extLst>
            </p:cNvPr>
            <p:cNvSpPr/>
            <p:nvPr/>
          </p:nvSpPr>
          <p:spPr>
            <a:xfrm>
              <a:off x="1450109" y="4442690"/>
              <a:ext cx="1043709" cy="9051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endParaRPr kumimoji="1" lang="zh-TW" altLang="en-US">
                <a:solidFill>
                  <a:prstClr val="black"/>
                </a:solidFill>
                <a:latin typeface="Calibri"/>
                <a:ea typeface="新細明體" panose="02020500000000000000" pitchFamily="18" charset="-120"/>
              </a:endParaRPr>
            </a:p>
          </p:txBody>
        </p:sp>
        <p:sp>
          <p:nvSpPr>
            <p:cNvPr id="30" name="文字方塊 29">
              <a:extLst>
                <a:ext uri="{FF2B5EF4-FFF2-40B4-BE49-F238E27FC236}">
                  <a16:creationId xmlns:a16="http://schemas.microsoft.com/office/drawing/2014/main" id="{6B3D5311-BBD5-4DCE-BE01-44F436E73F36}"/>
                </a:ext>
              </a:extLst>
            </p:cNvPr>
            <p:cNvSpPr txBox="1"/>
            <p:nvPr/>
          </p:nvSpPr>
          <p:spPr>
            <a:xfrm>
              <a:off x="1534245" y="4541329"/>
              <a:ext cx="875436" cy="738664"/>
            </a:xfrm>
            <a:prstGeom prst="rect">
              <a:avLst/>
            </a:prstGeom>
            <a:noFill/>
          </p:spPr>
          <p:txBody>
            <a:bodyPr wrap="square" rtlCol="0">
              <a:spAutoFit/>
            </a:bodyPr>
            <a:lstStyle/>
            <a:p>
              <a:pPr algn="ctr" fontAlgn="base">
                <a:spcBef>
                  <a:spcPct val="0"/>
                </a:spcBef>
                <a:spcAft>
                  <a:spcPct val="0"/>
                </a:spcAft>
              </a:pPr>
              <a:r>
                <a:rPr kumimoji="1" lang="en-US" altLang="zh-TW" sz="3000" dirty="0">
                  <a:solidFill>
                    <a:prstClr val="black"/>
                  </a:solidFill>
                  <a:latin typeface="Times New Roman" panose="02020603050405020304" pitchFamily="18" charset="0"/>
                  <a:ea typeface="標楷體" pitchFamily="65" charset="-120"/>
                  <a:cs typeface="Times New Roman" panose="02020603050405020304" pitchFamily="18" charset="0"/>
                </a:rPr>
                <a:t>Si</a:t>
              </a:r>
              <a:endParaRPr kumimoji="1" lang="zh-TW" altLang="en-US" sz="30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grpSp>
    </p:spTree>
    <p:extLst>
      <p:ext uri="{BB962C8B-B14F-4D97-AF65-F5344CB8AC3E}">
        <p14:creationId xmlns:p14="http://schemas.microsoft.com/office/powerpoint/2010/main" val="177294101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1991519" y="260649"/>
          <a:ext cx="8208962" cy="6080127"/>
        </p:xfrm>
        <a:graphic>
          <a:graphicData uri="http://schemas.openxmlformats.org/drawingml/2006/table">
            <a:tbl>
              <a:tblPr/>
              <a:tblGrid>
                <a:gridCol w="1622425">
                  <a:extLst>
                    <a:ext uri="{9D8B030D-6E8A-4147-A177-3AD203B41FA5}">
                      <a16:colId xmlns:a16="http://schemas.microsoft.com/office/drawing/2014/main" val="20000"/>
                    </a:ext>
                  </a:extLst>
                </a:gridCol>
                <a:gridCol w="1035050">
                  <a:extLst>
                    <a:ext uri="{9D8B030D-6E8A-4147-A177-3AD203B41FA5}">
                      <a16:colId xmlns:a16="http://schemas.microsoft.com/office/drawing/2014/main" val="20001"/>
                    </a:ext>
                  </a:extLst>
                </a:gridCol>
                <a:gridCol w="1511300">
                  <a:extLst>
                    <a:ext uri="{9D8B030D-6E8A-4147-A177-3AD203B41FA5}">
                      <a16:colId xmlns:a16="http://schemas.microsoft.com/office/drawing/2014/main" val="20002"/>
                    </a:ext>
                  </a:extLst>
                </a:gridCol>
                <a:gridCol w="2103437">
                  <a:extLst>
                    <a:ext uri="{9D8B030D-6E8A-4147-A177-3AD203B41FA5}">
                      <a16:colId xmlns:a16="http://schemas.microsoft.com/office/drawing/2014/main" val="20003"/>
                    </a:ext>
                  </a:extLst>
                </a:gridCol>
                <a:gridCol w="1936750">
                  <a:extLst>
                    <a:ext uri="{9D8B030D-6E8A-4147-A177-3AD203B41FA5}">
                      <a16:colId xmlns:a16="http://schemas.microsoft.com/office/drawing/2014/main" val="20004"/>
                    </a:ext>
                  </a:extLst>
                </a:gridCol>
              </a:tblGrid>
              <a:tr h="487680">
                <a:tc gridSpan="5">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rPr>
                        <a:t>19 elements</a:t>
                      </a:r>
                      <a:r>
                        <a:rPr kumimoji="0" lang="zh-TW" altLang="en-US" sz="3200" b="0" i="0" u="none" strike="noStrike" cap="none" normalizeH="0" baseline="0" dirty="0">
                          <a:ln>
                            <a:noFill/>
                          </a:ln>
                          <a:solidFill>
                            <a:srgbClr val="000000"/>
                          </a:solidFill>
                          <a:effectLst/>
                          <a:latin typeface="標楷體" pitchFamily="65" charset="-120"/>
                          <a:ea typeface="標楷體" pitchFamily="65" charset="-120"/>
                        </a:rPr>
                        <a:t> </a:t>
                      </a:r>
                      <a:r>
                        <a:rPr kumimoji="0" lang="en-US" altLang="zh-TW" sz="3200" b="0" i="0" u="none" strike="noStrike" cap="none" normalizeH="0" baseline="0" dirty="0">
                          <a:ln>
                            <a:noFill/>
                          </a:ln>
                          <a:solidFill>
                            <a:srgbClr val="000000"/>
                          </a:solidFill>
                          <a:effectLst/>
                          <a:latin typeface="標楷體" pitchFamily="65" charset="-120"/>
                          <a:ea typeface="標楷體" pitchFamily="65" charset="-120"/>
                        </a:rPr>
                        <a:t>for plants</a:t>
                      </a:r>
                      <a:endParaRPr kumimoji="0" lang="zh-TW" altLang="en-US" sz="3200" b="0" i="0" u="none" strike="noStrike" cap="none" normalizeH="0" baseline="0" dirty="0">
                        <a:ln>
                          <a:noFill/>
                        </a:ln>
                        <a:solidFill>
                          <a:srgbClr val="000000"/>
                        </a:solidFill>
                        <a:effectLst/>
                        <a:latin typeface="標楷體" pitchFamily="65" charset="-120"/>
                        <a:ea typeface="標楷體" pitchFamily="65" charset="-120"/>
                      </a:endParaRPr>
                    </a:p>
                  </a:txBody>
                  <a:tcPr marL="0" marR="0" marT="0" marB="0" anchor="ctr"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032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標楷體" pitchFamily="65" charset="-120"/>
                          <a:ea typeface="標楷體" pitchFamily="65" charset="-120"/>
                        </a:rPr>
                        <a:t>類別</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element</a:t>
                      </a:r>
                      <a:endParaRPr kumimoji="0" lang="zh-TW" altLang="en-US" sz="1800" b="0" i="0" u="none" strike="noStrike" cap="none" normalizeH="0" baseline="0" dirty="0">
                        <a:ln>
                          <a:noFill/>
                        </a:ln>
                        <a:solidFill>
                          <a:srgbClr val="000000"/>
                        </a:solidFill>
                        <a:effectLst/>
                        <a:latin typeface="標楷體" pitchFamily="65" charset="-120"/>
                        <a:ea typeface="標楷體" pitchFamily="65" charset="-12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Atomic weight</a:t>
                      </a:r>
                      <a:endParaRPr kumimoji="0" lang="zh-TW" altLang="en-US" sz="1800" b="0" i="0" u="none" strike="noStrike" cap="none" normalizeH="0" baseline="0" dirty="0">
                        <a:ln>
                          <a:noFill/>
                        </a:ln>
                        <a:solidFill>
                          <a:srgbClr val="000000"/>
                        </a:solidFill>
                        <a:effectLst/>
                        <a:latin typeface="標楷體" pitchFamily="65" charset="-120"/>
                        <a:ea typeface="標楷體" pitchFamily="65" charset="-12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Available form</a:t>
                      </a:r>
                      <a:endParaRPr kumimoji="0" lang="zh-TW" altLang="en-US" sz="1800" b="0" i="0" u="none" strike="noStrike" cap="none" normalizeH="0" baseline="0" dirty="0">
                        <a:ln>
                          <a:noFill/>
                        </a:ln>
                        <a:solidFill>
                          <a:srgbClr val="000000"/>
                        </a:solidFill>
                        <a:effectLst/>
                        <a:latin typeface="標楷體" pitchFamily="65" charset="-120"/>
                        <a:ea typeface="標楷體" pitchFamily="65" charset="-12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TW" sz="1800" b="0" i="0" u="none" strike="noStrike" cap="none" normalizeH="0" baseline="0" dirty="0">
                        <a:ln>
                          <a:noFill/>
                        </a:ln>
                        <a:solidFill>
                          <a:srgbClr val="000000"/>
                        </a:solidFill>
                        <a:effectLst/>
                        <a:latin typeface="標楷體" pitchFamily="65" charset="-120"/>
                        <a:ea typeface="標楷體" pitchFamily="65" charset="-12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0038">
                <a:tc row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Macro</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3</a:t>
                      </a:r>
                      <a:endParaRPr kumimoji="0" lang="zh-TW" altLang="en-US" sz="1800" b="0" i="0" u="none" strike="noStrike" cap="none" normalizeH="0" baseline="0" dirty="0">
                        <a:ln>
                          <a:noFill/>
                        </a:ln>
                        <a:solidFill>
                          <a:srgbClr val="000000"/>
                        </a:solidFill>
                        <a:effectLst/>
                        <a:latin typeface="標楷體" pitchFamily="65" charset="-120"/>
                        <a:ea typeface="標楷體" pitchFamily="65" charset="-12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標楷體" pitchFamily="65" charset="-120"/>
                          <a:ea typeface="標楷體" pitchFamily="65" charset="-120"/>
                        </a:rPr>
                        <a:t>碳 </a:t>
                      </a: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C</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12.01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CO</a:t>
                      </a:r>
                      <a:r>
                        <a:rPr kumimoji="0" lang="en-US" altLang="zh-TW" sz="1800" b="0" i="0" u="none" strike="noStrike" cap="none" normalizeH="0" baseline="-25000">
                          <a:ln>
                            <a:noFill/>
                          </a:ln>
                          <a:solidFill>
                            <a:srgbClr val="000000"/>
                          </a:solidFill>
                          <a:effectLst/>
                          <a:latin typeface="標楷體" pitchFamily="65" charset="-120"/>
                          <a:ea typeface="標楷體" pitchFamily="65" charset="-120"/>
                        </a:rPr>
                        <a:t>2</a:t>
                      </a:r>
                      <a:endParaRPr kumimoji="0" lang="en-US" altLang="zh-TW" sz="1800" b="0" i="0" u="none" strike="noStrike" cap="none" normalizeH="0" baseline="0">
                        <a:ln>
                          <a:noFill/>
                        </a:ln>
                        <a:solidFill>
                          <a:srgbClr val="000000"/>
                        </a:solidFill>
                        <a:effectLst/>
                        <a:latin typeface="標楷體" pitchFamily="65" charset="-120"/>
                        <a:ea typeface="標楷體" pitchFamily="65" charset="-12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1mM  44 mg</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0038">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標楷體" pitchFamily="65" charset="-120"/>
                          <a:ea typeface="標楷體" pitchFamily="65" charset="-120"/>
                        </a:rPr>
                        <a:t>氫 </a:t>
                      </a: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H</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1.01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H</a:t>
                      </a:r>
                      <a:r>
                        <a:rPr kumimoji="0" lang="en-US" altLang="zh-TW" sz="1800" b="0" i="0" u="none" strike="noStrike" cap="none" normalizeH="0" baseline="-25000">
                          <a:ln>
                            <a:noFill/>
                          </a:ln>
                          <a:solidFill>
                            <a:srgbClr val="000000"/>
                          </a:solidFill>
                          <a:effectLst/>
                          <a:latin typeface="標楷體" pitchFamily="65" charset="-120"/>
                          <a:ea typeface="標楷體" pitchFamily="65" charset="-120"/>
                        </a:rPr>
                        <a:t>2</a:t>
                      </a:r>
                      <a:r>
                        <a:rPr kumimoji="0" lang="en-US" altLang="zh-TW" sz="1800" b="0" i="0" u="none" strike="noStrike" cap="none" normalizeH="0" baseline="0">
                          <a:ln>
                            <a:noFill/>
                          </a:ln>
                          <a:solidFill>
                            <a:srgbClr val="000000"/>
                          </a:solidFill>
                          <a:effectLst/>
                          <a:latin typeface="標楷體" pitchFamily="65" charset="-120"/>
                          <a:ea typeface="標楷體" pitchFamily="65" charset="-120"/>
                        </a:rPr>
                        <a:t>O</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1mM  18 mg</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0038">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標楷體" pitchFamily="65" charset="-120"/>
                          <a:ea typeface="標楷體" pitchFamily="65" charset="-120"/>
                        </a:rPr>
                        <a:t>氧 </a:t>
                      </a: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O</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16</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O</a:t>
                      </a:r>
                      <a:r>
                        <a:rPr kumimoji="0" lang="en-US" altLang="zh-TW" sz="1800" b="0" i="0" u="none" strike="noStrike" cap="none" normalizeH="0" baseline="-25000">
                          <a:ln>
                            <a:noFill/>
                          </a:ln>
                          <a:solidFill>
                            <a:srgbClr val="000000"/>
                          </a:solidFill>
                          <a:effectLst/>
                          <a:latin typeface="標楷體" pitchFamily="65" charset="-120"/>
                          <a:ea typeface="標楷體" pitchFamily="65" charset="-120"/>
                        </a:rPr>
                        <a:t>2</a:t>
                      </a:r>
                      <a:endParaRPr kumimoji="0" lang="en-US" altLang="zh-TW" sz="1800" b="0" i="0" u="none" strike="noStrike" cap="none" normalizeH="0" baseline="0">
                        <a:ln>
                          <a:noFill/>
                        </a:ln>
                        <a:solidFill>
                          <a:srgbClr val="000000"/>
                        </a:solidFill>
                        <a:effectLst/>
                        <a:latin typeface="標楷體" pitchFamily="65" charset="-120"/>
                        <a:ea typeface="標楷體" pitchFamily="65" charset="-12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1mM  32 mg</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320">
                <a:tc row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Macro</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6</a:t>
                      </a:r>
                      <a:endParaRPr kumimoji="0" lang="zh-TW" altLang="en-US" sz="1800" b="0" i="0" u="none" strike="noStrike" cap="none" normalizeH="0" baseline="0" dirty="0">
                        <a:ln>
                          <a:noFill/>
                        </a:ln>
                        <a:solidFill>
                          <a:srgbClr val="000000"/>
                        </a:solidFill>
                        <a:effectLst/>
                        <a:latin typeface="標楷體" pitchFamily="65" charset="-120"/>
                        <a:ea typeface="標楷體" pitchFamily="65" charset="-12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標楷體" pitchFamily="65" charset="-120"/>
                          <a:ea typeface="標楷體" pitchFamily="65" charset="-120"/>
                        </a:rPr>
                        <a:t>氮 </a:t>
                      </a: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N</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14.01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NO</a:t>
                      </a:r>
                      <a:r>
                        <a:rPr kumimoji="0" lang="en-US" altLang="zh-TW" sz="1800" b="0" i="0" u="none" strike="noStrike" cap="none" normalizeH="0" baseline="-25000" dirty="0">
                          <a:ln>
                            <a:noFill/>
                          </a:ln>
                          <a:solidFill>
                            <a:srgbClr val="000000"/>
                          </a:solidFill>
                          <a:effectLst/>
                          <a:latin typeface="標楷體" pitchFamily="65" charset="-120"/>
                          <a:ea typeface="標楷體" pitchFamily="65" charset="-120"/>
                        </a:rPr>
                        <a:t>3</a:t>
                      </a:r>
                      <a:r>
                        <a:rPr kumimoji="0" lang="en-US" altLang="zh-TW" sz="1800" b="0" i="0" u="none" strike="noStrike" cap="none" normalizeH="0" baseline="30000" dirty="0">
                          <a:ln>
                            <a:noFill/>
                          </a:ln>
                          <a:solidFill>
                            <a:srgbClr val="000000"/>
                          </a:solidFill>
                          <a:effectLst/>
                          <a:latin typeface="標楷體" pitchFamily="65" charset="-120"/>
                          <a:ea typeface="標楷體" pitchFamily="65" charset="-120"/>
                        </a:rPr>
                        <a:t>-</a:t>
                      </a: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,NH</a:t>
                      </a:r>
                      <a:r>
                        <a:rPr kumimoji="0" lang="en-US" altLang="zh-TW" sz="1800" b="0" i="0" u="none" strike="noStrike" cap="none" normalizeH="0" baseline="-25000" dirty="0">
                          <a:ln>
                            <a:noFill/>
                          </a:ln>
                          <a:solidFill>
                            <a:srgbClr val="000000"/>
                          </a:solidFill>
                          <a:effectLst/>
                          <a:latin typeface="標楷體" pitchFamily="65" charset="-120"/>
                          <a:ea typeface="標楷體" pitchFamily="65" charset="-120"/>
                        </a:rPr>
                        <a:t>4</a:t>
                      </a:r>
                      <a:r>
                        <a:rPr kumimoji="0" lang="en-US" altLang="zh-TW" sz="1800" b="0" i="0" u="none" strike="noStrike" cap="none" normalizeH="0" baseline="30000" dirty="0">
                          <a:ln>
                            <a:noFill/>
                          </a:ln>
                          <a:solidFill>
                            <a:srgbClr val="000000"/>
                          </a:solidFill>
                          <a:effectLst/>
                          <a:latin typeface="標楷體" pitchFamily="65" charset="-120"/>
                          <a:ea typeface="標楷體" pitchFamily="65" charset="-120"/>
                        </a:rPr>
                        <a:t>+</a:t>
                      </a: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1 me = 14.0 mg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32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標楷體" pitchFamily="65" charset="-120"/>
                          <a:ea typeface="標楷體" pitchFamily="65" charset="-120"/>
                        </a:rPr>
                        <a:t>磷 </a:t>
                      </a: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P</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30.98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H</a:t>
                      </a:r>
                      <a:r>
                        <a:rPr kumimoji="0" lang="en-US" altLang="zh-TW" sz="1800" b="0" i="0" u="none" strike="noStrike" cap="none" normalizeH="0" baseline="-25000">
                          <a:ln>
                            <a:noFill/>
                          </a:ln>
                          <a:solidFill>
                            <a:srgbClr val="000000"/>
                          </a:solidFill>
                          <a:effectLst/>
                          <a:latin typeface="標楷體" pitchFamily="65" charset="-120"/>
                          <a:ea typeface="標楷體" pitchFamily="65" charset="-120"/>
                        </a:rPr>
                        <a:t>2</a:t>
                      </a:r>
                      <a:r>
                        <a:rPr kumimoji="0" lang="en-US" altLang="zh-TW" sz="1800" b="0" i="0" u="none" strike="noStrike" cap="none" normalizeH="0" baseline="0">
                          <a:ln>
                            <a:noFill/>
                          </a:ln>
                          <a:solidFill>
                            <a:srgbClr val="000000"/>
                          </a:solidFill>
                          <a:effectLst/>
                          <a:latin typeface="標楷體" pitchFamily="65" charset="-120"/>
                          <a:ea typeface="標楷體" pitchFamily="65" charset="-120"/>
                        </a:rPr>
                        <a:t>PO</a:t>
                      </a:r>
                      <a:r>
                        <a:rPr kumimoji="0" lang="en-US" altLang="zh-TW" sz="1800" b="0" i="0" u="none" strike="noStrike" cap="none" normalizeH="0" baseline="-25000">
                          <a:ln>
                            <a:noFill/>
                          </a:ln>
                          <a:solidFill>
                            <a:srgbClr val="000000"/>
                          </a:solidFill>
                          <a:effectLst/>
                          <a:latin typeface="標楷體" pitchFamily="65" charset="-120"/>
                          <a:ea typeface="標楷體" pitchFamily="65" charset="-120"/>
                        </a:rPr>
                        <a:t>4</a:t>
                      </a:r>
                      <a:r>
                        <a:rPr kumimoji="0" lang="en-US" altLang="zh-TW" sz="1800" b="0" i="0" u="none" strike="noStrike" cap="none" normalizeH="0" baseline="30000">
                          <a:ln>
                            <a:noFill/>
                          </a:ln>
                          <a:solidFill>
                            <a:srgbClr val="000000"/>
                          </a:solidFill>
                          <a:effectLst/>
                          <a:latin typeface="標楷體" pitchFamily="65" charset="-120"/>
                          <a:ea typeface="標楷體" pitchFamily="65" charset="-120"/>
                        </a:rPr>
                        <a:t>-</a:t>
                      </a:r>
                      <a:r>
                        <a:rPr kumimoji="0" lang="en-US" altLang="zh-TW" sz="1800" b="0" i="0" u="none" strike="noStrike" cap="none" normalizeH="0" baseline="0">
                          <a:ln>
                            <a:noFill/>
                          </a:ln>
                          <a:solidFill>
                            <a:srgbClr val="000000"/>
                          </a:solidFill>
                          <a:effectLst/>
                          <a:latin typeface="標楷體" pitchFamily="65" charset="-120"/>
                          <a:ea typeface="標楷體" pitchFamily="65" charset="-120"/>
                        </a:rPr>
                        <a:t>,HPO</a:t>
                      </a:r>
                      <a:r>
                        <a:rPr kumimoji="0" lang="en-US" altLang="zh-TW" sz="1800" b="0" i="0" u="none" strike="noStrike" cap="none" normalizeH="0" baseline="-25000">
                          <a:ln>
                            <a:noFill/>
                          </a:ln>
                          <a:solidFill>
                            <a:srgbClr val="000000"/>
                          </a:solidFill>
                          <a:effectLst/>
                          <a:latin typeface="標楷體" pitchFamily="65" charset="-120"/>
                          <a:ea typeface="標楷體" pitchFamily="65" charset="-120"/>
                        </a:rPr>
                        <a:t>4</a:t>
                      </a:r>
                      <a:r>
                        <a:rPr kumimoji="0" lang="en-US" altLang="zh-TW" sz="1800" b="0" i="0" u="none" strike="noStrike" cap="none" normalizeH="0" baseline="30000">
                          <a:ln>
                            <a:noFill/>
                          </a:ln>
                          <a:solidFill>
                            <a:srgbClr val="000000"/>
                          </a:solidFill>
                          <a:effectLst/>
                          <a:latin typeface="標楷體" pitchFamily="65" charset="-120"/>
                          <a:ea typeface="標楷體" pitchFamily="65" charset="-120"/>
                        </a:rPr>
                        <a:t>-2</a:t>
                      </a:r>
                      <a:r>
                        <a:rPr kumimoji="0" lang="en-US" altLang="zh-TW" sz="18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10.3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32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標楷體" pitchFamily="65" charset="-120"/>
                          <a:ea typeface="標楷體" pitchFamily="65" charset="-120"/>
                        </a:rPr>
                        <a:t>鉀 </a:t>
                      </a: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K</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39.1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K</a:t>
                      </a:r>
                      <a:r>
                        <a:rPr kumimoji="0" lang="en-US" altLang="zh-TW" sz="1800" b="0" i="0" u="none" strike="noStrike" cap="none" normalizeH="0" baseline="30000">
                          <a:ln>
                            <a:noFill/>
                          </a:ln>
                          <a:solidFill>
                            <a:srgbClr val="000000"/>
                          </a:solidFill>
                          <a:effectLst/>
                          <a:latin typeface="標楷體" pitchFamily="65" charset="-120"/>
                          <a:ea typeface="標楷體" pitchFamily="65" charset="-120"/>
                        </a:rPr>
                        <a:t>+</a:t>
                      </a:r>
                      <a:r>
                        <a:rPr kumimoji="0" lang="en-US" altLang="zh-TW" sz="18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39.1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32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標楷體" pitchFamily="65" charset="-120"/>
                          <a:ea typeface="標楷體" pitchFamily="65" charset="-120"/>
                        </a:rPr>
                        <a:t>鈣 </a:t>
                      </a: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Ca</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40.08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Ca</a:t>
                      </a:r>
                      <a:r>
                        <a:rPr kumimoji="0" lang="en-US" altLang="zh-TW" sz="1800" b="0" i="0" u="none" strike="noStrike" cap="none" normalizeH="0" baseline="30000">
                          <a:ln>
                            <a:noFill/>
                          </a:ln>
                          <a:solidFill>
                            <a:srgbClr val="000000"/>
                          </a:solidFill>
                          <a:effectLst/>
                          <a:latin typeface="標楷體" pitchFamily="65" charset="-120"/>
                          <a:ea typeface="標楷體" pitchFamily="65" charset="-120"/>
                        </a:rPr>
                        <a:t>+2</a:t>
                      </a:r>
                      <a:r>
                        <a:rPr kumimoji="0" lang="en-US" altLang="zh-TW" sz="18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20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432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標楷體" pitchFamily="65" charset="-120"/>
                          <a:ea typeface="標楷體" pitchFamily="65" charset="-120"/>
                        </a:rPr>
                        <a:t>鎂 </a:t>
                      </a: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Mg</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24.32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Mg</a:t>
                      </a:r>
                      <a:r>
                        <a:rPr kumimoji="0" lang="en-US" altLang="zh-TW" sz="1800" b="0" i="0" u="none" strike="noStrike" cap="none" normalizeH="0" baseline="30000">
                          <a:ln>
                            <a:noFill/>
                          </a:ln>
                          <a:solidFill>
                            <a:srgbClr val="000000"/>
                          </a:solidFill>
                          <a:effectLst/>
                          <a:latin typeface="標楷體" pitchFamily="65" charset="-120"/>
                          <a:ea typeface="標楷體" pitchFamily="65" charset="-120"/>
                        </a:rPr>
                        <a:t>+2</a:t>
                      </a:r>
                      <a:r>
                        <a:rPr kumimoji="0" lang="en-US" altLang="zh-TW" sz="18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12.1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432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標楷體" pitchFamily="65" charset="-120"/>
                          <a:ea typeface="標楷體" pitchFamily="65" charset="-120"/>
                        </a:rPr>
                        <a:t>硫 </a:t>
                      </a: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S</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32.07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SO</a:t>
                      </a:r>
                      <a:r>
                        <a:rPr kumimoji="0" lang="en-US" altLang="zh-TW" sz="1800" b="0" i="0" u="none" strike="noStrike" cap="none" normalizeH="0" baseline="-25000">
                          <a:ln>
                            <a:noFill/>
                          </a:ln>
                          <a:solidFill>
                            <a:srgbClr val="000000"/>
                          </a:solidFill>
                          <a:effectLst/>
                          <a:latin typeface="標楷體" pitchFamily="65" charset="-120"/>
                          <a:ea typeface="標楷體" pitchFamily="65" charset="-120"/>
                        </a:rPr>
                        <a:t>4</a:t>
                      </a:r>
                      <a:r>
                        <a:rPr kumimoji="0" lang="en-US" altLang="zh-TW" sz="1800" b="0" i="0" u="none" strike="noStrike" cap="none" normalizeH="0" baseline="30000">
                          <a:ln>
                            <a:noFill/>
                          </a:ln>
                          <a:solidFill>
                            <a:srgbClr val="000000"/>
                          </a:solidFill>
                          <a:effectLst/>
                          <a:latin typeface="標楷體" pitchFamily="65" charset="-120"/>
                          <a:ea typeface="標楷體" pitchFamily="65" charset="-120"/>
                        </a:rPr>
                        <a:t>-2</a:t>
                      </a:r>
                      <a:r>
                        <a:rPr kumimoji="0" lang="en-US" altLang="zh-TW" sz="18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16</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4320">
                <a:tc row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Micro</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7</a:t>
                      </a:r>
                      <a:endParaRPr kumimoji="0" lang="zh-TW" altLang="en-US" sz="1800" b="0" i="0" u="none" strike="noStrike" cap="none" normalizeH="0" baseline="0" dirty="0">
                        <a:ln>
                          <a:noFill/>
                        </a:ln>
                        <a:solidFill>
                          <a:srgbClr val="000000"/>
                        </a:solidFill>
                        <a:effectLst/>
                        <a:latin typeface="標楷體" pitchFamily="65" charset="-120"/>
                        <a:ea typeface="標楷體" pitchFamily="65" charset="-12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標楷體" pitchFamily="65" charset="-120"/>
                          <a:ea typeface="標楷體" pitchFamily="65" charset="-120"/>
                        </a:rPr>
                        <a:t>鐵 </a:t>
                      </a: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Fe</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55.85</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Fe</a:t>
                      </a:r>
                      <a:r>
                        <a:rPr kumimoji="0" lang="en-US" altLang="zh-TW" sz="1800" b="0" i="0" u="none" strike="noStrike" cap="none" normalizeH="0" baseline="30000">
                          <a:ln>
                            <a:noFill/>
                          </a:ln>
                          <a:solidFill>
                            <a:srgbClr val="000000"/>
                          </a:solidFill>
                          <a:effectLst/>
                          <a:latin typeface="標楷體" pitchFamily="65" charset="-120"/>
                          <a:ea typeface="標楷體" pitchFamily="65" charset="-120"/>
                        </a:rPr>
                        <a:t>+3</a:t>
                      </a:r>
                      <a:r>
                        <a:rPr kumimoji="0" lang="en-US" altLang="zh-TW" sz="1800" b="0" i="0" u="none" strike="noStrike" cap="none" normalizeH="0" baseline="0">
                          <a:ln>
                            <a:noFill/>
                          </a:ln>
                          <a:solidFill>
                            <a:srgbClr val="000000"/>
                          </a:solidFill>
                          <a:effectLst/>
                          <a:latin typeface="標楷體" pitchFamily="65" charset="-120"/>
                          <a:ea typeface="標楷體" pitchFamily="65" charset="-120"/>
                        </a:rPr>
                        <a:t>,Fe</a:t>
                      </a:r>
                      <a:r>
                        <a:rPr kumimoji="0" lang="en-US" altLang="zh-TW" sz="1800" b="0" i="0" u="none" strike="noStrike" cap="none" normalizeH="0" baseline="30000">
                          <a:ln>
                            <a:noFill/>
                          </a:ln>
                          <a:solidFill>
                            <a:srgbClr val="000000"/>
                          </a:solidFill>
                          <a:effectLst/>
                          <a:latin typeface="標楷體" pitchFamily="65" charset="-120"/>
                          <a:ea typeface="標楷體" pitchFamily="65" charset="-120"/>
                        </a:rPr>
                        <a:t>+2</a:t>
                      </a:r>
                      <a:r>
                        <a:rPr kumimoji="0" lang="en-US" altLang="zh-TW" sz="18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27.9</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7432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標楷體" pitchFamily="65" charset="-120"/>
                          <a:ea typeface="標楷體" pitchFamily="65" charset="-120"/>
                        </a:rPr>
                        <a:t>錳 </a:t>
                      </a: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Mn</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54.94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Mn</a:t>
                      </a:r>
                      <a:r>
                        <a:rPr kumimoji="0" lang="en-US" altLang="zh-TW" sz="1800" b="0" i="0" u="none" strike="noStrike" cap="none" normalizeH="0" baseline="30000">
                          <a:ln>
                            <a:noFill/>
                          </a:ln>
                          <a:solidFill>
                            <a:srgbClr val="000000"/>
                          </a:solidFill>
                          <a:effectLst/>
                          <a:latin typeface="標楷體" pitchFamily="65" charset="-120"/>
                          <a:ea typeface="標楷體" pitchFamily="65" charset="-120"/>
                        </a:rPr>
                        <a:t>+2</a:t>
                      </a:r>
                      <a:r>
                        <a:rPr kumimoji="0" lang="en-US" altLang="zh-TW" sz="18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27.5</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7432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標楷體" pitchFamily="65" charset="-120"/>
                          <a:ea typeface="標楷體" pitchFamily="65" charset="-120"/>
                        </a:rPr>
                        <a:t>硼 </a:t>
                      </a: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B</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10.82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BO</a:t>
                      </a:r>
                      <a:r>
                        <a:rPr kumimoji="0" lang="en-US" altLang="zh-TW" sz="1800" b="0" i="0" u="none" strike="noStrike" cap="none" normalizeH="0" baseline="-25000">
                          <a:ln>
                            <a:noFill/>
                          </a:ln>
                          <a:solidFill>
                            <a:srgbClr val="000000"/>
                          </a:solidFill>
                          <a:effectLst/>
                          <a:latin typeface="標楷體" pitchFamily="65" charset="-120"/>
                          <a:ea typeface="標楷體" pitchFamily="65" charset="-120"/>
                        </a:rPr>
                        <a:t>3</a:t>
                      </a:r>
                      <a:r>
                        <a:rPr kumimoji="0" lang="en-US" altLang="zh-TW" sz="1800" b="0" i="0" u="none" strike="noStrike" cap="none" normalizeH="0" baseline="30000">
                          <a:ln>
                            <a:noFill/>
                          </a:ln>
                          <a:solidFill>
                            <a:srgbClr val="000000"/>
                          </a:solidFill>
                          <a:effectLst/>
                          <a:latin typeface="標楷體" pitchFamily="65" charset="-120"/>
                          <a:ea typeface="標楷體" pitchFamily="65" charset="-120"/>
                        </a:rPr>
                        <a:t>-3</a:t>
                      </a:r>
                      <a:r>
                        <a:rPr kumimoji="0" lang="en-US" altLang="zh-TW" sz="1800" b="0" i="0" u="none" strike="noStrike" cap="none" normalizeH="0" baseline="0">
                          <a:ln>
                            <a:noFill/>
                          </a:ln>
                          <a:solidFill>
                            <a:srgbClr val="000000"/>
                          </a:solidFill>
                          <a:effectLst/>
                          <a:latin typeface="標楷體" pitchFamily="65" charset="-120"/>
                          <a:ea typeface="標楷體" pitchFamily="65" charset="-120"/>
                        </a:rPr>
                        <a:t>,B</a:t>
                      </a:r>
                      <a:r>
                        <a:rPr kumimoji="0" lang="en-US" altLang="zh-TW" sz="1800" b="0" i="0" u="none" strike="noStrike" cap="none" normalizeH="0" baseline="-25000">
                          <a:ln>
                            <a:noFill/>
                          </a:ln>
                          <a:solidFill>
                            <a:srgbClr val="000000"/>
                          </a:solidFill>
                          <a:effectLst/>
                          <a:latin typeface="標楷體" pitchFamily="65" charset="-120"/>
                          <a:ea typeface="標楷體" pitchFamily="65" charset="-120"/>
                        </a:rPr>
                        <a:t>4</a:t>
                      </a:r>
                      <a:r>
                        <a:rPr kumimoji="0" lang="en-US" altLang="zh-TW" sz="1800" b="0" i="0" u="none" strike="noStrike" cap="none" normalizeH="0" baseline="0">
                          <a:ln>
                            <a:noFill/>
                          </a:ln>
                          <a:solidFill>
                            <a:srgbClr val="000000"/>
                          </a:solidFill>
                          <a:effectLst/>
                          <a:latin typeface="標楷體" pitchFamily="65" charset="-120"/>
                          <a:ea typeface="標楷體" pitchFamily="65" charset="-120"/>
                        </a:rPr>
                        <a:t>O</a:t>
                      </a:r>
                      <a:r>
                        <a:rPr kumimoji="0" lang="en-US" altLang="zh-TW" sz="1800" b="0" i="0" u="none" strike="noStrike" cap="none" normalizeH="0" baseline="-25000">
                          <a:ln>
                            <a:noFill/>
                          </a:ln>
                          <a:solidFill>
                            <a:srgbClr val="000000"/>
                          </a:solidFill>
                          <a:effectLst/>
                          <a:latin typeface="標楷體" pitchFamily="65" charset="-120"/>
                          <a:ea typeface="標楷體" pitchFamily="65" charset="-120"/>
                        </a:rPr>
                        <a:t>7</a:t>
                      </a:r>
                      <a:r>
                        <a:rPr kumimoji="0" lang="en-US" altLang="zh-TW" sz="1800" b="0" i="0" u="none" strike="noStrike" cap="none" normalizeH="0" baseline="30000">
                          <a:ln>
                            <a:noFill/>
                          </a:ln>
                          <a:solidFill>
                            <a:srgbClr val="000000"/>
                          </a:solidFill>
                          <a:effectLst/>
                          <a:latin typeface="標楷體" pitchFamily="65" charset="-120"/>
                          <a:ea typeface="標楷體" pitchFamily="65" charset="-120"/>
                        </a:rPr>
                        <a:t>-</a:t>
                      </a:r>
                      <a:r>
                        <a:rPr kumimoji="0" lang="en-US" altLang="zh-TW" sz="18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3.6</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7432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標楷體" pitchFamily="65" charset="-120"/>
                          <a:ea typeface="標楷體" pitchFamily="65" charset="-120"/>
                        </a:rPr>
                        <a:t>銅 </a:t>
                      </a: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Cu</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63.54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Cu</a:t>
                      </a:r>
                      <a:r>
                        <a:rPr kumimoji="0" lang="en-US" altLang="zh-TW" sz="1800" b="0" i="0" u="none" strike="noStrike" cap="none" normalizeH="0" baseline="30000">
                          <a:ln>
                            <a:noFill/>
                          </a:ln>
                          <a:solidFill>
                            <a:srgbClr val="000000"/>
                          </a:solidFill>
                          <a:effectLst/>
                          <a:latin typeface="標楷體" pitchFamily="65" charset="-120"/>
                          <a:ea typeface="標楷體" pitchFamily="65" charset="-120"/>
                        </a:rPr>
                        <a:t>+2</a:t>
                      </a:r>
                      <a:r>
                        <a:rPr kumimoji="0" lang="en-US" altLang="zh-TW" sz="1800" b="0" i="0" u="none" strike="noStrike" cap="none" normalizeH="0" baseline="0">
                          <a:ln>
                            <a:noFill/>
                          </a:ln>
                          <a:solidFill>
                            <a:srgbClr val="000000"/>
                          </a:solidFill>
                          <a:effectLst/>
                          <a:latin typeface="標楷體" pitchFamily="65" charset="-120"/>
                          <a:ea typeface="標楷體" pitchFamily="65" charset="-120"/>
                        </a:rPr>
                        <a:t>,Cu</a:t>
                      </a:r>
                      <a:r>
                        <a:rPr kumimoji="0" lang="en-US" altLang="zh-TW" sz="1800" b="0" i="0" u="none" strike="noStrike" cap="none" normalizeH="0" baseline="30000">
                          <a:ln>
                            <a:noFill/>
                          </a:ln>
                          <a:solidFill>
                            <a:srgbClr val="000000"/>
                          </a:solidFill>
                          <a:effectLst/>
                          <a:latin typeface="標楷體" pitchFamily="65" charset="-120"/>
                          <a:ea typeface="標楷體" pitchFamily="65" charset="-120"/>
                        </a:rPr>
                        <a:t>+</a:t>
                      </a:r>
                      <a:r>
                        <a:rPr kumimoji="0" lang="en-US" altLang="zh-TW" sz="18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31.8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7432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標楷體" pitchFamily="65" charset="-120"/>
                          <a:ea typeface="標楷體" pitchFamily="65" charset="-120"/>
                        </a:rPr>
                        <a:t>鋅 </a:t>
                      </a: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Zn</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65.38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Zn</a:t>
                      </a:r>
                      <a:r>
                        <a:rPr kumimoji="0" lang="en-US" altLang="zh-TW" sz="1800" b="0" i="0" u="none" strike="noStrike" cap="none" normalizeH="0" baseline="30000">
                          <a:ln>
                            <a:noFill/>
                          </a:ln>
                          <a:solidFill>
                            <a:srgbClr val="000000"/>
                          </a:solidFill>
                          <a:effectLst/>
                          <a:latin typeface="標楷體" pitchFamily="65" charset="-120"/>
                          <a:ea typeface="標楷體" pitchFamily="65" charset="-120"/>
                        </a:rPr>
                        <a:t>+2</a:t>
                      </a:r>
                      <a:r>
                        <a:rPr kumimoji="0" lang="en-US" altLang="zh-TW" sz="18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32.7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7432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標楷體" pitchFamily="65" charset="-120"/>
                          <a:ea typeface="標楷體" pitchFamily="65" charset="-120"/>
                        </a:rPr>
                        <a:t>鉬 </a:t>
                      </a: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Mo</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95.95</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MoO</a:t>
                      </a:r>
                      <a:r>
                        <a:rPr kumimoji="0" lang="en-US" altLang="zh-TW" sz="1800" b="0" i="0" u="none" strike="noStrike" cap="none" normalizeH="0" baseline="-25000">
                          <a:ln>
                            <a:noFill/>
                          </a:ln>
                          <a:solidFill>
                            <a:srgbClr val="000000"/>
                          </a:solidFill>
                          <a:effectLst/>
                          <a:latin typeface="標楷體" pitchFamily="65" charset="-120"/>
                          <a:ea typeface="標楷體" pitchFamily="65" charset="-120"/>
                        </a:rPr>
                        <a:t>4</a:t>
                      </a:r>
                      <a:r>
                        <a:rPr kumimoji="0" lang="en-US" altLang="zh-TW" sz="1800" b="0" i="0" u="none" strike="noStrike" cap="none" normalizeH="0" baseline="30000">
                          <a:ln>
                            <a:noFill/>
                          </a:ln>
                          <a:solidFill>
                            <a:srgbClr val="000000"/>
                          </a:solidFill>
                          <a:effectLst/>
                          <a:latin typeface="標楷體" pitchFamily="65" charset="-120"/>
                          <a:ea typeface="標楷體" pitchFamily="65" charset="-120"/>
                        </a:rPr>
                        <a:t>-2</a:t>
                      </a:r>
                      <a:r>
                        <a:rPr kumimoji="0" lang="en-US" altLang="zh-TW" sz="18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48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7432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標楷體" pitchFamily="65" charset="-120"/>
                          <a:ea typeface="標楷體" pitchFamily="65" charset="-120"/>
                        </a:rPr>
                        <a:t>氯 </a:t>
                      </a: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Cl</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35.46</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Cl</a:t>
                      </a:r>
                      <a:r>
                        <a:rPr kumimoji="0" lang="en-US" altLang="zh-TW" sz="1800" b="0" i="0" u="none" strike="noStrike" cap="none" normalizeH="0" baseline="30000">
                          <a:ln>
                            <a:noFill/>
                          </a:ln>
                          <a:solidFill>
                            <a:srgbClr val="000000"/>
                          </a:solidFill>
                          <a:effectLst/>
                          <a:latin typeface="標楷體" pitchFamily="65" charset="-120"/>
                          <a:ea typeface="標楷體" pitchFamily="65" charset="-120"/>
                        </a:rPr>
                        <a:t>-</a:t>
                      </a:r>
                      <a:r>
                        <a:rPr kumimoji="0" lang="en-US" altLang="zh-TW" sz="18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35.4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74320">
                <a:tc row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Special</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3</a:t>
                      </a:r>
                      <a:endParaRPr kumimoji="0" lang="zh-TW" altLang="en-US" sz="1800" b="0" i="0" u="none" strike="noStrike" cap="none" normalizeH="0" baseline="0" dirty="0">
                        <a:ln>
                          <a:noFill/>
                        </a:ln>
                        <a:solidFill>
                          <a:srgbClr val="000000"/>
                        </a:solidFill>
                        <a:effectLst/>
                        <a:latin typeface="標楷體" pitchFamily="65" charset="-120"/>
                        <a:ea typeface="標楷體" pitchFamily="65" charset="-12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標楷體" pitchFamily="65" charset="-120"/>
                          <a:ea typeface="標楷體" pitchFamily="65" charset="-120"/>
                        </a:rPr>
                        <a:t>矽 </a:t>
                      </a: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Si</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28.09</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SiO</a:t>
                      </a:r>
                      <a:r>
                        <a:rPr kumimoji="0" lang="en-US" altLang="zh-TW" sz="1800" b="0" i="0" u="none" strike="noStrike" cap="none" normalizeH="0" baseline="-25000">
                          <a:ln>
                            <a:noFill/>
                          </a:ln>
                          <a:solidFill>
                            <a:srgbClr val="000000"/>
                          </a:solidFill>
                          <a:effectLst/>
                          <a:latin typeface="標楷體" pitchFamily="65" charset="-120"/>
                          <a:ea typeface="標楷體" pitchFamily="65" charset="-120"/>
                        </a:rPr>
                        <a:t>4</a:t>
                      </a:r>
                      <a:r>
                        <a:rPr kumimoji="0" lang="en-US" altLang="zh-TW" sz="1800" b="0" i="0" u="none" strike="noStrike" cap="none" normalizeH="0" baseline="30000">
                          <a:ln>
                            <a:noFill/>
                          </a:ln>
                          <a:solidFill>
                            <a:srgbClr val="000000"/>
                          </a:solidFill>
                          <a:effectLst/>
                          <a:latin typeface="標楷體" pitchFamily="65" charset="-120"/>
                          <a:ea typeface="標楷體" pitchFamily="65" charset="-120"/>
                        </a:rPr>
                        <a:t>-4</a:t>
                      </a:r>
                      <a:endParaRPr kumimoji="0" lang="en-US" altLang="zh-TW" sz="1800" b="0" i="0" u="none" strike="noStrike" cap="none" normalizeH="0" baseline="0">
                        <a:ln>
                          <a:noFill/>
                        </a:ln>
                        <a:solidFill>
                          <a:srgbClr val="000000"/>
                        </a:solidFill>
                        <a:effectLst/>
                        <a:latin typeface="標楷體" pitchFamily="65" charset="-120"/>
                        <a:ea typeface="標楷體" pitchFamily="65" charset="-12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27432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標楷體" pitchFamily="65" charset="-120"/>
                          <a:ea typeface="標楷體" pitchFamily="65" charset="-120"/>
                        </a:rPr>
                        <a:t>鋁 </a:t>
                      </a: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Al</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26.98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Al</a:t>
                      </a:r>
                      <a:r>
                        <a:rPr kumimoji="0" lang="en-US" altLang="zh-TW" sz="1800" b="0" i="0" u="none" strike="noStrike" cap="none" normalizeH="0" baseline="30000">
                          <a:ln>
                            <a:noFill/>
                          </a:ln>
                          <a:solidFill>
                            <a:srgbClr val="000000"/>
                          </a:solidFill>
                          <a:effectLst/>
                          <a:latin typeface="標楷體" pitchFamily="65" charset="-120"/>
                          <a:ea typeface="標楷體" pitchFamily="65" charset="-120"/>
                        </a:rPr>
                        <a:t>+3</a:t>
                      </a:r>
                      <a:endParaRPr kumimoji="0" lang="en-US" altLang="zh-TW" sz="1800" b="0" i="0" u="none" strike="noStrike" cap="none" normalizeH="0" baseline="0">
                        <a:ln>
                          <a:noFill/>
                        </a:ln>
                        <a:solidFill>
                          <a:srgbClr val="000000"/>
                        </a:solidFill>
                        <a:effectLst/>
                        <a:latin typeface="標楷體" pitchFamily="65" charset="-120"/>
                        <a:ea typeface="標楷體" pitchFamily="65" charset="-12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9</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27432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dirty="0">
                          <a:ln>
                            <a:noFill/>
                          </a:ln>
                          <a:solidFill>
                            <a:srgbClr val="000000"/>
                          </a:solidFill>
                          <a:effectLst/>
                          <a:latin typeface="標楷體" pitchFamily="65" charset="-120"/>
                          <a:ea typeface="標楷體" pitchFamily="65" charset="-120"/>
                        </a:rPr>
                        <a:t>鈉 </a:t>
                      </a: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Na</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22.99</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標楷體" pitchFamily="65" charset="-120"/>
                          <a:ea typeface="標楷體" pitchFamily="65" charset="-120"/>
                        </a:rPr>
                        <a:t>Na+</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rgbClr val="000000"/>
                          </a:solidFill>
                          <a:effectLst/>
                          <a:latin typeface="標楷體" pitchFamily="65" charset="-120"/>
                          <a:ea typeface="標楷體" pitchFamily="65" charset="-120"/>
                        </a:rPr>
                        <a:t>23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bl>
          </a:graphicData>
        </a:graphic>
      </p:graphicFrame>
      <p:sp>
        <p:nvSpPr>
          <p:cNvPr id="2" name="矩形 1">
            <a:extLst>
              <a:ext uri="{FF2B5EF4-FFF2-40B4-BE49-F238E27FC236}">
                <a16:creationId xmlns:a16="http://schemas.microsoft.com/office/drawing/2014/main" id="{B7446663-6D45-4D5D-BE5C-4B3539121844}"/>
              </a:ext>
            </a:extLst>
          </p:cNvPr>
          <p:cNvSpPr/>
          <p:nvPr/>
        </p:nvSpPr>
        <p:spPr>
          <a:xfrm>
            <a:off x="4727848" y="1916832"/>
            <a:ext cx="1368152" cy="165618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Calibri"/>
              <a:ea typeface="新細明體" panose="02020500000000000000" pitchFamily="18" charset="-120"/>
            </a:endParaRPr>
          </a:p>
        </p:txBody>
      </p:sp>
      <p:sp>
        <p:nvSpPr>
          <p:cNvPr id="4" name="矩形 3">
            <a:extLst>
              <a:ext uri="{FF2B5EF4-FFF2-40B4-BE49-F238E27FC236}">
                <a16:creationId xmlns:a16="http://schemas.microsoft.com/office/drawing/2014/main" id="{8B18CCAC-642E-4A63-A40D-847559351D77}"/>
              </a:ext>
            </a:extLst>
          </p:cNvPr>
          <p:cNvSpPr/>
          <p:nvPr/>
        </p:nvSpPr>
        <p:spPr>
          <a:xfrm>
            <a:off x="4727848" y="3620862"/>
            <a:ext cx="1368152" cy="165618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Calibri"/>
              <a:ea typeface="新細明體" panose="02020500000000000000" pitchFamily="18" charset="-120"/>
            </a:endParaRPr>
          </a:p>
        </p:txBody>
      </p:sp>
    </p:spTree>
    <p:extLst>
      <p:ext uri="{BB962C8B-B14F-4D97-AF65-F5344CB8AC3E}">
        <p14:creationId xmlns:p14="http://schemas.microsoft.com/office/powerpoint/2010/main" val="330587921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0A52A715-3907-48F6-BBFA-98880700C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2526" y="857250"/>
            <a:ext cx="6672649" cy="5143500"/>
          </a:xfrm>
          <a:prstGeom prst="rect">
            <a:avLst/>
          </a:prstGeom>
        </p:spPr>
      </p:pic>
      <p:grpSp>
        <p:nvGrpSpPr>
          <p:cNvPr id="13" name="群組 12">
            <a:extLst>
              <a:ext uri="{FF2B5EF4-FFF2-40B4-BE49-F238E27FC236}">
                <a16:creationId xmlns:a16="http://schemas.microsoft.com/office/drawing/2014/main" id="{D053C438-4A62-461C-9771-AC20298E2C87}"/>
              </a:ext>
            </a:extLst>
          </p:cNvPr>
          <p:cNvGrpSpPr/>
          <p:nvPr/>
        </p:nvGrpSpPr>
        <p:grpSpPr>
          <a:xfrm>
            <a:off x="5623191" y="1619251"/>
            <a:ext cx="3933561" cy="2393950"/>
            <a:chOff x="5623191" y="1619251"/>
            <a:chExt cx="3933561" cy="2393950"/>
          </a:xfrm>
        </p:grpSpPr>
        <p:sp>
          <p:nvSpPr>
            <p:cNvPr id="6" name="文字方塊 5">
              <a:extLst>
                <a:ext uri="{FF2B5EF4-FFF2-40B4-BE49-F238E27FC236}">
                  <a16:creationId xmlns:a16="http://schemas.microsoft.com/office/drawing/2014/main" id="{014B12E1-A033-4033-B45D-A3086197BFF9}"/>
                </a:ext>
              </a:extLst>
            </p:cNvPr>
            <p:cNvSpPr txBox="1"/>
            <p:nvPr/>
          </p:nvSpPr>
          <p:spPr>
            <a:xfrm rot="2470849">
              <a:off x="6530977" y="2755385"/>
              <a:ext cx="1682750" cy="369332"/>
            </a:xfrm>
            <a:prstGeom prst="rect">
              <a:avLst/>
            </a:prstGeom>
            <a:noFill/>
          </p:spPr>
          <p:txBody>
            <a:bodyPr wrap="square" rtlCol="0">
              <a:spAutoFit/>
            </a:bodyPr>
            <a:lstStyle/>
            <a:p>
              <a:pPr fontAlgn="base">
                <a:spcBef>
                  <a:spcPct val="0"/>
                </a:spcBef>
                <a:spcAft>
                  <a:spcPct val="0"/>
                </a:spcAft>
              </a:pPr>
              <a:r>
                <a:rPr kumimoji="1" lang="en-US" altLang="zh-TW" dirty="0">
                  <a:solidFill>
                    <a:srgbClr val="FF0000"/>
                  </a:solidFill>
                  <a:latin typeface="Arial" charset="0"/>
                  <a:ea typeface="標楷體" pitchFamily="65" charset="-120"/>
                </a:rPr>
                <a:t>Topic 5 </a:t>
              </a:r>
              <a:endParaRPr kumimoji="1" lang="zh-TW" altLang="en-US" dirty="0">
                <a:solidFill>
                  <a:srgbClr val="FF0000"/>
                </a:solidFill>
                <a:latin typeface="Arial" charset="0"/>
                <a:ea typeface="標楷體" pitchFamily="65" charset="-120"/>
              </a:endParaRPr>
            </a:p>
          </p:txBody>
        </p:sp>
        <p:sp>
          <p:nvSpPr>
            <p:cNvPr id="8" name="手繪多邊形: 圖案 7">
              <a:extLst>
                <a:ext uri="{FF2B5EF4-FFF2-40B4-BE49-F238E27FC236}">
                  <a16:creationId xmlns:a16="http://schemas.microsoft.com/office/drawing/2014/main" id="{7F6638A5-D931-4C2E-8834-BC175B6867A9}"/>
                </a:ext>
              </a:extLst>
            </p:cNvPr>
            <p:cNvSpPr/>
            <p:nvPr/>
          </p:nvSpPr>
          <p:spPr>
            <a:xfrm>
              <a:off x="5623191" y="1619251"/>
              <a:ext cx="3933561" cy="2393950"/>
            </a:xfrm>
            <a:custGeom>
              <a:avLst/>
              <a:gdLst>
                <a:gd name="connsiteX0" fmla="*/ 2916415 w 5244748"/>
                <a:gd name="connsiteY0" fmla="*/ 2556933 h 3191933"/>
                <a:gd name="connsiteX1" fmla="*/ 2916415 w 5244748"/>
                <a:gd name="connsiteY1" fmla="*/ 2556933 h 3191933"/>
                <a:gd name="connsiteX2" fmla="*/ 2941815 w 5244748"/>
                <a:gd name="connsiteY2" fmla="*/ 2633133 h 3191933"/>
                <a:gd name="connsiteX3" fmla="*/ 2967215 w 5244748"/>
                <a:gd name="connsiteY3" fmla="*/ 2717800 h 3191933"/>
                <a:gd name="connsiteX4" fmla="*/ 2992615 w 5244748"/>
                <a:gd name="connsiteY4" fmla="*/ 2734733 h 3191933"/>
                <a:gd name="connsiteX5" fmla="*/ 3026482 w 5244748"/>
                <a:gd name="connsiteY5" fmla="*/ 2810933 h 3191933"/>
                <a:gd name="connsiteX6" fmla="*/ 3060348 w 5244748"/>
                <a:gd name="connsiteY6" fmla="*/ 2878667 h 3191933"/>
                <a:gd name="connsiteX7" fmla="*/ 3068815 w 5244748"/>
                <a:gd name="connsiteY7" fmla="*/ 2904067 h 3191933"/>
                <a:gd name="connsiteX8" fmla="*/ 3128082 w 5244748"/>
                <a:gd name="connsiteY8" fmla="*/ 2980267 h 3191933"/>
                <a:gd name="connsiteX9" fmla="*/ 3153482 w 5244748"/>
                <a:gd name="connsiteY9" fmla="*/ 3031067 h 3191933"/>
                <a:gd name="connsiteX10" fmla="*/ 3204282 w 5244748"/>
                <a:gd name="connsiteY10" fmla="*/ 3064933 h 3191933"/>
                <a:gd name="connsiteX11" fmla="*/ 3272015 w 5244748"/>
                <a:gd name="connsiteY11" fmla="*/ 3115733 h 3191933"/>
                <a:gd name="connsiteX12" fmla="*/ 3322815 w 5244748"/>
                <a:gd name="connsiteY12" fmla="*/ 3132667 h 3191933"/>
                <a:gd name="connsiteX13" fmla="*/ 3348215 w 5244748"/>
                <a:gd name="connsiteY13" fmla="*/ 3141133 h 3191933"/>
                <a:gd name="connsiteX14" fmla="*/ 3559882 w 5244748"/>
                <a:gd name="connsiteY14" fmla="*/ 3158067 h 3191933"/>
                <a:gd name="connsiteX15" fmla="*/ 3780015 w 5244748"/>
                <a:gd name="connsiteY15" fmla="*/ 3166533 h 3191933"/>
                <a:gd name="connsiteX16" fmla="*/ 3805415 w 5244748"/>
                <a:gd name="connsiteY16" fmla="*/ 3175000 h 3191933"/>
                <a:gd name="connsiteX17" fmla="*/ 3907015 w 5244748"/>
                <a:gd name="connsiteY17" fmla="*/ 3191933 h 3191933"/>
                <a:gd name="connsiteX18" fmla="*/ 4271082 w 5244748"/>
                <a:gd name="connsiteY18" fmla="*/ 3183467 h 3191933"/>
                <a:gd name="connsiteX19" fmla="*/ 4415015 w 5244748"/>
                <a:gd name="connsiteY19" fmla="*/ 3166533 h 3191933"/>
                <a:gd name="connsiteX20" fmla="*/ 4448882 w 5244748"/>
                <a:gd name="connsiteY20" fmla="*/ 3158067 h 3191933"/>
                <a:gd name="connsiteX21" fmla="*/ 4482748 w 5244748"/>
                <a:gd name="connsiteY21" fmla="*/ 3141133 h 3191933"/>
                <a:gd name="connsiteX22" fmla="*/ 4533548 w 5244748"/>
                <a:gd name="connsiteY22" fmla="*/ 3132667 h 3191933"/>
                <a:gd name="connsiteX23" fmla="*/ 4575882 w 5244748"/>
                <a:gd name="connsiteY23" fmla="*/ 3124200 h 3191933"/>
                <a:gd name="connsiteX24" fmla="*/ 4635148 w 5244748"/>
                <a:gd name="connsiteY24" fmla="*/ 3107267 h 3191933"/>
                <a:gd name="connsiteX25" fmla="*/ 4685948 w 5244748"/>
                <a:gd name="connsiteY25" fmla="*/ 3098800 h 3191933"/>
                <a:gd name="connsiteX26" fmla="*/ 4719815 w 5244748"/>
                <a:gd name="connsiteY26" fmla="*/ 3081867 h 3191933"/>
                <a:gd name="connsiteX27" fmla="*/ 4745215 w 5244748"/>
                <a:gd name="connsiteY27" fmla="*/ 3064933 h 3191933"/>
                <a:gd name="connsiteX28" fmla="*/ 4855282 w 5244748"/>
                <a:gd name="connsiteY28" fmla="*/ 3022600 h 3191933"/>
                <a:gd name="connsiteX29" fmla="*/ 4931482 w 5244748"/>
                <a:gd name="connsiteY29" fmla="*/ 2963333 h 3191933"/>
                <a:gd name="connsiteX30" fmla="*/ 5007682 w 5244748"/>
                <a:gd name="connsiteY30" fmla="*/ 2887133 h 3191933"/>
                <a:gd name="connsiteX31" fmla="*/ 5041548 w 5244748"/>
                <a:gd name="connsiteY31" fmla="*/ 2853267 h 3191933"/>
                <a:gd name="connsiteX32" fmla="*/ 5075415 w 5244748"/>
                <a:gd name="connsiteY32" fmla="*/ 2827867 h 3191933"/>
                <a:gd name="connsiteX33" fmla="*/ 5092348 w 5244748"/>
                <a:gd name="connsiteY33" fmla="*/ 2802467 h 3191933"/>
                <a:gd name="connsiteX34" fmla="*/ 5109282 w 5244748"/>
                <a:gd name="connsiteY34" fmla="*/ 2785533 h 3191933"/>
                <a:gd name="connsiteX35" fmla="*/ 5160082 w 5244748"/>
                <a:gd name="connsiteY35" fmla="*/ 2709333 h 3191933"/>
                <a:gd name="connsiteX36" fmla="*/ 5193948 w 5244748"/>
                <a:gd name="connsiteY36" fmla="*/ 2667000 h 3191933"/>
                <a:gd name="connsiteX37" fmla="*/ 5227815 w 5244748"/>
                <a:gd name="connsiteY37" fmla="*/ 2616200 h 3191933"/>
                <a:gd name="connsiteX38" fmla="*/ 5244748 w 5244748"/>
                <a:gd name="connsiteY38" fmla="*/ 2565400 h 3191933"/>
                <a:gd name="connsiteX39" fmla="*/ 5227815 w 5244748"/>
                <a:gd name="connsiteY39" fmla="*/ 2455333 h 3191933"/>
                <a:gd name="connsiteX40" fmla="*/ 5219348 w 5244748"/>
                <a:gd name="connsiteY40" fmla="*/ 2429933 h 3191933"/>
                <a:gd name="connsiteX41" fmla="*/ 5177015 w 5244748"/>
                <a:gd name="connsiteY41" fmla="*/ 2379133 h 3191933"/>
                <a:gd name="connsiteX42" fmla="*/ 5134682 w 5244748"/>
                <a:gd name="connsiteY42" fmla="*/ 2328333 h 3191933"/>
                <a:gd name="connsiteX43" fmla="*/ 5075415 w 5244748"/>
                <a:gd name="connsiteY43" fmla="*/ 2260600 h 3191933"/>
                <a:gd name="connsiteX44" fmla="*/ 5016148 w 5244748"/>
                <a:gd name="connsiteY44" fmla="*/ 2209800 h 3191933"/>
                <a:gd name="connsiteX45" fmla="*/ 4990748 w 5244748"/>
                <a:gd name="connsiteY45" fmla="*/ 2184400 h 3191933"/>
                <a:gd name="connsiteX46" fmla="*/ 4956882 w 5244748"/>
                <a:gd name="connsiteY46" fmla="*/ 2150533 h 3191933"/>
                <a:gd name="connsiteX47" fmla="*/ 4914548 w 5244748"/>
                <a:gd name="connsiteY47" fmla="*/ 2108200 h 3191933"/>
                <a:gd name="connsiteX48" fmla="*/ 4838348 w 5244748"/>
                <a:gd name="connsiteY48" fmla="*/ 2065867 h 3191933"/>
                <a:gd name="connsiteX49" fmla="*/ 4804482 w 5244748"/>
                <a:gd name="connsiteY49" fmla="*/ 2057400 h 3191933"/>
                <a:gd name="connsiteX50" fmla="*/ 4753682 w 5244748"/>
                <a:gd name="connsiteY50" fmla="*/ 2040467 h 3191933"/>
                <a:gd name="connsiteX51" fmla="*/ 4618215 w 5244748"/>
                <a:gd name="connsiteY51" fmla="*/ 2023533 h 3191933"/>
                <a:gd name="connsiteX52" fmla="*/ 4550482 w 5244748"/>
                <a:gd name="connsiteY52" fmla="*/ 1998133 h 3191933"/>
                <a:gd name="connsiteX53" fmla="*/ 4457348 w 5244748"/>
                <a:gd name="connsiteY53" fmla="*/ 1981200 h 3191933"/>
                <a:gd name="connsiteX54" fmla="*/ 4415015 w 5244748"/>
                <a:gd name="connsiteY54" fmla="*/ 1972733 h 3191933"/>
                <a:gd name="connsiteX55" fmla="*/ 4338815 w 5244748"/>
                <a:gd name="connsiteY55" fmla="*/ 1964267 h 3191933"/>
                <a:gd name="connsiteX56" fmla="*/ 4296482 w 5244748"/>
                <a:gd name="connsiteY56" fmla="*/ 1955800 h 3191933"/>
                <a:gd name="connsiteX57" fmla="*/ 4245682 w 5244748"/>
                <a:gd name="connsiteY57" fmla="*/ 1938867 h 3191933"/>
                <a:gd name="connsiteX58" fmla="*/ 3983215 w 5244748"/>
                <a:gd name="connsiteY58" fmla="*/ 1947333 h 3191933"/>
                <a:gd name="connsiteX59" fmla="*/ 3949348 w 5244748"/>
                <a:gd name="connsiteY59" fmla="*/ 1955800 h 3191933"/>
                <a:gd name="connsiteX60" fmla="*/ 3907015 w 5244748"/>
                <a:gd name="connsiteY60" fmla="*/ 1964267 h 3191933"/>
                <a:gd name="connsiteX61" fmla="*/ 3881615 w 5244748"/>
                <a:gd name="connsiteY61" fmla="*/ 1972733 h 3191933"/>
                <a:gd name="connsiteX62" fmla="*/ 3763082 w 5244748"/>
                <a:gd name="connsiteY62" fmla="*/ 1981200 h 3191933"/>
                <a:gd name="connsiteX63" fmla="*/ 3729215 w 5244748"/>
                <a:gd name="connsiteY63" fmla="*/ 1989667 h 3191933"/>
                <a:gd name="connsiteX64" fmla="*/ 3703815 w 5244748"/>
                <a:gd name="connsiteY64" fmla="*/ 1998133 h 3191933"/>
                <a:gd name="connsiteX65" fmla="*/ 3627615 w 5244748"/>
                <a:gd name="connsiteY65" fmla="*/ 2015067 h 3191933"/>
                <a:gd name="connsiteX66" fmla="*/ 3331282 w 5244748"/>
                <a:gd name="connsiteY66" fmla="*/ 2006600 h 3191933"/>
                <a:gd name="connsiteX67" fmla="*/ 3255082 w 5244748"/>
                <a:gd name="connsiteY67" fmla="*/ 1981200 h 3191933"/>
                <a:gd name="connsiteX68" fmla="*/ 3229682 w 5244748"/>
                <a:gd name="connsiteY68" fmla="*/ 1972733 h 3191933"/>
                <a:gd name="connsiteX69" fmla="*/ 3204282 w 5244748"/>
                <a:gd name="connsiteY69" fmla="*/ 1964267 h 3191933"/>
                <a:gd name="connsiteX70" fmla="*/ 3178882 w 5244748"/>
                <a:gd name="connsiteY70" fmla="*/ 1947333 h 3191933"/>
                <a:gd name="connsiteX71" fmla="*/ 3119615 w 5244748"/>
                <a:gd name="connsiteY71" fmla="*/ 1930400 h 3191933"/>
                <a:gd name="connsiteX72" fmla="*/ 3094215 w 5244748"/>
                <a:gd name="connsiteY72" fmla="*/ 1921933 h 3191933"/>
                <a:gd name="connsiteX73" fmla="*/ 3001082 w 5244748"/>
                <a:gd name="connsiteY73" fmla="*/ 1905000 h 3191933"/>
                <a:gd name="connsiteX74" fmla="*/ 2891015 w 5244748"/>
                <a:gd name="connsiteY74" fmla="*/ 1862667 h 3191933"/>
                <a:gd name="connsiteX75" fmla="*/ 2840215 w 5244748"/>
                <a:gd name="connsiteY75" fmla="*/ 1837267 h 3191933"/>
                <a:gd name="connsiteX76" fmla="*/ 2772482 w 5244748"/>
                <a:gd name="connsiteY76" fmla="*/ 1803400 h 3191933"/>
                <a:gd name="connsiteX77" fmla="*/ 2755548 w 5244748"/>
                <a:gd name="connsiteY77" fmla="*/ 1786467 h 3191933"/>
                <a:gd name="connsiteX78" fmla="*/ 2738615 w 5244748"/>
                <a:gd name="connsiteY78" fmla="*/ 1761067 h 3191933"/>
                <a:gd name="connsiteX79" fmla="*/ 2704748 w 5244748"/>
                <a:gd name="connsiteY79" fmla="*/ 1752600 h 3191933"/>
                <a:gd name="connsiteX80" fmla="*/ 2679348 w 5244748"/>
                <a:gd name="connsiteY80" fmla="*/ 1744133 h 3191933"/>
                <a:gd name="connsiteX81" fmla="*/ 2637015 w 5244748"/>
                <a:gd name="connsiteY81" fmla="*/ 1701800 h 3191933"/>
                <a:gd name="connsiteX82" fmla="*/ 2611615 w 5244748"/>
                <a:gd name="connsiteY82" fmla="*/ 1676400 h 3191933"/>
                <a:gd name="connsiteX83" fmla="*/ 2586215 w 5244748"/>
                <a:gd name="connsiteY83" fmla="*/ 1667933 h 3191933"/>
                <a:gd name="connsiteX84" fmla="*/ 2535415 w 5244748"/>
                <a:gd name="connsiteY84" fmla="*/ 1642533 h 3191933"/>
                <a:gd name="connsiteX85" fmla="*/ 2510015 w 5244748"/>
                <a:gd name="connsiteY85" fmla="*/ 1617133 h 3191933"/>
                <a:gd name="connsiteX86" fmla="*/ 2459215 w 5244748"/>
                <a:gd name="connsiteY86" fmla="*/ 1600200 h 3191933"/>
                <a:gd name="connsiteX87" fmla="*/ 2425348 w 5244748"/>
                <a:gd name="connsiteY87" fmla="*/ 1557867 h 3191933"/>
                <a:gd name="connsiteX88" fmla="*/ 2391482 w 5244748"/>
                <a:gd name="connsiteY88" fmla="*/ 1540933 h 3191933"/>
                <a:gd name="connsiteX89" fmla="*/ 2340682 w 5244748"/>
                <a:gd name="connsiteY89" fmla="*/ 1498600 h 3191933"/>
                <a:gd name="connsiteX90" fmla="*/ 2289882 w 5244748"/>
                <a:gd name="connsiteY90" fmla="*/ 1439333 h 3191933"/>
                <a:gd name="connsiteX91" fmla="*/ 2264482 w 5244748"/>
                <a:gd name="connsiteY91" fmla="*/ 1422400 h 3191933"/>
                <a:gd name="connsiteX92" fmla="*/ 2230615 w 5244748"/>
                <a:gd name="connsiteY92" fmla="*/ 1388533 h 3191933"/>
                <a:gd name="connsiteX93" fmla="*/ 2205215 w 5244748"/>
                <a:gd name="connsiteY93" fmla="*/ 1363133 h 3191933"/>
                <a:gd name="connsiteX94" fmla="*/ 2188282 w 5244748"/>
                <a:gd name="connsiteY94" fmla="*/ 1337733 h 3191933"/>
                <a:gd name="connsiteX95" fmla="*/ 2137482 w 5244748"/>
                <a:gd name="connsiteY95" fmla="*/ 1253067 h 3191933"/>
                <a:gd name="connsiteX96" fmla="*/ 2112082 w 5244748"/>
                <a:gd name="connsiteY96" fmla="*/ 1227667 h 3191933"/>
                <a:gd name="connsiteX97" fmla="*/ 2103615 w 5244748"/>
                <a:gd name="connsiteY97" fmla="*/ 1193800 h 3191933"/>
                <a:gd name="connsiteX98" fmla="*/ 2078215 w 5244748"/>
                <a:gd name="connsiteY98" fmla="*/ 1168400 h 3191933"/>
                <a:gd name="connsiteX99" fmla="*/ 2052815 w 5244748"/>
                <a:gd name="connsiteY99" fmla="*/ 1134533 h 3191933"/>
                <a:gd name="connsiteX100" fmla="*/ 2018948 w 5244748"/>
                <a:gd name="connsiteY100" fmla="*/ 1075267 h 3191933"/>
                <a:gd name="connsiteX101" fmla="*/ 1993548 w 5244748"/>
                <a:gd name="connsiteY101" fmla="*/ 1024467 h 3191933"/>
                <a:gd name="connsiteX102" fmla="*/ 1985082 w 5244748"/>
                <a:gd name="connsiteY102" fmla="*/ 999067 h 3191933"/>
                <a:gd name="connsiteX103" fmla="*/ 1976615 w 5244748"/>
                <a:gd name="connsiteY103" fmla="*/ 965200 h 3191933"/>
                <a:gd name="connsiteX104" fmla="*/ 1942748 w 5244748"/>
                <a:gd name="connsiteY104" fmla="*/ 914400 h 3191933"/>
                <a:gd name="connsiteX105" fmla="*/ 1934282 w 5244748"/>
                <a:gd name="connsiteY105" fmla="*/ 880533 h 3191933"/>
                <a:gd name="connsiteX106" fmla="*/ 1891948 w 5244748"/>
                <a:gd name="connsiteY106" fmla="*/ 829733 h 3191933"/>
                <a:gd name="connsiteX107" fmla="*/ 1866548 w 5244748"/>
                <a:gd name="connsiteY107" fmla="*/ 795867 h 3191933"/>
                <a:gd name="connsiteX108" fmla="*/ 1807282 w 5244748"/>
                <a:gd name="connsiteY108" fmla="*/ 762000 h 3191933"/>
                <a:gd name="connsiteX109" fmla="*/ 1781882 w 5244748"/>
                <a:gd name="connsiteY109" fmla="*/ 745067 h 3191933"/>
                <a:gd name="connsiteX110" fmla="*/ 1748015 w 5244748"/>
                <a:gd name="connsiteY110" fmla="*/ 719667 h 3191933"/>
                <a:gd name="connsiteX111" fmla="*/ 1722615 w 5244748"/>
                <a:gd name="connsiteY111" fmla="*/ 711200 h 3191933"/>
                <a:gd name="connsiteX112" fmla="*/ 1688748 w 5244748"/>
                <a:gd name="connsiteY112" fmla="*/ 694267 h 3191933"/>
                <a:gd name="connsiteX113" fmla="*/ 1671815 w 5244748"/>
                <a:gd name="connsiteY113" fmla="*/ 677333 h 3191933"/>
                <a:gd name="connsiteX114" fmla="*/ 1646415 w 5244748"/>
                <a:gd name="connsiteY114" fmla="*/ 660400 h 3191933"/>
                <a:gd name="connsiteX115" fmla="*/ 1587148 w 5244748"/>
                <a:gd name="connsiteY115" fmla="*/ 609600 h 3191933"/>
                <a:gd name="connsiteX116" fmla="*/ 1536348 w 5244748"/>
                <a:gd name="connsiteY116" fmla="*/ 558800 h 3191933"/>
                <a:gd name="connsiteX117" fmla="*/ 1519415 w 5244748"/>
                <a:gd name="connsiteY117" fmla="*/ 533400 h 3191933"/>
                <a:gd name="connsiteX118" fmla="*/ 1494015 w 5244748"/>
                <a:gd name="connsiteY118" fmla="*/ 516467 h 3191933"/>
                <a:gd name="connsiteX119" fmla="*/ 1477082 w 5244748"/>
                <a:gd name="connsiteY119" fmla="*/ 499533 h 3191933"/>
                <a:gd name="connsiteX120" fmla="*/ 1443215 w 5244748"/>
                <a:gd name="connsiteY120" fmla="*/ 423333 h 3191933"/>
                <a:gd name="connsiteX121" fmla="*/ 1417815 w 5244748"/>
                <a:gd name="connsiteY121" fmla="*/ 406400 h 3191933"/>
                <a:gd name="connsiteX122" fmla="*/ 1375482 w 5244748"/>
                <a:gd name="connsiteY122" fmla="*/ 330200 h 3191933"/>
                <a:gd name="connsiteX123" fmla="*/ 1350082 w 5244748"/>
                <a:gd name="connsiteY123" fmla="*/ 313267 h 3191933"/>
                <a:gd name="connsiteX124" fmla="*/ 1333148 w 5244748"/>
                <a:gd name="connsiteY124" fmla="*/ 296333 h 3191933"/>
                <a:gd name="connsiteX125" fmla="*/ 1316215 w 5244748"/>
                <a:gd name="connsiteY125" fmla="*/ 270933 h 3191933"/>
                <a:gd name="connsiteX126" fmla="*/ 1290815 w 5244748"/>
                <a:gd name="connsiteY126" fmla="*/ 262467 h 3191933"/>
                <a:gd name="connsiteX127" fmla="*/ 1231548 w 5244748"/>
                <a:gd name="connsiteY127" fmla="*/ 220133 h 3191933"/>
                <a:gd name="connsiteX128" fmla="*/ 1180748 w 5244748"/>
                <a:gd name="connsiteY128" fmla="*/ 186267 h 3191933"/>
                <a:gd name="connsiteX129" fmla="*/ 1121482 w 5244748"/>
                <a:gd name="connsiteY129" fmla="*/ 160867 h 3191933"/>
                <a:gd name="connsiteX130" fmla="*/ 1096082 w 5244748"/>
                <a:gd name="connsiteY130" fmla="*/ 143933 h 3191933"/>
                <a:gd name="connsiteX131" fmla="*/ 1079148 w 5244748"/>
                <a:gd name="connsiteY131" fmla="*/ 127000 h 3191933"/>
                <a:gd name="connsiteX132" fmla="*/ 1019882 w 5244748"/>
                <a:gd name="connsiteY132" fmla="*/ 93133 h 3191933"/>
                <a:gd name="connsiteX133" fmla="*/ 969082 w 5244748"/>
                <a:gd name="connsiteY133" fmla="*/ 59267 h 3191933"/>
                <a:gd name="connsiteX134" fmla="*/ 943682 w 5244748"/>
                <a:gd name="connsiteY134" fmla="*/ 50800 h 3191933"/>
                <a:gd name="connsiteX135" fmla="*/ 901348 w 5244748"/>
                <a:gd name="connsiteY135" fmla="*/ 33867 h 3191933"/>
                <a:gd name="connsiteX136" fmla="*/ 842082 w 5244748"/>
                <a:gd name="connsiteY136" fmla="*/ 16933 h 3191933"/>
                <a:gd name="connsiteX137" fmla="*/ 816682 w 5244748"/>
                <a:gd name="connsiteY137" fmla="*/ 0 h 3191933"/>
                <a:gd name="connsiteX138" fmla="*/ 545748 w 5244748"/>
                <a:gd name="connsiteY138" fmla="*/ 8467 h 3191933"/>
                <a:gd name="connsiteX139" fmla="*/ 520348 w 5244748"/>
                <a:gd name="connsiteY139" fmla="*/ 16933 h 3191933"/>
                <a:gd name="connsiteX140" fmla="*/ 478015 w 5244748"/>
                <a:gd name="connsiteY140" fmla="*/ 33867 h 3191933"/>
                <a:gd name="connsiteX141" fmla="*/ 452615 w 5244748"/>
                <a:gd name="connsiteY141" fmla="*/ 50800 h 3191933"/>
                <a:gd name="connsiteX142" fmla="*/ 418748 w 5244748"/>
                <a:gd name="connsiteY142" fmla="*/ 59267 h 3191933"/>
                <a:gd name="connsiteX143" fmla="*/ 393348 w 5244748"/>
                <a:gd name="connsiteY143" fmla="*/ 76200 h 3191933"/>
                <a:gd name="connsiteX144" fmla="*/ 367948 w 5244748"/>
                <a:gd name="connsiteY144" fmla="*/ 84667 h 3191933"/>
                <a:gd name="connsiteX145" fmla="*/ 317148 w 5244748"/>
                <a:gd name="connsiteY145" fmla="*/ 127000 h 3191933"/>
                <a:gd name="connsiteX146" fmla="*/ 283282 w 5244748"/>
                <a:gd name="connsiteY146" fmla="*/ 152400 h 3191933"/>
                <a:gd name="connsiteX147" fmla="*/ 266348 w 5244748"/>
                <a:gd name="connsiteY147" fmla="*/ 177800 h 3191933"/>
                <a:gd name="connsiteX148" fmla="*/ 240948 w 5244748"/>
                <a:gd name="connsiteY148" fmla="*/ 194733 h 3191933"/>
                <a:gd name="connsiteX149" fmla="*/ 164748 w 5244748"/>
                <a:gd name="connsiteY149" fmla="*/ 262467 h 3191933"/>
                <a:gd name="connsiteX150" fmla="*/ 122415 w 5244748"/>
                <a:gd name="connsiteY150" fmla="*/ 321733 h 3191933"/>
                <a:gd name="connsiteX151" fmla="*/ 113948 w 5244748"/>
                <a:gd name="connsiteY151" fmla="*/ 347133 h 3191933"/>
                <a:gd name="connsiteX152" fmla="*/ 63148 w 5244748"/>
                <a:gd name="connsiteY152" fmla="*/ 440267 h 3191933"/>
                <a:gd name="connsiteX153" fmla="*/ 37748 w 5244748"/>
                <a:gd name="connsiteY153" fmla="*/ 516467 h 3191933"/>
                <a:gd name="connsiteX154" fmla="*/ 29282 w 5244748"/>
                <a:gd name="connsiteY154" fmla="*/ 550333 h 3191933"/>
                <a:gd name="connsiteX155" fmla="*/ 12348 w 5244748"/>
                <a:gd name="connsiteY155" fmla="*/ 584200 h 3191933"/>
                <a:gd name="connsiteX156" fmla="*/ 12348 w 5244748"/>
                <a:gd name="connsiteY156" fmla="*/ 948267 h 3191933"/>
                <a:gd name="connsiteX157" fmla="*/ 54682 w 5244748"/>
                <a:gd name="connsiteY157" fmla="*/ 1032933 h 3191933"/>
                <a:gd name="connsiteX158" fmla="*/ 63148 w 5244748"/>
                <a:gd name="connsiteY158" fmla="*/ 1058333 h 3191933"/>
                <a:gd name="connsiteX159" fmla="*/ 97015 w 5244748"/>
                <a:gd name="connsiteY159" fmla="*/ 1092200 h 3191933"/>
                <a:gd name="connsiteX160" fmla="*/ 113948 w 5244748"/>
                <a:gd name="connsiteY160" fmla="*/ 1117600 h 3191933"/>
                <a:gd name="connsiteX161" fmla="*/ 139348 w 5244748"/>
                <a:gd name="connsiteY161" fmla="*/ 1134533 h 3191933"/>
                <a:gd name="connsiteX162" fmla="*/ 190148 w 5244748"/>
                <a:gd name="connsiteY162" fmla="*/ 1168400 h 3191933"/>
                <a:gd name="connsiteX163" fmla="*/ 240948 w 5244748"/>
                <a:gd name="connsiteY163" fmla="*/ 1202267 h 3191933"/>
                <a:gd name="connsiteX164" fmla="*/ 274815 w 5244748"/>
                <a:gd name="connsiteY164" fmla="*/ 1219200 h 3191933"/>
                <a:gd name="connsiteX165" fmla="*/ 300215 w 5244748"/>
                <a:gd name="connsiteY165" fmla="*/ 1236133 h 3191933"/>
                <a:gd name="connsiteX166" fmla="*/ 334082 w 5244748"/>
                <a:gd name="connsiteY166" fmla="*/ 1244600 h 3191933"/>
                <a:gd name="connsiteX167" fmla="*/ 359482 w 5244748"/>
                <a:gd name="connsiteY167" fmla="*/ 1253067 h 3191933"/>
                <a:gd name="connsiteX168" fmla="*/ 452615 w 5244748"/>
                <a:gd name="connsiteY168" fmla="*/ 1278467 h 3191933"/>
                <a:gd name="connsiteX169" fmla="*/ 799748 w 5244748"/>
                <a:gd name="connsiteY169" fmla="*/ 1270000 h 3191933"/>
                <a:gd name="connsiteX170" fmla="*/ 875948 w 5244748"/>
                <a:gd name="connsiteY170" fmla="*/ 1244600 h 3191933"/>
                <a:gd name="connsiteX171" fmla="*/ 952148 w 5244748"/>
                <a:gd name="connsiteY171" fmla="*/ 1236133 h 3191933"/>
                <a:gd name="connsiteX172" fmla="*/ 1062215 w 5244748"/>
                <a:gd name="connsiteY172" fmla="*/ 1210733 h 3191933"/>
                <a:gd name="connsiteX173" fmla="*/ 1223082 w 5244748"/>
                <a:gd name="connsiteY173" fmla="*/ 1227667 h 3191933"/>
                <a:gd name="connsiteX174" fmla="*/ 1256948 w 5244748"/>
                <a:gd name="connsiteY174" fmla="*/ 1236133 h 3191933"/>
                <a:gd name="connsiteX175" fmla="*/ 1273882 w 5244748"/>
                <a:gd name="connsiteY175" fmla="*/ 1253067 h 3191933"/>
                <a:gd name="connsiteX176" fmla="*/ 1324682 w 5244748"/>
                <a:gd name="connsiteY176" fmla="*/ 1270000 h 3191933"/>
                <a:gd name="connsiteX177" fmla="*/ 1350082 w 5244748"/>
                <a:gd name="connsiteY177" fmla="*/ 1295400 h 3191933"/>
                <a:gd name="connsiteX178" fmla="*/ 1375482 w 5244748"/>
                <a:gd name="connsiteY178" fmla="*/ 1303867 h 3191933"/>
                <a:gd name="connsiteX179" fmla="*/ 1409348 w 5244748"/>
                <a:gd name="connsiteY179" fmla="*/ 1320800 h 3191933"/>
                <a:gd name="connsiteX180" fmla="*/ 1460148 w 5244748"/>
                <a:gd name="connsiteY180" fmla="*/ 1354667 h 3191933"/>
                <a:gd name="connsiteX181" fmla="*/ 1485548 w 5244748"/>
                <a:gd name="connsiteY181" fmla="*/ 1380067 h 3191933"/>
                <a:gd name="connsiteX182" fmla="*/ 1561748 w 5244748"/>
                <a:gd name="connsiteY182" fmla="*/ 1422400 h 3191933"/>
                <a:gd name="connsiteX183" fmla="*/ 1578682 w 5244748"/>
                <a:gd name="connsiteY183" fmla="*/ 1439333 h 3191933"/>
                <a:gd name="connsiteX184" fmla="*/ 1646415 w 5244748"/>
                <a:gd name="connsiteY184" fmla="*/ 1481667 h 3191933"/>
                <a:gd name="connsiteX185" fmla="*/ 1671815 w 5244748"/>
                <a:gd name="connsiteY185" fmla="*/ 1507067 h 3191933"/>
                <a:gd name="connsiteX186" fmla="*/ 1764948 w 5244748"/>
                <a:gd name="connsiteY186" fmla="*/ 1591733 h 3191933"/>
                <a:gd name="connsiteX187" fmla="*/ 1815748 w 5244748"/>
                <a:gd name="connsiteY187" fmla="*/ 1642533 h 3191933"/>
                <a:gd name="connsiteX188" fmla="*/ 1866548 w 5244748"/>
                <a:gd name="connsiteY188" fmla="*/ 1684867 h 3191933"/>
                <a:gd name="connsiteX189" fmla="*/ 1908882 w 5244748"/>
                <a:gd name="connsiteY189" fmla="*/ 1718733 h 3191933"/>
                <a:gd name="connsiteX190" fmla="*/ 1951215 w 5244748"/>
                <a:gd name="connsiteY190" fmla="*/ 1761067 h 3191933"/>
                <a:gd name="connsiteX191" fmla="*/ 1976615 w 5244748"/>
                <a:gd name="connsiteY191" fmla="*/ 1786467 h 3191933"/>
                <a:gd name="connsiteX192" fmla="*/ 2010482 w 5244748"/>
                <a:gd name="connsiteY192" fmla="*/ 1811867 h 3191933"/>
                <a:gd name="connsiteX193" fmla="*/ 2061282 w 5244748"/>
                <a:gd name="connsiteY193" fmla="*/ 1862667 h 3191933"/>
                <a:gd name="connsiteX194" fmla="*/ 2112082 w 5244748"/>
                <a:gd name="connsiteY194" fmla="*/ 1888067 h 3191933"/>
                <a:gd name="connsiteX195" fmla="*/ 2162882 w 5244748"/>
                <a:gd name="connsiteY195" fmla="*/ 1938867 h 3191933"/>
                <a:gd name="connsiteX196" fmla="*/ 2213682 w 5244748"/>
                <a:gd name="connsiteY196" fmla="*/ 1989667 h 3191933"/>
                <a:gd name="connsiteX197" fmla="*/ 2247548 w 5244748"/>
                <a:gd name="connsiteY197" fmla="*/ 2023533 h 3191933"/>
                <a:gd name="connsiteX198" fmla="*/ 2272948 w 5244748"/>
                <a:gd name="connsiteY198" fmla="*/ 2032000 h 3191933"/>
                <a:gd name="connsiteX199" fmla="*/ 2298348 w 5244748"/>
                <a:gd name="connsiteY199" fmla="*/ 2065867 h 3191933"/>
                <a:gd name="connsiteX200" fmla="*/ 2323748 w 5244748"/>
                <a:gd name="connsiteY200" fmla="*/ 2091267 h 3191933"/>
                <a:gd name="connsiteX201" fmla="*/ 2340682 w 5244748"/>
                <a:gd name="connsiteY201" fmla="*/ 2116667 h 3191933"/>
                <a:gd name="connsiteX202" fmla="*/ 2366082 w 5244748"/>
                <a:gd name="connsiteY202" fmla="*/ 2133600 h 3191933"/>
                <a:gd name="connsiteX203" fmla="*/ 2425348 w 5244748"/>
                <a:gd name="connsiteY203" fmla="*/ 2209800 h 3191933"/>
                <a:gd name="connsiteX204" fmla="*/ 2442282 w 5244748"/>
                <a:gd name="connsiteY204" fmla="*/ 2226733 h 3191933"/>
                <a:gd name="connsiteX205" fmla="*/ 2450748 w 5244748"/>
                <a:gd name="connsiteY205" fmla="*/ 2252133 h 3191933"/>
                <a:gd name="connsiteX206" fmla="*/ 2518482 w 5244748"/>
                <a:gd name="connsiteY206" fmla="*/ 2328333 h 3191933"/>
                <a:gd name="connsiteX207" fmla="*/ 2543882 w 5244748"/>
                <a:gd name="connsiteY207" fmla="*/ 2345267 h 3191933"/>
                <a:gd name="connsiteX208" fmla="*/ 2569282 w 5244748"/>
                <a:gd name="connsiteY208" fmla="*/ 2370667 h 3191933"/>
                <a:gd name="connsiteX209" fmla="*/ 2645482 w 5244748"/>
                <a:gd name="connsiteY209" fmla="*/ 2413000 h 3191933"/>
                <a:gd name="connsiteX210" fmla="*/ 2696282 w 5244748"/>
                <a:gd name="connsiteY210" fmla="*/ 2446867 h 3191933"/>
                <a:gd name="connsiteX211" fmla="*/ 2721682 w 5244748"/>
                <a:gd name="connsiteY211" fmla="*/ 2463800 h 3191933"/>
                <a:gd name="connsiteX212" fmla="*/ 2747082 w 5244748"/>
                <a:gd name="connsiteY212" fmla="*/ 2480733 h 3191933"/>
                <a:gd name="connsiteX213" fmla="*/ 2764015 w 5244748"/>
                <a:gd name="connsiteY213" fmla="*/ 2497667 h 3191933"/>
                <a:gd name="connsiteX214" fmla="*/ 2814815 w 5244748"/>
                <a:gd name="connsiteY214" fmla="*/ 2514600 h 3191933"/>
                <a:gd name="connsiteX215" fmla="*/ 2823282 w 5244748"/>
                <a:gd name="connsiteY215" fmla="*/ 2540000 h 3191933"/>
                <a:gd name="connsiteX216" fmla="*/ 2874082 w 5244748"/>
                <a:gd name="connsiteY216" fmla="*/ 2565400 h 3191933"/>
                <a:gd name="connsiteX217" fmla="*/ 2882548 w 5244748"/>
                <a:gd name="connsiteY217" fmla="*/ 2590800 h 3191933"/>
                <a:gd name="connsiteX218" fmla="*/ 2907948 w 5244748"/>
                <a:gd name="connsiteY218" fmla="*/ 2607733 h 3191933"/>
                <a:gd name="connsiteX219" fmla="*/ 2950282 w 5244748"/>
                <a:gd name="connsiteY219" fmla="*/ 2607733 h 3191933"/>
                <a:gd name="connsiteX220" fmla="*/ 2950282 w 5244748"/>
                <a:gd name="connsiteY220" fmla="*/ 2607733 h 3191933"/>
                <a:gd name="connsiteX221" fmla="*/ 2967215 w 5244748"/>
                <a:gd name="connsiteY221" fmla="*/ 2650067 h 319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5244748" h="3191933">
                  <a:moveTo>
                    <a:pt x="2916415" y="2556933"/>
                  </a:moveTo>
                  <a:lnTo>
                    <a:pt x="2916415" y="2556933"/>
                  </a:lnTo>
                  <a:cubicBezTo>
                    <a:pt x="2924882" y="2582333"/>
                    <a:pt x="2933941" y="2607543"/>
                    <a:pt x="2941815" y="2633133"/>
                  </a:cubicBezTo>
                  <a:cubicBezTo>
                    <a:pt x="2946188" y="2647344"/>
                    <a:pt x="2959523" y="2712672"/>
                    <a:pt x="2967215" y="2717800"/>
                  </a:cubicBezTo>
                  <a:lnTo>
                    <a:pt x="2992615" y="2734733"/>
                  </a:lnTo>
                  <a:cubicBezTo>
                    <a:pt x="3007047" y="2792458"/>
                    <a:pt x="2992304" y="2747459"/>
                    <a:pt x="3026482" y="2810933"/>
                  </a:cubicBezTo>
                  <a:cubicBezTo>
                    <a:pt x="3038449" y="2833159"/>
                    <a:pt x="3052365" y="2854720"/>
                    <a:pt x="3060348" y="2878667"/>
                  </a:cubicBezTo>
                  <a:cubicBezTo>
                    <a:pt x="3063170" y="2887134"/>
                    <a:pt x="3064481" y="2896265"/>
                    <a:pt x="3068815" y="2904067"/>
                  </a:cubicBezTo>
                  <a:cubicBezTo>
                    <a:pt x="3094133" y="2949639"/>
                    <a:pt x="3097229" y="2949414"/>
                    <a:pt x="3128082" y="2980267"/>
                  </a:cubicBezTo>
                  <a:cubicBezTo>
                    <a:pt x="3134121" y="2998387"/>
                    <a:pt x="3138033" y="3017549"/>
                    <a:pt x="3153482" y="3031067"/>
                  </a:cubicBezTo>
                  <a:cubicBezTo>
                    <a:pt x="3168798" y="3044468"/>
                    <a:pt x="3189892" y="3050542"/>
                    <a:pt x="3204282" y="3064933"/>
                  </a:cubicBezTo>
                  <a:cubicBezTo>
                    <a:pt x="3224341" y="3084993"/>
                    <a:pt x="3243290" y="3106158"/>
                    <a:pt x="3272015" y="3115733"/>
                  </a:cubicBezTo>
                  <a:lnTo>
                    <a:pt x="3322815" y="3132667"/>
                  </a:lnTo>
                  <a:cubicBezTo>
                    <a:pt x="3331282" y="3135489"/>
                    <a:pt x="3339380" y="3139871"/>
                    <a:pt x="3348215" y="3141133"/>
                  </a:cubicBezTo>
                  <a:cubicBezTo>
                    <a:pt x="3450838" y="3155794"/>
                    <a:pt x="3405432" y="3151047"/>
                    <a:pt x="3559882" y="3158067"/>
                  </a:cubicBezTo>
                  <a:lnTo>
                    <a:pt x="3780015" y="3166533"/>
                  </a:lnTo>
                  <a:cubicBezTo>
                    <a:pt x="3788482" y="3169355"/>
                    <a:pt x="3796757" y="3172835"/>
                    <a:pt x="3805415" y="3175000"/>
                  </a:cubicBezTo>
                  <a:cubicBezTo>
                    <a:pt x="3838434" y="3183255"/>
                    <a:pt x="3873555" y="3187153"/>
                    <a:pt x="3907015" y="3191933"/>
                  </a:cubicBezTo>
                  <a:lnTo>
                    <a:pt x="4271082" y="3183467"/>
                  </a:lnTo>
                  <a:cubicBezTo>
                    <a:pt x="4314589" y="3181856"/>
                    <a:pt x="4370212" y="3175493"/>
                    <a:pt x="4415015" y="3166533"/>
                  </a:cubicBezTo>
                  <a:cubicBezTo>
                    <a:pt x="4426425" y="3164251"/>
                    <a:pt x="4437593" y="3160889"/>
                    <a:pt x="4448882" y="3158067"/>
                  </a:cubicBezTo>
                  <a:cubicBezTo>
                    <a:pt x="4460171" y="3152422"/>
                    <a:pt x="4470659" y="3144760"/>
                    <a:pt x="4482748" y="3141133"/>
                  </a:cubicBezTo>
                  <a:cubicBezTo>
                    <a:pt x="4499191" y="3136200"/>
                    <a:pt x="4516658" y="3135738"/>
                    <a:pt x="4533548" y="3132667"/>
                  </a:cubicBezTo>
                  <a:cubicBezTo>
                    <a:pt x="4547707" y="3130093"/>
                    <a:pt x="4561921" y="3127690"/>
                    <a:pt x="4575882" y="3124200"/>
                  </a:cubicBezTo>
                  <a:cubicBezTo>
                    <a:pt x="4640444" y="3108059"/>
                    <a:pt x="4555957" y="3123105"/>
                    <a:pt x="4635148" y="3107267"/>
                  </a:cubicBezTo>
                  <a:cubicBezTo>
                    <a:pt x="4651982" y="3103900"/>
                    <a:pt x="4669015" y="3101622"/>
                    <a:pt x="4685948" y="3098800"/>
                  </a:cubicBezTo>
                  <a:cubicBezTo>
                    <a:pt x="4697237" y="3093156"/>
                    <a:pt x="4708857" y="3088129"/>
                    <a:pt x="4719815" y="3081867"/>
                  </a:cubicBezTo>
                  <a:cubicBezTo>
                    <a:pt x="4728650" y="3076818"/>
                    <a:pt x="4735916" y="3069066"/>
                    <a:pt x="4745215" y="3064933"/>
                  </a:cubicBezTo>
                  <a:cubicBezTo>
                    <a:pt x="4780902" y="3049072"/>
                    <a:pt x="4822397" y="3045366"/>
                    <a:pt x="4855282" y="3022600"/>
                  </a:cubicBezTo>
                  <a:cubicBezTo>
                    <a:pt x="4881739" y="3004284"/>
                    <a:pt x="4908728" y="2986087"/>
                    <a:pt x="4931482" y="2963333"/>
                  </a:cubicBezTo>
                  <a:lnTo>
                    <a:pt x="5007682" y="2887133"/>
                  </a:lnTo>
                  <a:cubicBezTo>
                    <a:pt x="5018971" y="2875844"/>
                    <a:pt x="5028776" y="2862846"/>
                    <a:pt x="5041548" y="2853267"/>
                  </a:cubicBezTo>
                  <a:lnTo>
                    <a:pt x="5075415" y="2827867"/>
                  </a:lnTo>
                  <a:cubicBezTo>
                    <a:pt x="5081059" y="2819400"/>
                    <a:pt x="5085991" y="2810413"/>
                    <a:pt x="5092348" y="2802467"/>
                  </a:cubicBezTo>
                  <a:cubicBezTo>
                    <a:pt x="5097335" y="2796233"/>
                    <a:pt x="5104587" y="2791989"/>
                    <a:pt x="5109282" y="2785533"/>
                  </a:cubicBezTo>
                  <a:cubicBezTo>
                    <a:pt x="5127237" y="2760845"/>
                    <a:pt x="5141012" y="2733171"/>
                    <a:pt x="5160082" y="2709333"/>
                  </a:cubicBezTo>
                  <a:cubicBezTo>
                    <a:pt x="5171371" y="2695222"/>
                    <a:pt x="5183319" y="2681615"/>
                    <a:pt x="5193948" y="2667000"/>
                  </a:cubicBezTo>
                  <a:cubicBezTo>
                    <a:pt x="5205918" y="2650541"/>
                    <a:pt x="5218714" y="2634403"/>
                    <a:pt x="5227815" y="2616200"/>
                  </a:cubicBezTo>
                  <a:cubicBezTo>
                    <a:pt x="5235797" y="2600235"/>
                    <a:pt x="5244748" y="2565400"/>
                    <a:pt x="5244748" y="2565400"/>
                  </a:cubicBezTo>
                  <a:cubicBezTo>
                    <a:pt x="5239607" y="2524269"/>
                    <a:pt x="5237513" y="2494122"/>
                    <a:pt x="5227815" y="2455333"/>
                  </a:cubicBezTo>
                  <a:cubicBezTo>
                    <a:pt x="5225650" y="2446675"/>
                    <a:pt x="5223776" y="2437682"/>
                    <a:pt x="5219348" y="2429933"/>
                  </a:cubicBezTo>
                  <a:cubicBezTo>
                    <a:pt x="5205932" y="2406456"/>
                    <a:pt x="5194437" y="2396556"/>
                    <a:pt x="5177015" y="2379133"/>
                  </a:cubicBezTo>
                  <a:cubicBezTo>
                    <a:pt x="5162379" y="2335228"/>
                    <a:pt x="5178385" y="2367180"/>
                    <a:pt x="5134682" y="2328333"/>
                  </a:cubicBezTo>
                  <a:cubicBezTo>
                    <a:pt x="5049880" y="2252954"/>
                    <a:pt x="5121403" y="2315786"/>
                    <a:pt x="5075415" y="2260600"/>
                  </a:cubicBezTo>
                  <a:cubicBezTo>
                    <a:pt x="5049154" y="2229087"/>
                    <a:pt x="5048849" y="2237829"/>
                    <a:pt x="5016148" y="2209800"/>
                  </a:cubicBezTo>
                  <a:cubicBezTo>
                    <a:pt x="5007057" y="2202008"/>
                    <a:pt x="4999215" y="2192867"/>
                    <a:pt x="4990748" y="2184400"/>
                  </a:cubicBezTo>
                  <a:cubicBezTo>
                    <a:pt x="4973189" y="2131720"/>
                    <a:pt x="4997019" y="2180636"/>
                    <a:pt x="4956882" y="2150533"/>
                  </a:cubicBezTo>
                  <a:cubicBezTo>
                    <a:pt x="4940917" y="2138559"/>
                    <a:pt x="4931153" y="2119270"/>
                    <a:pt x="4914548" y="2108200"/>
                  </a:cubicBezTo>
                  <a:cubicBezTo>
                    <a:pt x="4869059" y="2077874"/>
                    <a:pt x="4877470" y="2077045"/>
                    <a:pt x="4838348" y="2065867"/>
                  </a:cubicBezTo>
                  <a:cubicBezTo>
                    <a:pt x="4827160" y="2062670"/>
                    <a:pt x="4815627" y="2060744"/>
                    <a:pt x="4804482" y="2057400"/>
                  </a:cubicBezTo>
                  <a:cubicBezTo>
                    <a:pt x="4787386" y="2052271"/>
                    <a:pt x="4771393" y="2042681"/>
                    <a:pt x="4753682" y="2040467"/>
                  </a:cubicBezTo>
                  <a:lnTo>
                    <a:pt x="4618215" y="2023533"/>
                  </a:lnTo>
                  <a:cubicBezTo>
                    <a:pt x="4578993" y="1997385"/>
                    <a:pt x="4605407" y="2010338"/>
                    <a:pt x="4550482" y="1998133"/>
                  </a:cubicBezTo>
                  <a:cubicBezTo>
                    <a:pt x="4452958" y="1976462"/>
                    <a:pt x="4604102" y="2005660"/>
                    <a:pt x="4457348" y="1981200"/>
                  </a:cubicBezTo>
                  <a:cubicBezTo>
                    <a:pt x="4443153" y="1978834"/>
                    <a:pt x="4429261" y="1974768"/>
                    <a:pt x="4415015" y="1972733"/>
                  </a:cubicBezTo>
                  <a:cubicBezTo>
                    <a:pt x="4389716" y="1969119"/>
                    <a:pt x="4364114" y="1967881"/>
                    <a:pt x="4338815" y="1964267"/>
                  </a:cubicBezTo>
                  <a:cubicBezTo>
                    <a:pt x="4324569" y="1962232"/>
                    <a:pt x="4310365" y="1959586"/>
                    <a:pt x="4296482" y="1955800"/>
                  </a:cubicBezTo>
                  <a:cubicBezTo>
                    <a:pt x="4279262" y="1951104"/>
                    <a:pt x="4245682" y="1938867"/>
                    <a:pt x="4245682" y="1938867"/>
                  </a:cubicBezTo>
                  <a:cubicBezTo>
                    <a:pt x="4158193" y="1941689"/>
                    <a:pt x="4070607" y="1942339"/>
                    <a:pt x="3983215" y="1947333"/>
                  </a:cubicBezTo>
                  <a:cubicBezTo>
                    <a:pt x="3971597" y="1947997"/>
                    <a:pt x="3960707" y="1953276"/>
                    <a:pt x="3949348" y="1955800"/>
                  </a:cubicBezTo>
                  <a:cubicBezTo>
                    <a:pt x="3935300" y="1958922"/>
                    <a:pt x="3920976" y="1960777"/>
                    <a:pt x="3907015" y="1964267"/>
                  </a:cubicBezTo>
                  <a:cubicBezTo>
                    <a:pt x="3898357" y="1966431"/>
                    <a:pt x="3890478" y="1971690"/>
                    <a:pt x="3881615" y="1972733"/>
                  </a:cubicBezTo>
                  <a:cubicBezTo>
                    <a:pt x="3842275" y="1977361"/>
                    <a:pt x="3802593" y="1978378"/>
                    <a:pt x="3763082" y="1981200"/>
                  </a:cubicBezTo>
                  <a:cubicBezTo>
                    <a:pt x="3751793" y="1984022"/>
                    <a:pt x="3740404" y="1986470"/>
                    <a:pt x="3729215" y="1989667"/>
                  </a:cubicBezTo>
                  <a:cubicBezTo>
                    <a:pt x="3720634" y="1992119"/>
                    <a:pt x="3712527" y="1996197"/>
                    <a:pt x="3703815" y="1998133"/>
                  </a:cubicBezTo>
                  <a:cubicBezTo>
                    <a:pt x="3614421" y="2017998"/>
                    <a:pt x="3684789" y="1996008"/>
                    <a:pt x="3627615" y="2015067"/>
                  </a:cubicBezTo>
                  <a:cubicBezTo>
                    <a:pt x="3528837" y="2012245"/>
                    <a:pt x="3429837" y="2013811"/>
                    <a:pt x="3331282" y="2006600"/>
                  </a:cubicBezTo>
                  <a:cubicBezTo>
                    <a:pt x="3331278" y="2006600"/>
                    <a:pt x="3267784" y="1985434"/>
                    <a:pt x="3255082" y="1981200"/>
                  </a:cubicBezTo>
                  <a:lnTo>
                    <a:pt x="3229682" y="1972733"/>
                  </a:lnTo>
                  <a:lnTo>
                    <a:pt x="3204282" y="1964267"/>
                  </a:lnTo>
                  <a:cubicBezTo>
                    <a:pt x="3195815" y="1958622"/>
                    <a:pt x="3187984" y="1951884"/>
                    <a:pt x="3178882" y="1947333"/>
                  </a:cubicBezTo>
                  <a:cubicBezTo>
                    <a:pt x="3165354" y="1940569"/>
                    <a:pt x="3132267" y="1934015"/>
                    <a:pt x="3119615" y="1930400"/>
                  </a:cubicBezTo>
                  <a:cubicBezTo>
                    <a:pt x="3111034" y="1927948"/>
                    <a:pt x="3102966" y="1923683"/>
                    <a:pt x="3094215" y="1921933"/>
                  </a:cubicBezTo>
                  <a:cubicBezTo>
                    <a:pt x="2942551" y="1891601"/>
                    <a:pt x="3101467" y="1930098"/>
                    <a:pt x="3001082" y="1905000"/>
                  </a:cubicBezTo>
                  <a:cubicBezTo>
                    <a:pt x="2933677" y="1860063"/>
                    <a:pt x="2970429" y="1874011"/>
                    <a:pt x="2891015" y="1862667"/>
                  </a:cubicBezTo>
                  <a:cubicBezTo>
                    <a:pt x="2839511" y="1845498"/>
                    <a:pt x="2891797" y="1865403"/>
                    <a:pt x="2840215" y="1837267"/>
                  </a:cubicBezTo>
                  <a:cubicBezTo>
                    <a:pt x="2818055" y="1825179"/>
                    <a:pt x="2790332" y="1821249"/>
                    <a:pt x="2772482" y="1803400"/>
                  </a:cubicBezTo>
                  <a:cubicBezTo>
                    <a:pt x="2766837" y="1797756"/>
                    <a:pt x="2760535" y="1792700"/>
                    <a:pt x="2755548" y="1786467"/>
                  </a:cubicBezTo>
                  <a:cubicBezTo>
                    <a:pt x="2749191" y="1778521"/>
                    <a:pt x="2747082" y="1766711"/>
                    <a:pt x="2738615" y="1761067"/>
                  </a:cubicBezTo>
                  <a:cubicBezTo>
                    <a:pt x="2728933" y="1754612"/>
                    <a:pt x="2715937" y="1755797"/>
                    <a:pt x="2704748" y="1752600"/>
                  </a:cubicBezTo>
                  <a:cubicBezTo>
                    <a:pt x="2696167" y="1750148"/>
                    <a:pt x="2687815" y="1746955"/>
                    <a:pt x="2679348" y="1744133"/>
                  </a:cubicBezTo>
                  <a:cubicBezTo>
                    <a:pt x="2648304" y="1697566"/>
                    <a:pt x="2679348" y="1737077"/>
                    <a:pt x="2637015" y="1701800"/>
                  </a:cubicBezTo>
                  <a:cubicBezTo>
                    <a:pt x="2627817" y="1694135"/>
                    <a:pt x="2621578" y="1683042"/>
                    <a:pt x="2611615" y="1676400"/>
                  </a:cubicBezTo>
                  <a:cubicBezTo>
                    <a:pt x="2604189" y="1671449"/>
                    <a:pt x="2594197" y="1671924"/>
                    <a:pt x="2586215" y="1667933"/>
                  </a:cubicBezTo>
                  <a:cubicBezTo>
                    <a:pt x="2520563" y="1635107"/>
                    <a:pt x="2599259" y="1663815"/>
                    <a:pt x="2535415" y="1642533"/>
                  </a:cubicBezTo>
                  <a:cubicBezTo>
                    <a:pt x="2526948" y="1634066"/>
                    <a:pt x="2520482" y="1622948"/>
                    <a:pt x="2510015" y="1617133"/>
                  </a:cubicBezTo>
                  <a:cubicBezTo>
                    <a:pt x="2494412" y="1608465"/>
                    <a:pt x="2459215" y="1600200"/>
                    <a:pt x="2459215" y="1600200"/>
                  </a:cubicBezTo>
                  <a:cubicBezTo>
                    <a:pt x="2450155" y="1586610"/>
                    <a:pt x="2439828" y="1567520"/>
                    <a:pt x="2425348" y="1557867"/>
                  </a:cubicBezTo>
                  <a:cubicBezTo>
                    <a:pt x="2414847" y="1550866"/>
                    <a:pt x="2402771" y="1546578"/>
                    <a:pt x="2391482" y="1540933"/>
                  </a:cubicBezTo>
                  <a:cubicBezTo>
                    <a:pt x="2355998" y="1487709"/>
                    <a:pt x="2397973" y="1541569"/>
                    <a:pt x="2340682" y="1498600"/>
                  </a:cubicBezTo>
                  <a:cubicBezTo>
                    <a:pt x="2259753" y="1437903"/>
                    <a:pt x="2341080" y="1490531"/>
                    <a:pt x="2289882" y="1439333"/>
                  </a:cubicBezTo>
                  <a:cubicBezTo>
                    <a:pt x="2282687" y="1432138"/>
                    <a:pt x="2272208" y="1429022"/>
                    <a:pt x="2264482" y="1422400"/>
                  </a:cubicBezTo>
                  <a:cubicBezTo>
                    <a:pt x="2252360" y="1412010"/>
                    <a:pt x="2241904" y="1399822"/>
                    <a:pt x="2230615" y="1388533"/>
                  </a:cubicBezTo>
                  <a:cubicBezTo>
                    <a:pt x="2222148" y="1380066"/>
                    <a:pt x="2211857" y="1373096"/>
                    <a:pt x="2205215" y="1363133"/>
                  </a:cubicBezTo>
                  <a:cubicBezTo>
                    <a:pt x="2199571" y="1354666"/>
                    <a:pt x="2193331" y="1346568"/>
                    <a:pt x="2188282" y="1337733"/>
                  </a:cubicBezTo>
                  <a:cubicBezTo>
                    <a:pt x="2170468" y="1306560"/>
                    <a:pt x="2165091" y="1280676"/>
                    <a:pt x="2137482" y="1253067"/>
                  </a:cubicBezTo>
                  <a:lnTo>
                    <a:pt x="2112082" y="1227667"/>
                  </a:lnTo>
                  <a:cubicBezTo>
                    <a:pt x="2109260" y="1216378"/>
                    <a:pt x="2109388" y="1203903"/>
                    <a:pt x="2103615" y="1193800"/>
                  </a:cubicBezTo>
                  <a:cubicBezTo>
                    <a:pt x="2097674" y="1183404"/>
                    <a:pt x="2086007" y="1177491"/>
                    <a:pt x="2078215" y="1168400"/>
                  </a:cubicBezTo>
                  <a:cubicBezTo>
                    <a:pt x="2069032" y="1157686"/>
                    <a:pt x="2059668" y="1146868"/>
                    <a:pt x="2052815" y="1134533"/>
                  </a:cubicBezTo>
                  <a:cubicBezTo>
                    <a:pt x="2015508" y="1067380"/>
                    <a:pt x="2055773" y="1112090"/>
                    <a:pt x="2018948" y="1075267"/>
                  </a:cubicBezTo>
                  <a:cubicBezTo>
                    <a:pt x="1997669" y="1011424"/>
                    <a:pt x="2026374" y="1090118"/>
                    <a:pt x="1993548" y="1024467"/>
                  </a:cubicBezTo>
                  <a:cubicBezTo>
                    <a:pt x="1989557" y="1016485"/>
                    <a:pt x="1987534" y="1007648"/>
                    <a:pt x="1985082" y="999067"/>
                  </a:cubicBezTo>
                  <a:cubicBezTo>
                    <a:pt x="1981885" y="987878"/>
                    <a:pt x="1981819" y="975608"/>
                    <a:pt x="1976615" y="965200"/>
                  </a:cubicBezTo>
                  <a:cubicBezTo>
                    <a:pt x="1967513" y="946997"/>
                    <a:pt x="1942748" y="914400"/>
                    <a:pt x="1942748" y="914400"/>
                  </a:cubicBezTo>
                  <a:cubicBezTo>
                    <a:pt x="1939926" y="903111"/>
                    <a:pt x="1938866" y="891229"/>
                    <a:pt x="1934282" y="880533"/>
                  </a:cubicBezTo>
                  <a:cubicBezTo>
                    <a:pt x="1923590" y="855585"/>
                    <a:pt x="1909383" y="850073"/>
                    <a:pt x="1891948" y="829733"/>
                  </a:cubicBezTo>
                  <a:cubicBezTo>
                    <a:pt x="1882765" y="819019"/>
                    <a:pt x="1876526" y="805845"/>
                    <a:pt x="1866548" y="795867"/>
                  </a:cubicBezTo>
                  <a:cubicBezTo>
                    <a:pt x="1852794" y="782113"/>
                    <a:pt x="1822780" y="770856"/>
                    <a:pt x="1807282" y="762000"/>
                  </a:cubicBezTo>
                  <a:cubicBezTo>
                    <a:pt x="1798447" y="756952"/>
                    <a:pt x="1790162" y="750981"/>
                    <a:pt x="1781882" y="745067"/>
                  </a:cubicBezTo>
                  <a:cubicBezTo>
                    <a:pt x="1770399" y="736865"/>
                    <a:pt x="1760267" y="726668"/>
                    <a:pt x="1748015" y="719667"/>
                  </a:cubicBezTo>
                  <a:cubicBezTo>
                    <a:pt x="1740266" y="715239"/>
                    <a:pt x="1730818" y="714716"/>
                    <a:pt x="1722615" y="711200"/>
                  </a:cubicBezTo>
                  <a:cubicBezTo>
                    <a:pt x="1711014" y="706228"/>
                    <a:pt x="1700037" y="699911"/>
                    <a:pt x="1688748" y="694267"/>
                  </a:cubicBezTo>
                  <a:cubicBezTo>
                    <a:pt x="1683104" y="688622"/>
                    <a:pt x="1678048" y="682320"/>
                    <a:pt x="1671815" y="677333"/>
                  </a:cubicBezTo>
                  <a:cubicBezTo>
                    <a:pt x="1663869" y="670976"/>
                    <a:pt x="1653610" y="667595"/>
                    <a:pt x="1646415" y="660400"/>
                  </a:cubicBezTo>
                  <a:cubicBezTo>
                    <a:pt x="1592182" y="606167"/>
                    <a:pt x="1636997" y="626217"/>
                    <a:pt x="1587148" y="609600"/>
                  </a:cubicBezTo>
                  <a:cubicBezTo>
                    <a:pt x="1570215" y="592667"/>
                    <a:pt x="1549631" y="578726"/>
                    <a:pt x="1536348" y="558800"/>
                  </a:cubicBezTo>
                  <a:cubicBezTo>
                    <a:pt x="1530704" y="550333"/>
                    <a:pt x="1526610" y="540595"/>
                    <a:pt x="1519415" y="533400"/>
                  </a:cubicBezTo>
                  <a:cubicBezTo>
                    <a:pt x="1512220" y="526205"/>
                    <a:pt x="1501961" y="522824"/>
                    <a:pt x="1494015" y="516467"/>
                  </a:cubicBezTo>
                  <a:cubicBezTo>
                    <a:pt x="1487782" y="511480"/>
                    <a:pt x="1482726" y="505178"/>
                    <a:pt x="1477082" y="499533"/>
                  </a:cubicBezTo>
                  <a:cubicBezTo>
                    <a:pt x="1468699" y="474385"/>
                    <a:pt x="1463340" y="443458"/>
                    <a:pt x="1443215" y="423333"/>
                  </a:cubicBezTo>
                  <a:cubicBezTo>
                    <a:pt x="1436020" y="416138"/>
                    <a:pt x="1426282" y="412044"/>
                    <a:pt x="1417815" y="406400"/>
                  </a:cubicBezTo>
                  <a:cubicBezTo>
                    <a:pt x="1408992" y="379932"/>
                    <a:pt x="1400434" y="346834"/>
                    <a:pt x="1375482" y="330200"/>
                  </a:cubicBezTo>
                  <a:cubicBezTo>
                    <a:pt x="1367015" y="324556"/>
                    <a:pt x="1358028" y="319624"/>
                    <a:pt x="1350082" y="313267"/>
                  </a:cubicBezTo>
                  <a:cubicBezTo>
                    <a:pt x="1343848" y="308280"/>
                    <a:pt x="1338135" y="302567"/>
                    <a:pt x="1333148" y="296333"/>
                  </a:cubicBezTo>
                  <a:cubicBezTo>
                    <a:pt x="1326791" y="288387"/>
                    <a:pt x="1324161" y="277290"/>
                    <a:pt x="1316215" y="270933"/>
                  </a:cubicBezTo>
                  <a:cubicBezTo>
                    <a:pt x="1309246" y="265358"/>
                    <a:pt x="1299282" y="265289"/>
                    <a:pt x="1290815" y="262467"/>
                  </a:cubicBezTo>
                  <a:cubicBezTo>
                    <a:pt x="1250637" y="222289"/>
                    <a:pt x="1272094" y="233649"/>
                    <a:pt x="1231548" y="220133"/>
                  </a:cubicBezTo>
                  <a:cubicBezTo>
                    <a:pt x="1166954" y="155539"/>
                    <a:pt x="1242017" y="223028"/>
                    <a:pt x="1180748" y="186267"/>
                  </a:cubicBezTo>
                  <a:cubicBezTo>
                    <a:pt x="1126529" y="153735"/>
                    <a:pt x="1220516" y="180672"/>
                    <a:pt x="1121482" y="160867"/>
                  </a:cubicBezTo>
                  <a:cubicBezTo>
                    <a:pt x="1113015" y="155222"/>
                    <a:pt x="1104028" y="150290"/>
                    <a:pt x="1096082" y="143933"/>
                  </a:cubicBezTo>
                  <a:cubicBezTo>
                    <a:pt x="1089849" y="138946"/>
                    <a:pt x="1085790" y="131428"/>
                    <a:pt x="1079148" y="127000"/>
                  </a:cubicBezTo>
                  <a:cubicBezTo>
                    <a:pt x="1026994" y="92231"/>
                    <a:pt x="1063190" y="127779"/>
                    <a:pt x="1019882" y="93133"/>
                  </a:cubicBezTo>
                  <a:cubicBezTo>
                    <a:pt x="985090" y="65300"/>
                    <a:pt x="1024212" y="82894"/>
                    <a:pt x="969082" y="59267"/>
                  </a:cubicBezTo>
                  <a:cubicBezTo>
                    <a:pt x="960879" y="55751"/>
                    <a:pt x="952038" y="53934"/>
                    <a:pt x="943682" y="50800"/>
                  </a:cubicBezTo>
                  <a:cubicBezTo>
                    <a:pt x="929451" y="45464"/>
                    <a:pt x="915766" y="38673"/>
                    <a:pt x="901348" y="33867"/>
                  </a:cubicBezTo>
                  <a:cubicBezTo>
                    <a:pt x="885071" y="28441"/>
                    <a:pt x="858390" y="25087"/>
                    <a:pt x="842082" y="16933"/>
                  </a:cubicBezTo>
                  <a:cubicBezTo>
                    <a:pt x="832981" y="12382"/>
                    <a:pt x="825149" y="5644"/>
                    <a:pt x="816682" y="0"/>
                  </a:cubicBezTo>
                  <a:cubicBezTo>
                    <a:pt x="726371" y="2822"/>
                    <a:pt x="635956" y="3312"/>
                    <a:pt x="545748" y="8467"/>
                  </a:cubicBezTo>
                  <a:cubicBezTo>
                    <a:pt x="536838" y="8976"/>
                    <a:pt x="528704" y="13799"/>
                    <a:pt x="520348" y="16933"/>
                  </a:cubicBezTo>
                  <a:cubicBezTo>
                    <a:pt x="506118" y="22269"/>
                    <a:pt x="491609" y="27070"/>
                    <a:pt x="478015" y="33867"/>
                  </a:cubicBezTo>
                  <a:cubicBezTo>
                    <a:pt x="468914" y="38418"/>
                    <a:pt x="461968" y="46792"/>
                    <a:pt x="452615" y="50800"/>
                  </a:cubicBezTo>
                  <a:cubicBezTo>
                    <a:pt x="441919" y="55384"/>
                    <a:pt x="430037" y="56445"/>
                    <a:pt x="418748" y="59267"/>
                  </a:cubicBezTo>
                  <a:cubicBezTo>
                    <a:pt x="410281" y="64911"/>
                    <a:pt x="402449" y="71649"/>
                    <a:pt x="393348" y="76200"/>
                  </a:cubicBezTo>
                  <a:cubicBezTo>
                    <a:pt x="385366" y="80191"/>
                    <a:pt x="375697" y="80239"/>
                    <a:pt x="367948" y="84667"/>
                  </a:cubicBezTo>
                  <a:cubicBezTo>
                    <a:pt x="324876" y="109280"/>
                    <a:pt x="345655" y="103244"/>
                    <a:pt x="317148" y="127000"/>
                  </a:cubicBezTo>
                  <a:cubicBezTo>
                    <a:pt x="306308" y="136034"/>
                    <a:pt x="293260" y="142422"/>
                    <a:pt x="283282" y="152400"/>
                  </a:cubicBezTo>
                  <a:cubicBezTo>
                    <a:pt x="276087" y="159595"/>
                    <a:pt x="273543" y="170605"/>
                    <a:pt x="266348" y="177800"/>
                  </a:cubicBezTo>
                  <a:cubicBezTo>
                    <a:pt x="259153" y="184995"/>
                    <a:pt x="248553" y="187973"/>
                    <a:pt x="240948" y="194733"/>
                  </a:cubicBezTo>
                  <a:cubicBezTo>
                    <a:pt x="153950" y="272064"/>
                    <a:pt x="222397" y="224033"/>
                    <a:pt x="164748" y="262467"/>
                  </a:cubicBezTo>
                  <a:cubicBezTo>
                    <a:pt x="117520" y="380539"/>
                    <a:pt x="178214" y="251985"/>
                    <a:pt x="122415" y="321733"/>
                  </a:cubicBezTo>
                  <a:cubicBezTo>
                    <a:pt x="116840" y="328702"/>
                    <a:pt x="117641" y="339008"/>
                    <a:pt x="113948" y="347133"/>
                  </a:cubicBezTo>
                  <a:cubicBezTo>
                    <a:pt x="86505" y="407509"/>
                    <a:pt x="89661" y="400499"/>
                    <a:pt x="63148" y="440267"/>
                  </a:cubicBezTo>
                  <a:cubicBezTo>
                    <a:pt x="42866" y="561967"/>
                    <a:pt x="70217" y="440707"/>
                    <a:pt x="37748" y="516467"/>
                  </a:cubicBezTo>
                  <a:cubicBezTo>
                    <a:pt x="33164" y="527162"/>
                    <a:pt x="33368" y="539438"/>
                    <a:pt x="29282" y="550333"/>
                  </a:cubicBezTo>
                  <a:cubicBezTo>
                    <a:pt x="24850" y="562151"/>
                    <a:pt x="17993" y="572911"/>
                    <a:pt x="12348" y="584200"/>
                  </a:cubicBezTo>
                  <a:cubicBezTo>
                    <a:pt x="-2842" y="736113"/>
                    <a:pt x="-5343" y="724183"/>
                    <a:pt x="12348" y="948267"/>
                  </a:cubicBezTo>
                  <a:cubicBezTo>
                    <a:pt x="14387" y="974092"/>
                    <a:pt x="44209" y="1011986"/>
                    <a:pt x="54682" y="1032933"/>
                  </a:cubicBezTo>
                  <a:cubicBezTo>
                    <a:pt x="58673" y="1040915"/>
                    <a:pt x="57961" y="1051071"/>
                    <a:pt x="63148" y="1058333"/>
                  </a:cubicBezTo>
                  <a:cubicBezTo>
                    <a:pt x="72427" y="1071324"/>
                    <a:pt x="86625" y="1080078"/>
                    <a:pt x="97015" y="1092200"/>
                  </a:cubicBezTo>
                  <a:cubicBezTo>
                    <a:pt x="103637" y="1099926"/>
                    <a:pt x="106753" y="1110405"/>
                    <a:pt x="113948" y="1117600"/>
                  </a:cubicBezTo>
                  <a:cubicBezTo>
                    <a:pt x="121143" y="1124795"/>
                    <a:pt x="131402" y="1128176"/>
                    <a:pt x="139348" y="1134533"/>
                  </a:cubicBezTo>
                  <a:cubicBezTo>
                    <a:pt x="204036" y="1186283"/>
                    <a:pt x="87751" y="1106961"/>
                    <a:pt x="190148" y="1168400"/>
                  </a:cubicBezTo>
                  <a:cubicBezTo>
                    <a:pt x="207599" y="1178871"/>
                    <a:pt x="222745" y="1193166"/>
                    <a:pt x="240948" y="1202267"/>
                  </a:cubicBezTo>
                  <a:cubicBezTo>
                    <a:pt x="252237" y="1207911"/>
                    <a:pt x="263856" y="1212938"/>
                    <a:pt x="274815" y="1219200"/>
                  </a:cubicBezTo>
                  <a:cubicBezTo>
                    <a:pt x="283650" y="1224248"/>
                    <a:pt x="290862" y="1232125"/>
                    <a:pt x="300215" y="1236133"/>
                  </a:cubicBezTo>
                  <a:cubicBezTo>
                    <a:pt x="310911" y="1240717"/>
                    <a:pt x="322893" y="1241403"/>
                    <a:pt x="334082" y="1244600"/>
                  </a:cubicBezTo>
                  <a:cubicBezTo>
                    <a:pt x="342663" y="1247052"/>
                    <a:pt x="350872" y="1250719"/>
                    <a:pt x="359482" y="1253067"/>
                  </a:cubicBezTo>
                  <a:cubicBezTo>
                    <a:pt x="464520" y="1281714"/>
                    <a:pt x="394151" y="1258978"/>
                    <a:pt x="452615" y="1278467"/>
                  </a:cubicBezTo>
                  <a:cubicBezTo>
                    <a:pt x="568326" y="1275645"/>
                    <a:pt x="684117" y="1275139"/>
                    <a:pt x="799748" y="1270000"/>
                  </a:cubicBezTo>
                  <a:cubicBezTo>
                    <a:pt x="834010" y="1268477"/>
                    <a:pt x="841551" y="1251971"/>
                    <a:pt x="875948" y="1244600"/>
                  </a:cubicBezTo>
                  <a:cubicBezTo>
                    <a:pt x="900937" y="1239245"/>
                    <a:pt x="926748" y="1238955"/>
                    <a:pt x="952148" y="1236133"/>
                  </a:cubicBezTo>
                  <a:cubicBezTo>
                    <a:pt x="1021880" y="1212889"/>
                    <a:pt x="985278" y="1221724"/>
                    <a:pt x="1062215" y="1210733"/>
                  </a:cubicBezTo>
                  <a:cubicBezTo>
                    <a:pt x="1103670" y="1214502"/>
                    <a:pt x="1178679" y="1220267"/>
                    <a:pt x="1223082" y="1227667"/>
                  </a:cubicBezTo>
                  <a:cubicBezTo>
                    <a:pt x="1234560" y="1229580"/>
                    <a:pt x="1245659" y="1233311"/>
                    <a:pt x="1256948" y="1236133"/>
                  </a:cubicBezTo>
                  <a:cubicBezTo>
                    <a:pt x="1262593" y="1241778"/>
                    <a:pt x="1266742" y="1249497"/>
                    <a:pt x="1273882" y="1253067"/>
                  </a:cubicBezTo>
                  <a:cubicBezTo>
                    <a:pt x="1289847" y="1261049"/>
                    <a:pt x="1324682" y="1270000"/>
                    <a:pt x="1324682" y="1270000"/>
                  </a:cubicBezTo>
                  <a:cubicBezTo>
                    <a:pt x="1333149" y="1278467"/>
                    <a:pt x="1340119" y="1288758"/>
                    <a:pt x="1350082" y="1295400"/>
                  </a:cubicBezTo>
                  <a:cubicBezTo>
                    <a:pt x="1357508" y="1300351"/>
                    <a:pt x="1367279" y="1300351"/>
                    <a:pt x="1375482" y="1303867"/>
                  </a:cubicBezTo>
                  <a:cubicBezTo>
                    <a:pt x="1387083" y="1308839"/>
                    <a:pt x="1398526" y="1314306"/>
                    <a:pt x="1409348" y="1320800"/>
                  </a:cubicBezTo>
                  <a:cubicBezTo>
                    <a:pt x="1426799" y="1331271"/>
                    <a:pt x="1445757" y="1340276"/>
                    <a:pt x="1460148" y="1354667"/>
                  </a:cubicBezTo>
                  <a:cubicBezTo>
                    <a:pt x="1468615" y="1363134"/>
                    <a:pt x="1475969" y="1372883"/>
                    <a:pt x="1485548" y="1380067"/>
                  </a:cubicBezTo>
                  <a:cubicBezTo>
                    <a:pt x="1569708" y="1443186"/>
                    <a:pt x="1489385" y="1374159"/>
                    <a:pt x="1561748" y="1422400"/>
                  </a:cubicBezTo>
                  <a:cubicBezTo>
                    <a:pt x="1568390" y="1426828"/>
                    <a:pt x="1572186" y="1434693"/>
                    <a:pt x="1578682" y="1439333"/>
                  </a:cubicBezTo>
                  <a:cubicBezTo>
                    <a:pt x="1590258" y="1447602"/>
                    <a:pt x="1631737" y="1469435"/>
                    <a:pt x="1646415" y="1481667"/>
                  </a:cubicBezTo>
                  <a:cubicBezTo>
                    <a:pt x="1655613" y="1489332"/>
                    <a:pt x="1662617" y="1499402"/>
                    <a:pt x="1671815" y="1507067"/>
                  </a:cubicBezTo>
                  <a:cubicBezTo>
                    <a:pt x="1718867" y="1546277"/>
                    <a:pt x="1705442" y="1502478"/>
                    <a:pt x="1764948" y="1591733"/>
                  </a:cubicBezTo>
                  <a:cubicBezTo>
                    <a:pt x="1794759" y="1636447"/>
                    <a:pt x="1766740" y="1600526"/>
                    <a:pt x="1815748" y="1642533"/>
                  </a:cubicBezTo>
                  <a:cubicBezTo>
                    <a:pt x="1872790" y="1691427"/>
                    <a:pt x="1810409" y="1647440"/>
                    <a:pt x="1866548" y="1684867"/>
                  </a:cubicBezTo>
                  <a:cubicBezTo>
                    <a:pt x="1910641" y="1751003"/>
                    <a:pt x="1854351" y="1677835"/>
                    <a:pt x="1908882" y="1718733"/>
                  </a:cubicBezTo>
                  <a:cubicBezTo>
                    <a:pt x="1924847" y="1730707"/>
                    <a:pt x="1937104" y="1746956"/>
                    <a:pt x="1951215" y="1761067"/>
                  </a:cubicBezTo>
                  <a:cubicBezTo>
                    <a:pt x="1959682" y="1769534"/>
                    <a:pt x="1967036" y="1779283"/>
                    <a:pt x="1976615" y="1786467"/>
                  </a:cubicBezTo>
                  <a:cubicBezTo>
                    <a:pt x="1987904" y="1794934"/>
                    <a:pt x="1999993" y="1802427"/>
                    <a:pt x="2010482" y="1811867"/>
                  </a:cubicBezTo>
                  <a:cubicBezTo>
                    <a:pt x="2028282" y="1827887"/>
                    <a:pt x="2039863" y="1851957"/>
                    <a:pt x="2061282" y="1862667"/>
                  </a:cubicBezTo>
                  <a:lnTo>
                    <a:pt x="2112082" y="1888067"/>
                  </a:lnTo>
                  <a:cubicBezTo>
                    <a:pt x="2144415" y="1936568"/>
                    <a:pt x="2110373" y="1891609"/>
                    <a:pt x="2162882" y="1938867"/>
                  </a:cubicBezTo>
                  <a:cubicBezTo>
                    <a:pt x="2180682" y="1954887"/>
                    <a:pt x="2196749" y="1972734"/>
                    <a:pt x="2213682" y="1989667"/>
                  </a:cubicBezTo>
                  <a:cubicBezTo>
                    <a:pt x="2224971" y="2000956"/>
                    <a:pt x="2232403" y="2018484"/>
                    <a:pt x="2247548" y="2023533"/>
                  </a:cubicBezTo>
                  <a:lnTo>
                    <a:pt x="2272948" y="2032000"/>
                  </a:lnTo>
                  <a:cubicBezTo>
                    <a:pt x="2281415" y="2043289"/>
                    <a:pt x="2289165" y="2055153"/>
                    <a:pt x="2298348" y="2065867"/>
                  </a:cubicBezTo>
                  <a:cubicBezTo>
                    <a:pt x="2306140" y="2074958"/>
                    <a:pt x="2316083" y="2082069"/>
                    <a:pt x="2323748" y="2091267"/>
                  </a:cubicBezTo>
                  <a:cubicBezTo>
                    <a:pt x="2330262" y="2099084"/>
                    <a:pt x="2333487" y="2109472"/>
                    <a:pt x="2340682" y="2116667"/>
                  </a:cubicBezTo>
                  <a:cubicBezTo>
                    <a:pt x="2347877" y="2123862"/>
                    <a:pt x="2359237" y="2126071"/>
                    <a:pt x="2366082" y="2133600"/>
                  </a:cubicBezTo>
                  <a:cubicBezTo>
                    <a:pt x="2387727" y="2157410"/>
                    <a:pt x="2402594" y="2187047"/>
                    <a:pt x="2425348" y="2209800"/>
                  </a:cubicBezTo>
                  <a:lnTo>
                    <a:pt x="2442282" y="2226733"/>
                  </a:lnTo>
                  <a:cubicBezTo>
                    <a:pt x="2445104" y="2235200"/>
                    <a:pt x="2446757" y="2244151"/>
                    <a:pt x="2450748" y="2252133"/>
                  </a:cubicBezTo>
                  <a:cubicBezTo>
                    <a:pt x="2463472" y="2277581"/>
                    <a:pt x="2501656" y="2317115"/>
                    <a:pt x="2518482" y="2328333"/>
                  </a:cubicBezTo>
                  <a:cubicBezTo>
                    <a:pt x="2526949" y="2333978"/>
                    <a:pt x="2536065" y="2338753"/>
                    <a:pt x="2543882" y="2345267"/>
                  </a:cubicBezTo>
                  <a:cubicBezTo>
                    <a:pt x="2553080" y="2352932"/>
                    <a:pt x="2559703" y="2363483"/>
                    <a:pt x="2569282" y="2370667"/>
                  </a:cubicBezTo>
                  <a:cubicBezTo>
                    <a:pt x="2611520" y="2402346"/>
                    <a:pt x="2605270" y="2388873"/>
                    <a:pt x="2645482" y="2413000"/>
                  </a:cubicBezTo>
                  <a:cubicBezTo>
                    <a:pt x="2662933" y="2423471"/>
                    <a:pt x="2679349" y="2435578"/>
                    <a:pt x="2696282" y="2446867"/>
                  </a:cubicBezTo>
                  <a:lnTo>
                    <a:pt x="2721682" y="2463800"/>
                  </a:lnTo>
                  <a:cubicBezTo>
                    <a:pt x="2730149" y="2469444"/>
                    <a:pt x="2739887" y="2473538"/>
                    <a:pt x="2747082" y="2480733"/>
                  </a:cubicBezTo>
                  <a:cubicBezTo>
                    <a:pt x="2752726" y="2486378"/>
                    <a:pt x="2756875" y="2494097"/>
                    <a:pt x="2764015" y="2497667"/>
                  </a:cubicBezTo>
                  <a:cubicBezTo>
                    <a:pt x="2779980" y="2505650"/>
                    <a:pt x="2814815" y="2514600"/>
                    <a:pt x="2814815" y="2514600"/>
                  </a:cubicBezTo>
                  <a:cubicBezTo>
                    <a:pt x="2817637" y="2523067"/>
                    <a:pt x="2817707" y="2533031"/>
                    <a:pt x="2823282" y="2540000"/>
                  </a:cubicBezTo>
                  <a:cubicBezTo>
                    <a:pt x="2835218" y="2554920"/>
                    <a:pt x="2857350" y="2559823"/>
                    <a:pt x="2874082" y="2565400"/>
                  </a:cubicBezTo>
                  <a:cubicBezTo>
                    <a:pt x="2876904" y="2573867"/>
                    <a:pt x="2876237" y="2584489"/>
                    <a:pt x="2882548" y="2590800"/>
                  </a:cubicBezTo>
                  <a:cubicBezTo>
                    <a:pt x="2910625" y="2618878"/>
                    <a:pt x="2907948" y="2584423"/>
                    <a:pt x="2907948" y="2607733"/>
                  </a:cubicBezTo>
                  <a:lnTo>
                    <a:pt x="2950282" y="2607733"/>
                  </a:lnTo>
                  <a:lnTo>
                    <a:pt x="2950282" y="2607733"/>
                  </a:lnTo>
                  <a:lnTo>
                    <a:pt x="2967215" y="2650067"/>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grpSp>
      <p:grpSp>
        <p:nvGrpSpPr>
          <p:cNvPr id="9" name="群組 8">
            <a:extLst>
              <a:ext uri="{FF2B5EF4-FFF2-40B4-BE49-F238E27FC236}">
                <a16:creationId xmlns:a16="http://schemas.microsoft.com/office/drawing/2014/main" id="{50A17037-9714-4C5D-A3A7-377807730DAC}"/>
              </a:ext>
            </a:extLst>
          </p:cNvPr>
          <p:cNvGrpSpPr/>
          <p:nvPr/>
        </p:nvGrpSpPr>
        <p:grpSpPr>
          <a:xfrm>
            <a:off x="2628900" y="1400259"/>
            <a:ext cx="6489701" cy="3724191"/>
            <a:chOff x="2628900" y="1400259"/>
            <a:chExt cx="6489701" cy="3724191"/>
          </a:xfrm>
        </p:grpSpPr>
        <p:sp>
          <p:nvSpPr>
            <p:cNvPr id="2" name="手繪多邊形: 圖案 1">
              <a:extLst>
                <a:ext uri="{FF2B5EF4-FFF2-40B4-BE49-F238E27FC236}">
                  <a16:creationId xmlns:a16="http://schemas.microsoft.com/office/drawing/2014/main" id="{DE82B954-359B-4D26-B889-1D149F8CF470}"/>
                </a:ext>
              </a:extLst>
            </p:cNvPr>
            <p:cNvSpPr/>
            <p:nvPr/>
          </p:nvSpPr>
          <p:spPr>
            <a:xfrm>
              <a:off x="2628900" y="2019300"/>
              <a:ext cx="2190750" cy="3105150"/>
            </a:xfrm>
            <a:custGeom>
              <a:avLst/>
              <a:gdLst>
                <a:gd name="connsiteX0" fmla="*/ 228600 w 3073400"/>
                <a:gd name="connsiteY0" fmla="*/ 203200 h 2954867"/>
                <a:gd name="connsiteX1" fmla="*/ 228600 w 3073400"/>
                <a:gd name="connsiteY1" fmla="*/ 203200 h 2954867"/>
                <a:gd name="connsiteX2" fmla="*/ 355600 w 3073400"/>
                <a:gd name="connsiteY2" fmla="*/ 169333 h 2954867"/>
                <a:gd name="connsiteX3" fmla="*/ 575733 w 3073400"/>
                <a:gd name="connsiteY3" fmla="*/ 152400 h 2954867"/>
                <a:gd name="connsiteX4" fmla="*/ 702733 w 3073400"/>
                <a:gd name="connsiteY4" fmla="*/ 127000 h 2954867"/>
                <a:gd name="connsiteX5" fmla="*/ 762000 w 3073400"/>
                <a:gd name="connsiteY5" fmla="*/ 110067 h 2954867"/>
                <a:gd name="connsiteX6" fmla="*/ 795867 w 3073400"/>
                <a:gd name="connsiteY6" fmla="*/ 101600 h 2954867"/>
                <a:gd name="connsiteX7" fmla="*/ 1041400 w 3073400"/>
                <a:gd name="connsiteY7" fmla="*/ 93133 h 2954867"/>
                <a:gd name="connsiteX8" fmla="*/ 1100667 w 3073400"/>
                <a:gd name="connsiteY8" fmla="*/ 84667 h 2954867"/>
                <a:gd name="connsiteX9" fmla="*/ 1126067 w 3073400"/>
                <a:gd name="connsiteY9" fmla="*/ 76200 h 2954867"/>
                <a:gd name="connsiteX10" fmla="*/ 1159933 w 3073400"/>
                <a:gd name="connsiteY10" fmla="*/ 67733 h 2954867"/>
                <a:gd name="connsiteX11" fmla="*/ 1202267 w 3073400"/>
                <a:gd name="connsiteY11" fmla="*/ 59267 h 2954867"/>
                <a:gd name="connsiteX12" fmla="*/ 1227667 w 3073400"/>
                <a:gd name="connsiteY12" fmla="*/ 50800 h 2954867"/>
                <a:gd name="connsiteX13" fmla="*/ 1295400 w 3073400"/>
                <a:gd name="connsiteY13" fmla="*/ 33867 h 2954867"/>
                <a:gd name="connsiteX14" fmla="*/ 1320800 w 3073400"/>
                <a:gd name="connsiteY14" fmla="*/ 25400 h 2954867"/>
                <a:gd name="connsiteX15" fmla="*/ 1397000 w 3073400"/>
                <a:gd name="connsiteY15" fmla="*/ 16933 h 2954867"/>
                <a:gd name="connsiteX16" fmla="*/ 1727200 w 3073400"/>
                <a:gd name="connsiteY16" fmla="*/ 0 h 2954867"/>
                <a:gd name="connsiteX17" fmla="*/ 2040467 w 3073400"/>
                <a:gd name="connsiteY17" fmla="*/ 8467 h 2954867"/>
                <a:gd name="connsiteX18" fmla="*/ 2099733 w 3073400"/>
                <a:gd name="connsiteY18" fmla="*/ 16933 h 2954867"/>
                <a:gd name="connsiteX19" fmla="*/ 2319867 w 3073400"/>
                <a:gd name="connsiteY19" fmla="*/ 25400 h 2954867"/>
                <a:gd name="connsiteX20" fmla="*/ 2345267 w 3073400"/>
                <a:gd name="connsiteY20" fmla="*/ 33867 h 2954867"/>
                <a:gd name="connsiteX21" fmla="*/ 2463800 w 3073400"/>
                <a:gd name="connsiteY21" fmla="*/ 50800 h 2954867"/>
                <a:gd name="connsiteX22" fmla="*/ 2548467 w 3073400"/>
                <a:gd name="connsiteY22" fmla="*/ 76200 h 2954867"/>
                <a:gd name="connsiteX23" fmla="*/ 2582333 w 3073400"/>
                <a:gd name="connsiteY23" fmla="*/ 101600 h 2954867"/>
                <a:gd name="connsiteX24" fmla="*/ 2599267 w 3073400"/>
                <a:gd name="connsiteY24" fmla="*/ 118533 h 2954867"/>
                <a:gd name="connsiteX25" fmla="*/ 2624667 w 3073400"/>
                <a:gd name="connsiteY25" fmla="*/ 127000 h 2954867"/>
                <a:gd name="connsiteX26" fmla="*/ 2709333 w 3073400"/>
                <a:gd name="connsiteY26" fmla="*/ 169333 h 2954867"/>
                <a:gd name="connsiteX27" fmla="*/ 2734733 w 3073400"/>
                <a:gd name="connsiteY27" fmla="*/ 186267 h 2954867"/>
                <a:gd name="connsiteX28" fmla="*/ 2802467 w 3073400"/>
                <a:gd name="connsiteY28" fmla="*/ 203200 h 2954867"/>
                <a:gd name="connsiteX29" fmla="*/ 2827867 w 3073400"/>
                <a:gd name="connsiteY29" fmla="*/ 228600 h 2954867"/>
                <a:gd name="connsiteX30" fmla="*/ 2878667 w 3073400"/>
                <a:gd name="connsiteY30" fmla="*/ 254000 h 2954867"/>
                <a:gd name="connsiteX31" fmla="*/ 2937933 w 3073400"/>
                <a:gd name="connsiteY31" fmla="*/ 279400 h 2954867"/>
                <a:gd name="connsiteX32" fmla="*/ 2997200 w 3073400"/>
                <a:gd name="connsiteY32" fmla="*/ 330200 h 2954867"/>
                <a:gd name="connsiteX33" fmla="*/ 3014133 w 3073400"/>
                <a:gd name="connsiteY33" fmla="*/ 355600 h 2954867"/>
                <a:gd name="connsiteX34" fmla="*/ 3031067 w 3073400"/>
                <a:gd name="connsiteY34" fmla="*/ 372533 h 2954867"/>
                <a:gd name="connsiteX35" fmla="*/ 3048000 w 3073400"/>
                <a:gd name="connsiteY35" fmla="*/ 431800 h 2954867"/>
                <a:gd name="connsiteX36" fmla="*/ 3073400 w 3073400"/>
                <a:gd name="connsiteY36" fmla="*/ 499533 h 2954867"/>
                <a:gd name="connsiteX37" fmla="*/ 3064933 w 3073400"/>
                <a:gd name="connsiteY37" fmla="*/ 897467 h 2954867"/>
                <a:gd name="connsiteX38" fmla="*/ 3048000 w 3073400"/>
                <a:gd name="connsiteY38" fmla="*/ 1168400 h 2954867"/>
                <a:gd name="connsiteX39" fmla="*/ 3014133 w 3073400"/>
                <a:gd name="connsiteY39" fmla="*/ 1286933 h 2954867"/>
                <a:gd name="connsiteX40" fmla="*/ 2997200 w 3073400"/>
                <a:gd name="connsiteY40" fmla="*/ 1371600 h 2954867"/>
                <a:gd name="connsiteX41" fmla="*/ 2980267 w 3073400"/>
                <a:gd name="connsiteY41" fmla="*/ 1515533 h 2954867"/>
                <a:gd name="connsiteX42" fmla="*/ 2963333 w 3073400"/>
                <a:gd name="connsiteY42" fmla="*/ 1591733 h 2954867"/>
                <a:gd name="connsiteX43" fmla="*/ 2937933 w 3073400"/>
                <a:gd name="connsiteY43" fmla="*/ 1718733 h 2954867"/>
                <a:gd name="connsiteX44" fmla="*/ 2921000 w 3073400"/>
                <a:gd name="connsiteY44" fmla="*/ 1820333 h 2954867"/>
                <a:gd name="connsiteX45" fmla="*/ 2912533 w 3073400"/>
                <a:gd name="connsiteY45" fmla="*/ 1854200 h 2954867"/>
                <a:gd name="connsiteX46" fmla="*/ 2887133 w 3073400"/>
                <a:gd name="connsiteY46" fmla="*/ 1905000 h 2954867"/>
                <a:gd name="connsiteX47" fmla="*/ 2870200 w 3073400"/>
                <a:gd name="connsiteY47" fmla="*/ 1964267 h 2954867"/>
                <a:gd name="connsiteX48" fmla="*/ 2836333 w 3073400"/>
                <a:gd name="connsiteY48" fmla="*/ 2023533 h 2954867"/>
                <a:gd name="connsiteX49" fmla="*/ 2827867 w 3073400"/>
                <a:gd name="connsiteY49" fmla="*/ 2048933 h 2954867"/>
                <a:gd name="connsiteX50" fmla="*/ 2810933 w 3073400"/>
                <a:gd name="connsiteY50" fmla="*/ 2074333 h 2954867"/>
                <a:gd name="connsiteX51" fmla="*/ 2777067 w 3073400"/>
                <a:gd name="connsiteY51" fmla="*/ 2125133 h 2954867"/>
                <a:gd name="connsiteX52" fmla="*/ 2760133 w 3073400"/>
                <a:gd name="connsiteY52" fmla="*/ 2150533 h 2954867"/>
                <a:gd name="connsiteX53" fmla="*/ 2743200 w 3073400"/>
                <a:gd name="connsiteY53" fmla="*/ 2201333 h 2954867"/>
                <a:gd name="connsiteX54" fmla="*/ 2709333 w 3073400"/>
                <a:gd name="connsiteY54" fmla="*/ 2243667 h 2954867"/>
                <a:gd name="connsiteX55" fmla="*/ 2700867 w 3073400"/>
                <a:gd name="connsiteY55" fmla="*/ 2277533 h 2954867"/>
                <a:gd name="connsiteX56" fmla="*/ 2650067 w 3073400"/>
                <a:gd name="connsiteY56" fmla="*/ 2345267 h 2954867"/>
                <a:gd name="connsiteX57" fmla="*/ 2641600 w 3073400"/>
                <a:gd name="connsiteY57" fmla="*/ 2370667 h 2954867"/>
                <a:gd name="connsiteX58" fmla="*/ 2599267 w 3073400"/>
                <a:gd name="connsiteY58" fmla="*/ 2421467 h 2954867"/>
                <a:gd name="connsiteX59" fmla="*/ 2582333 w 3073400"/>
                <a:gd name="connsiteY59" fmla="*/ 2446867 h 2954867"/>
                <a:gd name="connsiteX60" fmla="*/ 2531533 w 3073400"/>
                <a:gd name="connsiteY60" fmla="*/ 2514600 h 2954867"/>
                <a:gd name="connsiteX61" fmla="*/ 2480733 w 3073400"/>
                <a:gd name="connsiteY61" fmla="*/ 2565400 h 2954867"/>
                <a:gd name="connsiteX62" fmla="*/ 2455333 w 3073400"/>
                <a:gd name="connsiteY62" fmla="*/ 2590800 h 2954867"/>
                <a:gd name="connsiteX63" fmla="*/ 2438400 w 3073400"/>
                <a:gd name="connsiteY63" fmla="*/ 2616200 h 2954867"/>
                <a:gd name="connsiteX64" fmla="*/ 2362200 w 3073400"/>
                <a:gd name="connsiteY64" fmla="*/ 2658533 h 2954867"/>
                <a:gd name="connsiteX65" fmla="*/ 2302933 w 3073400"/>
                <a:gd name="connsiteY65" fmla="*/ 2692400 h 2954867"/>
                <a:gd name="connsiteX66" fmla="*/ 2286000 w 3073400"/>
                <a:gd name="connsiteY66" fmla="*/ 2717800 h 2954867"/>
                <a:gd name="connsiteX67" fmla="*/ 2260600 w 3073400"/>
                <a:gd name="connsiteY67" fmla="*/ 2734733 h 2954867"/>
                <a:gd name="connsiteX68" fmla="*/ 2235200 w 3073400"/>
                <a:gd name="connsiteY68" fmla="*/ 2743200 h 2954867"/>
                <a:gd name="connsiteX69" fmla="*/ 2175933 w 3073400"/>
                <a:gd name="connsiteY69" fmla="*/ 2768600 h 2954867"/>
                <a:gd name="connsiteX70" fmla="*/ 2142067 w 3073400"/>
                <a:gd name="connsiteY70" fmla="*/ 2777067 h 2954867"/>
                <a:gd name="connsiteX71" fmla="*/ 2074333 w 3073400"/>
                <a:gd name="connsiteY71" fmla="*/ 2802467 h 2954867"/>
                <a:gd name="connsiteX72" fmla="*/ 1981200 w 3073400"/>
                <a:gd name="connsiteY72" fmla="*/ 2844800 h 2954867"/>
                <a:gd name="connsiteX73" fmla="*/ 1947333 w 3073400"/>
                <a:gd name="connsiteY73" fmla="*/ 2861733 h 2954867"/>
                <a:gd name="connsiteX74" fmla="*/ 1896533 w 3073400"/>
                <a:gd name="connsiteY74" fmla="*/ 2887133 h 2954867"/>
                <a:gd name="connsiteX75" fmla="*/ 1871133 w 3073400"/>
                <a:gd name="connsiteY75" fmla="*/ 2904067 h 2954867"/>
                <a:gd name="connsiteX76" fmla="*/ 1845733 w 3073400"/>
                <a:gd name="connsiteY76" fmla="*/ 2912533 h 2954867"/>
                <a:gd name="connsiteX77" fmla="*/ 1761067 w 3073400"/>
                <a:gd name="connsiteY77" fmla="*/ 2937933 h 2954867"/>
                <a:gd name="connsiteX78" fmla="*/ 1710267 w 3073400"/>
                <a:gd name="connsiteY78" fmla="*/ 2954867 h 2954867"/>
                <a:gd name="connsiteX79" fmla="*/ 1363133 w 3073400"/>
                <a:gd name="connsiteY79" fmla="*/ 2946400 h 2954867"/>
                <a:gd name="connsiteX80" fmla="*/ 1329267 w 3073400"/>
                <a:gd name="connsiteY80" fmla="*/ 2937933 h 2954867"/>
                <a:gd name="connsiteX81" fmla="*/ 1270000 w 3073400"/>
                <a:gd name="connsiteY81" fmla="*/ 2929467 h 2954867"/>
                <a:gd name="connsiteX82" fmla="*/ 1244600 w 3073400"/>
                <a:gd name="connsiteY82" fmla="*/ 2912533 h 2954867"/>
                <a:gd name="connsiteX83" fmla="*/ 1193800 w 3073400"/>
                <a:gd name="connsiteY83" fmla="*/ 2904067 h 2954867"/>
                <a:gd name="connsiteX84" fmla="*/ 1159933 w 3073400"/>
                <a:gd name="connsiteY84" fmla="*/ 2895600 h 2954867"/>
                <a:gd name="connsiteX85" fmla="*/ 1092200 w 3073400"/>
                <a:gd name="connsiteY85" fmla="*/ 2870200 h 2954867"/>
                <a:gd name="connsiteX86" fmla="*/ 1058333 w 3073400"/>
                <a:gd name="connsiteY86" fmla="*/ 2861733 h 2954867"/>
                <a:gd name="connsiteX87" fmla="*/ 1032933 w 3073400"/>
                <a:gd name="connsiteY87" fmla="*/ 2844800 h 2954867"/>
                <a:gd name="connsiteX88" fmla="*/ 1007533 w 3073400"/>
                <a:gd name="connsiteY88" fmla="*/ 2836333 h 2954867"/>
                <a:gd name="connsiteX89" fmla="*/ 931333 w 3073400"/>
                <a:gd name="connsiteY89" fmla="*/ 2819400 h 2954867"/>
                <a:gd name="connsiteX90" fmla="*/ 905933 w 3073400"/>
                <a:gd name="connsiteY90" fmla="*/ 2810933 h 2954867"/>
                <a:gd name="connsiteX91" fmla="*/ 821267 w 3073400"/>
                <a:gd name="connsiteY91" fmla="*/ 2802467 h 2954867"/>
                <a:gd name="connsiteX92" fmla="*/ 753533 w 3073400"/>
                <a:gd name="connsiteY92" fmla="*/ 2794000 h 2954867"/>
                <a:gd name="connsiteX93" fmla="*/ 626533 w 3073400"/>
                <a:gd name="connsiteY93" fmla="*/ 2751667 h 2954867"/>
                <a:gd name="connsiteX94" fmla="*/ 575733 w 3073400"/>
                <a:gd name="connsiteY94" fmla="*/ 2734733 h 2954867"/>
                <a:gd name="connsiteX95" fmla="*/ 550333 w 3073400"/>
                <a:gd name="connsiteY95" fmla="*/ 2726267 h 2954867"/>
                <a:gd name="connsiteX96" fmla="*/ 516467 w 3073400"/>
                <a:gd name="connsiteY96" fmla="*/ 2709333 h 2954867"/>
                <a:gd name="connsiteX97" fmla="*/ 491067 w 3073400"/>
                <a:gd name="connsiteY97" fmla="*/ 2700867 h 2954867"/>
                <a:gd name="connsiteX98" fmla="*/ 423333 w 3073400"/>
                <a:gd name="connsiteY98" fmla="*/ 2683933 h 2954867"/>
                <a:gd name="connsiteX99" fmla="*/ 389467 w 3073400"/>
                <a:gd name="connsiteY99" fmla="*/ 2667000 h 2954867"/>
                <a:gd name="connsiteX100" fmla="*/ 364067 w 3073400"/>
                <a:gd name="connsiteY100" fmla="*/ 2650067 h 2954867"/>
                <a:gd name="connsiteX101" fmla="*/ 330200 w 3073400"/>
                <a:gd name="connsiteY101" fmla="*/ 2641600 h 2954867"/>
                <a:gd name="connsiteX102" fmla="*/ 279400 w 3073400"/>
                <a:gd name="connsiteY102" fmla="*/ 2607733 h 2954867"/>
                <a:gd name="connsiteX103" fmla="*/ 254000 w 3073400"/>
                <a:gd name="connsiteY103" fmla="*/ 2590800 h 2954867"/>
                <a:gd name="connsiteX104" fmla="*/ 203200 w 3073400"/>
                <a:gd name="connsiteY104" fmla="*/ 2540000 h 2954867"/>
                <a:gd name="connsiteX105" fmla="*/ 177800 w 3073400"/>
                <a:gd name="connsiteY105" fmla="*/ 2514600 h 2954867"/>
                <a:gd name="connsiteX106" fmla="*/ 152400 w 3073400"/>
                <a:gd name="connsiteY106" fmla="*/ 2497667 h 2954867"/>
                <a:gd name="connsiteX107" fmla="*/ 118533 w 3073400"/>
                <a:gd name="connsiteY107" fmla="*/ 2455333 h 2954867"/>
                <a:gd name="connsiteX108" fmla="*/ 101600 w 3073400"/>
                <a:gd name="connsiteY108" fmla="*/ 2379133 h 2954867"/>
                <a:gd name="connsiteX109" fmla="*/ 76200 w 3073400"/>
                <a:gd name="connsiteY109" fmla="*/ 2311400 h 2954867"/>
                <a:gd name="connsiteX110" fmla="*/ 59267 w 3073400"/>
                <a:gd name="connsiteY110" fmla="*/ 2277533 h 2954867"/>
                <a:gd name="connsiteX111" fmla="*/ 42333 w 3073400"/>
                <a:gd name="connsiteY111" fmla="*/ 2209800 h 2954867"/>
                <a:gd name="connsiteX112" fmla="*/ 33867 w 3073400"/>
                <a:gd name="connsiteY112" fmla="*/ 2175933 h 2954867"/>
                <a:gd name="connsiteX113" fmla="*/ 25400 w 3073400"/>
                <a:gd name="connsiteY113" fmla="*/ 2150533 h 2954867"/>
                <a:gd name="connsiteX114" fmla="*/ 0 w 3073400"/>
                <a:gd name="connsiteY114" fmla="*/ 1972733 h 2954867"/>
                <a:gd name="connsiteX115" fmla="*/ 8467 w 3073400"/>
                <a:gd name="connsiteY115" fmla="*/ 1786467 h 2954867"/>
                <a:gd name="connsiteX116" fmla="*/ 25400 w 3073400"/>
                <a:gd name="connsiteY116" fmla="*/ 1744133 h 2954867"/>
                <a:gd name="connsiteX117" fmla="*/ 42333 w 3073400"/>
                <a:gd name="connsiteY117" fmla="*/ 1684867 h 2954867"/>
                <a:gd name="connsiteX118" fmla="*/ 50800 w 3073400"/>
                <a:gd name="connsiteY118" fmla="*/ 1659467 h 2954867"/>
                <a:gd name="connsiteX119" fmla="*/ 59267 w 3073400"/>
                <a:gd name="connsiteY119" fmla="*/ 1524000 h 2954867"/>
                <a:gd name="connsiteX120" fmla="*/ 67733 w 3073400"/>
                <a:gd name="connsiteY120" fmla="*/ 1481667 h 2954867"/>
                <a:gd name="connsiteX121" fmla="*/ 84667 w 3073400"/>
                <a:gd name="connsiteY121" fmla="*/ 1456267 h 2954867"/>
                <a:gd name="connsiteX122" fmla="*/ 127000 w 3073400"/>
                <a:gd name="connsiteY122" fmla="*/ 1354667 h 2954867"/>
                <a:gd name="connsiteX123" fmla="*/ 152400 w 3073400"/>
                <a:gd name="connsiteY123" fmla="*/ 1295400 h 2954867"/>
                <a:gd name="connsiteX124" fmla="*/ 160867 w 3073400"/>
                <a:gd name="connsiteY124" fmla="*/ 1261533 h 2954867"/>
                <a:gd name="connsiteX125" fmla="*/ 169333 w 3073400"/>
                <a:gd name="connsiteY125" fmla="*/ 1236133 h 2954867"/>
                <a:gd name="connsiteX126" fmla="*/ 186267 w 3073400"/>
                <a:gd name="connsiteY126" fmla="*/ 1143000 h 2954867"/>
                <a:gd name="connsiteX127" fmla="*/ 194733 w 3073400"/>
                <a:gd name="connsiteY127" fmla="*/ 1066800 h 2954867"/>
                <a:gd name="connsiteX128" fmla="*/ 228600 w 3073400"/>
                <a:gd name="connsiteY128" fmla="*/ 829733 h 2954867"/>
                <a:gd name="connsiteX129" fmla="*/ 237067 w 3073400"/>
                <a:gd name="connsiteY129" fmla="*/ 694267 h 2954867"/>
                <a:gd name="connsiteX130" fmla="*/ 245533 w 3073400"/>
                <a:gd name="connsiteY130" fmla="*/ 584200 h 2954867"/>
                <a:gd name="connsiteX131" fmla="*/ 254000 w 3073400"/>
                <a:gd name="connsiteY131" fmla="*/ 364067 h 2954867"/>
                <a:gd name="connsiteX132" fmla="*/ 262467 w 3073400"/>
                <a:gd name="connsiteY132" fmla="*/ 304800 h 2954867"/>
                <a:gd name="connsiteX133" fmla="*/ 270933 w 3073400"/>
                <a:gd name="connsiteY133" fmla="*/ 279400 h 2954867"/>
                <a:gd name="connsiteX134" fmla="*/ 228600 w 3073400"/>
                <a:gd name="connsiteY134" fmla="*/ 203200 h 295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073400" h="2954867">
                  <a:moveTo>
                    <a:pt x="228600" y="203200"/>
                  </a:moveTo>
                  <a:lnTo>
                    <a:pt x="228600" y="203200"/>
                  </a:lnTo>
                  <a:lnTo>
                    <a:pt x="355600" y="169333"/>
                  </a:lnTo>
                  <a:cubicBezTo>
                    <a:pt x="444065" y="146053"/>
                    <a:pt x="408287" y="160012"/>
                    <a:pt x="575733" y="152400"/>
                  </a:cubicBezTo>
                  <a:cubicBezTo>
                    <a:pt x="684732" y="121258"/>
                    <a:pt x="583766" y="146829"/>
                    <a:pt x="702733" y="127000"/>
                  </a:cubicBezTo>
                  <a:cubicBezTo>
                    <a:pt x="734486" y="121708"/>
                    <a:pt x="733822" y="118118"/>
                    <a:pt x="762000" y="110067"/>
                  </a:cubicBezTo>
                  <a:cubicBezTo>
                    <a:pt x="773189" y="106870"/>
                    <a:pt x="784252" y="102304"/>
                    <a:pt x="795867" y="101600"/>
                  </a:cubicBezTo>
                  <a:cubicBezTo>
                    <a:pt x="877610" y="96646"/>
                    <a:pt x="959556" y="95955"/>
                    <a:pt x="1041400" y="93133"/>
                  </a:cubicBezTo>
                  <a:cubicBezTo>
                    <a:pt x="1061156" y="90311"/>
                    <a:pt x="1081098" y="88581"/>
                    <a:pt x="1100667" y="84667"/>
                  </a:cubicBezTo>
                  <a:cubicBezTo>
                    <a:pt x="1109418" y="82917"/>
                    <a:pt x="1117486" y="78652"/>
                    <a:pt x="1126067" y="76200"/>
                  </a:cubicBezTo>
                  <a:cubicBezTo>
                    <a:pt x="1137255" y="73003"/>
                    <a:pt x="1148574" y="70257"/>
                    <a:pt x="1159933" y="67733"/>
                  </a:cubicBezTo>
                  <a:cubicBezTo>
                    <a:pt x="1173981" y="64611"/>
                    <a:pt x="1188306" y="62757"/>
                    <a:pt x="1202267" y="59267"/>
                  </a:cubicBezTo>
                  <a:cubicBezTo>
                    <a:pt x="1210925" y="57103"/>
                    <a:pt x="1219057" y="53148"/>
                    <a:pt x="1227667" y="50800"/>
                  </a:cubicBezTo>
                  <a:cubicBezTo>
                    <a:pt x="1250119" y="44677"/>
                    <a:pt x="1273322" y="41227"/>
                    <a:pt x="1295400" y="33867"/>
                  </a:cubicBezTo>
                  <a:cubicBezTo>
                    <a:pt x="1303867" y="31045"/>
                    <a:pt x="1311997" y="26867"/>
                    <a:pt x="1320800" y="25400"/>
                  </a:cubicBezTo>
                  <a:cubicBezTo>
                    <a:pt x="1346009" y="21198"/>
                    <a:pt x="1371559" y="19356"/>
                    <a:pt x="1397000" y="16933"/>
                  </a:cubicBezTo>
                  <a:cubicBezTo>
                    <a:pt x="1538248" y="3481"/>
                    <a:pt x="1546181" y="6705"/>
                    <a:pt x="1727200" y="0"/>
                  </a:cubicBezTo>
                  <a:lnTo>
                    <a:pt x="2040467" y="8467"/>
                  </a:lnTo>
                  <a:cubicBezTo>
                    <a:pt x="2060402" y="9373"/>
                    <a:pt x="2079814" y="15726"/>
                    <a:pt x="2099733" y="16933"/>
                  </a:cubicBezTo>
                  <a:cubicBezTo>
                    <a:pt x="2173031" y="21375"/>
                    <a:pt x="2246489" y="22578"/>
                    <a:pt x="2319867" y="25400"/>
                  </a:cubicBezTo>
                  <a:cubicBezTo>
                    <a:pt x="2328334" y="28222"/>
                    <a:pt x="2336609" y="31702"/>
                    <a:pt x="2345267" y="33867"/>
                  </a:cubicBezTo>
                  <a:cubicBezTo>
                    <a:pt x="2388392" y="44648"/>
                    <a:pt x="2416396" y="45533"/>
                    <a:pt x="2463800" y="50800"/>
                  </a:cubicBezTo>
                  <a:cubicBezTo>
                    <a:pt x="2525639" y="71413"/>
                    <a:pt x="2497284" y="63404"/>
                    <a:pt x="2548467" y="76200"/>
                  </a:cubicBezTo>
                  <a:cubicBezTo>
                    <a:pt x="2559756" y="84667"/>
                    <a:pt x="2571493" y="92566"/>
                    <a:pt x="2582333" y="101600"/>
                  </a:cubicBezTo>
                  <a:cubicBezTo>
                    <a:pt x="2588465" y="106710"/>
                    <a:pt x="2592422" y="114426"/>
                    <a:pt x="2599267" y="118533"/>
                  </a:cubicBezTo>
                  <a:cubicBezTo>
                    <a:pt x="2606920" y="123125"/>
                    <a:pt x="2616865" y="122666"/>
                    <a:pt x="2624667" y="127000"/>
                  </a:cubicBezTo>
                  <a:cubicBezTo>
                    <a:pt x="2707140" y="172819"/>
                    <a:pt x="2643150" y="152788"/>
                    <a:pt x="2709333" y="169333"/>
                  </a:cubicBezTo>
                  <a:cubicBezTo>
                    <a:pt x="2717800" y="174978"/>
                    <a:pt x="2725631" y="181716"/>
                    <a:pt x="2734733" y="186267"/>
                  </a:cubicBezTo>
                  <a:cubicBezTo>
                    <a:pt x="2752086" y="194943"/>
                    <a:pt x="2786372" y="199981"/>
                    <a:pt x="2802467" y="203200"/>
                  </a:cubicBezTo>
                  <a:cubicBezTo>
                    <a:pt x="2810934" y="211667"/>
                    <a:pt x="2818669" y="220935"/>
                    <a:pt x="2827867" y="228600"/>
                  </a:cubicBezTo>
                  <a:cubicBezTo>
                    <a:pt x="2856579" y="252526"/>
                    <a:pt x="2847222" y="240523"/>
                    <a:pt x="2878667" y="254000"/>
                  </a:cubicBezTo>
                  <a:cubicBezTo>
                    <a:pt x="2951902" y="285387"/>
                    <a:pt x="2878365" y="259543"/>
                    <a:pt x="2937933" y="279400"/>
                  </a:cubicBezTo>
                  <a:cubicBezTo>
                    <a:pt x="2978995" y="320462"/>
                    <a:pt x="2958516" y="304411"/>
                    <a:pt x="2997200" y="330200"/>
                  </a:cubicBezTo>
                  <a:cubicBezTo>
                    <a:pt x="3002844" y="338667"/>
                    <a:pt x="3007776" y="347654"/>
                    <a:pt x="3014133" y="355600"/>
                  </a:cubicBezTo>
                  <a:cubicBezTo>
                    <a:pt x="3019120" y="361833"/>
                    <a:pt x="3026960" y="365688"/>
                    <a:pt x="3031067" y="372533"/>
                  </a:cubicBezTo>
                  <a:cubicBezTo>
                    <a:pt x="3037886" y="383899"/>
                    <a:pt x="3044313" y="421968"/>
                    <a:pt x="3048000" y="431800"/>
                  </a:cubicBezTo>
                  <a:cubicBezTo>
                    <a:pt x="3081207" y="520352"/>
                    <a:pt x="3051666" y="412602"/>
                    <a:pt x="3073400" y="499533"/>
                  </a:cubicBezTo>
                  <a:cubicBezTo>
                    <a:pt x="3070578" y="632178"/>
                    <a:pt x="3068833" y="764850"/>
                    <a:pt x="3064933" y="897467"/>
                  </a:cubicBezTo>
                  <a:cubicBezTo>
                    <a:pt x="3064101" y="925750"/>
                    <a:pt x="3057049" y="1111088"/>
                    <a:pt x="3048000" y="1168400"/>
                  </a:cubicBezTo>
                  <a:cubicBezTo>
                    <a:pt x="3034419" y="1254412"/>
                    <a:pt x="3032535" y="1213317"/>
                    <a:pt x="3014133" y="1286933"/>
                  </a:cubicBezTo>
                  <a:cubicBezTo>
                    <a:pt x="3005022" y="1323379"/>
                    <a:pt x="3002389" y="1330087"/>
                    <a:pt x="2997200" y="1371600"/>
                  </a:cubicBezTo>
                  <a:cubicBezTo>
                    <a:pt x="2985164" y="1467882"/>
                    <a:pt x="2993858" y="1433987"/>
                    <a:pt x="2980267" y="1515533"/>
                  </a:cubicBezTo>
                  <a:cubicBezTo>
                    <a:pt x="2956067" y="1660735"/>
                    <a:pt x="2986167" y="1469955"/>
                    <a:pt x="2963333" y="1591733"/>
                  </a:cubicBezTo>
                  <a:cubicBezTo>
                    <a:pt x="2939675" y="1717910"/>
                    <a:pt x="2958624" y="1656661"/>
                    <a:pt x="2937933" y="1718733"/>
                  </a:cubicBezTo>
                  <a:cubicBezTo>
                    <a:pt x="2932289" y="1752600"/>
                    <a:pt x="2929327" y="1787024"/>
                    <a:pt x="2921000" y="1820333"/>
                  </a:cubicBezTo>
                  <a:cubicBezTo>
                    <a:pt x="2918178" y="1831622"/>
                    <a:pt x="2917117" y="1843504"/>
                    <a:pt x="2912533" y="1854200"/>
                  </a:cubicBezTo>
                  <a:cubicBezTo>
                    <a:pt x="2880732" y="1928404"/>
                    <a:pt x="2907517" y="1833655"/>
                    <a:pt x="2887133" y="1905000"/>
                  </a:cubicBezTo>
                  <a:cubicBezTo>
                    <a:pt x="2880993" y="1926492"/>
                    <a:pt x="2878903" y="1943960"/>
                    <a:pt x="2870200" y="1964267"/>
                  </a:cubicBezTo>
                  <a:cubicBezTo>
                    <a:pt x="2857309" y="1994346"/>
                    <a:pt x="2853340" y="1998023"/>
                    <a:pt x="2836333" y="2023533"/>
                  </a:cubicBezTo>
                  <a:cubicBezTo>
                    <a:pt x="2833511" y="2032000"/>
                    <a:pt x="2831858" y="2040951"/>
                    <a:pt x="2827867" y="2048933"/>
                  </a:cubicBezTo>
                  <a:cubicBezTo>
                    <a:pt x="2823316" y="2058035"/>
                    <a:pt x="2814941" y="2064980"/>
                    <a:pt x="2810933" y="2074333"/>
                  </a:cubicBezTo>
                  <a:cubicBezTo>
                    <a:pt x="2789063" y="2125362"/>
                    <a:pt x="2821712" y="2095370"/>
                    <a:pt x="2777067" y="2125133"/>
                  </a:cubicBezTo>
                  <a:cubicBezTo>
                    <a:pt x="2771422" y="2133600"/>
                    <a:pt x="2764266" y="2141234"/>
                    <a:pt x="2760133" y="2150533"/>
                  </a:cubicBezTo>
                  <a:cubicBezTo>
                    <a:pt x="2752884" y="2166844"/>
                    <a:pt x="2753101" y="2186481"/>
                    <a:pt x="2743200" y="2201333"/>
                  </a:cubicBezTo>
                  <a:cubicBezTo>
                    <a:pt x="2721839" y="2233375"/>
                    <a:pt x="2733462" y="2219538"/>
                    <a:pt x="2709333" y="2243667"/>
                  </a:cubicBezTo>
                  <a:cubicBezTo>
                    <a:pt x="2706511" y="2254956"/>
                    <a:pt x="2706071" y="2267125"/>
                    <a:pt x="2700867" y="2277533"/>
                  </a:cubicBezTo>
                  <a:cubicBezTo>
                    <a:pt x="2681721" y="2315825"/>
                    <a:pt x="2673879" y="2321453"/>
                    <a:pt x="2650067" y="2345267"/>
                  </a:cubicBezTo>
                  <a:cubicBezTo>
                    <a:pt x="2647245" y="2353734"/>
                    <a:pt x="2646028" y="2362918"/>
                    <a:pt x="2641600" y="2370667"/>
                  </a:cubicBezTo>
                  <a:cubicBezTo>
                    <a:pt x="2612787" y="2421088"/>
                    <a:pt x="2625399" y="2388802"/>
                    <a:pt x="2599267" y="2421467"/>
                  </a:cubicBezTo>
                  <a:cubicBezTo>
                    <a:pt x="2592910" y="2429413"/>
                    <a:pt x="2587978" y="2438400"/>
                    <a:pt x="2582333" y="2446867"/>
                  </a:cubicBezTo>
                  <a:cubicBezTo>
                    <a:pt x="2567557" y="2491200"/>
                    <a:pt x="2580178" y="2465956"/>
                    <a:pt x="2531533" y="2514600"/>
                  </a:cubicBezTo>
                  <a:lnTo>
                    <a:pt x="2480733" y="2565400"/>
                  </a:lnTo>
                  <a:cubicBezTo>
                    <a:pt x="2472266" y="2573867"/>
                    <a:pt x="2461975" y="2580837"/>
                    <a:pt x="2455333" y="2590800"/>
                  </a:cubicBezTo>
                  <a:cubicBezTo>
                    <a:pt x="2449689" y="2599267"/>
                    <a:pt x="2446058" y="2609499"/>
                    <a:pt x="2438400" y="2616200"/>
                  </a:cubicBezTo>
                  <a:cubicBezTo>
                    <a:pt x="2402568" y="2647554"/>
                    <a:pt x="2397087" y="2646905"/>
                    <a:pt x="2362200" y="2658533"/>
                  </a:cubicBezTo>
                  <a:cubicBezTo>
                    <a:pt x="2270069" y="2750664"/>
                    <a:pt x="2405271" y="2624174"/>
                    <a:pt x="2302933" y="2692400"/>
                  </a:cubicBezTo>
                  <a:cubicBezTo>
                    <a:pt x="2294466" y="2698044"/>
                    <a:pt x="2293195" y="2710605"/>
                    <a:pt x="2286000" y="2717800"/>
                  </a:cubicBezTo>
                  <a:cubicBezTo>
                    <a:pt x="2278805" y="2724995"/>
                    <a:pt x="2269701" y="2730182"/>
                    <a:pt x="2260600" y="2734733"/>
                  </a:cubicBezTo>
                  <a:cubicBezTo>
                    <a:pt x="2252618" y="2738724"/>
                    <a:pt x="2243403" y="2739684"/>
                    <a:pt x="2235200" y="2743200"/>
                  </a:cubicBezTo>
                  <a:cubicBezTo>
                    <a:pt x="2190047" y="2762551"/>
                    <a:pt x="2215643" y="2757254"/>
                    <a:pt x="2175933" y="2768600"/>
                  </a:cubicBezTo>
                  <a:cubicBezTo>
                    <a:pt x="2164745" y="2771797"/>
                    <a:pt x="2152962" y="2772981"/>
                    <a:pt x="2142067" y="2777067"/>
                  </a:cubicBezTo>
                  <a:cubicBezTo>
                    <a:pt x="2015826" y="2824408"/>
                    <a:pt x="2196014" y="2767702"/>
                    <a:pt x="2074333" y="2802467"/>
                  </a:cubicBezTo>
                  <a:cubicBezTo>
                    <a:pt x="2035946" y="2813434"/>
                    <a:pt x="2025914" y="2822443"/>
                    <a:pt x="1981200" y="2844800"/>
                  </a:cubicBezTo>
                  <a:lnTo>
                    <a:pt x="1947333" y="2861733"/>
                  </a:lnTo>
                  <a:cubicBezTo>
                    <a:pt x="1913252" y="2895816"/>
                    <a:pt x="1951148" y="2863727"/>
                    <a:pt x="1896533" y="2887133"/>
                  </a:cubicBezTo>
                  <a:cubicBezTo>
                    <a:pt x="1887180" y="2891141"/>
                    <a:pt x="1880235" y="2899516"/>
                    <a:pt x="1871133" y="2904067"/>
                  </a:cubicBezTo>
                  <a:cubicBezTo>
                    <a:pt x="1863151" y="2908058"/>
                    <a:pt x="1854200" y="2909711"/>
                    <a:pt x="1845733" y="2912533"/>
                  </a:cubicBezTo>
                  <a:cubicBezTo>
                    <a:pt x="1796598" y="2945291"/>
                    <a:pt x="1844392" y="2918704"/>
                    <a:pt x="1761067" y="2937933"/>
                  </a:cubicBezTo>
                  <a:cubicBezTo>
                    <a:pt x="1743675" y="2941947"/>
                    <a:pt x="1710267" y="2954867"/>
                    <a:pt x="1710267" y="2954867"/>
                  </a:cubicBezTo>
                  <a:cubicBezTo>
                    <a:pt x="1594556" y="2952045"/>
                    <a:pt x="1478765" y="2951539"/>
                    <a:pt x="1363133" y="2946400"/>
                  </a:cubicBezTo>
                  <a:cubicBezTo>
                    <a:pt x="1351508" y="2945883"/>
                    <a:pt x="1340715" y="2940015"/>
                    <a:pt x="1329267" y="2937933"/>
                  </a:cubicBezTo>
                  <a:cubicBezTo>
                    <a:pt x="1309633" y="2934363"/>
                    <a:pt x="1289756" y="2932289"/>
                    <a:pt x="1270000" y="2929467"/>
                  </a:cubicBezTo>
                  <a:cubicBezTo>
                    <a:pt x="1261533" y="2923822"/>
                    <a:pt x="1254254" y="2915751"/>
                    <a:pt x="1244600" y="2912533"/>
                  </a:cubicBezTo>
                  <a:cubicBezTo>
                    <a:pt x="1228314" y="2907104"/>
                    <a:pt x="1210634" y="2907434"/>
                    <a:pt x="1193800" y="2904067"/>
                  </a:cubicBezTo>
                  <a:cubicBezTo>
                    <a:pt x="1182390" y="2901785"/>
                    <a:pt x="1171122" y="2898797"/>
                    <a:pt x="1159933" y="2895600"/>
                  </a:cubicBezTo>
                  <a:cubicBezTo>
                    <a:pt x="1118323" y="2883711"/>
                    <a:pt x="1145870" y="2888090"/>
                    <a:pt x="1092200" y="2870200"/>
                  </a:cubicBezTo>
                  <a:cubicBezTo>
                    <a:pt x="1081161" y="2866520"/>
                    <a:pt x="1069622" y="2864555"/>
                    <a:pt x="1058333" y="2861733"/>
                  </a:cubicBezTo>
                  <a:cubicBezTo>
                    <a:pt x="1049866" y="2856089"/>
                    <a:pt x="1042034" y="2849351"/>
                    <a:pt x="1032933" y="2844800"/>
                  </a:cubicBezTo>
                  <a:cubicBezTo>
                    <a:pt x="1024951" y="2840809"/>
                    <a:pt x="1016114" y="2838785"/>
                    <a:pt x="1007533" y="2836333"/>
                  </a:cubicBezTo>
                  <a:cubicBezTo>
                    <a:pt x="946704" y="2818953"/>
                    <a:pt x="1001157" y="2836856"/>
                    <a:pt x="931333" y="2819400"/>
                  </a:cubicBezTo>
                  <a:cubicBezTo>
                    <a:pt x="922675" y="2817235"/>
                    <a:pt x="914754" y="2812290"/>
                    <a:pt x="905933" y="2810933"/>
                  </a:cubicBezTo>
                  <a:cubicBezTo>
                    <a:pt x="877900" y="2806620"/>
                    <a:pt x="849456" y="2805599"/>
                    <a:pt x="821267" y="2802467"/>
                  </a:cubicBezTo>
                  <a:cubicBezTo>
                    <a:pt x="798652" y="2799954"/>
                    <a:pt x="776111" y="2796822"/>
                    <a:pt x="753533" y="2794000"/>
                  </a:cubicBezTo>
                  <a:lnTo>
                    <a:pt x="626533" y="2751667"/>
                  </a:lnTo>
                  <a:lnTo>
                    <a:pt x="575733" y="2734733"/>
                  </a:lnTo>
                  <a:cubicBezTo>
                    <a:pt x="567266" y="2731911"/>
                    <a:pt x="558315" y="2730258"/>
                    <a:pt x="550333" y="2726267"/>
                  </a:cubicBezTo>
                  <a:cubicBezTo>
                    <a:pt x="539044" y="2720622"/>
                    <a:pt x="528068" y="2714305"/>
                    <a:pt x="516467" y="2709333"/>
                  </a:cubicBezTo>
                  <a:cubicBezTo>
                    <a:pt x="508264" y="2705817"/>
                    <a:pt x="499677" y="2703215"/>
                    <a:pt x="491067" y="2700867"/>
                  </a:cubicBezTo>
                  <a:cubicBezTo>
                    <a:pt x="468614" y="2694744"/>
                    <a:pt x="444149" y="2694341"/>
                    <a:pt x="423333" y="2683933"/>
                  </a:cubicBezTo>
                  <a:cubicBezTo>
                    <a:pt x="412044" y="2678289"/>
                    <a:pt x="400425" y="2673262"/>
                    <a:pt x="389467" y="2667000"/>
                  </a:cubicBezTo>
                  <a:cubicBezTo>
                    <a:pt x="380632" y="2661952"/>
                    <a:pt x="373420" y="2654075"/>
                    <a:pt x="364067" y="2650067"/>
                  </a:cubicBezTo>
                  <a:cubicBezTo>
                    <a:pt x="353371" y="2645483"/>
                    <a:pt x="341489" y="2644422"/>
                    <a:pt x="330200" y="2641600"/>
                  </a:cubicBezTo>
                  <a:lnTo>
                    <a:pt x="279400" y="2607733"/>
                  </a:lnTo>
                  <a:cubicBezTo>
                    <a:pt x="270933" y="2602089"/>
                    <a:pt x="261195" y="2597995"/>
                    <a:pt x="254000" y="2590800"/>
                  </a:cubicBezTo>
                  <a:lnTo>
                    <a:pt x="203200" y="2540000"/>
                  </a:lnTo>
                  <a:cubicBezTo>
                    <a:pt x="194733" y="2531533"/>
                    <a:pt x="187763" y="2521242"/>
                    <a:pt x="177800" y="2514600"/>
                  </a:cubicBezTo>
                  <a:cubicBezTo>
                    <a:pt x="169333" y="2508956"/>
                    <a:pt x="160346" y="2504024"/>
                    <a:pt x="152400" y="2497667"/>
                  </a:cubicBezTo>
                  <a:cubicBezTo>
                    <a:pt x="135168" y="2483881"/>
                    <a:pt x="131104" y="2474189"/>
                    <a:pt x="118533" y="2455333"/>
                  </a:cubicBezTo>
                  <a:cubicBezTo>
                    <a:pt x="99473" y="2398148"/>
                    <a:pt x="121471" y="2468548"/>
                    <a:pt x="101600" y="2379133"/>
                  </a:cubicBezTo>
                  <a:cubicBezTo>
                    <a:pt x="98497" y="2365171"/>
                    <a:pt x="79128" y="2317988"/>
                    <a:pt x="76200" y="2311400"/>
                  </a:cubicBezTo>
                  <a:cubicBezTo>
                    <a:pt x="71074" y="2299866"/>
                    <a:pt x="63258" y="2289507"/>
                    <a:pt x="59267" y="2277533"/>
                  </a:cubicBezTo>
                  <a:cubicBezTo>
                    <a:pt x="51907" y="2255455"/>
                    <a:pt x="47977" y="2232378"/>
                    <a:pt x="42333" y="2209800"/>
                  </a:cubicBezTo>
                  <a:cubicBezTo>
                    <a:pt x="39511" y="2198511"/>
                    <a:pt x="37547" y="2186972"/>
                    <a:pt x="33867" y="2175933"/>
                  </a:cubicBezTo>
                  <a:cubicBezTo>
                    <a:pt x="31045" y="2167466"/>
                    <a:pt x="27150" y="2159284"/>
                    <a:pt x="25400" y="2150533"/>
                  </a:cubicBezTo>
                  <a:cubicBezTo>
                    <a:pt x="9550" y="2071285"/>
                    <a:pt x="8325" y="2047655"/>
                    <a:pt x="0" y="1972733"/>
                  </a:cubicBezTo>
                  <a:cubicBezTo>
                    <a:pt x="2822" y="1910644"/>
                    <a:pt x="1603" y="1848240"/>
                    <a:pt x="8467" y="1786467"/>
                  </a:cubicBezTo>
                  <a:cubicBezTo>
                    <a:pt x="10145" y="1771362"/>
                    <a:pt x="20594" y="1758551"/>
                    <a:pt x="25400" y="1744133"/>
                  </a:cubicBezTo>
                  <a:cubicBezTo>
                    <a:pt x="31897" y="1724641"/>
                    <a:pt x="36429" y="1704546"/>
                    <a:pt x="42333" y="1684867"/>
                  </a:cubicBezTo>
                  <a:cubicBezTo>
                    <a:pt x="44898" y="1676319"/>
                    <a:pt x="47978" y="1667934"/>
                    <a:pt x="50800" y="1659467"/>
                  </a:cubicBezTo>
                  <a:cubicBezTo>
                    <a:pt x="53622" y="1614311"/>
                    <a:pt x="54978" y="1569040"/>
                    <a:pt x="59267" y="1524000"/>
                  </a:cubicBezTo>
                  <a:cubicBezTo>
                    <a:pt x="60631" y="1509674"/>
                    <a:pt x="62680" y="1495141"/>
                    <a:pt x="67733" y="1481667"/>
                  </a:cubicBezTo>
                  <a:cubicBezTo>
                    <a:pt x="71306" y="1472139"/>
                    <a:pt x="79022" y="1464734"/>
                    <a:pt x="84667" y="1456267"/>
                  </a:cubicBezTo>
                  <a:cubicBezTo>
                    <a:pt x="105022" y="1374843"/>
                    <a:pt x="87636" y="1407151"/>
                    <a:pt x="127000" y="1354667"/>
                  </a:cubicBezTo>
                  <a:cubicBezTo>
                    <a:pt x="151308" y="1257436"/>
                    <a:pt x="117318" y="1377259"/>
                    <a:pt x="152400" y="1295400"/>
                  </a:cubicBezTo>
                  <a:cubicBezTo>
                    <a:pt x="156984" y="1284704"/>
                    <a:pt x="157670" y="1272722"/>
                    <a:pt x="160867" y="1261533"/>
                  </a:cubicBezTo>
                  <a:cubicBezTo>
                    <a:pt x="163319" y="1252952"/>
                    <a:pt x="167169" y="1244791"/>
                    <a:pt x="169333" y="1236133"/>
                  </a:cubicBezTo>
                  <a:cubicBezTo>
                    <a:pt x="173894" y="1217888"/>
                    <a:pt x="184110" y="1159178"/>
                    <a:pt x="186267" y="1143000"/>
                  </a:cubicBezTo>
                  <a:cubicBezTo>
                    <a:pt x="189645" y="1117668"/>
                    <a:pt x="191119" y="1092099"/>
                    <a:pt x="194733" y="1066800"/>
                  </a:cubicBezTo>
                  <a:cubicBezTo>
                    <a:pt x="207651" y="976375"/>
                    <a:pt x="222648" y="924961"/>
                    <a:pt x="228600" y="829733"/>
                  </a:cubicBezTo>
                  <a:cubicBezTo>
                    <a:pt x="231422" y="784578"/>
                    <a:pt x="233954" y="739403"/>
                    <a:pt x="237067" y="694267"/>
                  </a:cubicBezTo>
                  <a:cubicBezTo>
                    <a:pt x="239599" y="657557"/>
                    <a:pt x="243648" y="620949"/>
                    <a:pt x="245533" y="584200"/>
                  </a:cubicBezTo>
                  <a:cubicBezTo>
                    <a:pt x="249294" y="510864"/>
                    <a:pt x="249558" y="437364"/>
                    <a:pt x="254000" y="364067"/>
                  </a:cubicBezTo>
                  <a:cubicBezTo>
                    <a:pt x="255207" y="344147"/>
                    <a:pt x="258553" y="324369"/>
                    <a:pt x="262467" y="304800"/>
                  </a:cubicBezTo>
                  <a:cubicBezTo>
                    <a:pt x="264217" y="296049"/>
                    <a:pt x="270339" y="288305"/>
                    <a:pt x="270933" y="279400"/>
                  </a:cubicBezTo>
                  <a:cubicBezTo>
                    <a:pt x="273186" y="245608"/>
                    <a:pt x="270933" y="211667"/>
                    <a:pt x="228600" y="203200"/>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5" name="手繪多邊形: 圖案 4">
              <a:extLst>
                <a:ext uri="{FF2B5EF4-FFF2-40B4-BE49-F238E27FC236}">
                  <a16:creationId xmlns:a16="http://schemas.microsoft.com/office/drawing/2014/main" id="{46D9D812-A9E7-4041-B483-207D2A6E199F}"/>
                </a:ext>
              </a:extLst>
            </p:cNvPr>
            <p:cNvSpPr/>
            <p:nvPr/>
          </p:nvSpPr>
          <p:spPr>
            <a:xfrm>
              <a:off x="7670800" y="2146301"/>
              <a:ext cx="1447801" cy="793751"/>
            </a:xfrm>
            <a:custGeom>
              <a:avLst/>
              <a:gdLst>
                <a:gd name="connsiteX0" fmla="*/ 228600 w 3073400"/>
                <a:gd name="connsiteY0" fmla="*/ 203200 h 2954867"/>
                <a:gd name="connsiteX1" fmla="*/ 228600 w 3073400"/>
                <a:gd name="connsiteY1" fmla="*/ 203200 h 2954867"/>
                <a:gd name="connsiteX2" fmla="*/ 355600 w 3073400"/>
                <a:gd name="connsiteY2" fmla="*/ 169333 h 2954867"/>
                <a:gd name="connsiteX3" fmla="*/ 575733 w 3073400"/>
                <a:gd name="connsiteY3" fmla="*/ 152400 h 2954867"/>
                <a:gd name="connsiteX4" fmla="*/ 702733 w 3073400"/>
                <a:gd name="connsiteY4" fmla="*/ 127000 h 2954867"/>
                <a:gd name="connsiteX5" fmla="*/ 762000 w 3073400"/>
                <a:gd name="connsiteY5" fmla="*/ 110067 h 2954867"/>
                <a:gd name="connsiteX6" fmla="*/ 795867 w 3073400"/>
                <a:gd name="connsiteY6" fmla="*/ 101600 h 2954867"/>
                <a:gd name="connsiteX7" fmla="*/ 1041400 w 3073400"/>
                <a:gd name="connsiteY7" fmla="*/ 93133 h 2954867"/>
                <a:gd name="connsiteX8" fmla="*/ 1100667 w 3073400"/>
                <a:gd name="connsiteY8" fmla="*/ 84667 h 2954867"/>
                <a:gd name="connsiteX9" fmla="*/ 1126067 w 3073400"/>
                <a:gd name="connsiteY9" fmla="*/ 76200 h 2954867"/>
                <a:gd name="connsiteX10" fmla="*/ 1159933 w 3073400"/>
                <a:gd name="connsiteY10" fmla="*/ 67733 h 2954867"/>
                <a:gd name="connsiteX11" fmla="*/ 1202267 w 3073400"/>
                <a:gd name="connsiteY11" fmla="*/ 59267 h 2954867"/>
                <a:gd name="connsiteX12" fmla="*/ 1227667 w 3073400"/>
                <a:gd name="connsiteY12" fmla="*/ 50800 h 2954867"/>
                <a:gd name="connsiteX13" fmla="*/ 1295400 w 3073400"/>
                <a:gd name="connsiteY13" fmla="*/ 33867 h 2954867"/>
                <a:gd name="connsiteX14" fmla="*/ 1320800 w 3073400"/>
                <a:gd name="connsiteY14" fmla="*/ 25400 h 2954867"/>
                <a:gd name="connsiteX15" fmla="*/ 1397000 w 3073400"/>
                <a:gd name="connsiteY15" fmla="*/ 16933 h 2954867"/>
                <a:gd name="connsiteX16" fmla="*/ 1727200 w 3073400"/>
                <a:gd name="connsiteY16" fmla="*/ 0 h 2954867"/>
                <a:gd name="connsiteX17" fmla="*/ 2040467 w 3073400"/>
                <a:gd name="connsiteY17" fmla="*/ 8467 h 2954867"/>
                <a:gd name="connsiteX18" fmla="*/ 2099733 w 3073400"/>
                <a:gd name="connsiteY18" fmla="*/ 16933 h 2954867"/>
                <a:gd name="connsiteX19" fmla="*/ 2319867 w 3073400"/>
                <a:gd name="connsiteY19" fmla="*/ 25400 h 2954867"/>
                <a:gd name="connsiteX20" fmla="*/ 2345267 w 3073400"/>
                <a:gd name="connsiteY20" fmla="*/ 33867 h 2954867"/>
                <a:gd name="connsiteX21" fmla="*/ 2463800 w 3073400"/>
                <a:gd name="connsiteY21" fmla="*/ 50800 h 2954867"/>
                <a:gd name="connsiteX22" fmla="*/ 2548467 w 3073400"/>
                <a:gd name="connsiteY22" fmla="*/ 76200 h 2954867"/>
                <a:gd name="connsiteX23" fmla="*/ 2582333 w 3073400"/>
                <a:gd name="connsiteY23" fmla="*/ 101600 h 2954867"/>
                <a:gd name="connsiteX24" fmla="*/ 2599267 w 3073400"/>
                <a:gd name="connsiteY24" fmla="*/ 118533 h 2954867"/>
                <a:gd name="connsiteX25" fmla="*/ 2624667 w 3073400"/>
                <a:gd name="connsiteY25" fmla="*/ 127000 h 2954867"/>
                <a:gd name="connsiteX26" fmla="*/ 2709333 w 3073400"/>
                <a:gd name="connsiteY26" fmla="*/ 169333 h 2954867"/>
                <a:gd name="connsiteX27" fmla="*/ 2734733 w 3073400"/>
                <a:gd name="connsiteY27" fmla="*/ 186267 h 2954867"/>
                <a:gd name="connsiteX28" fmla="*/ 2802467 w 3073400"/>
                <a:gd name="connsiteY28" fmla="*/ 203200 h 2954867"/>
                <a:gd name="connsiteX29" fmla="*/ 2827867 w 3073400"/>
                <a:gd name="connsiteY29" fmla="*/ 228600 h 2954867"/>
                <a:gd name="connsiteX30" fmla="*/ 2878667 w 3073400"/>
                <a:gd name="connsiteY30" fmla="*/ 254000 h 2954867"/>
                <a:gd name="connsiteX31" fmla="*/ 2937933 w 3073400"/>
                <a:gd name="connsiteY31" fmla="*/ 279400 h 2954867"/>
                <a:gd name="connsiteX32" fmla="*/ 2997200 w 3073400"/>
                <a:gd name="connsiteY32" fmla="*/ 330200 h 2954867"/>
                <a:gd name="connsiteX33" fmla="*/ 3014133 w 3073400"/>
                <a:gd name="connsiteY33" fmla="*/ 355600 h 2954867"/>
                <a:gd name="connsiteX34" fmla="*/ 3031067 w 3073400"/>
                <a:gd name="connsiteY34" fmla="*/ 372533 h 2954867"/>
                <a:gd name="connsiteX35" fmla="*/ 3048000 w 3073400"/>
                <a:gd name="connsiteY35" fmla="*/ 431800 h 2954867"/>
                <a:gd name="connsiteX36" fmla="*/ 3073400 w 3073400"/>
                <a:gd name="connsiteY36" fmla="*/ 499533 h 2954867"/>
                <a:gd name="connsiteX37" fmla="*/ 3064933 w 3073400"/>
                <a:gd name="connsiteY37" fmla="*/ 897467 h 2954867"/>
                <a:gd name="connsiteX38" fmla="*/ 3048000 w 3073400"/>
                <a:gd name="connsiteY38" fmla="*/ 1168400 h 2954867"/>
                <a:gd name="connsiteX39" fmla="*/ 3014133 w 3073400"/>
                <a:gd name="connsiteY39" fmla="*/ 1286933 h 2954867"/>
                <a:gd name="connsiteX40" fmla="*/ 2997200 w 3073400"/>
                <a:gd name="connsiteY40" fmla="*/ 1371600 h 2954867"/>
                <a:gd name="connsiteX41" fmla="*/ 2980267 w 3073400"/>
                <a:gd name="connsiteY41" fmla="*/ 1515533 h 2954867"/>
                <a:gd name="connsiteX42" fmla="*/ 2963333 w 3073400"/>
                <a:gd name="connsiteY42" fmla="*/ 1591733 h 2954867"/>
                <a:gd name="connsiteX43" fmla="*/ 2937933 w 3073400"/>
                <a:gd name="connsiteY43" fmla="*/ 1718733 h 2954867"/>
                <a:gd name="connsiteX44" fmla="*/ 2921000 w 3073400"/>
                <a:gd name="connsiteY44" fmla="*/ 1820333 h 2954867"/>
                <a:gd name="connsiteX45" fmla="*/ 2912533 w 3073400"/>
                <a:gd name="connsiteY45" fmla="*/ 1854200 h 2954867"/>
                <a:gd name="connsiteX46" fmla="*/ 2887133 w 3073400"/>
                <a:gd name="connsiteY46" fmla="*/ 1905000 h 2954867"/>
                <a:gd name="connsiteX47" fmla="*/ 2870200 w 3073400"/>
                <a:gd name="connsiteY47" fmla="*/ 1964267 h 2954867"/>
                <a:gd name="connsiteX48" fmla="*/ 2836333 w 3073400"/>
                <a:gd name="connsiteY48" fmla="*/ 2023533 h 2954867"/>
                <a:gd name="connsiteX49" fmla="*/ 2827867 w 3073400"/>
                <a:gd name="connsiteY49" fmla="*/ 2048933 h 2954867"/>
                <a:gd name="connsiteX50" fmla="*/ 2810933 w 3073400"/>
                <a:gd name="connsiteY50" fmla="*/ 2074333 h 2954867"/>
                <a:gd name="connsiteX51" fmla="*/ 2777067 w 3073400"/>
                <a:gd name="connsiteY51" fmla="*/ 2125133 h 2954867"/>
                <a:gd name="connsiteX52" fmla="*/ 2760133 w 3073400"/>
                <a:gd name="connsiteY52" fmla="*/ 2150533 h 2954867"/>
                <a:gd name="connsiteX53" fmla="*/ 2743200 w 3073400"/>
                <a:gd name="connsiteY53" fmla="*/ 2201333 h 2954867"/>
                <a:gd name="connsiteX54" fmla="*/ 2709333 w 3073400"/>
                <a:gd name="connsiteY54" fmla="*/ 2243667 h 2954867"/>
                <a:gd name="connsiteX55" fmla="*/ 2700867 w 3073400"/>
                <a:gd name="connsiteY55" fmla="*/ 2277533 h 2954867"/>
                <a:gd name="connsiteX56" fmla="*/ 2650067 w 3073400"/>
                <a:gd name="connsiteY56" fmla="*/ 2345267 h 2954867"/>
                <a:gd name="connsiteX57" fmla="*/ 2641600 w 3073400"/>
                <a:gd name="connsiteY57" fmla="*/ 2370667 h 2954867"/>
                <a:gd name="connsiteX58" fmla="*/ 2599267 w 3073400"/>
                <a:gd name="connsiteY58" fmla="*/ 2421467 h 2954867"/>
                <a:gd name="connsiteX59" fmla="*/ 2582333 w 3073400"/>
                <a:gd name="connsiteY59" fmla="*/ 2446867 h 2954867"/>
                <a:gd name="connsiteX60" fmla="*/ 2531533 w 3073400"/>
                <a:gd name="connsiteY60" fmla="*/ 2514600 h 2954867"/>
                <a:gd name="connsiteX61" fmla="*/ 2480733 w 3073400"/>
                <a:gd name="connsiteY61" fmla="*/ 2565400 h 2954867"/>
                <a:gd name="connsiteX62" fmla="*/ 2455333 w 3073400"/>
                <a:gd name="connsiteY62" fmla="*/ 2590800 h 2954867"/>
                <a:gd name="connsiteX63" fmla="*/ 2438400 w 3073400"/>
                <a:gd name="connsiteY63" fmla="*/ 2616200 h 2954867"/>
                <a:gd name="connsiteX64" fmla="*/ 2362200 w 3073400"/>
                <a:gd name="connsiteY64" fmla="*/ 2658533 h 2954867"/>
                <a:gd name="connsiteX65" fmla="*/ 2302933 w 3073400"/>
                <a:gd name="connsiteY65" fmla="*/ 2692400 h 2954867"/>
                <a:gd name="connsiteX66" fmla="*/ 2286000 w 3073400"/>
                <a:gd name="connsiteY66" fmla="*/ 2717800 h 2954867"/>
                <a:gd name="connsiteX67" fmla="*/ 2260600 w 3073400"/>
                <a:gd name="connsiteY67" fmla="*/ 2734733 h 2954867"/>
                <a:gd name="connsiteX68" fmla="*/ 2235200 w 3073400"/>
                <a:gd name="connsiteY68" fmla="*/ 2743200 h 2954867"/>
                <a:gd name="connsiteX69" fmla="*/ 2175933 w 3073400"/>
                <a:gd name="connsiteY69" fmla="*/ 2768600 h 2954867"/>
                <a:gd name="connsiteX70" fmla="*/ 2142067 w 3073400"/>
                <a:gd name="connsiteY70" fmla="*/ 2777067 h 2954867"/>
                <a:gd name="connsiteX71" fmla="*/ 2074333 w 3073400"/>
                <a:gd name="connsiteY71" fmla="*/ 2802467 h 2954867"/>
                <a:gd name="connsiteX72" fmla="*/ 1981200 w 3073400"/>
                <a:gd name="connsiteY72" fmla="*/ 2844800 h 2954867"/>
                <a:gd name="connsiteX73" fmla="*/ 1947333 w 3073400"/>
                <a:gd name="connsiteY73" fmla="*/ 2861733 h 2954867"/>
                <a:gd name="connsiteX74" fmla="*/ 1896533 w 3073400"/>
                <a:gd name="connsiteY74" fmla="*/ 2887133 h 2954867"/>
                <a:gd name="connsiteX75" fmla="*/ 1871133 w 3073400"/>
                <a:gd name="connsiteY75" fmla="*/ 2904067 h 2954867"/>
                <a:gd name="connsiteX76" fmla="*/ 1845733 w 3073400"/>
                <a:gd name="connsiteY76" fmla="*/ 2912533 h 2954867"/>
                <a:gd name="connsiteX77" fmla="*/ 1761067 w 3073400"/>
                <a:gd name="connsiteY77" fmla="*/ 2937933 h 2954867"/>
                <a:gd name="connsiteX78" fmla="*/ 1710267 w 3073400"/>
                <a:gd name="connsiteY78" fmla="*/ 2954867 h 2954867"/>
                <a:gd name="connsiteX79" fmla="*/ 1363133 w 3073400"/>
                <a:gd name="connsiteY79" fmla="*/ 2946400 h 2954867"/>
                <a:gd name="connsiteX80" fmla="*/ 1329267 w 3073400"/>
                <a:gd name="connsiteY80" fmla="*/ 2937933 h 2954867"/>
                <a:gd name="connsiteX81" fmla="*/ 1270000 w 3073400"/>
                <a:gd name="connsiteY81" fmla="*/ 2929467 h 2954867"/>
                <a:gd name="connsiteX82" fmla="*/ 1244600 w 3073400"/>
                <a:gd name="connsiteY82" fmla="*/ 2912533 h 2954867"/>
                <a:gd name="connsiteX83" fmla="*/ 1193800 w 3073400"/>
                <a:gd name="connsiteY83" fmla="*/ 2904067 h 2954867"/>
                <a:gd name="connsiteX84" fmla="*/ 1159933 w 3073400"/>
                <a:gd name="connsiteY84" fmla="*/ 2895600 h 2954867"/>
                <a:gd name="connsiteX85" fmla="*/ 1092200 w 3073400"/>
                <a:gd name="connsiteY85" fmla="*/ 2870200 h 2954867"/>
                <a:gd name="connsiteX86" fmla="*/ 1058333 w 3073400"/>
                <a:gd name="connsiteY86" fmla="*/ 2861733 h 2954867"/>
                <a:gd name="connsiteX87" fmla="*/ 1032933 w 3073400"/>
                <a:gd name="connsiteY87" fmla="*/ 2844800 h 2954867"/>
                <a:gd name="connsiteX88" fmla="*/ 1007533 w 3073400"/>
                <a:gd name="connsiteY88" fmla="*/ 2836333 h 2954867"/>
                <a:gd name="connsiteX89" fmla="*/ 931333 w 3073400"/>
                <a:gd name="connsiteY89" fmla="*/ 2819400 h 2954867"/>
                <a:gd name="connsiteX90" fmla="*/ 905933 w 3073400"/>
                <a:gd name="connsiteY90" fmla="*/ 2810933 h 2954867"/>
                <a:gd name="connsiteX91" fmla="*/ 821267 w 3073400"/>
                <a:gd name="connsiteY91" fmla="*/ 2802467 h 2954867"/>
                <a:gd name="connsiteX92" fmla="*/ 753533 w 3073400"/>
                <a:gd name="connsiteY92" fmla="*/ 2794000 h 2954867"/>
                <a:gd name="connsiteX93" fmla="*/ 626533 w 3073400"/>
                <a:gd name="connsiteY93" fmla="*/ 2751667 h 2954867"/>
                <a:gd name="connsiteX94" fmla="*/ 575733 w 3073400"/>
                <a:gd name="connsiteY94" fmla="*/ 2734733 h 2954867"/>
                <a:gd name="connsiteX95" fmla="*/ 550333 w 3073400"/>
                <a:gd name="connsiteY95" fmla="*/ 2726267 h 2954867"/>
                <a:gd name="connsiteX96" fmla="*/ 516467 w 3073400"/>
                <a:gd name="connsiteY96" fmla="*/ 2709333 h 2954867"/>
                <a:gd name="connsiteX97" fmla="*/ 491067 w 3073400"/>
                <a:gd name="connsiteY97" fmla="*/ 2700867 h 2954867"/>
                <a:gd name="connsiteX98" fmla="*/ 423333 w 3073400"/>
                <a:gd name="connsiteY98" fmla="*/ 2683933 h 2954867"/>
                <a:gd name="connsiteX99" fmla="*/ 389467 w 3073400"/>
                <a:gd name="connsiteY99" fmla="*/ 2667000 h 2954867"/>
                <a:gd name="connsiteX100" fmla="*/ 364067 w 3073400"/>
                <a:gd name="connsiteY100" fmla="*/ 2650067 h 2954867"/>
                <a:gd name="connsiteX101" fmla="*/ 330200 w 3073400"/>
                <a:gd name="connsiteY101" fmla="*/ 2641600 h 2954867"/>
                <a:gd name="connsiteX102" fmla="*/ 279400 w 3073400"/>
                <a:gd name="connsiteY102" fmla="*/ 2607733 h 2954867"/>
                <a:gd name="connsiteX103" fmla="*/ 254000 w 3073400"/>
                <a:gd name="connsiteY103" fmla="*/ 2590800 h 2954867"/>
                <a:gd name="connsiteX104" fmla="*/ 203200 w 3073400"/>
                <a:gd name="connsiteY104" fmla="*/ 2540000 h 2954867"/>
                <a:gd name="connsiteX105" fmla="*/ 177800 w 3073400"/>
                <a:gd name="connsiteY105" fmla="*/ 2514600 h 2954867"/>
                <a:gd name="connsiteX106" fmla="*/ 152400 w 3073400"/>
                <a:gd name="connsiteY106" fmla="*/ 2497667 h 2954867"/>
                <a:gd name="connsiteX107" fmla="*/ 118533 w 3073400"/>
                <a:gd name="connsiteY107" fmla="*/ 2455333 h 2954867"/>
                <a:gd name="connsiteX108" fmla="*/ 101600 w 3073400"/>
                <a:gd name="connsiteY108" fmla="*/ 2379133 h 2954867"/>
                <a:gd name="connsiteX109" fmla="*/ 76200 w 3073400"/>
                <a:gd name="connsiteY109" fmla="*/ 2311400 h 2954867"/>
                <a:gd name="connsiteX110" fmla="*/ 59267 w 3073400"/>
                <a:gd name="connsiteY110" fmla="*/ 2277533 h 2954867"/>
                <a:gd name="connsiteX111" fmla="*/ 42333 w 3073400"/>
                <a:gd name="connsiteY111" fmla="*/ 2209800 h 2954867"/>
                <a:gd name="connsiteX112" fmla="*/ 33867 w 3073400"/>
                <a:gd name="connsiteY112" fmla="*/ 2175933 h 2954867"/>
                <a:gd name="connsiteX113" fmla="*/ 25400 w 3073400"/>
                <a:gd name="connsiteY113" fmla="*/ 2150533 h 2954867"/>
                <a:gd name="connsiteX114" fmla="*/ 0 w 3073400"/>
                <a:gd name="connsiteY114" fmla="*/ 1972733 h 2954867"/>
                <a:gd name="connsiteX115" fmla="*/ 8467 w 3073400"/>
                <a:gd name="connsiteY115" fmla="*/ 1786467 h 2954867"/>
                <a:gd name="connsiteX116" fmla="*/ 25400 w 3073400"/>
                <a:gd name="connsiteY116" fmla="*/ 1744133 h 2954867"/>
                <a:gd name="connsiteX117" fmla="*/ 42333 w 3073400"/>
                <a:gd name="connsiteY117" fmla="*/ 1684867 h 2954867"/>
                <a:gd name="connsiteX118" fmla="*/ 50800 w 3073400"/>
                <a:gd name="connsiteY118" fmla="*/ 1659467 h 2954867"/>
                <a:gd name="connsiteX119" fmla="*/ 59267 w 3073400"/>
                <a:gd name="connsiteY119" fmla="*/ 1524000 h 2954867"/>
                <a:gd name="connsiteX120" fmla="*/ 67733 w 3073400"/>
                <a:gd name="connsiteY120" fmla="*/ 1481667 h 2954867"/>
                <a:gd name="connsiteX121" fmla="*/ 84667 w 3073400"/>
                <a:gd name="connsiteY121" fmla="*/ 1456267 h 2954867"/>
                <a:gd name="connsiteX122" fmla="*/ 127000 w 3073400"/>
                <a:gd name="connsiteY122" fmla="*/ 1354667 h 2954867"/>
                <a:gd name="connsiteX123" fmla="*/ 152400 w 3073400"/>
                <a:gd name="connsiteY123" fmla="*/ 1295400 h 2954867"/>
                <a:gd name="connsiteX124" fmla="*/ 160867 w 3073400"/>
                <a:gd name="connsiteY124" fmla="*/ 1261533 h 2954867"/>
                <a:gd name="connsiteX125" fmla="*/ 169333 w 3073400"/>
                <a:gd name="connsiteY125" fmla="*/ 1236133 h 2954867"/>
                <a:gd name="connsiteX126" fmla="*/ 186267 w 3073400"/>
                <a:gd name="connsiteY126" fmla="*/ 1143000 h 2954867"/>
                <a:gd name="connsiteX127" fmla="*/ 194733 w 3073400"/>
                <a:gd name="connsiteY127" fmla="*/ 1066800 h 2954867"/>
                <a:gd name="connsiteX128" fmla="*/ 228600 w 3073400"/>
                <a:gd name="connsiteY128" fmla="*/ 829733 h 2954867"/>
                <a:gd name="connsiteX129" fmla="*/ 237067 w 3073400"/>
                <a:gd name="connsiteY129" fmla="*/ 694267 h 2954867"/>
                <a:gd name="connsiteX130" fmla="*/ 245533 w 3073400"/>
                <a:gd name="connsiteY130" fmla="*/ 584200 h 2954867"/>
                <a:gd name="connsiteX131" fmla="*/ 254000 w 3073400"/>
                <a:gd name="connsiteY131" fmla="*/ 364067 h 2954867"/>
                <a:gd name="connsiteX132" fmla="*/ 262467 w 3073400"/>
                <a:gd name="connsiteY132" fmla="*/ 304800 h 2954867"/>
                <a:gd name="connsiteX133" fmla="*/ 270933 w 3073400"/>
                <a:gd name="connsiteY133" fmla="*/ 279400 h 2954867"/>
                <a:gd name="connsiteX134" fmla="*/ 228600 w 3073400"/>
                <a:gd name="connsiteY134" fmla="*/ 203200 h 295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073400" h="2954867">
                  <a:moveTo>
                    <a:pt x="228600" y="203200"/>
                  </a:moveTo>
                  <a:lnTo>
                    <a:pt x="228600" y="203200"/>
                  </a:lnTo>
                  <a:lnTo>
                    <a:pt x="355600" y="169333"/>
                  </a:lnTo>
                  <a:cubicBezTo>
                    <a:pt x="444065" y="146053"/>
                    <a:pt x="408287" y="160012"/>
                    <a:pt x="575733" y="152400"/>
                  </a:cubicBezTo>
                  <a:cubicBezTo>
                    <a:pt x="684732" y="121258"/>
                    <a:pt x="583766" y="146829"/>
                    <a:pt x="702733" y="127000"/>
                  </a:cubicBezTo>
                  <a:cubicBezTo>
                    <a:pt x="734486" y="121708"/>
                    <a:pt x="733822" y="118118"/>
                    <a:pt x="762000" y="110067"/>
                  </a:cubicBezTo>
                  <a:cubicBezTo>
                    <a:pt x="773189" y="106870"/>
                    <a:pt x="784252" y="102304"/>
                    <a:pt x="795867" y="101600"/>
                  </a:cubicBezTo>
                  <a:cubicBezTo>
                    <a:pt x="877610" y="96646"/>
                    <a:pt x="959556" y="95955"/>
                    <a:pt x="1041400" y="93133"/>
                  </a:cubicBezTo>
                  <a:cubicBezTo>
                    <a:pt x="1061156" y="90311"/>
                    <a:pt x="1081098" y="88581"/>
                    <a:pt x="1100667" y="84667"/>
                  </a:cubicBezTo>
                  <a:cubicBezTo>
                    <a:pt x="1109418" y="82917"/>
                    <a:pt x="1117486" y="78652"/>
                    <a:pt x="1126067" y="76200"/>
                  </a:cubicBezTo>
                  <a:cubicBezTo>
                    <a:pt x="1137255" y="73003"/>
                    <a:pt x="1148574" y="70257"/>
                    <a:pt x="1159933" y="67733"/>
                  </a:cubicBezTo>
                  <a:cubicBezTo>
                    <a:pt x="1173981" y="64611"/>
                    <a:pt x="1188306" y="62757"/>
                    <a:pt x="1202267" y="59267"/>
                  </a:cubicBezTo>
                  <a:cubicBezTo>
                    <a:pt x="1210925" y="57103"/>
                    <a:pt x="1219057" y="53148"/>
                    <a:pt x="1227667" y="50800"/>
                  </a:cubicBezTo>
                  <a:cubicBezTo>
                    <a:pt x="1250119" y="44677"/>
                    <a:pt x="1273322" y="41227"/>
                    <a:pt x="1295400" y="33867"/>
                  </a:cubicBezTo>
                  <a:cubicBezTo>
                    <a:pt x="1303867" y="31045"/>
                    <a:pt x="1311997" y="26867"/>
                    <a:pt x="1320800" y="25400"/>
                  </a:cubicBezTo>
                  <a:cubicBezTo>
                    <a:pt x="1346009" y="21198"/>
                    <a:pt x="1371559" y="19356"/>
                    <a:pt x="1397000" y="16933"/>
                  </a:cubicBezTo>
                  <a:cubicBezTo>
                    <a:pt x="1538248" y="3481"/>
                    <a:pt x="1546181" y="6705"/>
                    <a:pt x="1727200" y="0"/>
                  </a:cubicBezTo>
                  <a:lnTo>
                    <a:pt x="2040467" y="8467"/>
                  </a:lnTo>
                  <a:cubicBezTo>
                    <a:pt x="2060402" y="9373"/>
                    <a:pt x="2079814" y="15726"/>
                    <a:pt x="2099733" y="16933"/>
                  </a:cubicBezTo>
                  <a:cubicBezTo>
                    <a:pt x="2173031" y="21375"/>
                    <a:pt x="2246489" y="22578"/>
                    <a:pt x="2319867" y="25400"/>
                  </a:cubicBezTo>
                  <a:cubicBezTo>
                    <a:pt x="2328334" y="28222"/>
                    <a:pt x="2336609" y="31702"/>
                    <a:pt x="2345267" y="33867"/>
                  </a:cubicBezTo>
                  <a:cubicBezTo>
                    <a:pt x="2388392" y="44648"/>
                    <a:pt x="2416396" y="45533"/>
                    <a:pt x="2463800" y="50800"/>
                  </a:cubicBezTo>
                  <a:cubicBezTo>
                    <a:pt x="2525639" y="71413"/>
                    <a:pt x="2497284" y="63404"/>
                    <a:pt x="2548467" y="76200"/>
                  </a:cubicBezTo>
                  <a:cubicBezTo>
                    <a:pt x="2559756" y="84667"/>
                    <a:pt x="2571493" y="92566"/>
                    <a:pt x="2582333" y="101600"/>
                  </a:cubicBezTo>
                  <a:cubicBezTo>
                    <a:pt x="2588465" y="106710"/>
                    <a:pt x="2592422" y="114426"/>
                    <a:pt x="2599267" y="118533"/>
                  </a:cubicBezTo>
                  <a:cubicBezTo>
                    <a:pt x="2606920" y="123125"/>
                    <a:pt x="2616865" y="122666"/>
                    <a:pt x="2624667" y="127000"/>
                  </a:cubicBezTo>
                  <a:cubicBezTo>
                    <a:pt x="2707140" y="172819"/>
                    <a:pt x="2643150" y="152788"/>
                    <a:pt x="2709333" y="169333"/>
                  </a:cubicBezTo>
                  <a:cubicBezTo>
                    <a:pt x="2717800" y="174978"/>
                    <a:pt x="2725631" y="181716"/>
                    <a:pt x="2734733" y="186267"/>
                  </a:cubicBezTo>
                  <a:cubicBezTo>
                    <a:pt x="2752086" y="194943"/>
                    <a:pt x="2786372" y="199981"/>
                    <a:pt x="2802467" y="203200"/>
                  </a:cubicBezTo>
                  <a:cubicBezTo>
                    <a:pt x="2810934" y="211667"/>
                    <a:pt x="2818669" y="220935"/>
                    <a:pt x="2827867" y="228600"/>
                  </a:cubicBezTo>
                  <a:cubicBezTo>
                    <a:pt x="2856579" y="252526"/>
                    <a:pt x="2847222" y="240523"/>
                    <a:pt x="2878667" y="254000"/>
                  </a:cubicBezTo>
                  <a:cubicBezTo>
                    <a:pt x="2951902" y="285387"/>
                    <a:pt x="2878365" y="259543"/>
                    <a:pt x="2937933" y="279400"/>
                  </a:cubicBezTo>
                  <a:cubicBezTo>
                    <a:pt x="2978995" y="320462"/>
                    <a:pt x="2958516" y="304411"/>
                    <a:pt x="2997200" y="330200"/>
                  </a:cubicBezTo>
                  <a:cubicBezTo>
                    <a:pt x="3002844" y="338667"/>
                    <a:pt x="3007776" y="347654"/>
                    <a:pt x="3014133" y="355600"/>
                  </a:cubicBezTo>
                  <a:cubicBezTo>
                    <a:pt x="3019120" y="361833"/>
                    <a:pt x="3026960" y="365688"/>
                    <a:pt x="3031067" y="372533"/>
                  </a:cubicBezTo>
                  <a:cubicBezTo>
                    <a:pt x="3037886" y="383899"/>
                    <a:pt x="3044313" y="421968"/>
                    <a:pt x="3048000" y="431800"/>
                  </a:cubicBezTo>
                  <a:cubicBezTo>
                    <a:pt x="3081207" y="520352"/>
                    <a:pt x="3051666" y="412602"/>
                    <a:pt x="3073400" y="499533"/>
                  </a:cubicBezTo>
                  <a:cubicBezTo>
                    <a:pt x="3070578" y="632178"/>
                    <a:pt x="3068833" y="764850"/>
                    <a:pt x="3064933" y="897467"/>
                  </a:cubicBezTo>
                  <a:cubicBezTo>
                    <a:pt x="3064101" y="925750"/>
                    <a:pt x="3057049" y="1111088"/>
                    <a:pt x="3048000" y="1168400"/>
                  </a:cubicBezTo>
                  <a:cubicBezTo>
                    <a:pt x="3034419" y="1254412"/>
                    <a:pt x="3032535" y="1213317"/>
                    <a:pt x="3014133" y="1286933"/>
                  </a:cubicBezTo>
                  <a:cubicBezTo>
                    <a:pt x="3005022" y="1323379"/>
                    <a:pt x="3002389" y="1330087"/>
                    <a:pt x="2997200" y="1371600"/>
                  </a:cubicBezTo>
                  <a:cubicBezTo>
                    <a:pt x="2985164" y="1467882"/>
                    <a:pt x="2993858" y="1433987"/>
                    <a:pt x="2980267" y="1515533"/>
                  </a:cubicBezTo>
                  <a:cubicBezTo>
                    <a:pt x="2956067" y="1660735"/>
                    <a:pt x="2986167" y="1469955"/>
                    <a:pt x="2963333" y="1591733"/>
                  </a:cubicBezTo>
                  <a:cubicBezTo>
                    <a:pt x="2939675" y="1717910"/>
                    <a:pt x="2958624" y="1656661"/>
                    <a:pt x="2937933" y="1718733"/>
                  </a:cubicBezTo>
                  <a:cubicBezTo>
                    <a:pt x="2932289" y="1752600"/>
                    <a:pt x="2929327" y="1787024"/>
                    <a:pt x="2921000" y="1820333"/>
                  </a:cubicBezTo>
                  <a:cubicBezTo>
                    <a:pt x="2918178" y="1831622"/>
                    <a:pt x="2917117" y="1843504"/>
                    <a:pt x="2912533" y="1854200"/>
                  </a:cubicBezTo>
                  <a:cubicBezTo>
                    <a:pt x="2880732" y="1928404"/>
                    <a:pt x="2907517" y="1833655"/>
                    <a:pt x="2887133" y="1905000"/>
                  </a:cubicBezTo>
                  <a:cubicBezTo>
                    <a:pt x="2880993" y="1926492"/>
                    <a:pt x="2878903" y="1943960"/>
                    <a:pt x="2870200" y="1964267"/>
                  </a:cubicBezTo>
                  <a:cubicBezTo>
                    <a:pt x="2857309" y="1994346"/>
                    <a:pt x="2853340" y="1998023"/>
                    <a:pt x="2836333" y="2023533"/>
                  </a:cubicBezTo>
                  <a:cubicBezTo>
                    <a:pt x="2833511" y="2032000"/>
                    <a:pt x="2831858" y="2040951"/>
                    <a:pt x="2827867" y="2048933"/>
                  </a:cubicBezTo>
                  <a:cubicBezTo>
                    <a:pt x="2823316" y="2058035"/>
                    <a:pt x="2814941" y="2064980"/>
                    <a:pt x="2810933" y="2074333"/>
                  </a:cubicBezTo>
                  <a:cubicBezTo>
                    <a:pt x="2789063" y="2125362"/>
                    <a:pt x="2821712" y="2095370"/>
                    <a:pt x="2777067" y="2125133"/>
                  </a:cubicBezTo>
                  <a:cubicBezTo>
                    <a:pt x="2771422" y="2133600"/>
                    <a:pt x="2764266" y="2141234"/>
                    <a:pt x="2760133" y="2150533"/>
                  </a:cubicBezTo>
                  <a:cubicBezTo>
                    <a:pt x="2752884" y="2166844"/>
                    <a:pt x="2753101" y="2186481"/>
                    <a:pt x="2743200" y="2201333"/>
                  </a:cubicBezTo>
                  <a:cubicBezTo>
                    <a:pt x="2721839" y="2233375"/>
                    <a:pt x="2733462" y="2219538"/>
                    <a:pt x="2709333" y="2243667"/>
                  </a:cubicBezTo>
                  <a:cubicBezTo>
                    <a:pt x="2706511" y="2254956"/>
                    <a:pt x="2706071" y="2267125"/>
                    <a:pt x="2700867" y="2277533"/>
                  </a:cubicBezTo>
                  <a:cubicBezTo>
                    <a:pt x="2681721" y="2315825"/>
                    <a:pt x="2673879" y="2321453"/>
                    <a:pt x="2650067" y="2345267"/>
                  </a:cubicBezTo>
                  <a:cubicBezTo>
                    <a:pt x="2647245" y="2353734"/>
                    <a:pt x="2646028" y="2362918"/>
                    <a:pt x="2641600" y="2370667"/>
                  </a:cubicBezTo>
                  <a:cubicBezTo>
                    <a:pt x="2612787" y="2421088"/>
                    <a:pt x="2625399" y="2388802"/>
                    <a:pt x="2599267" y="2421467"/>
                  </a:cubicBezTo>
                  <a:cubicBezTo>
                    <a:pt x="2592910" y="2429413"/>
                    <a:pt x="2587978" y="2438400"/>
                    <a:pt x="2582333" y="2446867"/>
                  </a:cubicBezTo>
                  <a:cubicBezTo>
                    <a:pt x="2567557" y="2491200"/>
                    <a:pt x="2580178" y="2465956"/>
                    <a:pt x="2531533" y="2514600"/>
                  </a:cubicBezTo>
                  <a:lnTo>
                    <a:pt x="2480733" y="2565400"/>
                  </a:lnTo>
                  <a:cubicBezTo>
                    <a:pt x="2472266" y="2573867"/>
                    <a:pt x="2461975" y="2580837"/>
                    <a:pt x="2455333" y="2590800"/>
                  </a:cubicBezTo>
                  <a:cubicBezTo>
                    <a:pt x="2449689" y="2599267"/>
                    <a:pt x="2446058" y="2609499"/>
                    <a:pt x="2438400" y="2616200"/>
                  </a:cubicBezTo>
                  <a:cubicBezTo>
                    <a:pt x="2402568" y="2647554"/>
                    <a:pt x="2397087" y="2646905"/>
                    <a:pt x="2362200" y="2658533"/>
                  </a:cubicBezTo>
                  <a:cubicBezTo>
                    <a:pt x="2270069" y="2750664"/>
                    <a:pt x="2405271" y="2624174"/>
                    <a:pt x="2302933" y="2692400"/>
                  </a:cubicBezTo>
                  <a:cubicBezTo>
                    <a:pt x="2294466" y="2698044"/>
                    <a:pt x="2293195" y="2710605"/>
                    <a:pt x="2286000" y="2717800"/>
                  </a:cubicBezTo>
                  <a:cubicBezTo>
                    <a:pt x="2278805" y="2724995"/>
                    <a:pt x="2269701" y="2730182"/>
                    <a:pt x="2260600" y="2734733"/>
                  </a:cubicBezTo>
                  <a:cubicBezTo>
                    <a:pt x="2252618" y="2738724"/>
                    <a:pt x="2243403" y="2739684"/>
                    <a:pt x="2235200" y="2743200"/>
                  </a:cubicBezTo>
                  <a:cubicBezTo>
                    <a:pt x="2190047" y="2762551"/>
                    <a:pt x="2215643" y="2757254"/>
                    <a:pt x="2175933" y="2768600"/>
                  </a:cubicBezTo>
                  <a:cubicBezTo>
                    <a:pt x="2164745" y="2771797"/>
                    <a:pt x="2152962" y="2772981"/>
                    <a:pt x="2142067" y="2777067"/>
                  </a:cubicBezTo>
                  <a:cubicBezTo>
                    <a:pt x="2015826" y="2824408"/>
                    <a:pt x="2196014" y="2767702"/>
                    <a:pt x="2074333" y="2802467"/>
                  </a:cubicBezTo>
                  <a:cubicBezTo>
                    <a:pt x="2035946" y="2813434"/>
                    <a:pt x="2025914" y="2822443"/>
                    <a:pt x="1981200" y="2844800"/>
                  </a:cubicBezTo>
                  <a:lnTo>
                    <a:pt x="1947333" y="2861733"/>
                  </a:lnTo>
                  <a:cubicBezTo>
                    <a:pt x="1913252" y="2895816"/>
                    <a:pt x="1951148" y="2863727"/>
                    <a:pt x="1896533" y="2887133"/>
                  </a:cubicBezTo>
                  <a:cubicBezTo>
                    <a:pt x="1887180" y="2891141"/>
                    <a:pt x="1880235" y="2899516"/>
                    <a:pt x="1871133" y="2904067"/>
                  </a:cubicBezTo>
                  <a:cubicBezTo>
                    <a:pt x="1863151" y="2908058"/>
                    <a:pt x="1854200" y="2909711"/>
                    <a:pt x="1845733" y="2912533"/>
                  </a:cubicBezTo>
                  <a:cubicBezTo>
                    <a:pt x="1796598" y="2945291"/>
                    <a:pt x="1844392" y="2918704"/>
                    <a:pt x="1761067" y="2937933"/>
                  </a:cubicBezTo>
                  <a:cubicBezTo>
                    <a:pt x="1743675" y="2941947"/>
                    <a:pt x="1710267" y="2954867"/>
                    <a:pt x="1710267" y="2954867"/>
                  </a:cubicBezTo>
                  <a:cubicBezTo>
                    <a:pt x="1594556" y="2952045"/>
                    <a:pt x="1478765" y="2951539"/>
                    <a:pt x="1363133" y="2946400"/>
                  </a:cubicBezTo>
                  <a:cubicBezTo>
                    <a:pt x="1351508" y="2945883"/>
                    <a:pt x="1340715" y="2940015"/>
                    <a:pt x="1329267" y="2937933"/>
                  </a:cubicBezTo>
                  <a:cubicBezTo>
                    <a:pt x="1309633" y="2934363"/>
                    <a:pt x="1289756" y="2932289"/>
                    <a:pt x="1270000" y="2929467"/>
                  </a:cubicBezTo>
                  <a:cubicBezTo>
                    <a:pt x="1261533" y="2923822"/>
                    <a:pt x="1254254" y="2915751"/>
                    <a:pt x="1244600" y="2912533"/>
                  </a:cubicBezTo>
                  <a:cubicBezTo>
                    <a:pt x="1228314" y="2907104"/>
                    <a:pt x="1210634" y="2907434"/>
                    <a:pt x="1193800" y="2904067"/>
                  </a:cubicBezTo>
                  <a:cubicBezTo>
                    <a:pt x="1182390" y="2901785"/>
                    <a:pt x="1171122" y="2898797"/>
                    <a:pt x="1159933" y="2895600"/>
                  </a:cubicBezTo>
                  <a:cubicBezTo>
                    <a:pt x="1118323" y="2883711"/>
                    <a:pt x="1145870" y="2888090"/>
                    <a:pt x="1092200" y="2870200"/>
                  </a:cubicBezTo>
                  <a:cubicBezTo>
                    <a:pt x="1081161" y="2866520"/>
                    <a:pt x="1069622" y="2864555"/>
                    <a:pt x="1058333" y="2861733"/>
                  </a:cubicBezTo>
                  <a:cubicBezTo>
                    <a:pt x="1049866" y="2856089"/>
                    <a:pt x="1042034" y="2849351"/>
                    <a:pt x="1032933" y="2844800"/>
                  </a:cubicBezTo>
                  <a:cubicBezTo>
                    <a:pt x="1024951" y="2840809"/>
                    <a:pt x="1016114" y="2838785"/>
                    <a:pt x="1007533" y="2836333"/>
                  </a:cubicBezTo>
                  <a:cubicBezTo>
                    <a:pt x="946704" y="2818953"/>
                    <a:pt x="1001157" y="2836856"/>
                    <a:pt x="931333" y="2819400"/>
                  </a:cubicBezTo>
                  <a:cubicBezTo>
                    <a:pt x="922675" y="2817235"/>
                    <a:pt x="914754" y="2812290"/>
                    <a:pt x="905933" y="2810933"/>
                  </a:cubicBezTo>
                  <a:cubicBezTo>
                    <a:pt x="877900" y="2806620"/>
                    <a:pt x="849456" y="2805599"/>
                    <a:pt x="821267" y="2802467"/>
                  </a:cubicBezTo>
                  <a:cubicBezTo>
                    <a:pt x="798652" y="2799954"/>
                    <a:pt x="776111" y="2796822"/>
                    <a:pt x="753533" y="2794000"/>
                  </a:cubicBezTo>
                  <a:lnTo>
                    <a:pt x="626533" y="2751667"/>
                  </a:lnTo>
                  <a:lnTo>
                    <a:pt x="575733" y="2734733"/>
                  </a:lnTo>
                  <a:cubicBezTo>
                    <a:pt x="567266" y="2731911"/>
                    <a:pt x="558315" y="2730258"/>
                    <a:pt x="550333" y="2726267"/>
                  </a:cubicBezTo>
                  <a:cubicBezTo>
                    <a:pt x="539044" y="2720622"/>
                    <a:pt x="528068" y="2714305"/>
                    <a:pt x="516467" y="2709333"/>
                  </a:cubicBezTo>
                  <a:cubicBezTo>
                    <a:pt x="508264" y="2705817"/>
                    <a:pt x="499677" y="2703215"/>
                    <a:pt x="491067" y="2700867"/>
                  </a:cubicBezTo>
                  <a:cubicBezTo>
                    <a:pt x="468614" y="2694744"/>
                    <a:pt x="444149" y="2694341"/>
                    <a:pt x="423333" y="2683933"/>
                  </a:cubicBezTo>
                  <a:cubicBezTo>
                    <a:pt x="412044" y="2678289"/>
                    <a:pt x="400425" y="2673262"/>
                    <a:pt x="389467" y="2667000"/>
                  </a:cubicBezTo>
                  <a:cubicBezTo>
                    <a:pt x="380632" y="2661952"/>
                    <a:pt x="373420" y="2654075"/>
                    <a:pt x="364067" y="2650067"/>
                  </a:cubicBezTo>
                  <a:cubicBezTo>
                    <a:pt x="353371" y="2645483"/>
                    <a:pt x="341489" y="2644422"/>
                    <a:pt x="330200" y="2641600"/>
                  </a:cubicBezTo>
                  <a:lnTo>
                    <a:pt x="279400" y="2607733"/>
                  </a:lnTo>
                  <a:cubicBezTo>
                    <a:pt x="270933" y="2602089"/>
                    <a:pt x="261195" y="2597995"/>
                    <a:pt x="254000" y="2590800"/>
                  </a:cubicBezTo>
                  <a:lnTo>
                    <a:pt x="203200" y="2540000"/>
                  </a:lnTo>
                  <a:cubicBezTo>
                    <a:pt x="194733" y="2531533"/>
                    <a:pt x="187763" y="2521242"/>
                    <a:pt x="177800" y="2514600"/>
                  </a:cubicBezTo>
                  <a:cubicBezTo>
                    <a:pt x="169333" y="2508956"/>
                    <a:pt x="160346" y="2504024"/>
                    <a:pt x="152400" y="2497667"/>
                  </a:cubicBezTo>
                  <a:cubicBezTo>
                    <a:pt x="135168" y="2483881"/>
                    <a:pt x="131104" y="2474189"/>
                    <a:pt x="118533" y="2455333"/>
                  </a:cubicBezTo>
                  <a:cubicBezTo>
                    <a:pt x="99473" y="2398148"/>
                    <a:pt x="121471" y="2468548"/>
                    <a:pt x="101600" y="2379133"/>
                  </a:cubicBezTo>
                  <a:cubicBezTo>
                    <a:pt x="98497" y="2365171"/>
                    <a:pt x="79128" y="2317988"/>
                    <a:pt x="76200" y="2311400"/>
                  </a:cubicBezTo>
                  <a:cubicBezTo>
                    <a:pt x="71074" y="2299866"/>
                    <a:pt x="63258" y="2289507"/>
                    <a:pt x="59267" y="2277533"/>
                  </a:cubicBezTo>
                  <a:cubicBezTo>
                    <a:pt x="51907" y="2255455"/>
                    <a:pt x="47977" y="2232378"/>
                    <a:pt x="42333" y="2209800"/>
                  </a:cubicBezTo>
                  <a:cubicBezTo>
                    <a:pt x="39511" y="2198511"/>
                    <a:pt x="37547" y="2186972"/>
                    <a:pt x="33867" y="2175933"/>
                  </a:cubicBezTo>
                  <a:cubicBezTo>
                    <a:pt x="31045" y="2167466"/>
                    <a:pt x="27150" y="2159284"/>
                    <a:pt x="25400" y="2150533"/>
                  </a:cubicBezTo>
                  <a:cubicBezTo>
                    <a:pt x="9550" y="2071285"/>
                    <a:pt x="8325" y="2047655"/>
                    <a:pt x="0" y="1972733"/>
                  </a:cubicBezTo>
                  <a:cubicBezTo>
                    <a:pt x="2822" y="1910644"/>
                    <a:pt x="1603" y="1848240"/>
                    <a:pt x="8467" y="1786467"/>
                  </a:cubicBezTo>
                  <a:cubicBezTo>
                    <a:pt x="10145" y="1771362"/>
                    <a:pt x="20594" y="1758551"/>
                    <a:pt x="25400" y="1744133"/>
                  </a:cubicBezTo>
                  <a:cubicBezTo>
                    <a:pt x="31897" y="1724641"/>
                    <a:pt x="36429" y="1704546"/>
                    <a:pt x="42333" y="1684867"/>
                  </a:cubicBezTo>
                  <a:cubicBezTo>
                    <a:pt x="44898" y="1676319"/>
                    <a:pt x="47978" y="1667934"/>
                    <a:pt x="50800" y="1659467"/>
                  </a:cubicBezTo>
                  <a:cubicBezTo>
                    <a:pt x="53622" y="1614311"/>
                    <a:pt x="54978" y="1569040"/>
                    <a:pt x="59267" y="1524000"/>
                  </a:cubicBezTo>
                  <a:cubicBezTo>
                    <a:pt x="60631" y="1509674"/>
                    <a:pt x="62680" y="1495141"/>
                    <a:pt x="67733" y="1481667"/>
                  </a:cubicBezTo>
                  <a:cubicBezTo>
                    <a:pt x="71306" y="1472139"/>
                    <a:pt x="79022" y="1464734"/>
                    <a:pt x="84667" y="1456267"/>
                  </a:cubicBezTo>
                  <a:cubicBezTo>
                    <a:pt x="105022" y="1374843"/>
                    <a:pt x="87636" y="1407151"/>
                    <a:pt x="127000" y="1354667"/>
                  </a:cubicBezTo>
                  <a:cubicBezTo>
                    <a:pt x="151308" y="1257436"/>
                    <a:pt x="117318" y="1377259"/>
                    <a:pt x="152400" y="1295400"/>
                  </a:cubicBezTo>
                  <a:cubicBezTo>
                    <a:pt x="156984" y="1284704"/>
                    <a:pt x="157670" y="1272722"/>
                    <a:pt x="160867" y="1261533"/>
                  </a:cubicBezTo>
                  <a:cubicBezTo>
                    <a:pt x="163319" y="1252952"/>
                    <a:pt x="167169" y="1244791"/>
                    <a:pt x="169333" y="1236133"/>
                  </a:cubicBezTo>
                  <a:cubicBezTo>
                    <a:pt x="173894" y="1217888"/>
                    <a:pt x="184110" y="1159178"/>
                    <a:pt x="186267" y="1143000"/>
                  </a:cubicBezTo>
                  <a:cubicBezTo>
                    <a:pt x="189645" y="1117668"/>
                    <a:pt x="191119" y="1092099"/>
                    <a:pt x="194733" y="1066800"/>
                  </a:cubicBezTo>
                  <a:cubicBezTo>
                    <a:pt x="207651" y="976375"/>
                    <a:pt x="222648" y="924961"/>
                    <a:pt x="228600" y="829733"/>
                  </a:cubicBezTo>
                  <a:cubicBezTo>
                    <a:pt x="231422" y="784578"/>
                    <a:pt x="233954" y="739403"/>
                    <a:pt x="237067" y="694267"/>
                  </a:cubicBezTo>
                  <a:cubicBezTo>
                    <a:pt x="239599" y="657557"/>
                    <a:pt x="243648" y="620949"/>
                    <a:pt x="245533" y="584200"/>
                  </a:cubicBezTo>
                  <a:cubicBezTo>
                    <a:pt x="249294" y="510864"/>
                    <a:pt x="249558" y="437364"/>
                    <a:pt x="254000" y="364067"/>
                  </a:cubicBezTo>
                  <a:cubicBezTo>
                    <a:pt x="255207" y="344147"/>
                    <a:pt x="258553" y="324369"/>
                    <a:pt x="262467" y="304800"/>
                  </a:cubicBezTo>
                  <a:cubicBezTo>
                    <a:pt x="264217" y="296049"/>
                    <a:pt x="270339" y="288305"/>
                    <a:pt x="270933" y="279400"/>
                  </a:cubicBezTo>
                  <a:cubicBezTo>
                    <a:pt x="273186" y="245608"/>
                    <a:pt x="270933" y="211667"/>
                    <a:pt x="228600" y="203200"/>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3" name="文字方塊 2">
              <a:extLst>
                <a:ext uri="{FF2B5EF4-FFF2-40B4-BE49-F238E27FC236}">
                  <a16:creationId xmlns:a16="http://schemas.microsoft.com/office/drawing/2014/main" id="{FCFB77C8-168D-4246-BF3D-5EF4677FE56C}"/>
                </a:ext>
              </a:extLst>
            </p:cNvPr>
            <p:cNvSpPr txBox="1"/>
            <p:nvPr/>
          </p:nvSpPr>
          <p:spPr>
            <a:xfrm rot="20878005">
              <a:off x="3978276" y="1467401"/>
              <a:ext cx="1682750" cy="369332"/>
            </a:xfrm>
            <a:prstGeom prst="rect">
              <a:avLst/>
            </a:prstGeom>
            <a:noFill/>
          </p:spPr>
          <p:txBody>
            <a:bodyPr wrap="square" rtlCol="0">
              <a:spAutoFit/>
            </a:bodyPr>
            <a:lstStyle/>
            <a:p>
              <a:pPr fontAlgn="base">
                <a:spcBef>
                  <a:spcPct val="0"/>
                </a:spcBef>
                <a:spcAft>
                  <a:spcPct val="0"/>
                </a:spcAft>
              </a:pPr>
              <a:r>
                <a:rPr kumimoji="1" lang="en-US" altLang="zh-TW" dirty="0">
                  <a:solidFill>
                    <a:srgbClr val="FF0000"/>
                  </a:solidFill>
                  <a:latin typeface="Arial" charset="0"/>
                  <a:ea typeface="標楷體" pitchFamily="65" charset="-120"/>
                </a:rPr>
                <a:t>Topic 4</a:t>
              </a:r>
              <a:endParaRPr kumimoji="1" lang="zh-TW" altLang="en-US" dirty="0">
                <a:solidFill>
                  <a:srgbClr val="FF0000"/>
                </a:solidFill>
                <a:latin typeface="Arial" charset="0"/>
                <a:ea typeface="標楷體" pitchFamily="65" charset="-120"/>
              </a:endParaRPr>
            </a:p>
          </p:txBody>
        </p:sp>
        <p:sp>
          <p:nvSpPr>
            <p:cNvPr id="10" name="手繪多邊形: 圖案 9">
              <a:extLst>
                <a:ext uri="{FF2B5EF4-FFF2-40B4-BE49-F238E27FC236}">
                  <a16:creationId xmlns:a16="http://schemas.microsoft.com/office/drawing/2014/main" id="{24B2D0BC-D8B0-453D-91F0-2C453F62C37C}"/>
                </a:ext>
              </a:extLst>
            </p:cNvPr>
            <p:cNvSpPr/>
            <p:nvPr/>
          </p:nvSpPr>
          <p:spPr>
            <a:xfrm>
              <a:off x="2816828" y="1400259"/>
              <a:ext cx="5030399" cy="908450"/>
            </a:xfrm>
            <a:custGeom>
              <a:avLst/>
              <a:gdLst>
                <a:gd name="connsiteX0" fmla="*/ 0 w 6695300"/>
                <a:gd name="connsiteY0" fmla="*/ 1011655 h 1107052"/>
                <a:gd name="connsiteX1" fmla="*/ 42333 w 6695300"/>
                <a:gd name="connsiteY1" fmla="*/ 994721 h 1107052"/>
                <a:gd name="connsiteX2" fmla="*/ 110066 w 6695300"/>
                <a:gd name="connsiteY2" fmla="*/ 960855 h 1107052"/>
                <a:gd name="connsiteX3" fmla="*/ 220133 w 6695300"/>
                <a:gd name="connsiteY3" fmla="*/ 918521 h 1107052"/>
                <a:gd name="connsiteX4" fmla="*/ 347133 w 6695300"/>
                <a:gd name="connsiteY4" fmla="*/ 876188 h 1107052"/>
                <a:gd name="connsiteX5" fmla="*/ 524933 w 6695300"/>
                <a:gd name="connsiteY5" fmla="*/ 799988 h 1107052"/>
                <a:gd name="connsiteX6" fmla="*/ 660400 w 6695300"/>
                <a:gd name="connsiteY6" fmla="*/ 740721 h 1107052"/>
                <a:gd name="connsiteX7" fmla="*/ 711200 w 6695300"/>
                <a:gd name="connsiteY7" fmla="*/ 715321 h 1107052"/>
                <a:gd name="connsiteX8" fmla="*/ 812800 w 6695300"/>
                <a:gd name="connsiteY8" fmla="*/ 672988 h 1107052"/>
                <a:gd name="connsiteX9" fmla="*/ 872066 w 6695300"/>
                <a:gd name="connsiteY9" fmla="*/ 647588 h 1107052"/>
                <a:gd name="connsiteX10" fmla="*/ 939800 w 6695300"/>
                <a:gd name="connsiteY10" fmla="*/ 639121 h 1107052"/>
                <a:gd name="connsiteX11" fmla="*/ 1075266 w 6695300"/>
                <a:gd name="connsiteY11" fmla="*/ 579855 h 1107052"/>
                <a:gd name="connsiteX12" fmla="*/ 1168400 w 6695300"/>
                <a:gd name="connsiteY12" fmla="*/ 545988 h 1107052"/>
                <a:gd name="connsiteX13" fmla="*/ 1210733 w 6695300"/>
                <a:gd name="connsiteY13" fmla="*/ 520588 h 1107052"/>
                <a:gd name="connsiteX14" fmla="*/ 1244600 w 6695300"/>
                <a:gd name="connsiteY14" fmla="*/ 512121 h 1107052"/>
                <a:gd name="connsiteX15" fmla="*/ 1278466 w 6695300"/>
                <a:gd name="connsiteY15" fmla="*/ 495188 h 1107052"/>
                <a:gd name="connsiteX16" fmla="*/ 1329266 w 6695300"/>
                <a:gd name="connsiteY16" fmla="*/ 478255 h 1107052"/>
                <a:gd name="connsiteX17" fmla="*/ 1354666 w 6695300"/>
                <a:gd name="connsiteY17" fmla="*/ 469788 h 1107052"/>
                <a:gd name="connsiteX18" fmla="*/ 1422400 w 6695300"/>
                <a:gd name="connsiteY18" fmla="*/ 435921 h 1107052"/>
                <a:gd name="connsiteX19" fmla="*/ 1608666 w 6695300"/>
                <a:gd name="connsiteY19" fmla="*/ 410521 h 1107052"/>
                <a:gd name="connsiteX20" fmla="*/ 1710266 w 6695300"/>
                <a:gd name="connsiteY20" fmla="*/ 385121 h 1107052"/>
                <a:gd name="connsiteX21" fmla="*/ 1744133 w 6695300"/>
                <a:gd name="connsiteY21" fmla="*/ 376655 h 1107052"/>
                <a:gd name="connsiteX22" fmla="*/ 1828800 w 6695300"/>
                <a:gd name="connsiteY22" fmla="*/ 342788 h 1107052"/>
                <a:gd name="connsiteX23" fmla="*/ 1913466 w 6695300"/>
                <a:gd name="connsiteY23" fmla="*/ 317388 h 1107052"/>
                <a:gd name="connsiteX24" fmla="*/ 1930400 w 6695300"/>
                <a:gd name="connsiteY24" fmla="*/ 300455 h 1107052"/>
                <a:gd name="connsiteX25" fmla="*/ 2015066 w 6695300"/>
                <a:gd name="connsiteY25" fmla="*/ 266588 h 1107052"/>
                <a:gd name="connsiteX26" fmla="*/ 2048933 w 6695300"/>
                <a:gd name="connsiteY26" fmla="*/ 249655 h 1107052"/>
                <a:gd name="connsiteX27" fmla="*/ 2099733 w 6695300"/>
                <a:gd name="connsiteY27" fmla="*/ 232721 h 1107052"/>
                <a:gd name="connsiteX28" fmla="*/ 2116666 w 6695300"/>
                <a:gd name="connsiteY28" fmla="*/ 207321 h 1107052"/>
                <a:gd name="connsiteX29" fmla="*/ 2226733 w 6695300"/>
                <a:gd name="connsiteY29" fmla="*/ 181921 h 1107052"/>
                <a:gd name="connsiteX30" fmla="*/ 2269066 w 6695300"/>
                <a:gd name="connsiteY30" fmla="*/ 164988 h 1107052"/>
                <a:gd name="connsiteX31" fmla="*/ 2353733 w 6695300"/>
                <a:gd name="connsiteY31" fmla="*/ 148055 h 1107052"/>
                <a:gd name="connsiteX32" fmla="*/ 2413000 w 6695300"/>
                <a:gd name="connsiteY32" fmla="*/ 131121 h 1107052"/>
                <a:gd name="connsiteX33" fmla="*/ 2489200 w 6695300"/>
                <a:gd name="connsiteY33" fmla="*/ 114188 h 1107052"/>
                <a:gd name="connsiteX34" fmla="*/ 2650066 w 6695300"/>
                <a:gd name="connsiteY34" fmla="*/ 80321 h 1107052"/>
                <a:gd name="connsiteX35" fmla="*/ 2794000 w 6695300"/>
                <a:gd name="connsiteY35" fmla="*/ 46455 h 1107052"/>
                <a:gd name="connsiteX36" fmla="*/ 2844800 w 6695300"/>
                <a:gd name="connsiteY36" fmla="*/ 29521 h 1107052"/>
                <a:gd name="connsiteX37" fmla="*/ 2954866 w 6695300"/>
                <a:gd name="connsiteY37" fmla="*/ 21055 h 1107052"/>
                <a:gd name="connsiteX38" fmla="*/ 3242733 w 6695300"/>
                <a:gd name="connsiteY38" fmla="*/ 12588 h 1107052"/>
                <a:gd name="connsiteX39" fmla="*/ 3683000 w 6695300"/>
                <a:gd name="connsiteY39" fmla="*/ 12588 h 1107052"/>
                <a:gd name="connsiteX40" fmla="*/ 3716866 w 6695300"/>
                <a:gd name="connsiteY40" fmla="*/ 21055 h 1107052"/>
                <a:gd name="connsiteX41" fmla="*/ 3776133 w 6695300"/>
                <a:gd name="connsiteY41" fmla="*/ 29521 h 1107052"/>
                <a:gd name="connsiteX42" fmla="*/ 3920066 w 6695300"/>
                <a:gd name="connsiteY42" fmla="*/ 46455 h 1107052"/>
                <a:gd name="connsiteX43" fmla="*/ 4004733 w 6695300"/>
                <a:gd name="connsiteY43" fmla="*/ 71855 h 1107052"/>
                <a:gd name="connsiteX44" fmla="*/ 4030133 w 6695300"/>
                <a:gd name="connsiteY44" fmla="*/ 80321 h 1107052"/>
                <a:gd name="connsiteX45" fmla="*/ 4080933 w 6695300"/>
                <a:gd name="connsiteY45" fmla="*/ 88788 h 1107052"/>
                <a:gd name="connsiteX46" fmla="*/ 4114800 w 6695300"/>
                <a:gd name="connsiteY46" fmla="*/ 97255 h 1107052"/>
                <a:gd name="connsiteX47" fmla="*/ 4140200 w 6695300"/>
                <a:gd name="connsiteY47" fmla="*/ 105721 h 1107052"/>
                <a:gd name="connsiteX48" fmla="*/ 4224866 w 6695300"/>
                <a:gd name="connsiteY48" fmla="*/ 114188 h 1107052"/>
                <a:gd name="connsiteX49" fmla="*/ 4631266 w 6695300"/>
                <a:gd name="connsiteY49" fmla="*/ 131121 h 1107052"/>
                <a:gd name="connsiteX50" fmla="*/ 4656666 w 6695300"/>
                <a:gd name="connsiteY50" fmla="*/ 139588 h 1107052"/>
                <a:gd name="connsiteX51" fmla="*/ 4690533 w 6695300"/>
                <a:gd name="connsiteY51" fmla="*/ 148055 h 1107052"/>
                <a:gd name="connsiteX52" fmla="*/ 4749800 w 6695300"/>
                <a:gd name="connsiteY52" fmla="*/ 164988 h 1107052"/>
                <a:gd name="connsiteX53" fmla="*/ 4868333 w 6695300"/>
                <a:gd name="connsiteY53" fmla="*/ 181921 h 1107052"/>
                <a:gd name="connsiteX54" fmla="*/ 4953000 w 6695300"/>
                <a:gd name="connsiteY54" fmla="*/ 198855 h 1107052"/>
                <a:gd name="connsiteX55" fmla="*/ 4978400 w 6695300"/>
                <a:gd name="connsiteY55" fmla="*/ 207321 h 1107052"/>
                <a:gd name="connsiteX56" fmla="*/ 5080000 w 6695300"/>
                <a:gd name="connsiteY56" fmla="*/ 224255 h 1107052"/>
                <a:gd name="connsiteX57" fmla="*/ 5130800 w 6695300"/>
                <a:gd name="connsiteY57" fmla="*/ 241188 h 1107052"/>
                <a:gd name="connsiteX58" fmla="*/ 5198533 w 6695300"/>
                <a:gd name="connsiteY58" fmla="*/ 258121 h 1107052"/>
                <a:gd name="connsiteX59" fmla="*/ 5232400 w 6695300"/>
                <a:gd name="connsiteY59" fmla="*/ 266588 h 1107052"/>
                <a:gd name="connsiteX60" fmla="*/ 5283200 w 6695300"/>
                <a:gd name="connsiteY60" fmla="*/ 283521 h 1107052"/>
                <a:gd name="connsiteX61" fmla="*/ 5393266 w 6695300"/>
                <a:gd name="connsiteY61" fmla="*/ 308921 h 1107052"/>
                <a:gd name="connsiteX62" fmla="*/ 5461000 w 6695300"/>
                <a:gd name="connsiteY62" fmla="*/ 317388 h 1107052"/>
                <a:gd name="connsiteX63" fmla="*/ 5494866 w 6695300"/>
                <a:gd name="connsiteY63" fmla="*/ 325855 h 1107052"/>
                <a:gd name="connsiteX64" fmla="*/ 5537200 w 6695300"/>
                <a:gd name="connsiteY64" fmla="*/ 334321 h 1107052"/>
                <a:gd name="connsiteX65" fmla="*/ 5554133 w 6695300"/>
                <a:gd name="connsiteY65" fmla="*/ 351255 h 1107052"/>
                <a:gd name="connsiteX66" fmla="*/ 5579533 w 6695300"/>
                <a:gd name="connsiteY66" fmla="*/ 368188 h 1107052"/>
                <a:gd name="connsiteX67" fmla="*/ 5655733 w 6695300"/>
                <a:gd name="connsiteY67" fmla="*/ 385121 h 1107052"/>
                <a:gd name="connsiteX68" fmla="*/ 5698066 w 6695300"/>
                <a:gd name="connsiteY68" fmla="*/ 410521 h 1107052"/>
                <a:gd name="connsiteX69" fmla="*/ 5748866 w 6695300"/>
                <a:gd name="connsiteY69" fmla="*/ 418988 h 1107052"/>
                <a:gd name="connsiteX70" fmla="*/ 5782733 w 6695300"/>
                <a:gd name="connsiteY70" fmla="*/ 435921 h 1107052"/>
                <a:gd name="connsiteX71" fmla="*/ 5833533 w 6695300"/>
                <a:gd name="connsiteY71" fmla="*/ 452855 h 1107052"/>
                <a:gd name="connsiteX72" fmla="*/ 5926666 w 6695300"/>
                <a:gd name="connsiteY72" fmla="*/ 503655 h 1107052"/>
                <a:gd name="connsiteX73" fmla="*/ 5985933 w 6695300"/>
                <a:gd name="connsiteY73" fmla="*/ 520588 h 1107052"/>
                <a:gd name="connsiteX74" fmla="*/ 6011333 w 6695300"/>
                <a:gd name="connsiteY74" fmla="*/ 529055 h 1107052"/>
                <a:gd name="connsiteX75" fmla="*/ 6079066 w 6695300"/>
                <a:gd name="connsiteY75" fmla="*/ 562921 h 1107052"/>
                <a:gd name="connsiteX76" fmla="*/ 6096000 w 6695300"/>
                <a:gd name="connsiteY76" fmla="*/ 579855 h 1107052"/>
                <a:gd name="connsiteX77" fmla="*/ 6121400 w 6695300"/>
                <a:gd name="connsiteY77" fmla="*/ 588321 h 1107052"/>
                <a:gd name="connsiteX78" fmla="*/ 6163733 w 6695300"/>
                <a:gd name="connsiteY78" fmla="*/ 613721 h 1107052"/>
                <a:gd name="connsiteX79" fmla="*/ 6180666 w 6695300"/>
                <a:gd name="connsiteY79" fmla="*/ 630655 h 1107052"/>
                <a:gd name="connsiteX80" fmla="*/ 6214533 w 6695300"/>
                <a:gd name="connsiteY80" fmla="*/ 647588 h 1107052"/>
                <a:gd name="connsiteX81" fmla="*/ 6239933 w 6695300"/>
                <a:gd name="connsiteY81" fmla="*/ 664521 h 1107052"/>
                <a:gd name="connsiteX82" fmla="*/ 6256866 w 6695300"/>
                <a:gd name="connsiteY82" fmla="*/ 681455 h 1107052"/>
                <a:gd name="connsiteX83" fmla="*/ 6282266 w 6695300"/>
                <a:gd name="connsiteY83" fmla="*/ 689921 h 1107052"/>
                <a:gd name="connsiteX84" fmla="*/ 6299200 w 6695300"/>
                <a:gd name="connsiteY84" fmla="*/ 706855 h 1107052"/>
                <a:gd name="connsiteX85" fmla="*/ 6358466 w 6695300"/>
                <a:gd name="connsiteY85" fmla="*/ 723788 h 1107052"/>
                <a:gd name="connsiteX86" fmla="*/ 6409266 w 6695300"/>
                <a:gd name="connsiteY86" fmla="*/ 757655 h 1107052"/>
                <a:gd name="connsiteX87" fmla="*/ 6460066 w 6695300"/>
                <a:gd name="connsiteY87" fmla="*/ 774588 h 1107052"/>
                <a:gd name="connsiteX88" fmla="*/ 6527800 w 6695300"/>
                <a:gd name="connsiteY88" fmla="*/ 825388 h 1107052"/>
                <a:gd name="connsiteX89" fmla="*/ 6578600 w 6695300"/>
                <a:gd name="connsiteY89" fmla="*/ 850788 h 1107052"/>
                <a:gd name="connsiteX90" fmla="*/ 6604000 w 6695300"/>
                <a:gd name="connsiteY90" fmla="*/ 876188 h 1107052"/>
                <a:gd name="connsiteX91" fmla="*/ 6646333 w 6695300"/>
                <a:gd name="connsiteY91" fmla="*/ 910055 h 1107052"/>
                <a:gd name="connsiteX92" fmla="*/ 6680200 w 6695300"/>
                <a:gd name="connsiteY92" fmla="*/ 952388 h 1107052"/>
                <a:gd name="connsiteX93" fmla="*/ 6680200 w 6695300"/>
                <a:gd name="connsiteY93" fmla="*/ 1096321 h 1107052"/>
                <a:gd name="connsiteX94" fmla="*/ 6663266 w 6695300"/>
                <a:gd name="connsiteY94" fmla="*/ 1079388 h 1107052"/>
                <a:gd name="connsiteX95" fmla="*/ 6637866 w 6695300"/>
                <a:gd name="connsiteY95" fmla="*/ 1070921 h 1107052"/>
                <a:gd name="connsiteX96" fmla="*/ 6620933 w 6695300"/>
                <a:gd name="connsiteY96" fmla="*/ 1045521 h 1107052"/>
                <a:gd name="connsiteX97" fmla="*/ 6688666 w 6695300"/>
                <a:gd name="connsiteY97" fmla="*/ 1037055 h 1107052"/>
                <a:gd name="connsiteX98" fmla="*/ 6654800 w 6695300"/>
                <a:gd name="connsiteY98" fmla="*/ 1096321 h 1107052"/>
                <a:gd name="connsiteX99" fmla="*/ 6620933 w 6695300"/>
                <a:gd name="connsiteY99" fmla="*/ 1096321 h 110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695300" h="1107052">
                  <a:moveTo>
                    <a:pt x="0" y="1011655"/>
                  </a:moveTo>
                  <a:cubicBezTo>
                    <a:pt x="14111" y="1006010"/>
                    <a:pt x="28534" y="1001090"/>
                    <a:pt x="42333" y="994721"/>
                  </a:cubicBezTo>
                  <a:cubicBezTo>
                    <a:pt x="65252" y="984143"/>
                    <a:pt x="86864" y="970799"/>
                    <a:pt x="110066" y="960855"/>
                  </a:cubicBezTo>
                  <a:cubicBezTo>
                    <a:pt x="146197" y="945370"/>
                    <a:pt x="183114" y="931742"/>
                    <a:pt x="220133" y="918521"/>
                  </a:cubicBezTo>
                  <a:cubicBezTo>
                    <a:pt x="262157" y="903513"/>
                    <a:pt x="305148" y="891303"/>
                    <a:pt x="347133" y="876188"/>
                  </a:cubicBezTo>
                  <a:cubicBezTo>
                    <a:pt x="395261" y="858862"/>
                    <a:pt x="480641" y="822134"/>
                    <a:pt x="524933" y="799988"/>
                  </a:cubicBezTo>
                  <a:cubicBezTo>
                    <a:pt x="770142" y="677384"/>
                    <a:pt x="466386" y="815343"/>
                    <a:pt x="660400" y="740721"/>
                  </a:cubicBezTo>
                  <a:cubicBezTo>
                    <a:pt x="678070" y="733925"/>
                    <a:pt x="693900" y="723010"/>
                    <a:pt x="711200" y="715321"/>
                  </a:cubicBezTo>
                  <a:cubicBezTo>
                    <a:pt x="744727" y="700420"/>
                    <a:pt x="778986" y="687225"/>
                    <a:pt x="812800" y="672988"/>
                  </a:cubicBezTo>
                  <a:cubicBezTo>
                    <a:pt x="832609" y="664647"/>
                    <a:pt x="850739" y="650254"/>
                    <a:pt x="872066" y="647588"/>
                  </a:cubicBezTo>
                  <a:lnTo>
                    <a:pt x="939800" y="639121"/>
                  </a:lnTo>
                  <a:cubicBezTo>
                    <a:pt x="1120801" y="578787"/>
                    <a:pt x="922035" y="650577"/>
                    <a:pt x="1075266" y="579855"/>
                  </a:cubicBezTo>
                  <a:cubicBezTo>
                    <a:pt x="1177981" y="532448"/>
                    <a:pt x="1077565" y="591405"/>
                    <a:pt x="1168400" y="545988"/>
                  </a:cubicBezTo>
                  <a:cubicBezTo>
                    <a:pt x="1183119" y="538629"/>
                    <a:pt x="1195695" y="527272"/>
                    <a:pt x="1210733" y="520588"/>
                  </a:cubicBezTo>
                  <a:cubicBezTo>
                    <a:pt x="1221367" y="515862"/>
                    <a:pt x="1233704" y="516207"/>
                    <a:pt x="1244600" y="512121"/>
                  </a:cubicBezTo>
                  <a:cubicBezTo>
                    <a:pt x="1256418" y="507689"/>
                    <a:pt x="1266748" y="499875"/>
                    <a:pt x="1278466" y="495188"/>
                  </a:cubicBezTo>
                  <a:cubicBezTo>
                    <a:pt x="1295039" y="488559"/>
                    <a:pt x="1312333" y="483899"/>
                    <a:pt x="1329266" y="478255"/>
                  </a:cubicBezTo>
                  <a:lnTo>
                    <a:pt x="1354666" y="469788"/>
                  </a:lnTo>
                  <a:cubicBezTo>
                    <a:pt x="1379387" y="445069"/>
                    <a:pt x="1374839" y="444568"/>
                    <a:pt x="1422400" y="435921"/>
                  </a:cubicBezTo>
                  <a:cubicBezTo>
                    <a:pt x="1546203" y="413412"/>
                    <a:pt x="1484109" y="421845"/>
                    <a:pt x="1608666" y="410521"/>
                  </a:cubicBezTo>
                  <a:lnTo>
                    <a:pt x="1710266" y="385121"/>
                  </a:lnTo>
                  <a:cubicBezTo>
                    <a:pt x="1721555" y="382299"/>
                    <a:pt x="1733329" y="380977"/>
                    <a:pt x="1744133" y="376655"/>
                  </a:cubicBezTo>
                  <a:cubicBezTo>
                    <a:pt x="1772355" y="365366"/>
                    <a:pt x="1799963" y="352400"/>
                    <a:pt x="1828800" y="342788"/>
                  </a:cubicBezTo>
                  <a:cubicBezTo>
                    <a:pt x="1890639" y="322175"/>
                    <a:pt x="1862284" y="330184"/>
                    <a:pt x="1913466" y="317388"/>
                  </a:cubicBezTo>
                  <a:cubicBezTo>
                    <a:pt x="1919111" y="311744"/>
                    <a:pt x="1923758" y="304883"/>
                    <a:pt x="1930400" y="300455"/>
                  </a:cubicBezTo>
                  <a:cubicBezTo>
                    <a:pt x="1974793" y="270860"/>
                    <a:pt x="1959983" y="294129"/>
                    <a:pt x="2015066" y="266588"/>
                  </a:cubicBezTo>
                  <a:cubicBezTo>
                    <a:pt x="2026355" y="260944"/>
                    <a:pt x="2037214" y="254342"/>
                    <a:pt x="2048933" y="249655"/>
                  </a:cubicBezTo>
                  <a:cubicBezTo>
                    <a:pt x="2065506" y="243026"/>
                    <a:pt x="2099733" y="232721"/>
                    <a:pt x="2099733" y="232721"/>
                  </a:cubicBezTo>
                  <a:cubicBezTo>
                    <a:pt x="2105377" y="224254"/>
                    <a:pt x="2107565" y="211872"/>
                    <a:pt x="2116666" y="207321"/>
                  </a:cubicBezTo>
                  <a:cubicBezTo>
                    <a:pt x="2148921" y="191194"/>
                    <a:pt x="2192150" y="192296"/>
                    <a:pt x="2226733" y="181921"/>
                  </a:cubicBezTo>
                  <a:cubicBezTo>
                    <a:pt x="2241290" y="177554"/>
                    <a:pt x="2254381" y="168904"/>
                    <a:pt x="2269066" y="164988"/>
                  </a:cubicBezTo>
                  <a:cubicBezTo>
                    <a:pt x="2296875" y="157572"/>
                    <a:pt x="2325717" y="154647"/>
                    <a:pt x="2353733" y="148055"/>
                  </a:cubicBezTo>
                  <a:cubicBezTo>
                    <a:pt x="2373733" y="143349"/>
                    <a:pt x="2393067" y="136104"/>
                    <a:pt x="2413000" y="131121"/>
                  </a:cubicBezTo>
                  <a:cubicBezTo>
                    <a:pt x="2438243" y="124810"/>
                    <a:pt x="2464037" y="120810"/>
                    <a:pt x="2489200" y="114188"/>
                  </a:cubicBezTo>
                  <a:cubicBezTo>
                    <a:pt x="2624794" y="78505"/>
                    <a:pt x="2521640" y="94591"/>
                    <a:pt x="2650066" y="80321"/>
                  </a:cubicBezTo>
                  <a:cubicBezTo>
                    <a:pt x="2789740" y="27944"/>
                    <a:pt x="2642950" y="76665"/>
                    <a:pt x="2794000" y="46455"/>
                  </a:cubicBezTo>
                  <a:cubicBezTo>
                    <a:pt x="2811503" y="42954"/>
                    <a:pt x="2827169" y="32305"/>
                    <a:pt x="2844800" y="29521"/>
                  </a:cubicBezTo>
                  <a:cubicBezTo>
                    <a:pt x="2881147" y="23782"/>
                    <a:pt x="2918102" y="22619"/>
                    <a:pt x="2954866" y="21055"/>
                  </a:cubicBezTo>
                  <a:cubicBezTo>
                    <a:pt x="3050776" y="16974"/>
                    <a:pt x="3146777" y="15410"/>
                    <a:pt x="3242733" y="12588"/>
                  </a:cubicBezTo>
                  <a:cubicBezTo>
                    <a:pt x="3432787" y="-6418"/>
                    <a:pt x="3351680" y="-1818"/>
                    <a:pt x="3683000" y="12588"/>
                  </a:cubicBezTo>
                  <a:cubicBezTo>
                    <a:pt x="3694625" y="13093"/>
                    <a:pt x="3705418" y="18973"/>
                    <a:pt x="3716866" y="21055"/>
                  </a:cubicBezTo>
                  <a:cubicBezTo>
                    <a:pt x="3736500" y="24625"/>
                    <a:pt x="3756409" y="26487"/>
                    <a:pt x="3776133" y="29521"/>
                  </a:cubicBezTo>
                  <a:cubicBezTo>
                    <a:pt x="3874308" y="44624"/>
                    <a:pt x="3779645" y="33689"/>
                    <a:pt x="3920066" y="46455"/>
                  </a:cubicBezTo>
                  <a:cubicBezTo>
                    <a:pt x="4040763" y="86687"/>
                    <a:pt x="3915178" y="46269"/>
                    <a:pt x="4004733" y="71855"/>
                  </a:cubicBezTo>
                  <a:cubicBezTo>
                    <a:pt x="4013314" y="74307"/>
                    <a:pt x="4021421" y="78385"/>
                    <a:pt x="4030133" y="80321"/>
                  </a:cubicBezTo>
                  <a:cubicBezTo>
                    <a:pt x="4046891" y="84045"/>
                    <a:pt x="4064099" y="85421"/>
                    <a:pt x="4080933" y="88788"/>
                  </a:cubicBezTo>
                  <a:cubicBezTo>
                    <a:pt x="4092343" y="91070"/>
                    <a:pt x="4103611" y="94058"/>
                    <a:pt x="4114800" y="97255"/>
                  </a:cubicBezTo>
                  <a:cubicBezTo>
                    <a:pt x="4123381" y="99707"/>
                    <a:pt x="4131379" y="104364"/>
                    <a:pt x="4140200" y="105721"/>
                  </a:cubicBezTo>
                  <a:cubicBezTo>
                    <a:pt x="4168233" y="110034"/>
                    <a:pt x="4196644" y="111366"/>
                    <a:pt x="4224866" y="114188"/>
                  </a:cubicBezTo>
                  <a:cubicBezTo>
                    <a:pt x="4382674" y="153641"/>
                    <a:pt x="4210384" y="113211"/>
                    <a:pt x="4631266" y="131121"/>
                  </a:cubicBezTo>
                  <a:cubicBezTo>
                    <a:pt x="4640183" y="131500"/>
                    <a:pt x="4648085" y="137136"/>
                    <a:pt x="4656666" y="139588"/>
                  </a:cubicBezTo>
                  <a:cubicBezTo>
                    <a:pt x="4667855" y="142785"/>
                    <a:pt x="4679344" y="144858"/>
                    <a:pt x="4690533" y="148055"/>
                  </a:cubicBezTo>
                  <a:cubicBezTo>
                    <a:pt x="4718710" y="156105"/>
                    <a:pt x="4718049" y="159696"/>
                    <a:pt x="4749800" y="164988"/>
                  </a:cubicBezTo>
                  <a:cubicBezTo>
                    <a:pt x="4789169" y="171550"/>
                    <a:pt x="4829613" y="172241"/>
                    <a:pt x="4868333" y="181921"/>
                  </a:cubicBezTo>
                  <a:cubicBezTo>
                    <a:pt x="5003231" y="215647"/>
                    <a:pt x="4766243" y="157354"/>
                    <a:pt x="4953000" y="198855"/>
                  </a:cubicBezTo>
                  <a:cubicBezTo>
                    <a:pt x="4961712" y="200791"/>
                    <a:pt x="4969649" y="205571"/>
                    <a:pt x="4978400" y="207321"/>
                  </a:cubicBezTo>
                  <a:cubicBezTo>
                    <a:pt x="5023829" y="216407"/>
                    <a:pt x="5038349" y="212896"/>
                    <a:pt x="5080000" y="224255"/>
                  </a:cubicBezTo>
                  <a:cubicBezTo>
                    <a:pt x="5097220" y="228951"/>
                    <a:pt x="5113297" y="237687"/>
                    <a:pt x="5130800" y="241188"/>
                  </a:cubicBezTo>
                  <a:cubicBezTo>
                    <a:pt x="5216860" y="258401"/>
                    <a:pt x="5137790" y="240766"/>
                    <a:pt x="5198533" y="258121"/>
                  </a:cubicBezTo>
                  <a:cubicBezTo>
                    <a:pt x="5209722" y="261318"/>
                    <a:pt x="5221254" y="263244"/>
                    <a:pt x="5232400" y="266588"/>
                  </a:cubicBezTo>
                  <a:cubicBezTo>
                    <a:pt x="5249497" y="271717"/>
                    <a:pt x="5265884" y="279192"/>
                    <a:pt x="5283200" y="283521"/>
                  </a:cubicBezTo>
                  <a:cubicBezTo>
                    <a:pt x="5314336" y="291305"/>
                    <a:pt x="5359374" y="303707"/>
                    <a:pt x="5393266" y="308921"/>
                  </a:cubicBezTo>
                  <a:cubicBezTo>
                    <a:pt x="5415755" y="312381"/>
                    <a:pt x="5438422" y="314566"/>
                    <a:pt x="5461000" y="317388"/>
                  </a:cubicBezTo>
                  <a:cubicBezTo>
                    <a:pt x="5472289" y="320210"/>
                    <a:pt x="5483507" y="323331"/>
                    <a:pt x="5494866" y="325855"/>
                  </a:cubicBezTo>
                  <a:cubicBezTo>
                    <a:pt x="5508914" y="328977"/>
                    <a:pt x="5523973" y="328652"/>
                    <a:pt x="5537200" y="334321"/>
                  </a:cubicBezTo>
                  <a:cubicBezTo>
                    <a:pt x="5544537" y="337465"/>
                    <a:pt x="5547900" y="346268"/>
                    <a:pt x="5554133" y="351255"/>
                  </a:cubicBezTo>
                  <a:cubicBezTo>
                    <a:pt x="5562079" y="357612"/>
                    <a:pt x="5570180" y="364180"/>
                    <a:pt x="5579533" y="368188"/>
                  </a:cubicBezTo>
                  <a:cubicBezTo>
                    <a:pt x="5589999" y="372674"/>
                    <a:pt x="5648193" y="383613"/>
                    <a:pt x="5655733" y="385121"/>
                  </a:cubicBezTo>
                  <a:cubicBezTo>
                    <a:pt x="5669844" y="393588"/>
                    <a:pt x="5682601" y="404897"/>
                    <a:pt x="5698066" y="410521"/>
                  </a:cubicBezTo>
                  <a:cubicBezTo>
                    <a:pt x="5714199" y="416388"/>
                    <a:pt x="5732423" y="414055"/>
                    <a:pt x="5748866" y="418988"/>
                  </a:cubicBezTo>
                  <a:cubicBezTo>
                    <a:pt x="5760955" y="422615"/>
                    <a:pt x="5771014" y="431234"/>
                    <a:pt x="5782733" y="435921"/>
                  </a:cubicBezTo>
                  <a:cubicBezTo>
                    <a:pt x="5799306" y="442550"/>
                    <a:pt x="5818681" y="442954"/>
                    <a:pt x="5833533" y="452855"/>
                  </a:cubicBezTo>
                  <a:cubicBezTo>
                    <a:pt x="5864447" y="473464"/>
                    <a:pt x="5888255" y="490852"/>
                    <a:pt x="5926666" y="503655"/>
                  </a:cubicBezTo>
                  <a:cubicBezTo>
                    <a:pt x="5987586" y="523960"/>
                    <a:pt x="5911488" y="499317"/>
                    <a:pt x="5985933" y="520588"/>
                  </a:cubicBezTo>
                  <a:cubicBezTo>
                    <a:pt x="5994514" y="523040"/>
                    <a:pt x="6002866" y="526233"/>
                    <a:pt x="6011333" y="529055"/>
                  </a:cubicBezTo>
                  <a:cubicBezTo>
                    <a:pt x="6112186" y="604694"/>
                    <a:pt x="5983950" y="515363"/>
                    <a:pt x="6079066" y="562921"/>
                  </a:cubicBezTo>
                  <a:cubicBezTo>
                    <a:pt x="6086206" y="566491"/>
                    <a:pt x="6089155" y="575748"/>
                    <a:pt x="6096000" y="579855"/>
                  </a:cubicBezTo>
                  <a:cubicBezTo>
                    <a:pt x="6103653" y="584447"/>
                    <a:pt x="6112933" y="585499"/>
                    <a:pt x="6121400" y="588321"/>
                  </a:cubicBezTo>
                  <a:cubicBezTo>
                    <a:pt x="6164305" y="631228"/>
                    <a:pt x="6108779" y="580748"/>
                    <a:pt x="6163733" y="613721"/>
                  </a:cubicBezTo>
                  <a:cubicBezTo>
                    <a:pt x="6170578" y="617828"/>
                    <a:pt x="6174024" y="626227"/>
                    <a:pt x="6180666" y="630655"/>
                  </a:cubicBezTo>
                  <a:cubicBezTo>
                    <a:pt x="6191168" y="637656"/>
                    <a:pt x="6203574" y="641326"/>
                    <a:pt x="6214533" y="647588"/>
                  </a:cubicBezTo>
                  <a:cubicBezTo>
                    <a:pt x="6223368" y="652636"/>
                    <a:pt x="6231987" y="658164"/>
                    <a:pt x="6239933" y="664521"/>
                  </a:cubicBezTo>
                  <a:cubicBezTo>
                    <a:pt x="6246166" y="669508"/>
                    <a:pt x="6250021" y="677348"/>
                    <a:pt x="6256866" y="681455"/>
                  </a:cubicBezTo>
                  <a:cubicBezTo>
                    <a:pt x="6264519" y="686047"/>
                    <a:pt x="6273799" y="687099"/>
                    <a:pt x="6282266" y="689921"/>
                  </a:cubicBezTo>
                  <a:cubicBezTo>
                    <a:pt x="6287911" y="695566"/>
                    <a:pt x="6292355" y="702748"/>
                    <a:pt x="6299200" y="706855"/>
                  </a:cubicBezTo>
                  <a:cubicBezTo>
                    <a:pt x="6307872" y="712058"/>
                    <a:pt x="6352145" y="722208"/>
                    <a:pt x="6358466" y="723788"/>
                  </a:cubicBezTo>
                  <a:cubicBezTo>
                    <a:pt x="6375399" y="735077"/>
                    <a:pt x="6389959" y="751219"/>
                    <a:pt x="6409266" y="757655"/>
                  </a:cubicBezTo>
                  <a:lnTo>
                    <a:pt x="6460066" y="774588"/>
                  </a:lnTo>
                  <a:cubicBezTo>
                    <a:pt x="6480125" y="794646"/>
                    <a:pt x="6499082" y="815815"/>
                    <a:pt x="6527800" y="825388"/>
                  </a:cubicBezTo>
                  <a:cubicBezTo>
                    <a:pt x="6553256" y="833874"/>
                    <a:pt x="6556717" y="832552"/>
                    <a:pt x="6578600" y="850788"/>
                  </a:cubicBezTo>
                  <a:cubicBezTo>
                    <a:pt x="6587798" y="858453"/>
                    <a:pt x="6594802" y="868523"/>
                    <a:pt x="6604000" y="876188"/>
                  </a:cubicBezTo>
                  <a:cubicBezTo>
                    <a:pt x="6630407" y="898194"/>
                    <a:pt x="6626626" y="885420"/>
                    <a:pt x="6646333" y="910055"/>
                  </a:cubicBezTo>
                  <a:cubicBezTo>
                    <a:pt x="6689045" y="963446"/>
                    <a:pt x="6639321" y="911512"/>
                    <a:pt x="6680200" y="952388"/>
                  </a:cubicBezTo>
                  <a:cubicBezTo>
                    <a:pt x="6698262" y="1006577"/>
                    <a:pt x="6702305" y="1007900"/>
                    <a:pt x="6680200" y="1096321"/>
                  </a:cubicBezTo>
                  <a:cubicBezTo>
                    <a:pt x="6678264" y="1104065"/>
                    <a:pt x="6670111" y="1083495"/>
                    <a:pt x="6663266" y="1079388"/>
                  </a:cubicBezTo>
                  <a:cubicBezTo>
                    <a:pt x="6655613" y="1074796"/>
                    <a:pt x="6646333" y="1073743"/>
                    <a:pt x="6637866" y="1070921"/>
                  </a:cubicBezTo>
                  <a:cubicBezTo>
                    <a:pt x="6632222" y="1062454"/>
                    <a:pt x="6618937" y="1055499"/>
                    <a:pt x="6620933" y="1045521"/>
                  </a:cubicBezTo>
                  <a:cubicBezTo>
                    <a:pt x="6627162" y="1014377"/>
                    <a:pt x="6680400" y="1035402"/>
                    <a:pt x="6688666" y="1037055"/>
                  </a:cubicBezTo>
                  <a:cubicBezTo>
                    <a:pt x="6676291" y="1136061"/>
                    <a:pt x="6702885" y="1103190"/>
                    <a:pt x="6654800" y="1096321"/>
                  </a:cubicBezTo>
                  <a:cubicBezTo>
                    <a:pt x="6643624" y="1094724"/>
                    <a:pt x="6632222" y="1096321"/>
                    <a:pt x="6620933" y="109632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grpSp>
      <p:grpSp>
        <p:nvGrpSpPr>
          <p:cNvPr id="12" name="群組 11">
            <a:extLst>
              <a:ext uri="{FF2B5EF4-FFF2-40B4-BE49-F238E27FC236}">
                <a16:creationId xmlns:a16="http://schemas.microsoft.com/office/drawing/2014/main" id="{B5BFE82D-007E-4D2C-9D49-3A79D9C1348C}"/>
              </a:ext>
            </a:extLst>
          </p:cNvPr>
          <p:cNvGrpSpPr/>
          <p:nvPr/>
        </p:nvGrpSpPr>
        <p:grpSpPr>
          <a:xfrm>
            <a:off x="3390901" y="4165601"/>
            <a:ext cx="6184933" cy="1873250"/>
            <a:chOff x="3390901" y="4165601"/>
            <a:chExt cx="6184933" cy="1873250"/>
          </a:xfrm>
        </p:grpSpPr>
        <p:sp>
          <p:nvSpPr>
            <p:cNvPr id="7" name="文字方塊 6">
              <a:extLst>
                <a:ext uri="{FF2B5EF4-FFF2-40B4-BE49-F238E27FC236}">
                  <a16:creationId xmlns:a16="http://schemas.microsoft.com/office/drawing/2014/main" id="{19BC49B7-8071-46C9-91EE-82BF2342D574}"/>
                </a:ext>
              </a:extLst>
            </p:cNvPr>
            <p:cNvSpPr txBox="1"/>
            <p:nvPr/>
          </p:nvSpPr>
          <p:spPr>
            <a:xfrm rot="20687714">
              <a:off x="5119367" y="4928716"/>
              <a:ext cx="2456076" cy="461665"/>
            </a:xfrm>
            <a:prstGeom prst="rect">
              <a:avLst/>
            </a:prstGeom>
            <a:noFill/>
          </p:spPr>
          <p:txBody>
            <a:bodyPr wrap="square" rtlCol="0">
              <a:spAutoFit/>
            </a:bodyPr>
            <a:lstStyle/>
            <a:p>
              <a:pPr fontAlgn="base">
                <a:spcBef>
                  <a:spcPct val="0"/>
                </a:spcBef>
                <a:spcAft>
                  <a:spcPct val="0"/>
                </a:spcAft>
              </a:pPr>
              <a:r>
                <a:rPr kumimoji="1" lang="en-US" altLang="zh-TW" sz="2400" b="1" dirty="0">
                  <a:solidFill>
                    <a:srgbClr val="0070C0"/>
                  </a:solidFill>
                  <a:latin typeface="Arial" charset="0"/>
                  <a:ea typeface="標楷體" pitchFamily="65" charset="-120"/>
                </a:rPr>
                <a:t>Topic 6</a:t>
              </a:r>
              <a:endParaRPr kumimoji="1" lang="zh-TW" altLang="en-US" sz="2400" b="1" dirty="0">
                <a:solidFill>
                  <a:srgbClr val="0070C0"/>
                </a:solidFill>
                <a:latin typeface="Arial" charset="0"/>
                <a:ea typeface="標楷體" pitchFamily="65" charset="-120"/>
              </a:endParaRPr>
            </a:p>
          </p:txBody>
        </p:sp>
        <p:sp>
          <p:nvSpPr>
            <p:cNvPr id="11" name="手繪多邊形: 圖案 10">
              <a:extLst>
                <a:ext uri="{FF2B5EF4-FFF2-40B4-BE49-F238E27FC236}">
                  <a16:creationId xmlns:a16="http://schemas.microsoft.com/office/drawing/2014/main" id="{0CE16D4D-8DC4-44CA-8BD3-C77204D3864E}"/>
                </a:ext>
              </a:extLst>
            </p:cNvPr>
            <p:cNvSpPr/>
            <p:nvPr/>
          </p:nvSpPr>
          <p:spPr>
            <a:xfrm>
              <a:off x="3390901" y="4165601"/>
              <a:ext cx="6184933" cy="1873250"/>
            </a:xfrm>
            <a:custGeom>
              <a:avLst/>
              <a:gdLst>
                <a:gd name="connsiteX0" fmla="*/ 855133 w 8246577"/>
                <a:gd name="connsiteY0" fmla="*/ 1464733 h 2497667"/>
                <a:gd name="connsiteX1" fmla="*/ 855133 w 8246577"/>
                <a:gd name="connsiteY1" fmla="*/ 1464733 h 2497667"/>
                <a:gd name="connsiteX2" fmla="*/ 728133 w 8246577"/>
                <a:gd name="connsiteY2" fmla="*/ 1490133 h 2497667"/>
                <a:gd name="connsiteX3" fmla="*/ 694267 w 8246577"/>
                <a:gd name="connsiteY3" fmla="*/ 1498600 h 2497667"/>
                <a:gd name="connsiteX4" fmla="*/ 651933 w 8246577"/>
                <a:gd name="connsiteY4" fmla="*/ 1507067 h 2497667"/>
                <a:gd name="connsiteX5" fmla="*/ 584200 w 8246577"/>
                <a:gd name="connsiteY5" fmla="*/ 1532467 h 2497667"/>
                <a:gd name="connsiteX6" fmla="*/ 533400 w 8246577"/>
                <a:gd name="connsiteY6" fmla="*/ 1540933 h 2497667"/>
                <a:gd name="connsiteX7" fmla="*/ 499533 w 8246577"/>
                <a:gd name="connsiteY7" fmla="*/ 1557867 h 2497667"/>
                <a:gd name="connsiteX8" fmla="*/ 474133 w 8246577"/>
                <a:gd name="connsiteY8" fmla="*/ 1574800 h 2497667"/>
                <a:gd name="connsiteX9" fmla="*/ 440267 w 8246577"/>
                <a:gd name="connsiteY9" fmla="*/ 1583267 h 2497667"/>
                <a:gd name="connsiteX10" fmla="*/ 397933 w 8246577"/>
                <a:gd name="connsiteY10" fmla="*/ 1600200 h 2497667"/>
                <a:gd name="connsiteX11" fmla="*/ 372533 w 8246577"/>
                <a:gd name="connsiteY11" fmla="*/ 1608667 h 2497667"/>
                <a:gd name="connsiteX12" fmla="*/ 355600 w 8246577"/>
                <a:gd name="connsiteY12" fmla="*/ 1634067 h 2497667"/>
                <a:gd name="connsiteX13" fmla="*/ 279400 w 8246577"/>
                <a:gd name="connsiteY13" fmla="*/ 1676400 h 2497667"/>
                <a:gd name="connsiteX14" fmla="*/ 237067 w 8246577"/>
                <a:gd name="connsiteY14" fmla="*/ 1710267 h 2497667"/>
                <a:gd name="connsiteX15" fmla="*/ 211667 w 8246577"/>
                <a:gd name="connsiteY15" fmla="*/ 1727200 h 2497667"/>
                <a:gd name="connsiteX16" fmla="*/ 160867 w 8246577"/>
                <a:gd name="connsiteY16" fmla="*/ 1744133 h 2497667"/>
                <a:gd name="connsiteX17" fmla="*/ 118533 w 8246577"/>
                <a:gd name="connsiteY17" fmla="*/ 1786467 h 2497667"/>
                <a:gd name="connsiteX18" fmla="*/ 101600 w 8246577"/>
                <a:gd name="connsiteY18" fmla="*/ 1811867 h 2497667"/>
                <a:gd name="connsiteX19" fmla="*/ 50800 w 8246577"/>
                <a:gd name="connsiteY19" fmla="*/ 1862667 h 2497667"/>
                <a:gd name="connsiteX20" fmla="*/ 42333 w 8246577"/>
                <a:gd name="connsiteY20" fmla="*/ 1905000 h 2497667"/>
                <a:gd name="connsiteX21" fmla="*/ 8467 w 8246577"/>
                <a:gd name="connsiteY21" fmla="*/ 1955800 h 2497667"/>
                <a:gd name="connsiteX22" fmla="*/ 0 w 8246577"/>
                <a:gd name="connsiteY22" fmla="*/ 1981200 h 2497667"/>
                <a:gd name="connsiteX23" fmla="*/ 8467 w 8246577"/>
                <a:gd name="connsiteY23" fmla="*/ 2260600 h 2497667"/>
                <a:gd name="connsiteX24" fmla="*/ 42333 w 8246577"/>
                <a:gd name="connsiteY24" fmla="*/ 2336800 h 2497667"/>
                <a:gd name="connsiteX25" fmla="*/ 76200 w 8246577"/>
                <a:gd name="connsiteY25" fmla="*/ 2370667 h 2497667"/>
                <a:gd name="connsiteX26" fmla="*/ 101600 w 8246577"/>
                <a:gd name="connsiteY26" fmla="*/ 2387600 h 2497667"/>
                <a:gd name="connsiteX27" fmla="*/ 127000 w 8246577"/>
                <a:gd name="connsiteY27" fmla="*/ 2413000 h 2497667"/>
                <a:gd name="connsiteX28" fmla="*/ 177800 w 8246577"/>
                <a:gd name="connsiteY28" fmla="*/ 2429933 h 2497667"/>
                <a:gd name="connsiteX29" fmla="*/ 254000 w 8246577"/>
                <a:gd name="connsiteY29" fmla="*/ 2455333 h 2497667"/>
                <a:gd name="connsiteX30" fmla="*/ 279400 w 8246577"/>
                <a:gd name="connsiteY30" fmla="*/ 2463800 h 2497667"/>
                <a:gd name="connsiteX31" fmla="*/ 313267 w 8246577"/>
                <a:gd name="connsiteY31" fmla="*/ 2472267 h 2497667"/>
                <a:gd name="connsiteX32" fmla="*/ 355600 w 8246577"/>
                <a:gd name="connsiteY32" fmla="*/ 2480733 h 2497667"/>
                <a:gd name="connsiteX33" fmla="*/ 406400 w 8246577"/>
                <a:gd name="connsiteY33" fmla="*/ 2497667 h 2497667"/>
                <a:gd name="connsiteX34" fmla="*/ 1058333 w 8246577"/>
                <a:gd name="connsiteY34" fmla="*/ 2480733 h 2497667"/>
                <a:gd name="connsiteX35" fmla="*/ 1083733 w 8246577"/>
                <a:gd name="connsiteY35" fmla="*/ 2472267 h 2497667"/>
                <a:gd name="connsiteX36" fmla="*/ 1168400 w 8246577"/>
                <a:gd name="connsiteY36" fmla="*/ 2463800 h 2497667"/>
                <a:gd name="connsiteX37" fmla="*/ 1193800 w 8246577"/>
                <a:gd name="connsiteY37" fmla="*/ 2446867 h 2497667"/>
                <a:gd name="connsiteX38" fmla="*/ 1591733 w 8246577"/>
                <a:gd name="connsiteY38" fmla="*/ 2421467 h 2497667"/>
                <a:gd name="connsiteX39" fmla="*/ 1794933 w 8246577"/>
                <a:gd name="connsiteY39" fmla="*/ 2396067 h 2497667"/>
                <a:gd name="connsiteX40" fmla="*/ 1930400 w 8246577"/>
                <a:gd name="connsiteY40" fmla="*/ 2370667 h 2497667"/>
                <a:gd name="connsiteX41" fmla="*/ 2015067 w 8246577"/>
                <a:gd name="connsiteY41" fmla="*/ 2345267 h 2497667"/>
                <a:gd name="connsiteX42" fmla="*/ 2108200 w 8246577"/>
                <a:gd name="connsiteY42" fmla="*/ 2311400 h 2497667"/>
                <a:gd name="connsiteX43" fmla="*/ 2159000 w 8246577"/>
                <a:gd name="connsiteY43" fmla="*/ 2302933 h 2497667"/>
                <a:gd name="connsiteX44" fmla="*/ 2226733 w 8246577"/>
                <a:gd name="connsiteY44" fmla="*/ 2286000 h 2497667"/>
                <a:gd name="connsiteX45" fmla="*/ 2319867 w 8246577"/>
                <a:gd name="connsiteY45" fmla="*/ 2260600 h 2497667"/>
                <a:gd name="connsiteX46" fmla="*/ 2429933 w 8246577"/>
                <a:gd name="connsiteY46" fmla="*/ 2243667 h 2497667"/>
                <a:gd name="connsiteX47" fmla="*/ 2463800 w 8246577"/>
                <a:gd name="connsiteY47" fmla="*/ 2226733 h 2497667"/>
                <a:gd name="connsiteX48" fmla="*/ 2497667 w 8246577"/>
                <a:gd name="connsiteY48" fmla="*/ 2218267 h 2497667"/>
                <a:gd name="connsiteX49" fmla="*/ 2523067 w 8246577"/>
                <a:gd name="connsiteY49" fmla="*/ 2209800 h 2497667"/>
                <a:gd name="connsiteX50" fmla="*/ 2565400 w 8246577"/>
                <a:gd name="connsiteY50" fmla="*/ 2201333 h 2497667"/>
                <a:gd name="connsiteX51" fmla="*/ 2658533 w 8246577"/>
                <a:gd name="connsiteY51" fmla="*/ 2175933 h 2497667"/>
                <a:gd name="connsiteX52" fmla="*/ 2726267 w 8246577"/>
                <a:gd name="connsiteY52" fmla="*/ 2142067 h 2497667"/>
                <a:gd name="connsiteX53" fmla="*/ 2785533 w 8246577"/>
                <a:gd name="connsiteY53" fmla="*/ 2125133 h 2497667"/>
                <a:gd name="connsiteX54" fmla="*/ 2827867 w 8246577"/>
                <a:gd name="connsiteY54" fmla="*/ 2108200 h 2497667"/>
                <a:gd name="connsiteX55" fmla="*/ 2878667 w 8246577"/>
                <a:gd name="connsiteY55" fmla="*/ 2091267 h 2497667"/>
                <a:gd name="connsiteX56" fmla="*/ 2912533 w 8246577"/>
                <a:gd name="connsiteY56" fmla="*/ 2074333 h 2497667"/>
                <a:gd name="connsiteX57" fmla="*/ 2954867 w 8246577"/>
                <a:gd name="connsiteY57" fmla="*/ 2057400 h 2497667"/>
                <a:gd name="connsiteX58" fmla="*/ 2980267 w 8246577"/>
                <a:gd name="connsiteY58" fmla="*/ 2040467 h 2497667"/>
                <a:gd name="connsiteX59" fmla="*/ 3005667 w 8246577"/>
                <a:gd name="connsiteY59" fmla="*/ 2032000 h 2497667"/>
                <a:gd name="connsiteX60" fmla="*/ 3039533 w 8246577"/>
                <a:gd name="connsiteY60" fmla="*/ 2015067 h 2497667"/>
                <a:gd name="connsiteX61" fmla="*/ 3175000 w 8246577"/>
                <a:gd name="connsiteY61" fmla="*/ 1998133 h 2497667"/>
                <a:gd name="connsiteX62" fmla="*/ 3217333 w 8246577"/>
                <a:gd name="connsiteY62" fmla="*/ 1989667 h 2497667"/>
                <a:gd name="connsiteX63" fmla="*/ 3369733 w 8246577"/>
                <a:gd name="connsiteY63" fmla="*/ 1964267 h 2497667"/>
                <a:gd name="connsiteX64" fmla="*/ 3445933 w 8246577"/>
                <a:gd name="connsiteY64" fmla="*/ 1938867 h 2497667"/>
                <a:gd name="connsiteX65" fmla="*/ 3462867 w 8246577"/>
                <a:gd name="connsiteY65" fmla="*/ 1921933 h 2497667"/>
                <a:gd name="connsiteX66" fmla="*/ 3530600 w 8246577"/>
                <a:gd name="connsiteY66" fmla="*/ 1888067 h 2497667"/>
                <a:gd name="connsiteX67" fmla="*/ 3615267 w 8246577"/>
                <a:gd name="connsiteY67" fmla="*/ 1854200 h 2497667"/>
                <a:gd name="connsiteX68" fmla="*/ 3640667 w 8246577"/>
                <a:gd name="connsiteY68" fmla="*/ 1837267 h 2497667"/>
                <a:gd name="connsiteX69" fmla="*/ 3674533 w 8246577"/>
                <a:gd name="connsiteY69" fmla="*/ 1828800 h 2497667"/>
                <a:gd name="connsiteX70" fmla="*/ 3699933 w 8246577"/>
                <a:gd name="connsiteY70" fmla="*/ 1820333 h 2497667"/>
                <a:gd name="connsiteX71" fmla="*/ 3801533 w 8246577"/>
                <a:gd name="connsiteY71" fmla="*/ 1803400 h 2497667"/>
                <a:gd name="connsiteX72" fmla="*/ 3894667 w 8246577"/>
                <a:gd name="connsiteY72" fmla="*/ 1778000 h 2497667"/>
                <a:gd name="connsiteX73" fmla="*/ 3962400 w 8246577"/>
                <a:gd name="connsiteY73" fmla="*/ 1769533 h 2497667"/>
                <a:gd name="connsiteX74" fmla="*/ 3996267 w 8246577"/>
                <a:gd name="connsiteY74" fmla="*/ 1761067 h 2497667"/>
                <a:gd name="connsiteX75" fmla="*/ 4089400 w 8246577"/>
                <a:gd name="connsiteY75" fmla="*/ 1752600 h 2497667"/>
                <a:gd name="connsiteX76" fmla="*/ 4157133 w 8246577"/>
                <a:gd name="connsiteY76" fmla="*/ 1744133 h 2497667"/>
                <a:gd name="connsiteX77" fmla="*/ 4233333 w 8246577"/>
                <a:gd name="connsiteY77" fmla="*/ 1735667 h 2497667"/>
                <a:gd name="connsiteX78" fmla="*/ 4267200 w 8246577"/>
                <a:gd name="connsiteY78" fmla="*/ 1727200 h 2497667"/>
                <a:gd name="connsiteX79" fmla="*/ 4309533 w 8246577"/>
                <a:gd name="connsiteY79" fmla="*/ 1718733 h 2497667"/>
                <a:gd name="connsiteX80" fmla="*/ 4368800 w 8246577"/>
                <a:gd name="connsiteY80" fmla="*/ 1701800 h 2497667"/>
                <a:gd name="connsiteX81" fmla="*/ 4402667 w 8246577"/>
                <a:gd name="connsiteY81" fmla="*/ 1693333 h 2497667"/>
                <a:gd name="connsiteX82" fmla="*/ 4656667 w 8246577"/>
                <a:gd name="connsiteY82" fmla="*/ 1684867 h 2497667"/>
                <a:gd name="connsiteX83" fmla="*/ 4792133 w 8246577"/>
                <a:gd name="connsiteY83" fmla="*/ 1651000 h 2497667"/>
                <a:gd name="connsiteX84" fmla="*/ 4885267 w 8246577"/>
                <a:gd name="connsiteY84" fmla="*/ 1600200 h 2497667"/>
                <a:gd name="connsiteX85" fmla="*/ 4969933 w 8246577"/>
                <a:gd name="connsiteY85" fmla="*/ 1557867 h 2497667"/>
                <a:gd name="connsiteX86" fmla="*/ 5122333 w 8246577"/>
                <a:gd name="connsiteY86" fmla="*/ 1498600 h 2497667"/>
                <a:gd name="connsiteX87" fmla="*/ 5181600 w 8246577"/>
                <a:gd name="connsiteY87" fmla="*/ 1473200 h 2497667"/>
                <a:gd name="connsiteX88" fmla="*/ 5300133 w 8246577"/>
                <a:gd name="connsiteY88" fmla="*/ 1430867 h 2497667"/>
                <a:gd name="connsiteX89" fmla="*/ 5342467 w 8246577"/>
                <a:gd name="connsiteY89" fmla="*/ 1397000 h 2497667"/>
                <a:gd name="connsiteX90" fmla="*/ 5452533 w 8246577"/>
                <a:gd name="connsiteY90" fmla="*/ 1363133 h 2497667"/>
                <a:gd name="connsiteX91" fmla="*/ 5571067 w 8246577"/>
                <a:gd name="connsiteY91" fmla="*/ 1337733 h 2497667"/>
                <a:gd name="connsiteX92" fmla="*/ 5647267 w 8246577"/>
                <a:gd name="connsiteY92" fmla="*/ 1320800 h 2497667"/>
                <a:gd name="connsiteX93" fmla="*/ 5909733 w 8246577"/>
                <a:gd name="connsiteY93" fmla="*/ 1312333 h 2497667"/>
                <a:gd name="connsiteX94" fmla="*/ 6129867 w 8246577"/>
                <a:gd name="connsiteY94" fmla="*/ 1286933 h 2497667"/>
                <a:gd name="connsiteX95" fmla="*/ 6180667 w 8246577"/>
                <a:gd name="connsiteY95" fmla="*/ 1270000 h 2497667"/>
                <a:gd name="connsiteX96" fmla="*/ 6383867 w 8246577"/>
                <a:gd name="connsiteY96" fmla="*/ 1261533 h 2497667"/>
                <a:gd name="connsiteX97" fmla="*/ 6714067 w 8246577"/>
                <a:gd name="connsiteY97" fmla="*/ 1253067 h 2497667"/>
                <a:gd name="connsiteX98" fmla="*/ 7298267 w 8246577"/>
                <a:gd name="connsiteY98" fmla="*/ 1253067 h 2497667"/>
                <a:gd name="connsiteX99" fmla="*/ 7467600 w 8246577"/>
                <a:gd name="connsiteY99" fmla="*/ 1227667 h 2497667"/>
                <a:gd name="connsiteX100" fmla="*/ 7814733 w 8246577"/>
                <a:gd name="connsiteY100" fmla="*/ 1100667 h 2497667"/>
                <a:gd name="connsiteX101" fmla="*/ 7907867 w 8246577"/>
                <a:gd name="connsiteY101" fmla="*/ 1066800 h 2497667"/>
                <a:gd name="connsiteX102" fmla="*/ 7950200 w 8246577"/>
                <a:gd name="connsiteY102" fmla="*/ 1041400 h 2497667"/>
                <a:gd name="connsiteX103" fmla="*/ 7975600 w 8246577"/>
                <a:gd name="connsiteY103" fmla="*/ 1024467 h 2497667"/>
                <a:gd name="connsiteX104" fmla="*/ 8001000 w 8246577"/>
                <a:gd name="connsiteY104" fmla="*/ 1016000 h 2497667"/>
                <a:gd name="connsiteX105" fmla="*/ 8077200 w 8246577"/>
                <a:gd name="connsiteY105" fmla="*/ 973667 h 2497667"/>
                <a:gd name="connsiteX106" fmla="*/ 8111067 w 8246577"/>
                <a:gd name="connsiteY106" fmla="*/ 931333 h 2497667"/>
                <a:gd name="connsiteX107" fmla="*/ 8153400 w 8246577"/>
                <a:gd name="connsiteY107" fmla="*/ 889000 h 2497667"/>
                <a:gd name="connsiteX108" fmla="*/ 8178800 w 8246577"/>
                <a:gd name="connsiteY108" fmla="*/ 838200 h 2497667"/>
                <a:gd name="connsiteX109" fmla="*/ 8195733 w 8246577"/>
                <a:gd name="connsiteY109" fmla="*/ 812800 h 2497667"/>
                <a:gd name="connsiteX110" fmla="*/ 8212667 w 8246577"/>
                <a:gd name="connsiteY110" fmla="*/ 736600 h 2497667"/>
                <a:gd name="connsiteX111" fmla="*/ 8229600 w 8246577"/>
                <a:gd name="connsiteY111" fmla="*/ 702733 h 2497667"/>
                <a:gd name="connsiteX112" fmla="*/ 8238067 w 8246577"/>
                <a:gd name="connsiteY112" fmla="*/ 635000 h 2497667"/>
                <a:gd name="connsiteX113" fmla="*/ 8246533 w 8246577"/>
                <a:gd name="connsiteY113" fmla="*/ 575733 h 2497667"/>
                <a:gd name="connsiteX114" fmla="*/ 8229600 w 8246577"/>
                <a:gd name="connsiteY114" fmla="*/ 372533 h 2497667"/>
                <a:gd name="connsiteX115" fmla="*/ 8212667 w 8246577"/>
                <a:gd name="connsiteY115" fmla="*/ 321733 h 2497667"/>
                <a:gd name="connsiteX116" fmla="*/ 8178800 w 8246577"/>
                <a:gd name="connsiteY116" fmla="*/ 287867 h 2497667"/>
                <a:gd name="connsiteX117" fmla="*/ 8144933 w 8246577"/>
                <a:gd name="connsiteY117" fmla="*/ 245533 h 2497667"/>
                <a:gd name="connsiteX118" fmla="*/ 8026400 w 8246577"/>
                <a:gd name="connsiteY118" fmla="*/ 203200 h 2497667"/>
                <a:gd name="connsiteX119" fmla="*/ 7941733 w 8246577"/>
                <a:gd name="connsiteY119" fmla="*/ 186267 h 2497667"/>
                <a:gd name="connsiteX120" fmla="*/ 7865533 w 8246577"/>
                <a:gd name="connsiteY120" fmla="*/ 152400 h 2497667"/>
                <a:gd name="connsiteX121" fmla="*/ 7814733 w 8246577"/>
                <a:gd name="connsiteY121" fmla="*/ 143933 h 2497667"/>
                <a:gd name="connsiteX122" fmla="*/ 7780867 w 8246577"/>
                <a:gd name="connsiteY122" fmla="*/ 135467 h 2497667"/>
                <a:gd name="connsiteX123" fmla="*/ 7738533 w 8246577"/>
                <a:gd name="connsiteY123" fmla="*/ 127000 h 2497667"/>
                <a:gd name="connsiteX124" fmla="*/ 7653867 w 8246577"/>
                <a:gd name="connsiteY124" fmla="*/ 110067 h 2497667"/>
                <a:gd name="connsiteX125" fmla="*/ 7509933 w 8246577"/>
                <a:gd name="connsiteY125" fmla="*/ 93133 h 2497667"/>
                <a:gd name="connsiteX126" fmla="*/ 7476067 w 8246577"/>
                <a:gd name="connsiteY126" fmla="*/ 84667 h 2497667"/>
                <a:gd name="connsiteX127" fmla="*/ 7433733 w 8246577"/>
                <a:gd name="connsiteY127" fmla="*/ 76200 h 2497667"/>
                <a:gd name="connsiteX128" fmla="*/ 7408333 w 8246577"/>
                <a:gd name="connsiteY128" fmla="*/ 67733 h 2497667"/>
                <a:gd name="connsiteX129" fmla="*/ 7349067 w 8246577"/>
                <a:gd name="connsiteY129" fmla="*/ 50800 h 2497667"/>
                <a:gd name="connsiteX130" fmla="*/ 7315200 w 8246577"/>
                <a:gd name="connsiteY130" fmla="*/ 42333 h 2497667"/>
                <a:gd name="connsiteX131" fmla="*/ 7230533 w 8246577"/>
                <a:gd name="connsiteY131" fmla="*/ 33867 h 2497667"/>
                <a:gd name="connsiteX132" fmla="*/ 7196667 w 8246577"/>
                <a:gd name="connsiteY132" fmla="*/ 25400 h 2497667"/>
                <a:gd name="connsiteX133" fmla="*/ 7137400 w 8246577"/>
                <a:gd name="connsiteY133" fmla="*/ 8467 h 2497667"/>
                <a:gd name="connsiteX134" fmla="*/ 6976533 w 8246577"/>
                <a:gd name="connsiteY134" fmla="*/ 0 h 2497667"/>
                <a:gd name="connsiteX135" fmla="*/ 6874933 w 8246577"/>
                <a:gd name="connsiteY135" fmla="*/ 8467 h 2497667"/>
                <a:gd name="connsiteX136" fmla="*/ 6841067 w 8246577"/>
                <a:gd name="connsiteY136" fmla="*/ 16933 h 2497667"/>
                <a:gd name="connsiteX137" fmla="*/ 6798733 w 8246577"/>
                <a:gd name="connsiteY137" fmla="*/ 25400 h 2497667"/>
                <a:gd name="connsiteX138" fmla="*/ 6773333 w 8246577"/>
                <a:gd name="connsiteY138" fmla="*/ 33867 h 2497667"/>
                <a:gd name="connsiteX139" fmla="*/ 6714067 w 8246577"/>
                <a:gd name="connsiteY139" fmla="*/ 42333 h 2497667"/>
                <a:gd name="connsiteX140" fmla="*/ 6637867 w 8246577"/>
                <a:gd name="connsiteY140" fmla="*/ 59267 h 2497667"/>
                <a:gd name="connsiteX141" fmla="*/ 6595533 w 8246577"/>
                <a:gd name="connsiteY141" fmla="*/ 67733 h 2497667"/>
                <a:gd name="connsiteX142" fmla="*/ 6561667 w 8246577"/>
                <a:gd name="connsiteY142" fmla="*/ 84667 h 2497667"/>
                <a:gd name="connsiteX143" fmla="*/ 6493933 w 8246577"/>
                <a:gd name="connsiteY143" fmla="*/ 101600 h 2497667"/>
                <a:gd name="connsiteX144" fmla="*/ 6434667 w 8246577"/>
                <a:gd name="connsiteY144" fmla="*/ 118533 h 2497667"/>
                <a:gd name="connsiteX145" fmla="*/ 6400800 w 8246577"/>
                <a:gd name="connsiteY145" fmla="*/ 127000 h 2497667"/>
                <a:gd name="connsiteX146" fmla="*/ 6350000 w 8246577"/>
                <a:gd name="connsiteY146" fmla="*/ 143933 h 2497667"/>
                <a:gd name="connsiteX147" fmla="*/ 6273800 w 8246577"/>
                <a:gd name="connsiteY147" fmla="*/ 177800 h 2497667"/>
                <a:gd name="connsiteX148" fmla="*/ 6214533 w 8246577"/>
                <a:gd name="connsiteY148" fmla="*/ 220133 h 2497667"/>
                <a:gd name="connsiteX149" fmla="*/ 6197600 w 8246577"/>
                <a:gd name="connsiteY149" fmla="*/ 237067 h 2497667"/>
                <a:gd name="connsiteX150" fmla="*/ 6155267 w 8246577"/>
                <a:gd name="connsiteY150" fmla="*/ 262467 h 2497667"/>
                <a:gd name="connsiteX151" fmla="*/ 6087533 w 8246577"/>
                <a:gd name="connsiteY151" fmla="*/ 313267 h 2497667"/>
                <a:gd name="connsiteX152" fmla="*/ 6036733 w 8246577"/>
                <a:gd name="connsiteY152" fmla="*/ 347133 h 2497667"/>
                <a:gd name="connsiteX153" fmla="*/ 5985933 w 8246577"/>
                <a:gd name="connsiteY153" fmla="*/ 372533 h 2497667"/>
                <a:gd name="connsiteX154" fmla="*/ 5952067 w 8246577"/>
                <a:gd name="connsiteY154" fmla="*/ 423333 h 2497667"/>
                <a:gd name="connsiteX155" fmla="*/ 5892800 w 8246577"/>
                <a:gd name="connsiteY155" fmla="*/ 465667 h 2497667"/>
                <a:gd name="connsiteX156" fmla="*/ 5867400 w 8246577"/>
                <a:gd name="connsiteY156" fmla="*/ 482600 h 2497667"/>
                <a:gd name="connsiteX157" fmla="*/ 5808133 w 8246577"/>
                <a:gd name="connsiteY157" fmla="*/ 524933 h 2497667"/>
                <a:gd name="connsiteX158" fmla="*/ 5791200 w 8246577"/>
                <a:gd name="connsiteY158" fmla="*/ 541867 h 2497667"/>
                <a:gd name="connsiteX159" fmla="*/ 5689600 w 8246577"/>
                <a:gd name="connsiteY159" fmla="*/ 592667 h 2497667"/>
                <a:gd name="connsiteX160" fmla="*/ 5588000 w 8246577"/>
                <a:gd name="connsiteY160" fmla="*/ 609600 h 2497667"/>
                <a:gd name="connsiteX161" fmla="*/ 5469467 w 8246577"/>
                <a:gd name="connsiteY161" fmla="*/ 626533 h 2497667"/>
                <a:gd name="connsiteX162" fmla="*/ 5444067 w 8246577"/>
                <a:gd name="connsiteY162" fmla="*/ 635000 h 2497667"/>
                <a:gd name="connsiteX163" fmla="*/ 5308600 w 8246577"/>
                <a:gd name="connsiteY163" fmla="*/ 660400 h 2497667"/>
                <a:gd name="connsiteX164" fmla="*/ 5249333 w 8246577"/>
                <a:gd name="connsiteY164" fmla="*/ 685800 h 2497667"/>
                <a:gd name="connsiteX165" fmla="*/ 5173133 w 8246577"/>
                <a:gd name="connsiteY165" fmla="*/ 694267 h 2497667"/>
                <a:gd name="connsiteX166" fmla="*/ 5122333 w 8246577"/>
                <a:gd name="connsiteY166" fmla="*/ 702733 h 2497667"/>
                <a:gd name="connsiteX167" fmla="*/ 4851400 w 8246577"/>
                <a:gd name="connsiteY167" fmla="*/ 753533 h 2497667"/>
                <a:gd name="connsiteX168" fmla="*/ 4673600 w 8246577"/>
                <a:gd name="connsiteY168" fmla="*/ 762000 h 2497667"/>
                <a:gd name="connsiteX169" fmla="*/ 4597400 w 8246577"/>
                <a:gd name="connsiteY169" fmla="*/ 778933 h 2497667"/>
                <a:gd name="connsiteX170" fmla="*/ 4538133 w 8246577"/>
                <a:gd name="connsiteY170" fmla="*/ 795867 h 2497667"/>
                <a:gd name="connsiteX171" fmla="*/ 4470400 w 8246577"/>
                <a:gd name="connsiteY171" fmla="*/ 812800 h 2497667"/>
                <a:gd name="connsiteX172" fmla="*/ 4445000 w 8246577"/>
                <a:gd name="connsiteY172" fmla="*/ 821267 h 2497667"/>
                <a:gd name="connsiteX173" fmla="*/ 4419600 w 8246577"/>
                <a:gd name="connsiteY173" fmla="*/ 838200 h 2497667"/>
                <a:gd name="connsiteX174" fmla="*/ 4377267 w 8246577"/>
                <a:gd name="connsiteY174" fmla="*/ 846667 h 2497667"/>
                <a:gd name="connsiteX175" fmla="*/ 4309533 w 8246577"/>
                <a:gd name="connsiteY175" fmla="*/ 872067 h 2497667"/>
                <a:gd name="connsiteX176" fmla="*/ 4207933 w 8246577"/>
                <a:gd name="connsiteY176" fmla="*/ 897467 h 2497667"/>
                <a:gd name="connsiteX177" fmla="*/ 4157133 w 8246577"/>
                <a:gd name="connsiteY177" fmla="*/ 914400 h 2497667"/>
                <a:gd name="connsiteX178" fmla="*/ 4123267 w 8246577"/>
                <a:gd name="connsiteY178" fmla="*/ 922867 h 2497667"/>
                <a:gd name="connsiteX179" fmla="*/ 4072467 w 8246577"/>
                <a:gd name="connsiteY179" fmla="*/ 939800 h 2497667"/>
                <a:gd name="connsiteX180" fmla="*/ 3996267 w 8246577"/>
                <a:gd name="connsiteY180" fmla="*/ 956733 h 2497667"/>
                <a:gd name="connsiteX181" fmla="*/ 3970867 w 8246577"/>
                <a:gd name="connsiteY181" fmla="*/ 973667 h 2497667"/>
                <a:gd name="connsiteX182" fmla="*/ 3903133 w 8246577"/>
                <a:gd name="connsiteY182" fmla="*/ 990600 h 2497667"/>
                <a:gd name="connsiteX183" fmla="*/ 3784600 w 8246577"/>
                <a:gd name="connsiteY183" fmla="*/ 1024467 h 2497667"/>
                <a:gd name="connsiteX184" fmla="*/ 3759200 w 8246577"/>
                <a:gd name="connsiteY184" fmla="*/ 1032933 h 2497667"/>
                <a:gd name="connsiteX185" fmla="*/ 3725333 w 8246577"/>
                <a:gd name="connsiteY185" fmla="*/ 1049867 h 2497667"/>
                <a:gd name="connsiteX186" fmla="*/ 3666067 w 8246577"/>
                <a:gd name="connsiteY186" fmla="*/ 1066800 h 2497667"/>
                <a:gd name="connsiteX187" fmla="*/ 3632200 w 8246577"/>
                <a:gd name="connsiteY187" fmla="*/ 1083733 h 2497667"/>
                <a:gd name="connsiteX188" fmla="*/ 3598333 w 8246577"/>
                <a:gd name="connsiteY188" fmla="*/ 1092200 h 2497667"/>
                <a:gd name="connsiteX189" fmla="*/ 3505200 w 8246577"/>
                <a:gd name="connsiteY189" fmla="*/ 1143000 h 2497667"/>
                <a:gd name="connsiteX190" fmla="*/ 3412067 w 8246577"/>
                <a:gd name="connsiteY190" fmla="*/ 1168400 h 2497667"/>
                <a:gd name="connsiteX191" fmla="*/ 3386667 w 8246577"/>
                <a:gd name="connsiteY191" fmla="*/ 1176867 h 2497667"/>
                <a:gd name="connsiteX192" fmla="*/ 3352800 w 8246577"/>
                <a:gd name="connsiteY192" fmla="*/ 1185333 h 2497667"/>
                <a:gd name="connsiteX193" fmla="*/ 3259667 w 8246577"/>
                <a:gd name="connsiteY193" fmla="*/ 1210733 h 2497667"/>
                <a:gd name="connsiteX194" fmla="*/ 3225800 w 8246577"/>
                <a:gd name="connsiteY194" fmla="*/ 1219200 h 2497667"/>
                <a:gd name="connsiteX195" fmla="*/ 3132667 w 8246577"/>
                <a:gd name="connsiteY195" fmla="*/ 1236133 h 2497667"/>
                <a:gd name="connsiteX196" fmla="*/ 2971800 w 8246577"/>
                <a:gd name="connsiteY196" fmla="*/ 1270000 h 2497667"/>
                <a:gd name="connsiteX197" fmla="*/ 2904067 w 8246577"/>
                <a:gd name="connsiteY197" fmla="*/ 1286933 h 2497667"/>
                <a:gd name="connsiteX198" fmla="*/ 2827867 w 8246577"/>
                <a:gd name="connsiteY198" fmla="*/ 1303867 h 2497667"/>
                <a:gd name="connsiteX199" fmla="*/ 2760133 w 8246577"/>
                <a:gd name="connsiteY199" fmla="*/ 1312333 h 2497667"/>
                <a:gd name="connsiteX200" fmla="*/ 2599267 w 8246577"/>
                <a:gd name="connsiteY200" fmla="*/ 1329267 h 2497667"/>
                <a:gd name="connsiteX201" fmla="*/ 2497667 w 8246577"/>
                <a:gd name="connsiteY201" fmla="*/ 1337733 h 2497667"/>
                <a:gd name="connsiteX202" fmla="*/ 2184400 w 8246577"/>
                <a:gd name="connsiteY202" fmla="*/ 1363133 h 2497667"/>
                <a:gd name="connsiteX203" fmla="*/ 2125133 w 8246577"/>
                <a:gd name="connsiteY203" fmla="*/ 1380067 h 2497667"/>
                <a:gd name="connsiteX204" fmla="*/ 2023533 w 8246577"/>
                <a:gd name="connsiteY204" fmla="*/ 1397000 h 2497667"/>
                <a:gd name="connsiteX205" fmla="*/ 1972733 w 8246577"/>
                <a:gd name="connsiteY205" fmla="*/ 1413933 h 2497667"/>
                <a:gd name="connsiteX206" fmla="*/ 1930400 w 8246577"/>
                <a:gd name="connsiteY206" fmla="*/ 1430867 h 2497667"/>
                <a:gd name="connsiteX207" fmla="*/ 1126067 w 8246577"/>
                <a:gd name="connsiteY207" fmla="*/ 1456267 h 2497667"/>
                <a:gd name="connsiteX208" fmla="*/ 1100667 w 8246577"/>
                <a:gd name="connsiteY208" fmla="*/ 1464733 h 2497667"/>
                <a:gd name="connsiteX209" fmla="*/ 787400 w 8246577"/>
                <a:gd name="connsiteY209" fmla="*/ 1473200 h 2497667"/>
                <a:gd name="connsiteX210" fmla="*/ 787400 w 8246577"/>
                <a:gd name="connsiteY210" fmla="*/ 1473200 h 249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8246577" h="2497667">
                  <a:moveTo>
                    <a:pt x="855133" y="1464733"/>
                  </a:moveTo>
                  <a:lnTo>
                    <a:pt x="855133" y="1464733"/>
                  </a:lnTo>
                  <a:cubicBezTo>
                    <a:pt x="812800" y="1473200"/>
                    <a:pt x="770016" y="1479662"/>
                    <a:pt x="728133" y="1490133"/>
                  </a:cubicBezTo>
                  <a:cubicBezTo>
                    <a:pt x="716844" y="1492955"/>
                    <a:pt x="705626" y="1496076"/>
                    <a:pt x="694267" y="1498600"/>
                  </a:cubicBezTo>
                  <a:cubicBezTo>
                    <a:pt x="680219" y="1501722"/>
                    <a:pt x="665894" y="1503577"/>
                    <a:pt x="651933" y="1507067"/>
                  </a:cubicBezTo>
                  <a:cubicBezTo>
                    <a:pt x="591609" y="1522147"/>
                    <a:pt x="669739" y="1509138"/>
                    <a:pt x="584200" y="1532467"/>
                  </a:cubicBezTo>
                  <a:cubicBezTo>
                    <a:pt x="567638" y="1536984"/>
                    <a:pt x="550333" y="1538111"/>
                    <a:pt x="533400" y="1540933"/>
                  </a:cubicBezTo>
                  <a:cubicBezTo>
                    <a:pt x="522111" y="1546578"/>
                    <a:pt x="510492" y="1551605"/>
                    <a:pt x="499533" y="1557867"/>
                  </a:cubicBezTo>
                  <a:cubicBezTo>
                    <a:pt x="490698" y="1562916"/>
                    <a:pt x="483486" y="1570792"/>
                    <a:pt x="474133" y="1574800"/>
                  </a:cubicBezTo>
                  <a:cubicBezTo>
                    <a:pt x="463438" y="1579384"/>
                    <a:pt x="451306" y="1579587"/>
                    <a:pt x="440267" y="1583267"/>
                  </a:cubicBezTo>
                  <a:cubicBezTo>
                    <a:pt x="425849" y="1588073"/>
                    <a:pt x="412164" y="1594864"/>
                    <a:pt x="397933" y="1600200"/>
                  </a:cubicBezTo>
                  <a:cubicBezTo>
                    <a:pt x="389577" y="1603334"/>
                    <a:pt x="381000" y="1605845"/>
                    <a:pt x="372533" y="1608667"/>
                  </a:cubicBezTo>
                  <a:cubicBezTo>
                    <a:pt x="366889" y="1617134"/>
                    <a:pt x="363258" y="1627366"/>
                    <a:pt x="355600" y="1634067"/>
                  </a:cubicBezTo>
                  <a:cubicBezTo>
                    <a:pt x="319770" y="1665418"/>
                    <a:pt x="314285" y="1664771"/>
                    <a:pt x="279400" y="1676400"/>
                  </a:cubicBezTo>
                  <a:cubicBezTo>
                    <a:pt x="250856" y="1719217"/>
                    <a:pt x="277962" y="1689820"/>
                    <a:pt x="237067" y="1710267"/>
                  </a:cubicBezTo>
                  <a:cubicBezTo>
                    <a:pt x="227966" y="1714818"/>
                    <a:pt x="220966" y="1723067"/>
                    <a:pt x="211667" y="1727200"/>
                  </a:cubicBezTo>
                  <a:cubicBezTo>
                    <a:pt x="195356" y="1734449"/>
                    <a:pt x="160867" y="1744133"/>
                    <a:pt x="160867" y="1744133"/>
                  </a:cubicBezTo>
                  <a:cubicBezTo>
                    <a:pt x="146756" y="1758244"/>
                    <a:pt x="129603" y="1769862"/>
                    <a:pt x="118533" y="1786467"/>
                  </a:cubicBezTo>
                  <a:cubicBezTo>
                    <a:pt x="112889" y="1794934"/>
                    <a:pt x="108360" y="1804262"/>
                    <a:pt x="101600" y="1811867"/>
                  </a:cubicBezTo>
                  <a:cubicBezTo>
                    <a:pt x="85690" y="1829766"/>
                    <a:pt x="50800" y="1862667"/>
                    <a:pt x="50800" y="1862667"/>
                  </a:cubicBezTo>
                  <a:cubicBezTo>
                    <a:pt x="47978" y="1876778"/>
                    <a:pt x="48288" y="1891899"/>
                    <a:pt x="42333" y="1905000"/>
                  </a:cubicBezTo>
                  <a:cubicBezTo>
                    <a:pt x="33912" y="1923527"/>
                    <a:pt x="14903" y="1936493"/>
                    <a:pt x="8467" y="1955800"/>
                  </a:cubicBezTo>
                  <a:lnTo>
                    <a:pt x="0" y="1981200"/>
                  </a:lnTo>
                  <a:cubicBezTo>
                    <a:pt x="2822" y="2074333"/>
                    <a:pt x="1321" y="2167698"/>
                    <a:pt x="8467" y="2260600"/>
                  </a:cubicBezTo>
                  <a:cubicBezTo>
                    <a:pt x="10263" y="2283948"/>
                    <a:pt x="25963" y="2317701"/>
                    <a:pt x="42333" y="2336800"/>
                  </a:cubicBezTo>
                  <a:cubicBezTo>
                    <a:pt x="52723" y="2348922"/>
                    <a:pt x="62916" y="2361811"/>
                    <a:pt x="76200" y="2370667"/>
                  </a:cubicBezTo>
                  <a:cubicBezTo>
                    <a:pt x="84667" y="2376311"/>
                    <a:pt x="93783" y="2381086"/>
                    <a:pt x="101600" y="2387600"/>
                  </a:cubicBezTo>
                  <a:cubicBezTo>
                    <a:pt x="110798" y="2395265"/>
                    <a:pt x="116533" y="2407185"/>
                    <a:pt x="127000" y="2413000"/>
                  </a:cubicBezTo>
                  <a:cubicBezTo>
                    <a:pt x="142603" y="2421668"/>
                    <a:pt x="160867" y="2424289"/>
                    <a:pt x="177800" y="2429933"/>
                  </a:cubicBezTo>
                  <a:lnTo>
                    <a:pt x="254000" y="2455333"/>
                  </a:lnTo>
                  <a:cubicBezTo>
                    <a:pt x="262467" y="2458155"/>
                    <a:pt x="270742" y="2461635"/>
                    <a:pt x="279400" y="2463800"/>
                  </a:cubicBezTo>
                  <a:cubicBezTo>
                    <a:pt x="290689" y="2466622"/>
                    <a:pt x="301908" y="2469743"/>
                    <a:pt x="313267" y="2472267"/>
                  </a:cubicBezTo>
                  <a:cubicBezTo>
                    <a:pt x="327315" y="2475389"/>
                    <a:pt x="341717" y="2476947"/>
                    <a:pt x="355600" y="2480733"/>
                  </a:cubicBezTo>
                  <a:cubicBezTo>
                    <a:pt x="372820" y="2485429"/>
                    <a:pt x="406400" y="2497667"/>
                    <a:pt x="406400" y="2497667"/>
                  </a:cubicBezTo>
                  <a:lnTo>
                    <a:pt x="1058333" y="2480733"/>
                  </a:lnTo>
                  <a:cubicBezTo>
                    <a:pt x="1067244" y="2480238"/>
                    <a:pt x="1074912" y="2473624"/>
                    <a:pt x="1083733" y="2472267"/>
                  </a:cubicBezTo>
                  <a:cubicBezTo>
                    <a:pt x="1111766" y="2467954"/>
                    <a:pt x="1140178" y="2466622"/>
                    <a:pt x="1168400" y="2463800"/>
                  </a:cubicBezTo>
                  <a:cubicBezTo>
                    <a:pt x="1176867" y="2458156"/>
                    <a:pt x="1183703" y="2448129"/>
                    <a:pt x="1193800" y="2446867"/>
                  </a:cubicBezTo>
                  <a:cubicBezTo>
                    <a:pt x="1251041" y="2439712"/>
                    <a:pt x="1505673" y="2426248"/>
                    <a:pt x="1591733" y="2421467"/>
                  </a:cubicBezTo>
                  <a:cubicBezTo>
                    <a:pt x="1726855" y="2398946"/>
                    <a:pt x="1659118" y="2407384"/>
                    <a:pt x="1794933" y="2396067"/>
                  </a:cubicBezTo>
                  <a:cubicBezTo>
                    <a:pt x="1840089" y="2387600"/>
                    <a:pt x="1889308" y="2391214"/>
                    <a:pt x="1930400" y="2370667"/>
                  </a:cubicBezTo>
                  <a:cubicBezTo>
                    <a:pt x="1979621" y="2346056"/>
                    <a:pt x="1951817" y="2355808"/>
                    <a:pt x="2015067" y="2345267"/>
                  </a:cubicBezTo>
                  <a:cubicBezTo>
                    <a:pt x="2034312" y="2337568"/>
                    <a:pt x="2089560" y="2314507"/>
                    <a:pt x="2108200" y="2311400"/>
                  </a:cubicBezTo>
                  <a:cubicBezTo>
                    <a:pt x="2125133" y="2308578"/>
                    <a:pt x="2142214" y="2306530"/>
                    <a:pt x="2159000" y="2302933"/>
                  </a:cubicBezTo>
                  <a:cubicBezTo>
                    <a:pt x="2181756" y="2298057"/>
                    <a:pt x="2204655" y="2293360"/>
                    <a:pt x="2226733" y="2286000"/>
                  </a:cubicBezTo>
                  <a:cubicBezTo>
                    <a:pt x="2262007" y="2274241"/>
                    <a:pt x="2275299" y="2269089"/>
                    <a:pt x="2319867" y="2260600"/>
                  </a:cubicBezTo>
                  <a:cubicBezTo>
                    <a:pt x="2356332" y="2253654"/>
                    <a:pt x="2393244" y="2249311"/>
                    <a:pt x="2429933" y="2243667"/>
                  </a:cubicBezTo>
                  <a:cubicBezTo>
                    <a:pt x="2441222" y="2238022"/>
                    <a:pt x="2451982" y="2231165"/>
                    <a:pt x="2463800" y="2226733"/>
                  </a:cubicBezTo>
                  <a:cubicBezTo>
                    <a:pt x="2474695" y="2222647"/>
                    <a:pt x="2486478" y="2221464"/>
                    <a:pt x="2497667" y="2218267"/>
                  </a:cubicBezTo>
                  <a:cubicBezTo>
                    <a:pt x="2506248" y="2215815"/>
                    <a:pt x="2514409" y="2211965"/>
                    <a:pt x="2523067" y="2209800"/>
                  </a:cubicBezTo>
                  <a:cubicBezTo>
                    <a:pt x="2537028" y="2206310"/>
                    <a:pt x="2551616" y="2205468"/>
                    <a:pt x="2565400" y="2201333"/>
                  </a:cubicBezTo>
                  <a:cubicBezTo>
                    <a:pt x="2667374" y="2170740"/>
                    <a:pt x="2543378" y="2195126"/>
                    <a:pt x="2658533" y="2175933"/>
                  </a:cubicBezTo>
                  <a:cubicBezTo>
                    <a:pt x="2681111" y="2164644"/>
                    <a:pt x="2701778" y="2148190"/>
                    <a:pt x="2726267" y="2142067"/>
                  </a:cubicBezTo>
                  <a:cubicBezTo>
                    <a:pt x="2752959" y="2135394"/>
                    <a:pt x="2761237" y="2134244"/>
                    <a:pt x="2785533" y="2125133"/>
                  </a:cubicBezTo>
                  <a:cubicBezTo>
                    <a:pt x="2799764" y="2119797"/>
                    <a:pt x="2813584" y="2113394"/>
                    <a:pt x="2827867" y="2108200"/>
                  </a:cubicBezTo>
                  <a:cubicBezTo>
                    <a:pt x="2844642" y="2102100"/>
                    <a:pt x="2862702" y="2099250"/>
                    <a:pt x="2878667" y="2091267"/>
                  </a:cubicBezTo>
                  <a:cubicBezTo>
                    <a:pt x="2889956" y="2085622"/>
                    <a:pt x="2901000" y="2079459"/>
                    <a:pt x="2912533" y="2074333"/>
                  </a:cubicBezTo>
                  <a:cubicBezTo>
                    <a:pt x="2926421" y="2068160"/>
                    <a:pt x="2941273" y="2064197"/>
                    <a:pt x="2954867" y="2057400"/>
                  </a:cubicBezTo>
                  <a:cubicBezTo>
                    <a:pt x="2963968" y="2052849"/>
                    <a:pt x="2971166" y="2045018"/>
                    <a:pt x="2980267" y="2040467"/>
                  </a:cubicBezTo>
                  <a:cubicBezTo>
                    <a:pt x="2988249" y="2036476"/>
                    <a:pt x="2997464" y="2035516"/>
                    <a:pt x="3005667" y="2032000"/>
                  </a:cubicBezTo>
                  <a:cubicBezTo>
                    <a:pt x="3017268" y="2027028"/>
                    <a:pt x="3027357" y="2018388"/>
                    <a:pt x="3039533" y="2015067"/>
                  </a:cubicBezTo>
                  <a:cubicBezTo>
                    <a:pt x="3057864" y="2010068"/>
                    <a:pt x="3163788" y="1999735"/>
                    <a:pt x="3175000" y="1998133"/>
                  </a:cubicBezTo>
                  <a:cubicBezTo>
                    <a:pt x="3189246" y="1996098"/>
                    <a:pt x="3203138" y="1992033"/>
                    <a:pt x="3217333" y="1989667"/>
                  </a:cubicBezTo>
                  <a:cubicBezTo>
                    <a:pt x="3275331" y="1980001"/>
                    <a:pt x="3308360" y="1979610"/>
                    <a:pt x="3369733" y="1964267"/>
                  </a:cubicBezTo>
                  <a:cubicBezTo>
                    <a:pt x="3395708" y="1957773"/>
                    <a:pt x="3445933" y="1938867"/>
                    <a:pt x="3445933" y="1938867"/>
                  </a:cubicBezTo>
                  <a:cubicBezTo>
                    <a:pt x="3451578" y="1933222"/>
                    <a:pt x="3456022" y="1926040"/>
                    <a:pt x="3462867" y="1921933"/>
                  </a:cubicBezTo>
                  <a:cubicBezTo>
                    <a:pt x="3484512" y="1908946"/>
                    <a:pt x="3530600" y="1888067"/>
                    <a:pt x="3530600" y="1888067"/>
                  </a:cubicBezTo>
                  <a:cubicBezTo>
                    <a:pt x="3579690" y="1838977"/>
                    <a:pt x="3528182" y="1880326"/>
                    <a:pt x="3615267" y="1854200"/>
                  </a:cubicBezTo>
                  <a:cubicBezTo>
                    <a:pt x="3625013" y="1851276"/>
                    <a:pt x="3631314" y="1841275"/>
                    <a:pt x="3640667" y="1837267"/>
                  </a:cubicBezTo>
                  <a:cubicBezTo>
                    <a:pt x="3651362" y="1832683"/>
                    <a:pt x="3663345" y="1831997"/>
                    <a:pt x="3674533" y="1828800"/>
                  </a:cubicBezTo>
                  <a:cubicBezTo>
                    <a:pt x="3683114" y="1826348"/>
                    <a:pt x="3691182" y="1822083"/>
                    <a:pt x="3699933" y="1820333"/>
                  </a:cubicBezTo>
                  <a:cubicBezTo>
                    <a:pt x="3733600" y="1813600"/>
                    <a:pt x="3767787" y="1809727"/>
                    <a:pt x="3801533" y="1803400"/>
                  </a:cubicBezTo>
                  <a:cubicBezTo>
                    <a:pt x="3859898" y="1792457"/>
                    <a:pt x="3816150" y="1793703"/>
                    <a:pt x="3894667" y="1778000"/>
                  </a:cubicBezTo>
                  <a:cubicBezTo>
                    <a:pt x="3916979" y="1773538"/>
                    <a:pt x="3939956" y="1773274"/>
                    <a:pt x="3962400" y="1769533"/>
                  </a:cubicBezTo>
                  <a:cubicBezTo>
                    <a:pt x="3973878" y="1767620"/>
                    <a:pt x="3984733" y="1762605"/>
                    <a:pt x="3996267" y="1761067"/>
                  </a:cubicBezTo>
                  <a:cubicBezTo>
                    <a:pt x="4027166" y="1756947"/>
                    <a:pt x="4058399" y="1755863"/>
                    <a:pt x="4089400" y="1752600"/>
                  </a:cubicBezTo>
                  <a:cubicBezTo>
                    <a:pt x="4112028" y="1750218"/>
                    <a:pt x="4134535" y="1746791"/>
                    <a:pt x="4157133" y="1744133"/>
                  </a:cubicBezTo>
                  <a:lnTo>
                    <a:pt x="4233333" y="1735667"/>
                  </a:lnTo>
                  <a:cubicBezTo>
                    <a:pt x="4244622" y="1732845"/>
                    <a:pt x="4255841" y="1729724"/>
                    <a:pt x="4267200" y="1727200"/>
                  </a:cubicBezTo>
                  <a:cubicBezTo>
                    <a:pt x="4281248" y="1724078"/>
                    <a:pt x="4295572" y="1722223"/>
                    <a:pt x="4309533" y="1718733"/>
                  </a:cubicBezTo>
                  <a:cubicBezTo>
                    <a:pt x="4329466" y="1713750"/>
                    <a:pt x="4348978" y="1707206"/>
                    <a:pt x="4368800" y="1701800"/>
                  </a:cubicBezTo>
                  <a:cubicBezTo>
                    <a:pt x="4380026" y="1698738"/>
                    <a:pt x="4391051" y="1694016"/>
                    <a:pt x="4402667" y="1693333"/>
                  </a:cubicBezTo>
                  <a:cubicBezTo>
                    <a:pt x="4487235" y="1688359"/>
                    <a:pt x="4572000" y="1687689"/>
                    <a:pt x="4656667" y="1684867"/>
                  </a:cubicBezTo>
                  <a:cubicBezTo>
                    <a:pt x="4715323" y="1675091"/>
                    <a:pt x="4727424" y="1675266"/>
                    <a:pt x="4792133" y="1651000"/>
                  </a:cubicBezTo>
                  <a:cubicBezTo>
                    <a:pt x="4834294" y="1635190"/>
                    <a:pt x="4847003" y="1620607"/>
                    <a:pt x="4885267" y="1600200"/>
                  </a:cubicBezTo>
                  <a:cubicBezTo>
                    <a:pt x="4913108" y="1585352"/>
                    <a:pt x="4940931" y="1570296"/>
                    <a:pt x="4969933" y="1557867"/>
                  </a:cubicBezTo>
                  <a:cubicBezTo>
                    <a:pt x="5020032" y="1536396"/>
                    <a:pt x="5072234" y="1520071"/>
                    <a:pt x="5122333" y="1498600"/>
                  </a:cubicBezTo>
                  <a:cubicBezTo>
                    <a:pt x="5142089" y="1490133"/>
                    <a:pt x="5161644" y="1481182"/>
                    <a:pt x="5181600" y="1473200"/>
                  </a:cubicBezTo>
                  <a:cubicBezTo>
                    <a:pt x="5234384" y="1452086"/>
                    <a:pt x="5249894" y="1447613"/>
                    <a:pt x="5300133" y="1430867"/>
                  </a:cubicBezTo>
                  <a:cubicBezTo>
                    <a:pt x="5314244" y="1419578"/>
                    <a:pt x="5326556" y="1405568"/>
                    <a:pt x="5342467" y="1397000"/>
                  </a:cubicBezTo>
                  <a:cubicBezTo>
                    <a:pt x="5396816" y="1367735"/>
                    <a:pt x="5402584" y="1375620"/>
                    <a:pt x="5452533" y="1363133"/>
                  </a:cubicBezTo>
                  <a:cubicBezTo>
                    <a:pt x="5618897" y="1321542"/>
                    <a:pt x="5406076" y="1367731"/>
                    <a:pt x="5571067" y="1337733"/>
                  </a:cubicBezTo>
                  <a:cubicBezTo>
                    <a:pt x="5595001" y="1333381"/>
                    <a:pt x="5623073" y="1322144"/>
                    <a:pt x="5647267" y="1320800"/>
                  </a:cubicBezTo>
                  <a:cubicBezTo>
                    <a:pt x="5734666" y="1315944"/>
                    <a:pt x="5822244" y="1315155"/>
                    <a:pt x="5909733" y="1312333"/>
                  </a:cubicBezTo>
                  <a:cubicBezTo>
                    <a:pt x="5968879" y="1306419"/>
                    <a:pt x="6079855" y="1296026"/>
                    <a:pt x="6129867" y="1286933"/>
                  </a:cubicBezTo>
                  <a:cubicBezTo>
                    <a:pt x="6147428" y="1283740"/>
                    <a:pt x="6162906" y="1271776"/>
                    <a:pt x="6180667" y="1270000"/>
                  </a:cubicBezTo>
                  <a:cubicBezTo>
                    <a:pt x="6248123" y="1263254"/>
                    <a:pt x="6316109" y="1263684"/>
                    <a:pt x="6383867" y="1261533"/>
                  </a:cubicBezTo>
                  <a:lnTo>
                    <a:pt x="6714067" y="1253067"/>
                  </a:lnTo>
                  <a:cubicBezTo>
                    <a:pt x="6952090" y="1262587"/>
                    <a:pt x="7027094" y="1270015"/>
                    <a:pt x="7298267" y="1253067"/>
                  </a:cubicBezTo>
                  <a:cubicBezTo>
                    <a:pt x="7355232" y="1249507"/>
                    <a:pt x="7411156" y="1236134"/>
                    <a:pt x="7467600" y="1227667"/>
                  </a:cubicBezTo>
                  <a:cubicBezTo>
                    <a:pt x="7641465" y="1169712"/>
                    <a:pt x="7496532" y="1219068"/>
                    <a:pt x="7814733" y="1100667"/>
                  </a:cubicBezTo>
                  <a:cubicBezTo>
                    <a:pt x="7845693" y="1089147"/>
                    <a:pt x="7879541" y="1083796"/>
                    <a:pt x="7907867" y="1066800"/>
                  </a:cubicBezTo>
                  <a:cubicBezTo>
                    <a:pt x="7921978" y="1058333"/>
                    <a:pt x="7936245" y="1050122"/>
                    <a:pt x="7950200" y="1041400"/>
                  </a:cubicBezTo>
                  <a:cubicBezTo>
                    <a:pt x="7958829" y="1036007"/>
                    <a:pt x="7966499" y="1029018"/>
                    <a:pt x="7975600" y="1024467"/>
                  </a:cubicBezTo>
                  <a:cubicBezTo>
                    <a:pt x="7983582" y="1020476"/>
                    <a:pt x="7992797" y="1019516"/>
                    <a:pt x="8001000" y="1016000"/>
                  </a:cubicBezTo>
                  <a:cubicBezTo>
                    <a:pt x="8029346" y="1003852"/>
                    <a:pt x="8050433" y="989727"/>
                    <a:pt x="8077200" y="973667"/>
                  </a:cubicBezTo>
                  <a:cubicBezTo>
                    <a:pt x="8088489" y="959556"/>
                    <a:pt x="8098978" y="944765"/>
                    <a:pt x="8111067" y="931333"/>
                  </a:cubicBezTo>
                  <a:cubicBezTo>
                    <a:pt x="8124417" y="916500"/>
                    <a:pt x="8141662" y="905139"/>
                    <a:pt x="8153400" y="889000"/>
                  </a:cubicBezTo>
                  <a:cubicBezTo>
                    <a:pt x="8164535" y="873689"/>
                    <a:pt x="8169606" y="854750"/>
                    <a:pt x="8178800" y="838200"/>
                  </a:cubicBezTo>
                  <a:cubicBezTo>
                    <a:pt x="8183742" y="829305"/>
                    <a:pt x="8191182" y="821901"/>
                    <a:pt x="8195733" y="812800"/>
                  </a:cubicBezTo>
                  <a:cubicBezTo>
                    <a:pt x="8209536" y="785193"/>
                    <a:pt x="8202911" y="769122"/>
                    <a:pt x="8212667" y="736600"/>
                  </a:cubicBezTo>
                  <a:cubicBezTo>
                    <a:pt x="8216294" y="724511"/>
                    <a:pt x="8223956" y="714022"/>
                    <a:pt x="8229600" y="702733"/>
                  </a:cubicBezTo>
                  <a:cubicBezTo>
                    <a:pt x="8232422" y="680155"/>
                    <a:pt x="8235060" y="657554"/>
                    <a:pt x="8238067" y="635000"/>
                  </a:cubicBezTo>
                  <a:cubicBezTo>
                    <a:pt x="8240704" y="615219"/>
                    <a:pt x="8247176" y="595679"/>
                    <a:pt x="8246533" y="575733"/>
                  </a:cubicBezTo>
                  <a:cubicBezTo>
                    <a:pt x="8244342" y="507800"/>
                    <a:pt x="8238583" y="439905"/>
                    <a:pt x="8229600" y="372533"/>
                  </a:cubicBezTo>
                  <a:cubicBezTo>
                    <a:pt x="8227241" y="354840"/>
                    <a:pt x="8218311" y="338666"/>
                    <a:pt x="8212667" y="321733"/>
                  </a:cubicBezTo>
                  <a:cubicBezTo>
                    <a:pt x="8201378" y="287867"/>
                    <a:pt x="8212666" y="299155"/>
                    <a:pt x="8178800" y="287867"/>
                  </a:cubicBezTo>
                  <a:cubicBezTo>
                    <a:pt x="8171109" y="276330"/>
                    <a:pt x="8158338" y="253576"/>
                    <a:pt x="8144933" y="245533"/>
                  </a:cubicBezTo>
                  <a:cubicBezTo>
                    <a:pt x="8076369" y="204395"/>
                    <a:pt x="8092222" y="215542"/>
                    <a:pt x="8026400" y="203200"/>
                  </a:cubicBezTo>
                  <a:cubicBezTo>
                    <a:pt x="7998112" y="197896"/>
                    <a:pt x="7941733" y="186267"/>
                    <a:pt x="7941733" y="186267"/>
                  </a:cubicBezTo>
                  <a:cubicBezTo>
                    <a:pt x="7919404" y="175102"/>
                    <a:pt x="7889323" y="158888"/>
                    <a:pt x="7865533" y="152400"/>
                  </a:cubicBezTo>
                  <a:cubicBezTo>
                    <a:pt x="7848971" y="147883"/>
                    <a:pt x="7831567" y="147300"/>
                    <a:pt x="7814733" y="143933"/>
                  </a:cubicBezTo>
                  <a:cubicBezTo>
                    <a:pt x="7803323" y="141651"/>
                    <a:pt x="7792226" y="137991"/>
                    <a:pt x="7780867" y="135467"/>
                  </a:cubicBezTo>
                  <a:cubicBezTo>
                    <a:pt x="7766819" y="132345"/>
                    <a:pt x="7752581" y="130122"/>
                    <a:pt x="7738533" y="127000"/>
                  </a:cubicBezTo>
                  <a:cubicBezTo>
                    <a:pt x="7691662" y="116584"/>
                    <a:pt x="7710761" y="117179"/>
                    <a:pt x="7653867" y="110067"/>
                  </a:cubicBezTo>
                  <a:cubicBezTo>
                    <a:pt x="7588472" y="101893"/>
                    <a:pt x="7569747" y="104008"/>
                    <a:pt x="7509933" y="93133"/>
                  </a:cubicBezTo>
                  <a:cubicBezTo>
                    <a:pt x="7498485" y="91052"/>
                    <a:pt x="7487426" y="87191"/>
                    <a:pt x="7476067" y="84667"/>
                  </a:cubicBezTo>
                  <a:cubicBezTo>
                    <a:pt x="7462019" y="81545"/>
                    <a:pt x="7447694" y="79690"/>
                    <a:pt x="7433733" y="76200"/>
                  </a:cubicBezTo>
                  <a:cubicBezTo>
                    <a:pt x="7425075" y="74035"/>
                    <a:pt x="7416881" y="70298"/>
                    <a:pt x="7408333" y="67733"/>
                  </a:cubicBezTo>
                  <a:cubicBezTo>
                    <a:pt x="7388654" y="61829"/>
                    <a:pt x="7368889" y="56206"/>
                    <a:pt x="7349067" y="50800"/>
                  </a:cubicBezTo>
                  <a:cubicBezTo>
                    <a:pt x="7337841" y="47738"/>
                    <a:pt x="7326720" y="43979"/>
                    <a:pt x="7315200" y="42333"/>
                  </a:cubicBezTo>
                  <a:cubicBezTo>
                    <a:pt x="7287122" y="38322"/>
                    <a:pt x="7258755" y="36689"/>
                    <a:pt x="7230533" y="33867"/>
                  </a:cubicBezTo>
                  <a:cubicBezTo>
                    <a:pt x="7219244" y="31045"/>
                    <a:pt x="7207855" y="28597"/>
                    <a:pt x="7196667" y="25400"/>
                  </a:cubicBezTo>
                  <a:cubicBezTo>
                    <a:pt x="7178248" y="20137"/>
                    <a:pt x="7156430" y="10122"/>
                    <a:pt x="7137400" y="8467"/>
                  </a:cubicBezTo>
                  <a:cubicBezTo>
                    <a:pt x="7083905" y="3815"/>
                    <a:pt x="7030155" y="2822"/>
                    <a:pt x="6976533" y="0"/>
                  </a:cubicBezTo>
                  <a:cubicBezTo>
                    <a:pt x="6942666" y="2822"/>
                    <a:pt x="6908655" y="4252"/>
                    <a:pt x="6874933" y="8467"/>
                  </a:cubicBezTo>
                  <a:cubicBezTo>
                    <a:pt x="6863387" y="9910"/>
                    <a:pt x="6852426" y="14409"/>
                    <a:pt x="6841067" y="16933"/>
                  </a:cubicBezTo>
                  <a:cubicBezTo>
                    <a:pt x="6827019" y="20055"/>
                    <a:pt x="6812694" y="21910"/>
                    <a:pt x="6798733" y="25400"/>
                  </a:cubicBezTo>
                  <a:cubicBezTo>
                    <a:pt x="6790075" y="27565"/>
                    <a:pt x="6782084" y="32117"/>
                    <a:pt x="6773333" y="33867"/>
                  </a:cubicBezTo>
                  <a:cubicBezTo>
                    <a:pt x="6753765" y="37781"/>
                    <a:pt x="6733751" y="39052"/>
                    <a:pt x="6714067" y="42333"/>
                  </a:cubicBezTo>
                  <a:cubicBezTo>
                    <a:pt x="6662982" y="50847"/>
                    <a:pt x="6683544" y="49117"/>
                    <a:pt x="6637867" y="59267"/>
                  </a:cubicBezTo>
                  <a:cubicBezTo>
                    <a:pt x="6623819" y="62389"/>
                    <a:pt x="6609644" y="64911"/>
                    <a:pt x="6595533" y="67733"/>
                  </a:cubicBezTo>
                  <a:cubicBezTo>
                    <a:pt x="6584244" y="73378"/>
                    <a:pt x="6573641" y="80676"/>
                    <a:pt x="6561667" y="84667"/>
                  </a:cubicBezTo>
                  <a:cubicBezTo>
                    <a:pt x="6539588" y="92027"/>
                    <a:pt x="6516511" y="95956"/>
                    <a:pt x="6493933" y="101600"/>
                  </a:cubicBezTo>
                  <a:cubicBezTo>
                    <a:pt x="6388092" y="128060"/>
                    <a:pt x="6519668" y="94247"/>
                    <a:pt x="6434667" y="118533"/>
                  </a:cubicBezTo>
                  <a:cubicBezTo>
                    <a:pt x="6423478" y="121730"/>
                    <a:pt x="6411946" y="123656"/>
                    <a:pt x="6400800" y="127000"/>
                  </a:cubicBezTo>
                  <a:cubicBezTo>
                    <a:pt x="6383703" y="132129"/>
                    <a:pt x="6365965" y="135950"/>
                    <a:pt x="6350000" y="143933"/>
                  </a:cubicBezTo>
                  <a:cubicBezTo>
                    <a:pt x="6302540" y="167664"/>
                    <a:pt x="6327852" y="156180"/>
                    <a:pt x="6273800" y="177800"/>
                  </a:cubicBezTo>
                  <a:cubicBezTo>
                    <a:pt x="6218328" y="233272"/>
                    <a:pt x="6281401" y="175554"/>
                    <a:pt x="6214533" y="220133"/>
                  </a:cubicBezTo>
                  <a:cubicBezTo>
                    <a:pt x="6207891" y="224561"/>
                    <a:pt x="6204096" y="232427"/>
                    <a:pt x="6197600" y="237067"/>
                  </a:cubicBezTo>
                  <a:cubicBezTo>
                    <a:pt x="6184209" y="246632"/>
                    <a:pt x="6168797" y="253100"/>
                    <a:pt x="6155267" y="262467"/>
                  </a:cubicBezTo>
                  <a:cubicBezTo>
                    <a:pt x="6132063" y="278531"/>
                    <a:pt x="6111016" y="297612"/>
                    <a:pt x="6087533" y="313267"/>
                  </a:cubicBezTo>
                  <a:cubicBezTo>
                    <a:pt x="6070600" y="324556"/>
                    <a:pt x="6056040" y="340697"/>
                    <a:pt x="6036733" y="347133"/>
                  </a:cubicBezTo>
                  <a:cubicBezTo>
                    <a:pt x="6001680" y="358818"/>
                    <a:pt x="6018759" y="350650"/>
                    <a:pt x="5985933" y="372533"/>
                  </a:cubicBezTo>
                  <a:cubicBezTo>
                    <a:pt x="5974644" y="389466"/>
                    <a:pt x="5970270" y="414231"/>
                    <a:pt x="5952067" y="423333"/>
                  </a:cubicBezTo>
                  <a:cubicBezTo>
                    <a:pt x="5889398" y="454669"/>
                    <a:pt x="5944289" y="422760"/>
                    <a:pt x="5892800" y="465667"/>
                  </a:cubicBezTo>
                  <a:cubicBezTo>
                    <a:pt x="5884983" y="472181"/>
                    <a:pt x="5875126" y="475978"/>
                    <a:pt x="5867400" y="482600"/>
                  </a:cubicBezTo>
                  <a:cubicBezTo>
                    <a:pt x="5816265" y="526430"/>
                    <a:pt x="5854804" y="509377"/>
                    <a:pt x="5808133" y="524933"/>
                  </a:cubicBezTo>
                  <a:cubicBezTo>
                    <a:pt x="5802489" y="530578"/>
                    <a:pt x="5797586" y="537077"/>
                    <a:pt x="5791200" y="541867"/>
                  </a:cubicBezTo>
                  <a:cubicBezTo>
                    <a:pt x="5757769" y="566940"/>
                    <a:pt x="5731447" y="585693"/>
                    <a:pt x="5689600" y="592667"/>
                  </a:cubicBezTo>
                  <a:cubicBezTo>
                    <a:pt x="5655733" y="598311"/>
                    <a:pt x="5621309" y="601273"/>
                    <a:pt x="5588000" y="609600"/>
                  </a:cubicBezTo>
                  <a:cubicBezTo>
                    <a:pt x="5526617" y="624946"/>
                    <a:pt x="5565712" y="616909"/>
                    <a:pt x="5469467" y="626533"/>
                  </a:cubicBezTo>
                  <a:cubicBezTo>
                    <a:pt x="5461000" y="629355"/>
                    <a:pt x="5452800" y="633161"/>
                    <a:pt x="5444067" y="635000"/>
                  </a:cubicBezTo>
                  <a:cubicBezTo>
                    <a:pt x="5399110" y="644465"/>
                    <a:pt x="5308600" y="660400"/>
                    <a:pt x="5308600" y="660400"/>
                  </a:cubicBezTo>
                  <a:cubicBezTo>
                    <a:pt x="5288844" y="668867"/>
                    <a:pt x="5270185" y="680587"/>
                    <a:pt x="5249333" y="685800"/>
                  </a:cubicBezTo>
                  <a:cubicBezTo>
                    <a:pt x="5224540" y="691998"/>
                    <a:pt x="5198465" y="690889"/>
                    <a:pt x="5173133" y="694267"/>
                  </a:cubicBezTo>
                  <a:cubicBezTo>
                    <a:pt x="5156117" y="696536"/>
                    <a:pt x="5139197" y="699521"/>
                    <a:pt x="5122333" y="702733"/>
                  </a:cubicBezTo>
                  <a:cubicBezTo>
                    <a:pt x="5066087" y="713446"/>
                    <a:pt x="4904091" y="747987"/>
                    <a:pt x="4851400" y="753533"/>
                  </a:cubicBezTo>
                  <a:cubicBezTo>
                    <a:pt x="4792392" y="759744"/>
                    <a:pt x="4732867" y="759178"/>
                    <a:pt x="4673600" y="762000"/>
                  </a:cubicBezTo>
                  <a:cubicBezTo>
                    <a:pt x="4638360" y="769048"/>
                    <a:pt x="4630266" y="769970"/>
                    <a:pt x="4597400" y="778933"/>
                  </a:cubicBezTo>
                  <a:cubicBezTo>
                    <a:pt x="4577578" y="784339"/>
                    <a:pt x="4557985" y="790573"/>
                    <a:pt x="4538133" y="795867"/>
                  </a:cubicBezTo>
                  <a:cubicBezTo>
                    <a:pt x="4515646" y="801864"/>
                    <a:pt x="4492478" y="805440"/>
                    <a:pt x="4470400" y="812800"/>
                  </a:cubicBezTo>
                  <a:cubicBezTo>
                    <a:pt x="4461933" y="815622"/>
                    <a:pt x="4452982" y="817276"/>
                    <a:pt x="4445000" y="821267"/>
                  </a:cubicBezTo>
                  <a:cubicBezTo>
                    <a:pt x="4435899" y="825818"/>
                    <a:pt x="4429128" y="834627"/>
                    <a:pt x="4419600" y="838200"/>
                  </a:cubicBezTo>
                  <a:cubicBezTo>
                    <a:pt x="4406126" y="843253"/>
                    <a:pt x="4391228" y="843177"/>
                    <a:pt x="4377267" y="846667"/>
                  </a:cubicBezTo>
                  <a:cubicBezTo>
                    <a:pt x="4341298" y="855659"/>
                    <a:pt x="4353598" y="859107"/>
                    <a:pt x="4309533" y="872067"/>
                  </a:cubicBezTo>
                  <a:cubicBezTo>
                    <a:pt x="4276043" y="881917"/>
                    <a:pt x="4241051" y="886428"/>
                    <a:pt x="4207933" y="897467"/>
                  </a:cubicBezTo>
                  <a:cubicBezTo>
                    <a:pt x="4191000" y="903111"/>
                    <a:pt x="4174229" y="909271"/>
                    <a:pt x="4157133" y="914400"/>
                  </a:cubicBezTo>
                  <a:cubicBezTo>
                    <a:pt x="4145988" y="917744"/>
                    <a:pt x="4134412" y="919523"/>
                    <a:pt x="4123267" y="922867"/>
                  </a:cubicBezTo>
                  <a:cubicBezTo>
                    <a:pt x="4106171" y="927996"/>
                    <a:pt x="4089783" y="935471"/>
                    <a:pt x="4072467" y="939800"/>
                  </a:cubicBezTo>
                  <a:cubicBezTo>
                    <a:pt x="4024639" y="951757"/>
                    <a:pt x="4050011" y="945985"/>
                    <a:pt x="3996267" y="956733"/>
                  </a:cubicBezTo>
                  <a:cubicBezTo>
                    <a:pt x="3987800" y="962378"/>
                    <a:pt x="3979969" y="969116"/>
                    <a:pt x="3970867" y="973667"/>
                  </a:cubicBezTo>
                  <a:cubicBezTo>
                    <a:pt x="3952374" y="982914"/>
                    <a:pt x="3921067" y="986461"/>
                    <a:pt x="3903133" y="990600"/>
                  </a:cubicBezTo>
                  <a:cubicBezTo>
                    <a:pt x="3834016" y="1006550"/>
                    <a:pt x="3845259" y="1004247"/>
                    <a:pt x="3784600" y="1024467"/>
                  </a:cubicBezTo>
                  <a:cubicBezTo>
                    <a:pt x="3776133" y="1027289"/>
                    <a:pt x="3767182" y="1028942"/>
                    <a:pt x="3759200" y="1032933"/>
                  </a:cubicBezTo>
                  <a:cubicBezTo>
                    <a:pt x="3747911" y="1038578"/>
                    <a:pt x="3737151" y="1045435"/>
                    <a:pt x="3725333" y="1049867"/>
                  </a:cubicBezTo>
                  <a:cubicBezTo>
                    <a:pt x="3668018" y="1071360"/>
                    <a:pt x="3713850" y="1046322"/>
                    <a:pt x="3666067" y="1066800"/>
                  </a:cubicBezTo>
                  <a:cubicBezTo>
                    <a:pt x="3654466" y="1071772"/>
                    <a:pt x="3644018" y="1079301"/>
                    <a:pt x="3632200" y="1083733"/>
                  </a:cubicBezTo>
                  <a:cubicBezTo>
                    <a:pt x="3621304" y="1087819"/>
                    <a:pt x="3609229" y="1088114"/>
                    <a:pt x="3598333" y="1092200"/>
                  </a:cubicBezTo>
                  <a:cubicBezTo>
                    <a:pt x="3572964" y="1101713"/>
                    <a:pt x="3523417" y="1134592"/>
                    <a:pt x="3505200" y="1143000"/>
                  </a:cubicBezTo>
                  <a:cubicBezTo>
                    <a:pt x="3462270" y="1162814"/>
                    <a:pt x="3454551" y="1157778"/>
                    <a:pt x="3412067" y="1168400"/>
                  </a:cubicBezTo>
                  <a:cubicBezTo>
                    <a:pt x="3403409" y="1170565"/>
                    <a:pt x="3395248" y="1174415"/>
                    <a:pt x="3386667" y="1176867"/>
                  </a:cubicBezTo>
                  <a:cubicBezTo>
                    <a:pt x="3375478" y="1180064"/>
                    <a:pt x="3364089" y="1182511"/>
                    <a:pt x="3352800" y="1185333"/>
                  </a:cubicBezTo>
                  <a:cubicBezTo>
                    <a:pt x="3295526" y="1213971"/>
                    <a:pt x="3340216" y="1196088"/>
                    <a:pt x="3259667" y="1210733"/>
                  </a:cubicBezTo>
                  <a:cubicBezTo>
                    <a:pt x="3248218" y="1212815"/>
                    <a:pt x="3237159" y="1216676"/>
                    <a:pt x="3225800" y="1219200"/>
                  </a:cubicBezTo>
                  <a:cubicBezTo>
                    <a:pt x="3171788" y="1231203"/>
                    <a:pt x="3191513" y="1225099"/>
                    <a:pt x="3132667" y="1236133"/>
                  </a:cubicBezTo>
                  <a:cubicBezTo>
                    <a:pt x="3082878" y="1245468"/>
                    <a:pt x="3021499" y="1258306"/>
                    <a:pt x="2971800" y="1270000"/>
                  </a:cubicBezTo>
                  <a:cubicBezTo>
                    <a:pt x="2949146" y="1275330"/>
                    <a:pt x="2926645" y="1281289"/>
                    <a:pt x="2904067" y="1286933"/>
                  </a:cubicBezTo>
                  <a:cubicBezTo>
                    <a:pt x="2877101" y="1293675"/>
                    <a:pt x="2855812" y="1299568"/>
                    <a:pt x="2827867" y="1303867"/>
                  </a:cubicBezTo>
                  <a:cubicBezTo>
                    <a:pt x="2805378" y="1307327"/>
                    <a:pt x="2782711" y="1309511"/>
                    <a:pt x="2760133" y="1312333"/>
                  </a:cubicBezTo>
                  <a:cubicBezTo>
                    <a:pt x="2683507" y="1331491"/>
                    <a:pt x="2743710" y="1318568"/>
                    <a:pt x="2599267" y="1329267"/>
                  </a:cubicBezTo>
                  <a:lnTo>
                    <a:pt x="2497667" y="1337733"/>
                  </a:lnTo>
                  <a:cubicBezTo>
                    <a:pt x="2378354" y="1397391"/>
                    <a:pt x="2491969" y="1346508"/>
                    <a:pt x="2184400" y="1363133"/>
                  </a:cubicBezTo>
                  <a:cubicBezTo>
                    <a:pt x="2164192" y="1364225"/>
                    <a:pt x="2144456" y="1375236"/>
                    <a:pt x="2125133" y="1380067"/>
                  </a:cubicBezTo>
                  <a:cubicBezTo>
                    <a:pt x="2092127" y="1388318"/>
                    <a:pt x="2056974" y="1392223"/>
                    <a:pt x="2023533" y="1397000"/>
                  </a:cubicBezTo>
                  <a:cubicBezTo>
                    <a:pt x="2006600" y="1402644"/>
                    <a:pt x="1989508" y="1407833"/>
                    <a:pt x="1972733" y="1413933"/>
                  </a:cubicBezTo>
                  <a:cubicBezTo>
                    <a:pt x="1958450" y="1419127"/>
                    <a:pt x="1945194" y="1427386"/>
                    <a:pt x="1930400" y="1430867"/>
                  </a:cubicBezTo>
                  <a:cubicBezTo>
                    <a:pt x="1700000" y="1485079"/>
                    <a:pt x="1165307" y="1455794"/>
                    <a:pt x="1126067" y="1456267"/>
                  </a:cubicBezTo>
                  <a:cubicBezTo>
                    <a:pt x="1117600" y="1459089"/>
                    <a:pt x="1109470" y="1463266"/>
                    <a:pt x="1100667" y="1464733"/>
                  </a:cubicBezTo>
                  <a:cubicBezTo>
                    <a:pt x="997502" y="1481927"/>
                    <a:pt x="890553" y="1473200"/>
                    <a:pt x="787400" y="1473200"/>
                  </a:cubicBezTo>
                  <a:lnTo>
                    <a:pt x="787400" y="1473200"/>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grpSp>
    </p:spTree>
    <p:extLst>
      <p:ext uri="{BB962C8B-B14F-4D97-AF65-F5344CB8AC3E}">
        <p14:creationId xmlns:p14="http://schemas.microsoft.com/office/powerpoint/2010/main" val="160924984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F594C3C-7286-47A5-99CA-108C6629FCC4}"/>
              </a:ext>
            </a:extLst>
          </p:cNvPr>
          <p:cNvSpPr>
            <a:spLocks noGrp="1"/>
          </p:cNvSpPr>
          <p:nvPr>
            <p:ph type="title"/>
          </p:nvPr>
        </p:nvSpPr>
        <p:spPr/>
        <p:txBody>
          <a:bodyPr>
            <a:normAutofit/>
          </a:bodyPr>
          <a:lstStyle/>
          <a:p>
            <a:r>
              <a:rPr lang="en-US" altLang="zh-TW" dirty="0"/>
              <a:t>Competition/Cooperation among ions</a:t>
            </a:r>
            <a:endParaRPr lang="zh-TW" altLang="en-US" dirty="0"/>
          </a:p>
        </p:txBody>
      </p:sp>
      <p:sp>
        <p:nvSpPr>
          <p:cNvPr id="6" name="內容版面配置區 5">
            <a:extLst>
              <a:ext uri="{FF2B5EF4-FFF2-40B4-BE49-F238E27FC236}">
                <a16:creationId xmlns:a16="http://schemas.microsoft.com/office/drawing/2014/main" id="{E1350922-2C2C-4B37-8D1C-AA941023994F}"/>
              </a:ext>
            </a:extLst>
          </p:cNvPr>
          <p:cNvSpPr>
            <a:spLocks noGrp="1"/>
          </p:cNvSpPr>
          <p:nvPr>
            <p:ph idx="1"/>
          </p:nvPr>
        </p:nvSpPr>
        <p:spPr>
          <a:xfrm>
            <a:off x="6816080" y="1600201"/>
            <a:ext cx="3851920" cy="4525963"/>
          </a:xfrm>
        </p:spPr>
        <p:txBody>
          <a:bodyPr>
            <a:normAutofit fontScale="92500"/>
          </a:bodyPr>
          <a:lstStyle/>
          <a:p>
            <a:r>
              <a:rPr lang="en-US" altLang="zh-TW" sz="2400" dirty="0"/>
              <a:t>Ions in same quadrant are competing</a:t>
            </a:r>
          </a:p>
          <a:p>
            <a:r>
              <a:rPr lang="en-US" altLang="zh-TW" sz="2400" dirty="0"/>
              <a:t>Plant preferred ions with low atomic weight x valence</a:t>
            </a:r>
          </a:p>
          <a:p>
            <a:pPr lvl="1"/>
            <a:r>
              <a:rPr lang="en-US" altLang="zh-TW" sz="2000" dirty="0"/>
              <a:t>NH</a:t>
            </a:r>
            <a:r>
              <a:rPr lang="en-US" altLang="zh-TW" sz="2000" baseline="-25000" dirty="0"/>
              <a:t>4</a:t>
            </a:r>
            <a:r>
              <a:rPr lang="en-US" altLang="zh-TW" sz="2000" baseline="30000" dirty="0"/>
              <a:t>+</a:t>
            </a:r>
            <a:r>
              <a:rPr lang="en-US" altLang="zh-TW" sz="2000" dirty="0"/>
              <a:t>&gt;Na</a:t>
            </a:r>
            <a:r>
              <a:rPr lang="en-US" altLang="zh-TW" sz="2000" baseline="30000" dirty="0"/>
              <a:t>+</a:t>
            </a:r>
            <a:r>
              <a:rPr lang="en-US" altLang="zh-TW" sz="2000" dirty="0"/>
              <a:t>&gt;K</a:t>
            </a:r>
            <a:r>
              <a:rPr lang="en-US" altLang="zh-TW" sz="2000" baseline="30000" dirty="0"/>
              <a:t>+</a:t>
            </a:r>
            <a:r>
              <a:rPr lang="en-US" altLang="zh-TW" sz="2000" dirty="0"/>
              <a:t>&gt;Mg</a:t>
            </a:r>
            <a:r>
              <a:rPr lang="en-US" altLang="zh-TW" sz="2000" baseline="30000" dirty="0"/>
              <a:t>+2</a:t>
            </a:r>
            <a:r>
              <a:rPr lang="en-US" altLang="zh-TW" sz="2000" dirty="0"/>
              <a:t>&gt;Ca</a:t>
            </a:r>
            <a:r>
              <a:rPr lang="en-US" altLang="zh-TW" sz="2000" baseline="30000" dirty="0"/>
              <a:t>+2</a:t>
            </a:r>
            <a:endParaRPr lang="en-US" altLang="zh-TW" sz="2000" dirty="0"/>
          </a:p>
          <a:p>
            <a:pPr marL="400050" lvl="1" indent="0" algn="ctr">
              <a:buNone/>
            </a:pPr>
            <a:r>
              <a:rPr lang="en-US" altLang="zh-TW" sz="2000" dirty="0"/>
              <a:t>18, 23, 39, 24*2, 40*2</a:t>
            </a:r>
          </a:p>
          <a:p>
            <a:r>
              <a:rPr lang="en-US" altLang="zh-TW" dirty="0"/>
              <a:t> </a:t>
            </a:r>
            <a:r>
              <a:rPr lang="en-US" altLang="zh-TW" sz="2400" dirty="0"/>
              <a:t>ions in different quadrants also affect one another</a:t>
            </a:r>
          </a:p>
          <a:p>
            <a:pPr lvl="1"/>
            <a:r>
              <a:rPr lang="en-US" altLang="zh-TW" sz="2000" dirty="0"/>
              <a:t>Macro affects micro, such as P up, inhibits Fe, Mn, Zn</a:t>
            </a:r>
          </a:p>
          <a:p>
            <a:pPr lvl="1"/>
            <a:r>
              <a:rPr lang="en-US" altLang="zh-TW" sz="2000" dirty="0"/>
              <a:t>Micro affects macro, such as Si, B up, promotes Ca</a:t>
            </a:r>
          </a:p>
          <a:p>
            <a:endParaRPr lang="zh-TW" altLang="en-US" sz="2400" dirty="0"/>
          </a:p>
        </p:txBody>
      </p:sp>
      <p:grpSp>
        <p:nvGrpSpPr>
          <p:cNvPr id="10" name="群組 9">
            <a:extLst>
              <a:ext uri="{FF2B5EF4-FFF2-40B4-BE49-F238E27FC236}">
                <a16:creationId xmlns:a16="http://schemas.microsoft.com/office/drawing/2014/main" id="{78B028E9-0D00-4AA4-8226-1353B5008C47}"/>
              </a:ext>
            </a:extLst>
          </p:cNvPr>
          <p:cNvGrpSpPr/>
          <p:nvPr/>
        </p:nvGrpSpPr>
        <p:grpSpPr>
          <a:xfrm>
            <a:off x="1495989" y="1495275"/>
            <a:ext cx="5760640" cy="5440362"/>
            <a:chOff x="-28011" y="1495275"/>
            <a:chExt cx="5760640" cy="5440362"/>
          </a:xfrm>
        </p:grpSpPr>
        <p:grpSp>
          <p:nvGrpSpPr>
            <p:cNvPr id="9" name="群組 8">
              <a:extLst>
                <a:ext uri="{FF2B5EF4-FFF2-40B4-BE49-F238E27FC236}">
                  <a16:creationId xmlns:a16="http://schemas.microsoft.com/office/drawing/2014/main" id="{6AD59AC3-EBC8-4E54-971D-146C27976D55}"/>
                </a:ext>
              </a:extLst>
            </p:cNvPr>
            <p:cNvGrpSpPr/>
            <p:nvPr/>
          </p:nvGrpSpPr>
          <p:grpSpPr>
            <a:xfrm>
              <a:off x="-28011" y="1495275"/>
              <a:ext cx="5760640" cy="5440362"/>
              <a:chOff x="-28011" y="1460770"/>
              <a:chExt cx="5760640" cy="5440362"/>
            </a:xfrm>
          </p:grpSpPr>
          <p:pic>
            <p:nvPicPr>
              <p:cNvPr id="3" name="圖片 2">
                <a:extLst>
                  <a:ext uri="{FF2B5EF4-FFF2-40B4-BE49-F238E27FC236}">
                    <a16:creationId xmlns:a16="http://schemas.microsoft.com/office/drawing/2014/main" id="{BB870D91-0050-4253-AD0C-6EB73BAE5B49}"/>
                  </a:ext>
                </a:extLst>
              </p:cNvPr>
              <p:cNvPicPr/>
              <p:nvPr/>
            </p:nvPicPr>
            <p:blipFill rotWithShape="1">
              <a:blip r:embed="rId2" cstate="print">
                <a:extLst>
                  <a:ext uri="{28A0092B-C50C-407E-A947-70E740481C1C}">
                    <a14:useLocalDpi xmlns:a14="http://schemas.microsoft.com/office/drawing/2010/main" val="0"/>
                  </a:ext>
                </a:extLst>
              </a:blip>
              <a:srcRect l="14602" r="25470"/>
              <a:stretch/>
            </p:blipFill>
            <p:spPr>
              <a:xfrm>
                <a:off x="-28011" y="1460770"/>
                <a:ext cx="5760640" cy="5440362"/>
              </a:xfrm>
              <a:prstGeom prst="rect">
                <a:avLst/>
              </a:prstGeom>
            </p:spPr>
          </p:pic>
          <p:sp>
            <p:nvSpPr>
              <p:cNvPr id="7" name="矩形 6">
                <a:extLst>
                  <a:ext uri="{FF2B5EF4-FFF2-40B4-BE49-F238E27FC236}">
                    <a16:creationId xmlns:a16="http://schemas.microsoft.com/office/drawing/2014/main" id="{8C4B8010-8D84-4110-9C02-B8C5F6415513}"/>
                  </a:ext>
                </a:extLst>
              </p:cNvPr>
              <p:cNvSpPr/>
              <p:nvPr/>
            </p:nvSpPr>
            <p:spPr>
              <a:xfrm>
                <a:off x="2221614" y="5200324"/>
                <a:ext cx="648072" cy="461665"/>
              </a:xfrm>
              <a:prstGeom prst="rect">
                <a:avLst/>
              </a:prstGeom>
              <a:solidFill>
                <a:srgbClr val="395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sp>
            <p:nvSpPr>
              <p:cNvPr id="8" name="矩形 7">
                <a:extLst>
                  <a:ext uri="{FF2B5EF4-FFF2-40B4-BE49-F238E27FC236}">
                    <a16:creationId xmlns:a16="http://schemas.microsoft.com/office/drawing/2014/main" id="{3A333B88-BF5D-4ED6-B241-783B0F571C8F}"/>
                  </a:ext>
                </a:extLst>
              </p:cNvPr>
              <p:cNvSpPr/>
              <p:nvPr/>
            </p:nvSpPr>
            <p:spPr>
              <a:xfrm>
                <a:off x="2892656" y="5200324"/>
                <a:ext cx="751866" cy="461665"/>
              </a:xfrm>
              <a:prstGeom prst="rect">
                <a:avLst/>
              </a:prstGeom>
              <a:solidFill>
                <a:srgbClr val="92D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grpSp>
        <p:sp>
          <p:nvSpPr>
            <p:cNvPr id="4" name="文字方塊 3">
              <a:extLst>
                <a:ext uri="{FF2B5EF4-FFF2-40B4-BE49-F238E27FC236}">
                  <a16:creationId xmlns:a16="http://schemas.microsoft.com/office/drawing/2014/main" id="{328D17E1-3564-43C9-A6F4-2E8FDDD41F82}"/>
                </a:ext>
              </a:extLst>
            </p:cNvPr>
            <p:cNvSpPr txBox="1"/>
            <p:nvPr/>
          </p:nvSpPr>
          <p:spPr>
            <a:xfrm>
              <a:off x="1403648" y="3022066"/>
              <a:ext cx="1296144" cy="461665"/>
            </a:xfrm>
            <a:prstGeom prst="rect">
              <a:avLst/>
            </a:prstGeom>
            <a:solidFill>
              <a:srgbClr val="FE9900"/>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prstClr val="black"/>
                  </a:solidFill>
                  <a:effectLst/>
                  <a:uLnTx/>
                  <a:uFillTx/>
                  <a:latin typeface="Arial" charset="0"/>
                  <a:ea typeface="標楷體" pitchFamily="65" charset="-120"/>
                  <a:cs typeface="+mn-cs"/>
                </a:rPr>
                <a:t>Cation</a:t>
              </a:r>
              <a:endParaRPr kumimoji="1" lang="zh-TW" altLang="en-US" sz="2400" b="0" i="0" u="none" strike="noStrike" kern="1200" cap="none" spc="0" normalizeH="0" baseline="0" noProof="0" dirty="0">
                <a:ln>
                  <a:noFill/>
                </a:ln>
                <a:solidFill>
                  <a:prstClr val="black"/>
                </a:solidFill>
                <a:effectLst/>
                <a:uLnTx/>
                <a:uFillTx/>
                <a:latin typeface="Arial" charset="0"/>
                <a:ea typeface="標楷體" pitchFamily="65" charset="-120"/>
                <a:cs typeface="+mn-cs"/>
              </a:endParaRPr>
            </a:p>
          </p:txBody>
        </p:sp>
        <p:sp>
          <p:nvSpPr>
            <p:cNvPr id="5" name="文字方塊 4">
              <a:extLst>
                <a:ext uri="{FF2B5EF4-FFF2-40B4-BE49-F238E27FC236}">
                  <a16:creationId xmlns:a16="http://schemas.microsoft.com/office/drawing/2014/main" id="{B00461EE-9055-4E48-BDE6-DA7D92C46860}"/>
                </a:ext>
              </a:extLst>
            </p:cNvPr>
            <p:cNvSpPr txBox="1"/>
            <p:nvPr/>
          </p:nvSpPr>
          <p:spPr>
            <a:xfrm>
              <a:off x="3203848" y="2996952"/>
              <a:ext cx="1296144" cy="461665"/>
            </a:xfrm>
            <a:prstGeom prst="rect">
              <a:avLst/>
            </a:prstGeom>
            <a:solidFill>
              <a:srgbClr val="FFFFFF"/>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dirty="0">
                  <a:ln>
                    <a:noFill/>
                  </a:ln>
                  <a:solidFill>
                    <a:prstClr val="black"/>
                  </a:solidFill>
                  <a:effectLst/>
                  <a:uLnTx/>
                  <a:uFillTx/>
                  <a:latin typeface="Arial" charset="0"/>
                  <a:ea typeface="標楷體" pitchFamily="65" charset="-120"/>
                  <a:cs typeface="+mn-cs"/>
                </a:rPr>
                <a:t>Anion</a:t>
              </a:r>
              <a:endParaRPr kumimoji="1" lang="zh-TW" altLang="en-US" sz="2400" b="0" i="0" u="none" strike="noStrike" kern="1200" cap="none" spc="0" normalizeH="0" baseline="0" noProof="0" dirty="0">
                <a:ln>
                  <a:noFill/>
                </a:ln>
                <a:solidFill>
                  <a:prstClr val="black"/>
                </a:solidFill>
                <a:effectLst/>
                <a:uLnTx/>
                <a:uFillTx/>
                <a:latin typeface="Arial" charset="0"/>
                <a:ea typeface="標楷體" pitchFamily="65" charset="-120"/>
                <a:cs typeface="+mn-cs"/>
              </a:endParaRPr>
            </a:p>
          </p:txBody>
        </p:sp>
      </p:grpSp>
      <p:sp>
        <p:nvSpPr>
          <p:cNvPr id="11" name="文字方塊 10">
            <a:extLst>
              <a:ext uri="{FF2B5EF4-FFF2-40B4-BE49-F238E27FC236}">
                <a16:creationId xmlns:a16="http://schemas.microsoft.com/office/drawing/2014/main" id="{D4A1419B-EE62-4244-8D0F-60A7118D5272}"/>
              </a:ext>
            </a:extLst>
          </p:cNvPr>
          <p:cNvSpPr txBox="1"/>
          <p:nvPr/>
        </p:nvSpPr>
        <p:spPr>
          <a:xfrm>
            <a:off x="3719736" y="5301209"/>
            <a:ext cx="18002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800" b="0" i="0" u="sng" strike="noStrike" kern="1200" cap="none" spc="0" normalizeH="0" baseline="0" noProof="0" dirty="0">
                <a:ln>
                  <a:noFill/>
                </a:ln>
                <a:solidFill>
                  <a:srgbClr val="FFFF00"/>
                </a:solidFill>
                <a:effectLst/>
                <a:uLnTx/>
                <a:uFillTx/>
                <a:latin typeface="Arial" charset="0"/>
                <a:ea typeface="標楷體" pitchFamily="65" charset="-120"/>
                <a:cs typeface="+mn-cs"/>
              </a:rPr>
              <a:t>Trace</a:t>
            </a:r>
            <a:r>
              <a:rPr kumimoji="1" lang="en-US" altLang="zh-TW" sz="1800" b="0" i="0" u="none" strike="noStrike" kern="1200" cap="none" spc="0" normalizeH="0" baseline="0" noProof="0" dirty="0">
                <a:ln>
                  <a:noFill/>
                </a:ln>
                <a:solidFill>
                  <a:prstClr val="black"/>
                </a:solidFill>
                <a:effectLst/>
                <a:uLnTx/>
                <a:uFillTx/>
                <a:latin typeface="Arial" charset="0"/>
                <a:ea typeface="標楷體" pitchFamily="65" charset="-120"/>
                <a:cs typeface="+mn-cs"/>
              </a:rPr>
              <a:t> Element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srgbClr val="FFFF00"/>
                </a:solidFill>
                <a:effectLst/>
                <a:uLnTx/>
                <a:uFillTx/>
                <a:latin typeface="Arial" charset="0"/>
                <a:ea typeface="標楷體" pitchFamily="65" charset="-120"/>
                <a:cs typeface="+mn-cs"/>
              </a:rPr>
              <a:t>Micro </a:t>
            </a:r>
            <a:r>
              <a:rPr kumimoji="1" lang="en-US" altLang="zh-TW" sz="1800" b="0" i="0" u="none" strike="noStrike" kern="1200" cap="none" spc="0" normalizeH="0" baseline="0" noProof="0" dirty="0">
                <a:ln>
                  <a:noFill/>
                </a:ln>
                <a:solidFill>
                  <a:prstClr val="black"/>
                </a:solidFill>
                <a:effectLst/>
                <a:uLnTx/>
                <a:uFillTx/>
                <a:latin typeface="Arial" charset="0"/>
                <a:ea typeface="標楷體" pitchFamily="65" charset="-120"/>
                <a:cs typeface="+mn-cs"/>
              </a:rPr>
              <a:t>Element</a:t>
            </a:r>
            <a:endParaRPr kumimoji="1" lang="zh-TW" altLang="en-US" sz="1800" b="0" i="0" u="none" strike="noStrike" kern="1200" cap="none" spc="0" normalizeH="0" baseline="0" noProof="0" dirty="0">
              <a:ln>
                <a:noFill/>
              </a:ln>
              <a:solidFill>
                <a:prstClr val="black"/>
              </a:solidFill>
              <a:effectLst/>
              <a:uLnTx/>
              <a:uFillTx/>
              <a:latin typeface="Arial" charset="0"/>
              <a:ea typeface="標楷體" pitchFamily="65" charset="-120"/>
              <a:cs typeface="+mn-cs"/>
            </a:endParaRPr>
          </a:p>
        </p:txBody>
      </p:sp>
    </p:spTree>
    <p:extLst>
      <p:ext uri="{BB962C8B-B14F-4D97-AF65-F5344CB8AC3E}">
        <p14:creationId xmlns:p14="http://schemas.microsoft.com/office/powerpoint/2010/main" val="42803943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985A2C57-5E28-4645-906A-4CF2E7C42467}"/>
              </a:ext>
            </a:extLst>
          </p:cNvPr>
          <p:cNvSpPr>
            <a:spLocks noGrp="1"/>
          </p:cNvSpPr>
          <p:nvPr>
            <p:ph type="title"/>
          </p:nvPr>
        </p:nvSpPr>
        <p:spPr/>
        <p:txBody>
          <a:bodyPr/>
          <a:lstStyle/>
          <a:p>
            <a:r>
              <a:rPr lang="en-US" altLang="zh-TW" dirty="0"/>
              <a:t>AEA Antagonistic interactions</a:t>
            </a:r>
            <a:endParaRPr lang="zh-TW" altLang="en-US" dirty="0"/>
          </a:p>
        </p:txBody>
      </p:sp>
      <p:pic>
        <p:nvPicPr>
          <p:cNvPr id="5" name="圖片 4">
            <a:extLst>
              <a:ext uri="{FF2B5EF4-FFF2-40B4-BE49-F238E27FC236}">
                <a16:creationId xmlns:a16="http://schemas.microsoft.com/office/drawing/2014/main" id="{5112D947-C794-4BBE-8D16-FDF11A1282BB}"/>
              </a:ext>
            </a:extLst>
          </p:cNvPr>
          <p:cNvPicPr>
            <a:picLocks noChangeAspect="1"/>
          </p:cNvPicPr>
          <p:nvPr/>
        </p:nvPicPr>
        <p:blipFill rotWithShape="1">
          <a:blip r:embed="rId2"/>
          <a:srcRect l="38975" t="30400" r="37998" b="29762"/>
          <a:stretch/>
        </p:blipFill>
        <p:spPr>
          <a:xfrm>
            <a:off x="3503712" y="1268761"/>
            <a:ext cx="4952656" cy="4819673"/>
          </a:xfrm>
          <a:prstGeom prst="rect">
            <a:avLst/>
          </a:prstGeom>
        </p:spPr>
      </p:pic>
      <p:sp>
        <p:nvSpPr>
          <p:cNvPr id="6" name="矩形 5">
            <a:extLst>
              <a:ext uri="{FF2B5EF4-FFF2-40B4-BE49-F238E27FC236}">
                <a16:creationId xmlns:a16="http://schemas.microsoft.com/office/drawing/2014/main" id="{EA25F929-1B29-490F-8072-DB6B8406FFFD}"/>
              </a:ext>
            </a:extLst>
          </p:cNvPr>
          <p:cNvSpPr/>
          <p:nvPr/>
        </p:nvSpPr>
        <p:spPr>
          <a:xfrm>
            <a:off x="4734089" y="6109223"/>
            <a:ext cx="2723823"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black"/>
                </a:solidFill>
                <a:effectLst/>
                <a:uLnTx/>
                <a:uFillTx/>
                <a:latin typeface="SimSun" panose="02010600030101010101" pitchFamily="2" charset="-122"/>
                <a:ea typeface="新細明體" panose="02020500000000000000" pitchFamily="18" charset="-120"/>
                <a:cs typeface="Times New Roman" panose="02020603050405020304" pitchFamily="18" charset="0"/>
                <a:hlinkClick r:id="rId3"/>
              </a:rPr>
              <a:t>www.NovaCropControl.nl</a:t>
            </a:r>
            <a:endParaRPr kumimoji="1" lang="en-US" altLang="zh-TW" sz="1800" b="0" i="0" u="none" strike="noStrike" kern="1200" cap="none" spc="0" normalizeH="0" baseline="0" noProof="0" dirty="0">
              <a:ln>
                <a:noFill/>
              </a:ln>
              <a:solidFill>
                <a:prstClr val="black"/>
              </a:solidFill>
              <a:effectLst/>
              <a:uLnTx/>
              <a:uFillTx/>
              <a:latin typeface="SimSun" panose="02010600030101010101" pitchFamily="2" charset="-122"/>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dirty="0">
              <a:ln>
                <a:noFill/>
              </a:ln>
              <a:solidFill>
                <a:prstClr val="black"/>
              </a:solidFill>
              <a:effectLst/>
              <a:uLnTx/>
              <a:uFillTx/>
              <a:latin typeface="Arial" charset="0"/>
              <a:ea typeface="標楷體" pitchFamily="65" charset="-120"/>
              <a:cs typeface="+mn-cs"/>
            </a:endParaRPr>
          </a:p>
        </p:txBody>
      </p:sp>
      <p:sp>
        <p:nvSpPr>
          <p:cNvPr id="7" name="矩形 6">
            <a:extLst>
              <a:ext uri="{FF2B5EF4-FFF2-40B4-BE49-F238E27FC236}">
                <a16:creationId xmlns:a16="http://schemas.microsoft.com/office/drawing/2014/main" id="{50FC16D5-E43D-418E-B272-8C8663267932}"/>
              </a:ext>
            </a:extLst>
          </p:cNvPr>
          <p:cNvSpPr/>
          <p:nvPr/>
        </p:nvSpPr>
        <p:spPr>
          <a:xfrm>
            <a:off x="8572328" y="1628800"/>
            <a:ext cx="2095672" cy="1701748"/>
          </a:xfrm>
          <a:prstGeom prst="rect">
            <a:avLst/>
          </a:prstGeom>
        </p:spPr>
        <p:txBody>
          <a:bodyPr wrap="square">
            <a:spAutoFit/>
          </a:bodyPr>
          <a:lstStyle/>
          <a:p>
            <a:pPr marL="0" marR="0" lvl="0" indent="266700" algn="l" defTabSz="914400" rtl="0" eaLnBrk="1" fontAlgn="base" latinLnBrk="0" hangingPunct="1">
              <a:lnSpc>
                <a:spcPct val="150000"/>
              </a:lnSpc>
              <a:spcBef>
                <a:spcPct val="0"/>
              </a:spcBef>
              <a:spcAft>
                <a:spcPts val="0"/>
              </a:spcAft>
              <a:buClrTx/>
              <a:buSzTx/>
              <a:buFontTx/>
              <a:buNone/>
              <a:tabLst/>
              <a:defRPr/>
            </a:pPr>
            <a:r>
              <a:rPr kumimoji="1" lang="en-US" altLang="zh-TW" sz="1800" b="1" i="0" u="none" strike="noStrike" kern="1200" cap="none" spc="0" normalizeH="0" baseline="0" noProof="0" dirty="0">
                <a:ln>
                  <a:noFill/>
                </a:ln>
                <a:solidFill>
                  <a:prstClr val="black"/>
                </a:solidFill>
                <a:effectLst/>
                <a:uLnTx/>
                <a:uFillTx/>
                <a:latin typeface="Segoe UI Semibold" panose="020B0702040204020203" pitchFamily="34" charset="0"/>
                <a:ea typeface="新細明體" panose="02020500000000000000" pitchFamily="18" charset="-120"/>
                <a:cs typeface="Segoe UI Semibold" panose="020B0702040204020203" pitchFamily="34" charset="0"/>
              </a:rPr>
              <a:t>Low K </a:t>
            </a:r>
            <a:r>
              <a:rPr kumimoji="1" lang="en-US" altLang="zh-TW" sz="1800" b="1" i="0" u="none" strike="noStrike" kern="1200" cap="none" spc="0" normalizeH="0" baseline="0" noProof="0" dirty="0">
                <a:ln>
                  <a:noFill/>
                </a:ln>
                <a:solidFill>
                  <a:prstClr val="black"/>
                </a:solidFill>
                <a:effectLst/>
                <a:uLnTx/>
                <a:uFillTx/>
                <a:latin typeface="Segoe UI Semibold" panose="020B0702040204020203" pitchFamily="34" charset="0"/>
                <a:ea typeface="新細明體" panose="02020500000000000000" pitchFamily="18" charset="-120"/>
                <a:cs typeface="Segoe UI Semibold" panose="020B0702040204020203" pitchFamily="34" charset="0"/>
                <a:sym typeface="Wingdings" panose="05000000000000000000" pitchFamily="2" charset="2"/>
              </a:rPr>
              <a:t> </a:t>
            </a:r>
            <a:br>
              <a:rPr kumimoji="1" lang="en-US" altLang="zh-TW" sz="1800" b="1" i="0" u="none" strike="noStrike" kern="1200" cap="none" spc="0" normalizeH="0" baseline="0" noProof="0" dirty="0">
                <a:ln>
                  <a:noFill/>
                </a:ln>
                <a:solidFill>
                  <a:prstClr val="black"/>
                </a:solidFill>
                <a:effectLst/>
                <a:uLnTx/>
                <a:uFillTx/>
                <a:latin typeface="Segoe UI Semibold" panose="020B0702040204020203" pitchFamily="34" charset="0"/>
                <a:ea typeface="新細明體" panose="02020500000000000000" pitchFamily="18" charset="-120"/>
                <a:cs typeface="Segoe UI Semibold" panose="020B0702040204020203" pitchFamily="34" charset="0"/>
                <a:sym typeface="Wingdings" panose="05000000000000000000" pitchFamily="2" charset="2"/>
              </a:rPr>
            </a:br>
            <a:r>
              <a:rPr kumimoji="1" lang="en-US" altLang="zh-TW" sz="1800" b="1" i="0" u="none" strike="noStrike" kern="1200" cap="none" spc="0" normalizeH="0" baseline="0" noProof="0" dirty="0">
                <a:ln>
                  <a:noFill/>
                </a:ln>
                <a:solidFill>
                  <a:prstClr val="black"/>
                </a:solidFill>
                <a:effectLst/>
                <a:uLnTx/>
                <a:uFillTx/>
                <a:latin typeface="Segoe UI Semibold" panose="020B0702040204020203" pitchFamily="34" charset="0"/>
                <a:ea typeface="新細明體" panose="02020500000000000000" pitchFamily="18" charset="-120"/>
                <a:cs typeface="Segoe UI Semibold" panose="020B0702040204020203" pitchFamily="34" charset="0"/>
                <a:sym typeface="Wingdings" panose="05000000000000000000" pitchFamily="2" charset="2"/>
              </a:rPr>
              <a:t>High Mg  </a:t>
            </a:r>
            <a:br>
              <a:rPr kumimoji="1" lang="en-US" altLang="zh-TW" sz="1800" b="1" i="0" u="none" strike="noStrike" kern="1200" cap="none" spc="0" normalizeH="0" baseline="0" noProof="0" dirty="0">
                <a:ln>
                  <a:noFill/>
                </a:ln>
                <a:solidFill>
                  <a:prstClr val="black"/>
                </a:solidFill>
                <a:effectLst/>
                <a:uLnTx/>
                <a:uFillTx/>
                <a:latin typeface="Segoe UI Semibold" panose="020B0702040204020203" pitchFamily="34" charset="0"/>
                <a:ea typeface="新細明體" panose="02020500000000000000" pitchFamily="18" charset="-120"/>
                <a:cs typeface="Segoe UI Semibold" panose="020B0702040204020203" pitchFamily="34" charset="0"/>
                <a:sym typeface="Wingdings" panose="05000000000000000000" pitchFamily="2" charset="2"/>
              </a:rPr>
            </a:br>
            <a:r>
              <a:rPr kumimoji="1" lang="en-US" altLang="zh-TW" sz="1800" b="1" i="0" u="none" strike="noStrike" kern="1200" cap="none" spc="0" normalizeH="0" baseline="0" noProof="0" dirty="0">
                <a:ln>
                  <a:noFill/>
                </a:ln>
                <a:solidFill>
                  <a:prstClr val="black"/>
                </a:solidFill>
                <a:effectLst/>
                <a:uLnTx/>
                <a:uFillTx/>
                <a:latin typeface="Segoe UI Semibold" panose="020B0702040204020203" pitchFamily="34" charset="0"/>
                <a:ea typeface="新細明體" panose="02020500000000000000" pitchFamily="18" charset="-120"/>
                <a:cs typeface="Segoe UI Semibold" panose="020B0702040204020203" pitchFamily="34" charset="0"/>
                <a:sym typeface="Wingdings" panose="05000000000000000000" pitchFamily="2" charset="2"/>
              </a:rPr>
              <a:t>low NO3  </a:t>
            </a:r>
            <a:br>
              <a:rPr kumimoji="1" lang="en-US" altLang="zh-TW" sz="1800" b="1" i="0" u="none" strike="noStrike" kern="1200" cap="none" spc="0" normalizeH="0" baseline="0" noProof="0" dirty="0">
                <a:ln>
                  <a:noFill/>
                </a:ln>
                <a:solidFill>
                  <a:prstClr val="black"/>
                </a:solidFill>
                <a:effectLst/>
                <a:uLnTx/>
                <a:uFillTx/>
                <a:latin typeface="Segoe UI Semibold" panose="020B0702040204020203" pitchFamily="34" charset="0"/>
                <a:ea typeface="新細明體" panose="02020500000000000000" pitchFamily="18" charset="-120"/>
                <a:cs typeface="Segoe UI Semibold" panose="020B0702040204020203" pitchFamily="34" charset="0"/>
                <a:sym typeface="Wingdings" panose="05000000000000000000" pitchFamily="2" charset="2"/>
              </a:rPr>
            </a:br>
            <a:r>
              <a:rPr kumimoji="1" lang="en-US" altLang="zh-TW" sz="1800" b="1" i="0" u="none" strike="noStrike" kern="1200" cap="none" spc="0" normalizeH="0" baseline="0" noProof="0" dirty="0">
                <a:ln>
                  <a:noFill/>
                </a:ln>
                <a:solidFill>
                  <a:prstClr val="black"/>
                </a:solidFill>
                <a:effectLst/>
                <a:uLnTx/>
                <a:uFillTx/>
                <a:latin typeface="Segoe UI Semibold" panose="020B0702040204020203" pitchFamily="34" charset="0"/>
                <a:ea typeface="新細明體" panose="02020500000000000000" pitchFamily="18" charset="-120"/>
                <a:cs typeface="Segoe UI Semibold" panose="020B0702040204020203" pitchFamily="34" charset="0"/>
                <a:sym typeface="Wingdings" panose="05000000000000000000" pitchFamily="2" charset="2"/>
              </a:rPr>
              <a:t>high P  low Zn </a:t>
            </a:r>
            <a:endParaRPr kumimoji="1" lang="zh-TW" altLang="zh-TW" sz="1800" b="1" i="0" u="none" strike="noStrike" kern="1200" cap="none" spc="0" normalizeH="0" baseline="0" noProof="0" dirty="0">
              <a:ln>
                <a:noFill/>
              </a:ln>
              <a:solidFill>
                <a:prstClr val="black"/>
              </a:solidFill>
              <a:effectLst/>
              <a:uLnTx/>
              <a:uFillTx/>
              <a:latin typeface="Segoe UI Semibold" panose="020B0702040204020203" pitchFamily="34" charset="0"/>
              <a:ea typeface="標楷體" pitchFamily="65" charset="-120"/>
              <a:cs typeface="Segoe UI Semibold" panose="020B0702040204020203" pitchFamily="34" charset="0"/>
            </a:endParaRPr>
          </a:p>
        </p:txBody>
      </p:sp>
    </p:spTree>
    <p:extLst>
      <p:ext uri="{BB962C8B-B14F-4D97-AF65-F5344CB8AC3E}">
        <p14:creationId xmlns:p14="http://schemas.microsoft.com/office/powerpoint/2010/main" val="258037264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A095C7-22D9-4479-9169-6E6D34A3DD98}"/>
              </a:ext>
            </a:extLst>
          </p:cNvPr>
          <p:cNvSpPr>
            <a:spLocks noGrp="1"/>
          </p:cNvSpPr>
          <p:nvPr>
            <p:ph type="title"/>
          </p:nvPr>
        </p:nvSpPr>
        <p:spPr>
          <a:xfrm>
            <a:off x="1981200" y="274638"/>
            <a:ext cx="8229600" cy="634082"/>
          </a:xfrm>
        </p:spPr>
        <p:txBody>
          <a:bodyPr>
            <a:noAutofit/>
          </a:bodyPr>
          <a:lstStyle/>
          <a:p>
            <a:r>
              <a:rPr lang="en-US" altLang="zh-TW" sz="3600" dirty="0"/>
              <a:t>Biochemical sequence of nutrition in plants</a:t>
            </a:r>
            <a:endParaRPr lang="zh-TW" altLang="en-US" sz="3600" dirty="0"/>
          </a:p>
        </p:txBody>
      </p:sp>
      <p:pic>
        <p:nvPicPr>
          <p:cNvPr id="3" name="圖片 2">
            <a:extLst>
              <a:ext uri="{FF2B5EF4-FFF2-40B4-BE49-F238E27FC236}">
                <a16:creationId xmlns:a16="http://schemas.microsoft.com/office/drawing/2014/main" id="{80549BD7-2171-43D1-B13D-9D64F7BCD3BB}"/>
              </a:ext>
            </a:extLst>
          </p:cNvPr>
          <p:cNvPicPr>
            <a:picLocks noChangeAspect="1"/>
          </p:cNvPicPr>
          <p:nvPr/>
        </p:nvPicPr>
        <p:blipFill rotWithShape="1">
          <a:blip r:embed="rId2"/>
          <a:srcRect l="20863" t="29679" r="21651" b="8002"/>
          <a:stretch/>
        </p:blipFill>
        <p:spPr>
          <a:xfrm>
            <a:off x="1575340" y="1023261"/>
            <a:ext cx="9092661" cy="5544616"/>
          </a:xfrm>
          <a:prstGeom prst="rect">
            <a:avLst/>
          </a:prstGeom>
        </p:spPr>
      </p:pic>
    </p:spTree>
    <p:extLst>
      <p:ext uri="{BB962C8B-B14F-4D97-AF65-F5344CB8AC3E}">
        <p14:creationId xmlns:p14="http://schemas.microsoft.com/office/powerpoint/2010/main" val="337673236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nvPr>
        </p:nvGraphicFramePr>
        <p:xfrm>
          <a:off x="1721643" y="999942"/>
          <a:ext cx="8748713" cy="5557834"/>
        </p:xfrm>
        <a:graphic>
          <a:graphicData uri="http://schemas.openxmlformats.org/drawingml/2006/table">
            <a:tbl>
              <a:tblPr/>
              <a:tblGrid>
                <a:gridCol w="1065213">
                  <a:extLst>
                    <a:ext uri="{9D8B030D-6E8A-4147-A177-3AD203B41FA5}">
                      <a16:colId xmlns:a16="http://schemas.microsoft.com/office/drawing/2014/main" val="20000"/>
                    </a:ext>
                  </a:extLst>
                </a:gridCol>
                <a:gridCol w="1922735">
                  <a:extLst>
                    <a:ext uri="{9D8B030D-6E8A-4147-A177-3AD203B41FA5}">
                      <a16:colId xmlns:a16="http://schemas.microsoft.com/office/drawing/2014/main" val="20001"/>
                    </a:ext>
                  </a:extLst>
                </a:gridCol>
                <a:gridCol w="1223690">
                  <a:extLst>
                    <a:ext uri="{9D8B030D-6E8A-4147-A177-3AD203B41FA5}">
                      <a16:colId xmlns:a16="http://schemas.microsoft.com/office/drawing/2014/main" val="20002"/>
                    </a:ext>
                  </a:extLst>
                </a:gridCol>
                <a:gridCol w="1657350">
                  <a:extLst>
                    <a:ext uri="{9D8B030D-6E8A-4147-A177-3AD203B41FA5}">
                      <a16:colId xmlns:a16="http://schemas.microsoft.com/office/drawing/2014/main" val="20003"/>
                    </a:ext>
                  </a:extLst>
                </a:gridCol>
                <a:gridCol w="1150937">
                  <a:extLst>
                    <a:ext uri="{9D8B030D-6E8A-4147-A177-3AD203B41FA5}">
                      <a16:colId xmlns:a16="http://schemas.microsoft.com/office/drawing/2014/main" val="20004"/>
                    </a:ext>
                  </a:extLst>
                </a:gridCol>
                <a:gridCol w="720725">
                  <a:extLst>
                    <a:ext uri="{9D8B030D-6E8A-4147-A177-3AD203B41FA5}">
                      <a16:colId xmlns:a16="http://schemas.microsoft.com/office/drawing/2014/main" val="20005"/>
                    </a:ext>
                  </a:extLst>
                </a:gridCol>
                <a:gridCol w="1008063">
                  <a:extLst>
                    <a:ext uri="{9D8B030D-6E8A-4147-A177-3AD203B41FA5}">
                      <a16:colId xmlns:a16="http://schemas.microsoft.com/office/drawing/2014/main" val="20006"/>
                    </a:ext>
                  </a:extLst>
                </a:gridCol>
              </a:tblGrid>
              <a:tr h="573154">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Type of fertilizer</a:t>
                      </a:r>
                      <a:r>
                        <a:rPr kumimoji="0" lang="zh-TW" altLang="en-US" sz="16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zh-TW" altLang="en-US" sz="18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CCFF"/>
                    </a:solid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Molecular formula</a:t>
                      </a:r>
                      <a:r>
                        <a:rPr kumimoji="0" lang="zh-TW" altLang="en-US" sz="18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Molecular</a:t>
                      </a:r>
                      <a:r>
                        <a:rPr kumimoji="0" lang="zh-TW" altLang="en-US" sz="16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weight</a:t>
                      </a:r>
                      <a:r>
                        <a:rPr kumimoji="0" lang="zh-TW" altLang="en-US" sz="18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FFFF"/>
                    </a:solid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ion</a:t>
                      </a:r>
                      <a:r>
                        <a:rPr kumimoji="0" lang="zh-TW" altLang="en-US" sz="18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solubility</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a:noFill/>
                    </a:lnTlToBr>
                    <a:lnBlToTr>
                      <a:noFill/>
                    </a:lnBlToTr>
                    <a:solidFill>
                      <a:srgbClr val="FFCC9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purity</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a:noFill/>
                    </a:lnTlToBr>
                    <a:lnBlToTr>
                      <a:noFill/>
                    </a:lnBlToTr>
                    <a:solidFill>
                      <a:srgbClr val="99CC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Price</a:t>
                      </a:r>
                      <a:endParaRPr kumimoji="0" lang="zh-TW" altLang="en-US" sz="16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a:noFill/>
                    </a:lnTlToBr>
                    <a:lnBlToTr>
                      <a:noFill/>
                    </a:lnBlToTr>
                    <a:solidFill>
                      <a:srgbClr val="CCFFFF"/>
                    </a:solidFill>
                  </a:tcPr>
                </a:tc>
                <a:extLst>
                  <a:ext uri="{0D108BD9-81ED-4DB2-BD59-A6C34878D82A}">
                    <a16:rowId xmlns:a16="http://schemas.microsoft.com/office/drawing/2014/main" val="10000"/>
                  </a:ext>
                </a:extLst>
              </a:tr>
              <a:tr h="287371">
                <a:tc v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TW" altLang="en-US" sz="1800" b="0" i="0" u="none" strike="noStrike" cap="none" normalizeH="0" baseline="0" dirty="0">
                        <a:ln>
                          <a:noFill/>
                        </a:ln>
                        <a:solidFill>
                          <a:srgbClr val="000000"/>
                        </a:solidFill>
                        <a:effectLst/>
                        <a:latin typeface="標楷體" pitchFamily="65" charset="-120"/>
                        <a:ea typeface="標楷體" pitchFamily="65" charset="-120"/>
                      </a:endParaRP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lnTlToBr>
                      <a:noFill/>
                    </a:lnTlToBr>
                    <a:lnBlToTr>
                      <a:noFill/>
                    </a:lnBlToTr>
                    <a:solidFill>
                      <a:srgbClr val="CCCCFF"/>
                    </a:solidFill>
                  </a:tcPr>
                </a:tc>
                <a:tc v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TW" altLang="en-US" sz="1800" b="0" i="0" u="none" strike="noStrike" cap="none" normalizeH="0" baseline="0" dirty="0">
                        <a:ln>
                          <a:noFill/>
                        </a:ln>
                        <a:solidFill>
                          <a:srgbClr val="000000"/>
                        </a:solidFill>
                        <a:effectLst/>
                        <a:latin typeface="標楷體" pitchFamily="65" charset="-120"/>
                        <a:ea typeface="標楷體" pitchFamily="65" charset="-120"/>
                      </a:endParaRP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lnTlToBr>
                      <a:noFill/>
                    </a:lnTlToBr>
                    <a:lnBlToTr>
                      <a:noFill/>
                    </a:lnBlToTr>
                    <a:solidFill>
                      <a:srgbClr val="FFFFCC"/>
                    </a:solidFill>
                  </a:tcPr>
                </a:tc>
                <a:tc v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TW" altLang="en-US" sz="1800" b="0" i="0" u="none" strike="noStrike" cap="none" normalizeH="0" baseline="0" dirty="0">
                        <a:ln>
                          <a:noFill/>
                        </a:ln>
                        <a:solidFill>
                          <a:srgbClr val="000000"/>
                        </a:solidFill>
                        <a:effectLst/>
                        <a:latin typeface="標楷體" pitchFamily="65" charset="-120"/>
                        <a:ea typeface="標楷體" pitchFamily="65" charset="-120"/>
                      </a:endParaRP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lnTlToBr>
                      <a:noFill/>
                    </a:lnTlToBr>
                    <a:lnBlToTr>
                      <a:noFill/>
                    </a:lnBlToTr>
                    <a:solidFill>
                      <a:srgbClr val="CCFFFF"/>
                    </a:solidFill>
                  </a:tcPr>
                </a:tc>
                <a:tc v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zh-TW" altLang="en-US" sz="1800" b="0" i="0" u="none" strike="noStrike" cap="none" normalizeH="0" baseline="0" dirty="0">
                        <a:ln>
                          <a:noFill/>
                        </a:ln>
                        <a:solidFill>
                          <a:srgbClr val="000000"/>
                        </a:solidFill>
                        <a:effectLst/>
                        <a:latin typeface="標楷體" pitchFamily="65" charset="-120"/>
                        <a:ea typeface="標楷體" pitchFamily="65" charset="-120"/>
                      </a:endParaRP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20℃ g/l </a:t>
                      </a:r>
                      <a:endParaRPr kumimoji="0" lang="zh-TW" altLang="en-US" sz="18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zh-TW" altLang="en-US"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NT$/kg</a:t>
                      </a:r>
                      <a:r>
                        <a:rPr kumimoji="0" lang="zh-TW" altLang="en-US" sz="18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1"/>
                  </a:ext>
                </a:extLst>
              </a:tr>
              <a:tr h="28578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硝酸鉀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KNO</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3</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101</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K</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,NO</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3</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315</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95</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50~60</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71604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硝酸鈣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Ca(NO</a:t>
                      </a:r>
                      <a:r>
                        <a:rPr kumimoji="0" lang="en-US" altLang="zh-TW" sz="1800" b="0" i="0" u="none" strike="noStrike" cap="none" normalizeH="0" baseline="-2500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3</a:t>
                      </a:r>
                      <a:r>
                        <a:rPr kumimoji="0" lang="en-US" altLang="zh-TW" sz="18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en-US" altLang="zh-TW" sz="1800" b="0" i="0" u="none" strike="noStrike" cap="none" normalizeH="0" baseline="-2500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en-US" altLang="zh-TW" sz="18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‧4H</a:t>
                      </a:r>
                      <a:r>
                        <a:rPr kumimoji="0" lang="en-US" altLang="zh-TW" sz="1800" b="0" i="0" u="none" strike="noStrike" cap="none" normalizeH="0" baseline="-2500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en-US" altLang="zh-TW" sz="18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O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236</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Ca</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,2(NO</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3</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1270</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70</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20~27</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28578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磷酸銨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NH</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H</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PO</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115</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NH</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,H</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PO</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365</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98</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50~64</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28578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硫酸鎂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MgSO</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‧7H</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O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246</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Mg</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,SO</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252</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45</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44</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28578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硝酸銨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NH</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NO</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3</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80</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NH</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,NO</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3</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endPar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655</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98</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287371">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硫銨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(NH</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SO</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132</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2(NH</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),SO</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754</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94</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5.6</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r h="28578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氯化銨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NH</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Cl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53</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NH</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,Cl</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1630</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274351">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尿素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(NH</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CO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60</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NH</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1000</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98</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9.8</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9"/>
                  </a:ext>
                </a:extLst>
              </a:tr>
              <a:tr h="28578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硫酸鉀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K</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SO</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174</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2K</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,SO</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111</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90</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31</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0"/>
                  </a:ext>
                </a:extLst>
              </a:tr>
              <a:tr h="28578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氯化鉀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KCl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74</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K</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,Cl</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265</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95</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8.4</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1"/>
                  </a:ext>
                </a:extLst>
              </a:tr>
              <a:tr h="28578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氯化鈣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CaCl</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‧2H</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O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147</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Ca</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,Cl</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536</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75</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24</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2"/>
                  </a:ext>
                </a:extLst>
              </a:tr>
              <a:tr h="287371">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磷酸一鉀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KH</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PO</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136</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K</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,H</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2PO4</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endPar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227</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98</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70</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3"/>
                  </a:ext>
                </a:extLst>
              </a:tr>
              <a:tr h="28578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EDTA</a:t>
                      </a:r>
                      <a:r>
                        <a:rPr kumimoji="0" lang="zh-TW" altLang="en-US"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鐵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Fe</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EDTA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421</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Fe</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421</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12.5</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250</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4"/>
                  </a:ext>
                </a:extLst>
              </a:tr>
              <a:tr h="274351">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硼酸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H</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3</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BO</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3</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62</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B</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3</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46</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18</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55~60</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5"/>
                  </a:ext>
                </a:extLst>
              </a:tr>
              <a:tr h="285782">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硫酸錳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MnSO</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‧4H</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O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223</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Mn</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,SO</a:t>
                      </a:r>
                      <a:r>
                        <a:rPr kumimoji="0" lang="en-US" altLang="zh-TW" sz="1800" b="0" i="0" u="none" strike="noStrike" cap="none" normalizeH="0" baseline="-25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4</a:t>
                      </a:r>
                      <a:r>
                        <a:rPr kumimoji="0" lang="en-US" altLang="zh-TW" sz="1800" b="0" i="0" u="none" strike="noStrike" cap="none" normalizeH="0" baseline="3000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-2</a:t>
                      </a: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 </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500</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panose="02020603050405020304" pitchFamily="18" charset="0"/>
                          <a:ea typeface="標楷體" pitchFamily="65" charset="-120"/>
                          <a:cs typeface="Times New Roman" panose="02020603050405020304" pitchFamily="18" charset="0"/>
                        </a:rPr>
                        <a:t>99</a:t>
                      </a: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en-US" altLang="zh-TW" sz="1800" b="0" i="0" u="none" strike="noStrike" cap="none" normalizeH="0" baseline="0" dirty="0">
                        <a:ln>
                          <a:noFill/>
                        </a:ln>
                        <a:solidFill>
                          <a:srgbClr val="000000"/>
                        </a:solidFill>
                        <a:effectLst/>
                        <a:latin typeface="Times New Roman" panose="02020603050405020304" pitchFamily="18" charset="0"/>
                        <a:ea typeface="標楷體" pitchFamily="65" charset="-120"/>
                        <a:cs typeface="Times New Roman" panose="02020603050405020304"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6"/>
                  </a:ext>
                </a:extLst>
              </a:tr>
            </a:tbl>
          </a:graphicData>
        </a:graphic>
      </p:graphicFrame>
      <p:sp>
        <p:nvSpPr>
          <p:cNvPr id="3" name="標題 1">
            <a:extLst>
              <a:ext uri="{FF2B5EF4-FFF2-40B4-BE49-F238E27FC236}">
                <a16:creationId xmlns:a16="http://schemas.microsoft.com/office/drawing/2014/main" id="{D2B4C9C3-3990-4980-919C-5602C8F78FCA}"/>
              </a:ext>
            </a:extLst>
          </p:cNvPr>
          <p:cNvSpPr txBox="1">
            <a:spLocks/>
          </p:cNvSpPr>
          <p:nvPr/>
        </p:nvSpPr>
        <p:spPr bwMode="auto">
          <a:xfrm>
            <a:off x="1992313" y="28576"/>
            <a:ext cx="8229600" cy="12401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dirty="0">
                <a:latin typeface="Times New Roman" panose="02020603050405020304" pitchFamily="18" charset="0"/>
                <a:cs typeface="Times New Roman" panose="02020603050405020304" pitchFamily="18" charset="0"/>
              </a:rPr>
              <a:t>Frequent used fertilizer</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193719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bwMode="auto">
          <a:xfrm>
            <a:off x="1992313" y="28576"/>
            <a:ext cx="8229600" cy="124018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en-US" altLang="zh-TW" dirty="0">
                <a:latin typeface="Times New Roman" panose="02020603050405020304" pitchFamily="18" charset="0"/>
                <a:cs typeface="Times New Roman" panose="02020603050405020304" pitchFamily="18" charset="0"/>
              </a:rPr>
              <a:t>Nutrient Concentration</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Frequent used units</a:t>
            </a:r>
            <a:endParaRPr lang="zh-TW" altLang="en-US" dirty="0">
              <a:latin typeface="Times New Roman" panose="02020603050405020304" pitchFamily="18" charset="0"/>
              <a:cs typeface="Times New Roman" panose="02020603050405020304" pitchFamily="18" charset="0"/>
            </a:endParaRPr>
          </a:p>
        </p:txBody>
      </p:sp>
      <p:sp>
        <p:nvSpPr>
          <p:cNvPr id="36867" name="直排文字版面配置區 2"/>
          <p:cNvSpPr>
            <a:spLocks noGrp="1"/>
          </p:cNvSpPr>
          <p:nvPr>
            <p:ph type="body" orient="vert" idx="1"/>
          </p:nvPr>
        </p:nvSpPr>
        <p:spPr bwMode="auto">
          <a:xfrm>
            <a:off x="1629574" y="1196976"/>
            <a:ext cx="8351838" cy="489632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857250" indent="-514350">
              <a:defRPr/>
            </a:pPr>
            <a:r>
              <a:rPr lang="en-US" altLang="zh-TW" dirty="0">
                <a:latin typeface="Times New Roman" panose="02020603050405020304" pitchFamily="18" charset="0"/>
                <a:cs typeface="Times New Roman" panose="02020603050405020304" pitchFamily="18" charset="0"/>
              </a:rPr>
              <a:t>Macro elements</a:t>
            </a:r>
          </a:p>
          <a:p>
            <a:pPr marL="1657350" lvl="2" indent="-514350">
              <a:defRPr/>
            </a:pPr>
            <a:r>
              <a:rPr lang="en-US" altLang="zh-TW" dirty="0" err="1">
                <a:latin typeface="Times New Roman" panose="02020603050405020304" pitchFamily="18" charset="0"/>
                <a:cs typeface="Times New Roman" panose="02020603050405020304" pitchFamily="18" charset="0"/>
              </a:rPr>
              <a:t>m</a:t>
            </a:r>
            <a:r>
              <a:rPr lang="en-US" altLang="zh-TW" dirty="0" err="1">
                <a:solidFill>
                  <a:srgbClr val="FF0000"/>
                </a:solidFill>
                <a:latin typeface="Times New Roman" panose="02020603050405020304" pitchFamily="18" charset="0"/>
                <a:cs typeface="Times New Roman" panose="02020603050405020304" pitchFamily="18" charset="0"/>
              </a:rPr>
              <a:t>M</a:t>
            </a:r>
            <a:r>
              <a:rPr lang="zh-TW" altLang="en-US" dirty="0">
                <a:solidFill>
                  <a:srgbClr val="FF0000"/>
                </a:solidFill>
                <a:latin typeface="Times New Roman" panose="02020603050405020304" pitchFamily="18" charset="0"/>
                <a:cs typeface="Times New Roman" panose="02020603050405020304" pitchFamily="18" charset="0"/>
              </a:rPr>
              <a:t> </a:t>
            </a:r>
            <a:r>
              <a:rPr lang="zh-TW" altLang="zh-TW" dirty="0">
                <a:latin typeface="Times New Roman" panose="02020603050405020304" pitchFamily="18" charset="0"/>
                <a:cs typeface="Times New Roman" panose="02020603050405020304" pitchFamily="18" charset="0"/>
              </a:rPr>
              <a:t>或</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m</a:t>
            </a:r>
            <a:r>
              <a:rPr lang="en-US" altLang="zh-TW" dirty="0">
                <a:solidFill>
                  <a:srgbClr val="FF0000"/>
                </a:solidFill>
                <a:latin typeface="Times New Roman" panose="02020603050405020304" pitchFamily="18" charset="0"/>
                <a:cs typeface="Times New Roman" panose="02020603050405020304" pitchFamily="18" charset="0"/>
              </a:rPr>
              <a:t>mol/L</a:t>
            </a:r>
            <a:endParaRPr lang="en-US" altLang="zh-TW" dirty="0">
              <a:latin typeface="Times New Roman" panose="02020603050405020304" pitchFamily="18" charset="0"/>
              <a:cs typeface="Times New Roman" panose="02020603050405020304" pitchFamily="18" charset="0"/>
            </a:endParaRPr>
          </a:p>
          <a:p>
            <a:pPr marL="1657350" lvl="2" indent="-514350">
              <a:defRPr/>
            </a:pPr>
            <a:r>
              <a:rPr lang="en-US" altLang="zh-TW" dirty="0">
                <a:latin typeface="Times New Roman" panose="02020603050405020304" pitchFamily="18" charset="0"/>
                <a:cs typeface="Times New Roman" panose="02020603050405020304" pitchFamily="18" charset="0"/>
              </a:rPr>
              <a:t>me/L</a:t>
            </a:r>
          </a:p>
          <a:p>
            <a:pPr marL="857250" indent="-514350">
              <a:defRPr/>
            </a:pPr>
            <a:r>
              <a:rPr lang="en-US" altLang="zh-TW" dirty="0">
                <a:latin typeface="Times New Roman" panose="02020603050405020304" pitchFamily="18" charset="0"/>
                <a:cs typeface="Times New Roman" panose="02020603050405020304" pitchFamily="18" charset="0"/>
              </a:rPr>
              <a:t>Micro elements</a:t>
            </a:r>
            <a:endParaRPr lang="en-US" altLang="zh-TW" sz="2800" dirty="0">
              <a:latin typeface="Times New Roman" panose="02020603050405020304" pitchFamily="18" charset="0"/>
              <a:cs typeface="Times New Roman" panose="02020603050405020304" pitchFamily="18" charset="0"/>
            </a:endParaRPr>
          </a:p>
          <a:p>
            <a:pPr marL="1657350" lvl="2" indent="-514350">
              <a:defRPr/>
            </a:pPr>
            <a:r>
              <a:rPr lang="en-US" altLang="zh-TW" dirty="0">
                <a:latin typeface="Times New Roman" panose="02020603050405020304" pitchFamily="18" charset="0"/>
                <a:cs typeface="Times New Roman" panose="02020603050405020304" pitchFamily="18" charset="0"/>
              </a:rPr>
              <a:t>ppm</a:t>
            </a:r>
          </a:p>
          <a:p>
            <a:pPr marL="1657350" lvl="2" indent="-514350">
              <a:defRPr/>
            </a:pPr>
            <a:r>
              <a:rPr lang="en-US" altLang="zh-TW" dirty="0">
                <a:latin typeface="Times New Roman" panose="02020603050405020304" pitchFamily="18" charset="0"/>
                <a:cs typeface="Times New Roman" panose="02020603050405020304" pitchFamily="18" charset="0"/>
              </a:rPr>
              <a:t>mg/L</a:t>
            </a:r>
          </a:p>
          <a:p>
            <a:pPr marL="1657350" lvl="2" indent="-514350">
              <a:defRPr/>
            </a:pPr>
            <a:r>
              <a:rPr lang="en-US" altLang="zh-TW" dirty="0">
                <a:latin typeface="Times New Roman" panose="02020603050405020304" pitchFamily="18" charset="0"/>
                <a:cs typeface="Times New Roman" panose="02020603050405020304" pitchFamily="18" charset="0"/>
                <a:sym typeface="Symbol"/>
              </a:rPr>
              <a:t>M </a:t>
            </a:r>
            <a:r>
              <a:rPr lang="zh-TW" altLang="en-US" dirty="0">
                <a:latin typeface="Times New Roman" panose="02020603050405020304" pitchFamily="18" charset="0"/>
                <a:cs typeface="Times New Roman" panose="02020603050405020304" pitchFamily="18" charset="0"/>
                <a:sym typeface="Symbol"/>
              </a:rPr>
              <a:t>或 </a:t>
            </a:r>
            <a:r>
              <a:rPr lang="en-US" altLang="zh-TW" dirty="0">
                <a:latin typeface="Times New Roman" panose="02020603050405020304" pitchFamily="18" charset="0"/>
                <a:cs typeface="Times New Roman" panose="02020603050405020304" pitchFamily="18" charset="0"/>
                <a:sym typeface="Symbol"/>
              </a:rPr>
              <a:t>mol/L</a:t>
            </a:r>
            <a:endParaRPr lang="en-US" altLang="zh-TW" dirty="0">
              <a:latin typeface="Times New Roman" panose="02020603050405020304" pitchFamily="18" charset="0"/>
              <a:cs typeface="Times New Roman" panose="02020603050405020304" pitchFamily="18" charset="0"/>
            </a:endParaRPr>
          </a:p>
          <a:p>
            <a:pPr marL="857250" indent="-514350">
              <a:buFont typeface="Wingdings" pitchFamily="2" charset="2"/>
              <a:buChar char="p"/>
              <a:defRPr/>
            </a:pPr>
            <a:r>
              <a:rPr lang="zh-TW" altLang="zh-TW" dirty="0">
                <a:solidFill>
                  <a:srgbClr val="202124"/>
                </a:solidFill>
                <a:latin typeface="Times New Roman" panose="02020603050405020304" pitchFamily="18" charset="0"/>
                <a:ea typeface="inherit"/>
                <a:cs typeface="Times New Roman" panose="02020603050405020304" pitchFamily="18" charset="0"/>
              </a:rPr>
              <a:t>gram equivalent</a:t>
            </a:r>
            <a:r>
              <a:rPr lang="zh-TW" altLang="zh-TW" sz="800" dirty="0">
                <a:latin typeface="Times New Roman" panose="02020603050405020304" pitchFamily="18" charset="0"/>
                <a:cs typeface="Times New Roman" panose="02020603050405020304" pitchFamily="18" charset="0"/>
              </a:rPr>
              <a:t> </a:t>
            </a:r>
            <a:r>
              <a:rPr lang="zh-TW" altLang="en-US" sz="800"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 atomic weight/valence </a:t>
            </a:r>
            <a:br>
              <a:rPr lang="en-US" altLang="zh-TW" dirty="0">
                <a:latin typeface="Times New Roman" panose="02020603050405020304" pitchFamily="18" charset="0"/>
                <a:cs typeface="Times New Roman" panose="02020603050405020304" pitchFamily="18" charset="0"/>
              </a:rPr>
            </a:br>
            <a:r>
              <a:rPr lang="en-US" altLang="zh-TW" sz="2000" dirty="0">
                <a:latin typeface="Times New Roman" panose="02020603050405020304" pitchFamily="18" charset="0"/>
                <a:cs typeface="Times New Roman" panose="02020603050405020304" pitchFamily="18" charset="0"/>
              </a:rPr>
              <a:t>(</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克</a:t>
            </a:r>
            <a:r>
              <a:rPr lang="zh-TW" altLang="zh-TW" sz="2000" dirty="0">
                <a:latin typeface="標楷體" panose="03000509000000000000" pitchFamily="65" charset="-120"/>
                <a:ea typeface="標楷體" panose="03000509000000000000" pitchFamily="65" charset="-120"/>
                <a:cs typeface="Times New Roman" panose="02020603050405020304" pitchFamily="18" charset="0"/>
              </a:rPr>
              <a:t>當量</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2000" dirty="0">
                <a:latin typeface="標楷體" panose="03000509000000000000" pitchFamily="65" charset="-120"/>
                <a:ea typeface="標楷體" panose="03000509000000000000" pitchFamily="65" charset="-120"/>
                <a:cs typeface="Times New Roman" panose="02020603050405020304" pitchFamily="18" charset="0"/>
              </a:rPr>
              <a:t>原子</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量</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2000" dirty="0">
                <a:latin typeface="標楷體" panose="03000509000000000000" pitchFamily="65" charset="-120"/>
                <a:ea typeface="標楷體" panose="03000509000000000000" pitchFamily="65" charset="-120"/>
                <a:cs typeface="Times New Roman" panose="02020603050405020304" pitchFamily="18" charset="0"/>
              </a:rPr>
              <a:t>原子價</a:t>
            </a:r>
            <a:r>
              <a:rPr lang="en-US" altLang="zh-TW" sz="2000" dirty="0">
                <a:latin typeface="Times New Roman" panose="02020603050405020304" pitchFamily="18" charset="0"/>
                <a:cs typeface="Times New Roman" panose="02020603050405020304" pitchFamily="18" charset="0"/>
              </a:rPr>
              <a:t>)</a:t>
            </a:r>
            <a:endParaRPr lang="en-US" altLang="zh-TW" dirty="0">
              <a:latin typeface="Times New Roman" panose="02020603050405020304" pitchFamily="18" charset="0"/>
              <a:cs typeface="Times New Roman" panose="02020603050405020304" pitchFamily="18" charset="0"/>
            </a:endParaRPr>
          </a:p>
          <a:p>
            <a:pPr marL="857250" indent="-514350">
              <a:buFont typeface="Wingdings" pitchFamily="2" charset="2"/>
              <a:buChar char="p"/>
              <a:defRPr/>
            </a:pPr>
            <a:r>
              <a:rPr lang="en-US" altLang="zh-TW" dirty="0">
                <a:latin typeface="Times New Roman" panose="02020603050405020304" pitchFamily="18" charset="0"/>
                <a:cs typeface="Times New Roman" panose="02020603050405020304" pitchFamily="18" charset="0"/>
              </a:rPr>
              <a:t>Milli</a:t>
            </a:r>
            <a:r>
              <a:rPr lang="zh-TW" altLang="zh-TW" dirty="0">
                <a:solidFill>
                  <a:srgbClr val="202124"/>
                </a:solidFill>
                <a:latin typeface="Times New Roman" panose="02020603050405020304" pitchFamily="18" charset="0"/>
                <a:ea typeface="inherit"/>
                <a:cs typeface="Times New Roman" panose="02020603050405020304" pitchFamily="18" charset="0"/>
              </a:rPr>
              <a:t>gram equivalent</a:t>
            </a:r>
            <a:r>
              <a:rPr lang="en-US" altLang="zh-TW" dirty="0">
                <a:solidFill>
                  <a:srgbClr val="202124"/>
                </a:solidFill>
                <a:latin typeface="Times New Roman" panose="02020603050405020304" pitchFamily="18" charset="0"/>
                <a:ea typeface="inherit"/>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me</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 e/1000</a:t>
            </a:r>
            <a:r>
              <a:rPr lang="zh-TW" altLang="en-US" dirty="0">
                <a:latin typeface="Times New Roman" panose="02020603050405020304" pitchFamily="18" charset="0"/>
                <a:cs typeface="Times New Roman" panose="02020603050405020304" pitchFamily="18" charset="0"/>
              </a:rPr>
              <a:t> </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毫克</a:t>
            </a:r>
            <a:r>
              <a:rPr lang="zh-TW" altLang="zh-TW" sz="2000" dirty="0">
                <a:latin typeface="標楷體" panose="03000509000000000000" pitchFamily="65" charset="-120"/>
                <a:ea typeface="標楷體" panose="03000509000000000000" pitchFamily="65" charset="-120"/>
                <a:cs typeface="Times New Roman" panose="02020603050405020304" pitchFamily="18" charset="0"/>
              </a:rPr>
              <a:t>當量</a:t>
            </a:r>
            <a:endParaRPr lang="en-US" altLang="zh-TW" dirty="0">
              <a:latin typeface="Times New Roman" panose="02020603050405020304" pitchFamily="18" charset="0"/>
              <a:cs typeface="Times New Roman" panose="02020603050405020304" pitchFamily="18" charset="0"/>
            </a:endParaRPr>
          </a:p>
          <a:p>
            <a:pPr indent="304800">
              <a:defRPr/>
            </a:pPr>
            <a:endParaRPr lang="zh-TW" alt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6759DA9-6F23-4C11-88F6-30F3B019094A}"/>
              </a:ext>
            </a:extLst>
          </p:cNvPr>
          <p:cNvSpPr>
            <a:spLocks noChangeArrowheads="1"/>
          </p:cNvSpPr>
          <p:nvPr/>
        </p:nvSpPr>
        <p:spPr bwMode="auto">
          <a:xfrm>
            <a:off x="-2376" y="102921"/>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eaLnBrk="0" fontAlgn="base" hangingPunct="0">
              <a:spcBef>
                <a:spcPct val="0"/>
              </a:spcBef>
              <a:spcAft>
                <a:spcPct val="0"/>
              </a:spcAft>
            </a:pPr>
            <a:endParaRPr lang="zh-TW" altLang="zh-TW"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4518486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p:cNvSpPr>
            <a:spLocks noGrp="1"/>
          </p:cNvSpPr>
          <p:nvPr>
            <p:ph type="title"/>
          </p:nvPr>
        </p:nvSpPr>
        <p:spPr bwMode="auto">
          <a:xfrm>
            <a:off x="1898848" y="116632"/>
            <a:ext cx="8229600" cy="7647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zh-TW" dirty="0"/>
              <a:t>me/L to</a:t>
            </a:r>
            <a:r>
              <a:rPr lang="zh-TW" altLang="en-US" dirty="0"/>
              <a:t> </a:t>
            </a:r>
            <a:r>
              <a:rPr lang="en-US" altLang="zh-TW" dirty="0"/>
              <a:t>ppm</a:t>
            </a:r>
            <a:endParaRPr lang="zh-TW" altLang="en-US" dirty="0"/>
          </a:p>
        </p:txBody>
      </p:sp>
      <p:sp>
        <p:nvSpPr>
          <p:cNvPr id="44035" name="直排文字版面配置區 2"/>
          <p:cNvSpPr>
            <a:spLocks noGrp="1"/>
          </p:cNvSpPr>
          <p:nvPr>
            <p:ph type="body" orient="vert" idx="1"/>
          </p:nvPr>
        </p:nvSpPr>
        <p:spPr bwMode="auto">
          <a:xfrm>
            <a:off x="1631504" y="881336"/>
            <a:ext cx="8928991" cy="5245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lgn="ctr">
              <a:buNone/>
            </a:pPr>
            <a:r>
              <a:rPr lang="en-US" altLang="zh-TW" sz="3600" dirty="0">
                <a:solidFill>
                  <a:srgbClr val="FF0000"/>
                </a:solidFill>
              </a:rPr>
              <a:t>ppm: parts per million</a:t>
            </a:r>
          </a:p>
          <a:p>
            <a:pPr marL="0" indent="0" algn="ctr">
              <a:buNone/>
            </a:pPr>
            <a:r>
              <a:rPr lang="en-US" altLang="zh-TW" sz="2800" dirty="0"/>
              <a:t>1 mg</a:t>
            </a:r>
            <a:r>
              <a:rPr lang="zh-TW" altLang="en-US" sz="2800" dirty="0"/>
              <a:t> </a:t>
            </a:r>
            <a:r>
              <a:rPr lang="en-US" altLang="zh-TW" sz="2800" dirty="0"/>
              <a:t>in in 1 L of water, 1 g in 1000 L of water</a:t>
            </a:r>
          </a:p>
          <a:p>
            <a:pPr marL="0" indent="0" algn="ctr">
              <a:buNone/>
            </a:pPr>
            <a:r>
              <a:rPr lang="en-US" altLang="zh-TW" sz="2800" dirty="0"/>
              <a:t>1 g in 1 ton of water is 1 ppm</a:t>
            </a:r>
          </a:p>
        </p:txBody>
      </p:sp>
      <p:sp>
        <p:nvSpPr>
          <p:cNvPr id="4" name="標題 1"/>
          <p:cNvSpPr txBox="1">
            <a:spLocks/>
          </p:cNvSpPr>
          <p:nvPr/>
        </p:nvSpPr>
        <p:spPr bwMode="auto">
          <a:xfrm>
            <a:off x="2279576" y="5036348"/>
            <a:ext cx="7345064" cy="571500"/>
          </a:xfrm>
          <a:prstGeom prst="rect">
            <a:avLst/>
          </a:prstGeom>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標楷體" pitchFamily="65" charset="-120"/>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2pPr>
            <a:lvl3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3pPr>
            <a:lvl4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4pPr>
            <a:lvl5pPr algn="ctr" rtl="0" eaLnBrk="0" fontAlgn="base" hangingPunct="0">
              <a:spcBef>
                <a:spcPct val="0"/>
              </a:spcBef>
              <a:spcAft>
                <a:spcPct val="0"/>
              </a:spcAft>
              <a:defRPr kumimoji="1" sz="4400">
                <a:solidFill>
                  <a:schemeClr val="tx2"/>
                </a:solidFill>
                <a:latin typeface="Times New Roman" pitchFamily="18" charset="0"/>
                <a:ea typeface="標楷體" pitchFamily="65" charset="-120"/>
              </a:defRPr>
            </a:lvl5pPr>
            <a:lvl6pPr marL="457200" algn="ctr" rtl="0" eaLnBrk="0" fontAlgn="base" hangingPunct="0">
              <a:spcBef>
                <a:spcPct val="0"/>
              </a:spcBef>
              <a:spcAft>
                <a:spcPct val="0"/>
              </a:spcAft>
              <a:defRPr kumimoji="1" sz="4400">
                <a:solidFill>
                  <a:schemeClr val="tx2"/>
                </a:solidFill>
                <a:latin typeface="Arial" charset="0"/>
                <a:ea typeface="新細明體" pitchFamily="18" charset="-120"/>
              </a:defRPr>
            </a:lvl6pPr>
            <a:lvl7pPr marL="914400" algn="ctr" rtl="0" eaLnBrk="0" fontAlgn="base" hangingPunct="0">
              <a:spcBef>
                <a:spcPct val="0"/>
              </a:spcBef>
              <a:spcAft>
                <a:spcPct val="0"/>
              </a:spcAft>
              <a:defRPr kumimoji="1" sz="4400">
                <a:solidFill>
                  <a:schemeClr val="tx2"/>
                </a:solidFill>
                <a:latin typeface="Arial" charset="0"/>
                <a:ea typeface="新細明體" pitchFamily="18" charset="-120"/>
              </a:defRPr>
            </a:lvl7pPr>
            <a:lvl8pPr marL="1371600" algn="ctr" rtl="0" eaLnBrk="0" fontAlgn="base" hangingPunct="0">
              <a:spcBef>
                <a:spcPct val="0"/>
              </a:spcBef>
              <a:spcAft>
                <a:spcPct val="0"/>
              </a:spcAft>
              <a:defRPr kumimoji="1" sz="4400">
                <a:solidFill>
                  <a:schemeClr val="tx2"/>
                </a:solidFill>
                <a:latin typeface="Arial" charset="0"/>
                <a:ea typeface="新細明體" pitchFamily="18" charset="-120"/>
              </a:defRPr>
            </a:lvl8pPr>
            <a:lvl9pPr marL="1828800" algn="ctr" rtl="0" eaLnBrk="0" fontAlgn="base" hangingPunct="0">
              <a:spcBef>
                <a:spcPct val="0"/>
              </a:spcBef>
              <a:spcAft>
                <a:spcPct val="0"/>
              </a:spcAft>
              <a:defRPr kumimoji="1" sz="4400">
                <a:solidFill>
                  <a:schemeClr val="tx2"/>
                </a:solidFill>
                <a:latin typeface="Arial" charset="0"/>
                <a:ea typeface="新細明體" pitchFamily="18" charset="-120"/>
              </a:defRPr>
            </a:lvl9pPr>
          </a:lstStyle>
          <a:p>
            <a:pPr>
              <a:defRPr/>
            </a:pPr>
            <a:r>
              <a:rPr lang="en-US" altLang="zh-TW" sz="3200" b="1" dirty="0">
                <a:solidFill>
                  <a:srgbClr val="FF0000"/>
                </a:solidFill>
                <a:latin typeface="Calibri"/>
              </a:rPr>
              <a:t>me/L x atomic weight/valence</a:t>
            </a:r>
            <a:r>
              <a:rPr lang="zh-TW" altLang="en-US" sz="3200" b="1" dirty="0">
                <a:solidFill>
                  <a:srgbClr val="FF0000"/>
                </a:solidFill>
                <a:latin typeface="Calibri"/>
              </a:rPr>
              <a:t> </a:t>
            </a:r>
            <a:r>
              <a:rPr lang="en-US" altLang="zh-TW" sz="3200" b="1" dirty="0">
                <a:solidFill>
                  <a:srgbClr val="FF0000"/>
                </a:solidFill>
                <a:latin typeface="Calibri"/>
              </a:rPr>
              <a:t>=</a:t>
            </a:r>
            <a:r>
              <a:rPr lang="zh-TW" altLang="en-US" sz="3200" b="1" dirty="0">
                <a:solidFill>
                  <a:srgbClr val="FF0000"/>
                </a:solidFill>
                <a:latin typeface="Calibri"/>
              </a:rPr>
              <a:t> </a:t>
            </a:r>
            <a:r>
              <a:rPr lang="en-US" altLang="zh-TW" sz="3200" b="1" dirty="0">
                <a:solidFill>
                  <a:srgbClr val="FF0000"/>
                </a:solidFill>
                <a:latin typeface="Calibri"/>
              </a:rPr>
              <a:t>ppm</a:t>
            </a:r>
            <a:endParaRPr lang="zh-TW" altLang="en-US" sz="3200" b="1" dirty="0">
              <a:solidFill>
                <a:srgbClr val="FF0000"/>
              </a:solidFill>
              <a:latin typeface="Calibri"/>
            </a:endParaRPr>
          </a:p>
        </p:txBody>
      </p:sp>
      <p:graphicFrame>
        <p:nvGraphicFramePr>
          <p:cNvPr id="2" name="表格 1">
            <a:extLst>
              <a:ext uri="{FF2B5EF4-FFF2-40B4-BE49-F238E27FC236}">
                <a16:creationId xmlns:a16="http://schemas.microsoft.com/office/drawing/2014/main" id="{9380D36C-8BAF-4E9A-93EE-4C9110B88EC6}"/>
              </a:ext>
            </a:extLst>
          </p:cNvPr>
          <p:cNvGraphicFramePr>
            <a:graphicFrameLocks noGrp="1"/>
          </p:cNvGraphicFramePr>
          <p:nvPr>
            <p:extLst/>
          </p:nvPr>
        </p:nvGraphicFramePr>
        <p:xfrm>
          <a:off x="3047999" y="2744552"/>
          <a:ext cx="6096000" cy="17526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3219731768"/>
                    </a:ext>
                  </a:extLst>
                </a:gridCol>
                <a:gridCol w="1524000">
                  <a:extLst>
                    <a:ext uri="{9D8B030D-6E8A-4147-A177-3AD203B41FA5}">
                      <a16:colId xmlns:a16="http://schemas.microsoft.com/office/drawing/2014/main" val="3425099448"/>
                    </a:ext>
                  </a:extLst>
                </a:gridCol>
                <a:gridCol w="1524000">
                  <a:extLst>
                    <a:ext uri="{9D8B030D-6E8A-4147-A177-3AD203B41FA5}">
                      <a16:colId xmlns:a16="http://schemas.microsoft.com/office/drawing/2014/main" val="4289354376"/>
                    </a:ext>
                  </a:extLst>
                </a:gridCol>
                <a:gridCol w="1524000">
                  <a:extLst>
                    <a:ext uri="{9D8B030D-6E8A-4147-A177-3AD203B41FA5}">
                      <a16:colId xmlns:a16="http://schemas.microsoft.com/office/drawing/2014/main" val="1928981955"/>
                    </a:ext>
                  </a:extLst>
                </a:gridCol>
              </a:tblGrid>
              <a:tr h="370840">
                <a:tc>
                  <a:txBody>
                    <a:bodyPr/>
                    <a:lstStyle/>
                    <a:p>
                      <a:pPr algn="ctr"/>
                      <a:r>
                        <a:rPr lang="en-US" altLang="zh-TW" dirty="0"/>
                        <a:t>Element</a:t>
                      </a:r>
                      <a:endParaRPr lang="zh-TW" altLang="en-US" dirty="0"/>
                    </a:p>
                  </a:txBody>
                  <a:tcPr/>
                </a:tc>
                <a:tc>
                  <a:txBody>
                    <a:bodyPr/>
                    <a:lstStyle/>
                    <a:p>
                      <a:pPr algn="ctr"/>
                      <a:r>
                        <a:rPr lang="en-US" altLang="zh-TW" dirty="0"/>
                        <a:t>Atomic weight</a:t>
                      </a:r>
                      <a:endParaRPr lang="zh-TW" altLang="en-US" dirty="0"/>
                    </a:p>
                  </a:txBody>
                  <a:tcPr/>
                </a:tc>
                <a:tc>
                  <a:txBody>
                    <a:bodyPr/>
                    <a:lstStyle/>
                    <a:p>
                      <a:pPr algn="ctr"/>
                      <a:r>
                        <a:rPr lang="en-US" altLang="zh-TW" dirty="0"/>
                        <a:t>Valence</a:t>
                      </a:r>
                      <a:endParaRPr lang="zh-TW" altLang="en-US" dirty="0"/>
                    </a:p>
                  </a:txBody>
                  <a:tcPr/>
                </a:tc>
                <a:tc>
                  <a:txBody>
                    <a:bodyPr/>
                    <a:lstStyle/>
                    <a:p>
                      <a:pPr algn="ctr"/>
                      <a:r>
                        <a:rPr lang="en-US" altLang="zh-TW" dirty="0"/>
                        <a:t>1 me/L</a:t>
                      </a:r>
                      <a:endParaRPr lang="zh-TW" altLang="en-US" dirty="0"/>
                    </a:p>
                  </a:txBody>
                  <a:tcPr/>
                </a:tc>
                <a:extLst>
                  <a:ext uri="{0D108BD9-81ED-4DB2-BD59-A6C34878D82A}">
                    <a16:rowId xmlns:a16="http://schemas.microsoft.com/office/drawing/2014/main" val="3861620110"/>
                  </a:ext>
                </a:extLst>
              </a:tr>
              <a:tr h="370840">
                <a:tc>
                  <a:txBody>
                    <a:bodyPr/>
                    <a:lstStyle/>
                    <a:p>
                      <a:pPr algn="ctr"/>
                      <a:r>
                        <a:rPr lang="en-US" altLang="zh-TW" dirty="0"/>
                        <a:t>K</a:t>
                      </a:r>
                      <a:endParaRPr lang="zh-TW" altLang="en-US" dirty="0"/>
                    </a:p>
                  </a:txBody>
                  <a:tcPr/>
                </a:tc>
                <a:tc>
                  <a:txBody>
                    <a:bodyPr/>
                    <a:lstStyle/>
                    <a:p>
                      <a:pPr algn="ctr"/>
                      <a:r>
                        <a:rPr lang="en-US" altLang="zh-TW" dirty="0"/>
                        <a:t>39.1</a:t>
                      </a:r>
                      <a:endParaRPr lang="zh-TW" altLang="en-US" dirty="0"/>
                    </a:p>
                  </a:txBody>
                  <a:tcPr/>
                </a:tc>
                <a:tc>
                  <a:txBody>
                    <a:bodyPr/>
                    <a:lstStyle/>
                    <a:p>
                      <a:pPr algn="ctr"/>
                      <a:r>
                        <a:rPr lang="en-US" altLang="zh-TW" dirty="0"/>
                        <a:t>1</a:t>
                      </a:r>
                      <a:endParaRPr lang="zh-TW" altLang="en-US" dirty="0"/>
                    </a:p>
                  </a:txBody>
                  <a:tcPr/>
                </a:tc>
                <a:tc>
                  <a:txBody>
                    <a:bodyPr/>
                    <a:lstStyle/>
                    <a:p>
                      <a:pPr algn="ctr"/>
                      <a:r>
                        <a:rPr lang="en-US" altLang="zh-TW" dirty="0"/>
                        <a:t>39.1 mg/L</a:t>
                      </a:r>
                      <a:endParaRPr lang="zh-TW" altLang="en-US" dirty="0"/>
                    </a:p>
                  </a:txBody>
                  <a:tcPr/>
                </a:tc>
                <a:extLst>
                  <a:ext uri="{0D108BD9-81ED-4DB2-BD59-A6C34878D82A}">
                    <a16:rowId xmlns:a16="http://schemas.microsoft.com/office/drawing/2014/main" val="1675425487"/>
                  </a:ext>
                </a:extLst>
              </a:tr>
              <a:tr h="370840">
                <a:tc>
                  <a:txBody>
                    <a:bodyPr/>
                    <a:lstStyle/>
                    <a:p>
                      <a:pPr algn="ctr"/>
                      <a:r>
                        <a:rPr lang="en-US" altLang="zh-TW" dirty="0"/>
                        <a:t>Ca</a:t>
                      </a:r>
                      <a:endParaRPr lang="zh-TW" altLang="en-US" dirty="0"/>
                    </a:p>
                  </a:txBody>
                  <a:tcPr/>
                </a:tc>
                <a:tc>
                  <a:txBody>
                    <a:bodyPr/>
                    <a:lstStyle/>
                    <a:p>
                      <a:pPr algn="ctr"/>
                      <a:r>
                        <a:rPr lang="en-US" altLang="zh-TW" dirty="0"/>
                        <a:t>40</a:t>
                      </a:r>
                      <a:endParaRPr lang="zh-TW" altLang="en-US" dirty="0"/>
                    </a:p>
                  </a:txBody>
                  <a:tcPr/>
                </a:tc>
                <a:tc>
                  <a:txBody>
                    <a:bodyPr/>
                    <a:lstStyle/>
                    <a:p>
                      <a:pPr algn="ctr"/>
                      <a:r>
                        <a:rPr lang="en-US" altLang="zh-TW" dirty="0"/>
                        <a:t>2</a:t>
                      </a:r>
                      <a:endParaRPr lang="zh-TW" altLang="en-US" dirty="0"/>
                    </a:p>
                  </a:txBody>
                  <a:tcPr/>
                </a:tc>
                <a:tc>
                  <a:txBody>
                    <a:bodyPr/>
                    <a:lstStyle/>
                    <a:p>
                      <a:pPr algn="ctr"/>
                      <a:r>
                        <a:rPr lang="en-US" altLang="zh-TW" dirty="0"/>
                        <a:t>20 mg/L</a:t>
                      </a:r>
                      <a:endParaRPr lang="zh-TW" altLang="en-US" dirty="0"/>
                    </a:p>
                  </a:txBody>
                  <a:tcPr/>
                </a:tc>
                <a:extLst>
                  <a:ext uri="{0D108BD9-81ED-4DB2-BD59-A6C34878D82A}">
                    <a16:rowId xmlns:a16="http://schemas.microsoft.com/office/drawing/2014/main" val="3575275924"/>
                  </a:ext>
                </a:extLst>
              </a:tr>
              <a:tr h="370840">
                <a:tc>
                  <a:txBody>
                    <a:bodyPr/>
                    <a:lstStyle/>
                    <a:p>
                      <a:pPr algn="ctr"/>
                      <a:r>
                        <a:rPr lang="en-US" altLang="zh-TW" dirty="0"/>
                        <a:t>Mg</a:t>
                      </a:r>
                      <a:endParaRPr lang="zh-TW" altLang="en-US" dirty="0"/>
                    </a:p>
                  </a:txBody>
                  <a:tcPr/>
                </a:tc>
                <a:tc>
                  <a:txBody>
                    <a:bodyPr/>
                    <a:lstStyle/>
                    <a:p>
                      <a:pPr algn="ctr"/>
                      <a:r>
                        <a:rPr lang="en-US" altLang="zh-TW" dirty="0"/>
                        <a:t>24.3</a:t>
                      </a:r>
                      <a:endParaRPr lang="zh-TW" altLang="en-US" dirty="0"/>
                    </a:p>
                  </a:txBody>
                  <a:tcPr/>
                </a:tc>
                <a:tc>
                  <a:txBody>
                    <a:bodyPr/>
                    <a:lstStyle/>
                    <a:p>
                      <a:pPr algn="ctr"/>
                      <a:r>
                        <a:rPr lang="en-US" altLang="zh-TW" dirty="0"/>
                        <a:t>2</a:t>
                      </a:r>
                      <a:endParaRPr lang="zh-TW" altLang="en-US" dirty="0"/>
                    </a:p>
                  </a:txBody>
                  <a:tcPr/>
                </a:tc>
                <a:tc>
                  <a:txBody>
                    <a:bodyPr/>
                    <a:lstStyle/>
                    <a:p>
                      <a:pPr algn="ctr"/>
                      <a:r>
                        <a:rPr lang="en-US" altLang="zh-TW" dirty="0"/>
                        <a:t>12.15 mg/L</a:t>
                      </a:r>
                      <a:endParaRPr lang="zh-TW" altLang="en-US" dirty="0"/>
                    </a:p>
                  </a:txBody>
                  <a:tcPr/>
                </a:tc>
                <a:extLst>
                  <a:ext uri="{0D108BD9-81ED-4DB2-BD59-A6C34878D82A}">
                    <a16:rowId xmlns:a16="http://schemas.microsoft.com/office/drawing/2014/main" val="3177969181"/>
                  </a:ext>
                </a:extLst>
              </a:tr>
            </a:tbl>
          </a:graphicData>
        </a:graphic>
      </p:graphicFrame>
    </p:spTree>
    <p:extLst>
      <p:ext uri="{BB962C8B-B14F-4D97-AF65-F5344CB8AC3E}">
        <p14:creationId xmlns:p14="http://schemas.microsoft.com/office/powerpoint/2010/main" val="221649016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矩形 2"/>
          <p:cNvSpPr>
            <a:spLocks noChangeArrowheads="1"/>
          </p:cNvSpPr>
          <p:nvPr/>
        </p:nvSpPr>
        <p:spPr bwMode="auto">
          <a:xfrm>
            <a:off x="1703389" y="293688"/>
            <a:ext cx="87852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defRPr/>
            </a:pPr>
            <a:r>
              <a:rPr kumimoji="1" lang="en-US" altLang="zh-TW" sz="2800" dirty="0">
                <a:solidFill>
                  <a:prstClr val="black"/>
                </a:solidFill>
                <a:latin typeface="標楷體" pitchFamily="65" charset="-120"/>
                <a:ea typeface="標楷體" pitchFamily="65" charset="-120"/>
              </a:rPr>
              <a:t>Example</a:t>
            </a:r>
            <a:endParaRPr kumimoji="1" lang="zh-TW" altLang="en-US" sz="2800" dirty="0">
              <a:solidFill>
                <a:prstClr val="black"/>
              </a:solidFill>
              <a:latin typeface="標楷體" pitchFamily="65" charset="-120"/>
              <a:ea typeface="標楷體" pitchFamily="65" charset="-120"/>
            </a:endParaRPr>
          </a:p>
        </p:txBody>
      </p:sp>
      <p:graphicFrame>
        <p:nvGraphicFramePr>
          <p:cNvPr id="40074" name="Group 138"/>
          <p:cNvGraphicFramePr>
            <a:graphicFrameLocks noGrp="1"/>
          </p:cNvGraphicFramePr>
          <p:nvPr>
            <p:extLst/>
          </p:nvPr>
        </p:nvGraphicFramePr>
        <p:xfrm>
          <a:off x="1687514" y="981076"/>
          <a:ext cx="8785225" cy="4924425"/>
        </p:xfrm>
        <a:graphic>
          <a:graphicData uri="http://schemas.openxmlformats.org/drawingml/2006/table">
            <a:tbl>
              <a:tblPr/>
              <a:tblGrid>
                <a:gridCol w="1708150">
                  <a:extLst>
                    <a:ext uri="{9D8B030D-6E8A-4147-A177-3AD203B41FA5}">
                      <a16:colId xmlns:a16="http://schemas.microsoft.com/office/drawing/2014/main" val="20000"/>
                    </a:ext>
                  </a:extLst>
                </a:gridCol>
                <a:gridCol w="884237">
                  <a:extLst>
                    <a:ext uri="{9D8B030D-6E8A-4147-A177-3AD203B41FA5}">
                      <a16:colId xmlns:a16="http://schemas.microsoft.com/office/drawing/2014/main" val="20001"/>
                    </a:ext>
                  </a:extLst>
                </a:gridCol>
                <a:gridCol w="885825">
                  <a:extLst>
                    <a:ext uri="{9D8B030D-6E8A-4147-A177-3AD203B41FA5}">
                      <a16:colId xmlns:a16="http://schemas.microsoft.com/office/drawing/2014/main" val="20002"/>
                    </a:ext>
                  </a:extLst>
                </a:gridCol>
                <a:gridCol w="884238">
                  <a:extLst>
                    <a:ext uri="{9D8B030D-6E8A-4147-A177-3AD203B41FA5}">
                      <a16:colId xmlns:a16="http://schemas.microsoft.com/office/drawing/2014/main" val="20003"/>
                    </a:ext>
                  </a:extLst>
                </a:gridCol>
                <a:gridCol w="884237">
                  <a:extLst>
                    <a:ext uri="{9D8B030D-6E8A-4147-A177-3AD203B41FA5}">
                      <a16:colId xmlns:a16="http://schemas.microsoft.com/office/drawing/2014/main" val="20004"/>
                    </a:ext>
                  </a:extLst>
                </a:gridCol>
                <a:gridCol w="884238">
                  <a:extLst>
                    <a:ext uri="{9D8B030D-6E8A-4147-A177-3AD203B41FA5}">
                      <a16:colId xmlns:a16="http://schemas.microsoft.com/office/drawing/2014/main" val="20005"/>
                    </a:ext>
                  </a:extLst>
                </a:gridCol>
                <a:gridCol w="885825">
                  <a:extLst>
                    <a:ext uri="{9D8B030D-6E8A-4147-A177-3AD203B41FA5}">
                      <a16:colId xmlns:a16="http://schemas.microsoft.com/office/drawing/2014/main" val="20006"/>
                    </a:ext>
                  </a:extLst>
                </a:gridCol>
                <a:gridCol w="884237">
                  <a:extLst>
                    <a:ext uri="{9D8B030D-6E8A-4147-A177-3AD203B41FA5}">
                      <a16:colId xmlns:a16="http://schemas.microsoft.com/office/drawing/2014/main" val="20007"/>
                    </a:ext>
                  </a:extLst>
                </a:gridCol>
                <a:gridCol w="884238">
                  <a:extLst>
                    <a:ext uri="{9D8B030D-6E8A-4147-A177-3AD203B41FA5}">
                      <a16:colId xmlns:a16="http://schemas.microsoft.com/office/drawing/2014/main" val="20008"/>
                    </a:ext>
                  </a:extLst>
                </a:gridCol>
              </a:tblGrid>
              <a:tr h="358775">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itchFamily="65" charset="-120"/>
                          <a:ea typeface="標楷體" pitchFamily="65" charset="-120"/>
                        </a:rPr>
                        <a:t>fertilizer</a:t>
                      </a:r>
                      <a:endParaRPr kumimoji="0" lang="zh-TW" altLang="en-US" sz="2000" b="0" i="0" u="none" strike="noStrike" cap="none" normalizeH="0" baseline="0" dirty="0">
                        <a:ln>
                          <a:noFill/>
                        </a:ln>
                        <a:solidFill>
                          <a:srgbClr val="000000"/>
                        </a:solidFill>
                        <a:effectLst/>
                        <a:latin typeface="標楷體" pitchFamily="65" charset="-120"/>
                        <a:ea typeface="標楷體" pitchFamily="65" charset="-12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N</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P</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K</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Ca</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Mg</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EC</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itchFamily="65" charset="-120"/>
                          <a:ea typeface="標楷體" pitchFamily="65" charset="-120"/>
                        </a:rPr>
                        <a:t>Amount</a:t>
                      </a:r>
                      <a:endParaRPr kumimoji="0" lang="zh-TW" altLang="en-US" sz="2000" b="0" i="0" u="none" strike="noStrike" cap="none" normalizeH="0" baseline="0" dirty="0">
                        <a:ln>
                          <a:noFill/>
                        </a:ln>
                        <a:solidFill>
                          <a:srgbClr val="000000"/>
                        </a:solidFill>
                        <a:effectLst/>
                        <a:latin typeface="標楷體" pitchFamily="65" charset="-120"/>
                        <a:ea typeface="標楷體" pitchFamily="65" charset="-12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8775">
                <a:tc vMerge="1">
                  <a:txBody>
                    <a:bodyPr/>
                    <a:lstStyle/>
                    <a:p>
                      <a:endParaRPr lang="zh-TW"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NO</a:t>
                      </a:r>
                      <a:r>
                        <a:rPr kumimoji="0" lang="en-US" altLang="zh-TW" sz="2000" b="0" i="0" u="none" strike="noStrike" cap="none" normalizeH="0" baseline="-25000">
                          <a:ln>
                            <a:noFill/>
                          </a:ln>
                          <a:solidFill>
                            <a:srgbClr val="000000"/>
                          </a:solidFill>
                          <a:effectLst/>
                          <a:latin typeface="標楷體" pitchFamily="65" charset="-120"/>
                          <a:ea typeface="標楷體" pitchFamily="65" charset="-120"/>
                        </a:rPr>
                        <a:t>3</a:t>
                      </a:r>
                      <a:r>
                        <a:rPr kumimoji="0" lang="en-US" altLang="zh-TW" sz="2000" b="0" i="0" u="none" strike="noStrike" cap="none" normalizeH="0" baseline="0">
                          <a:ln>
                            <a:noFill/>
                          </a:ln>
                          <a:solidFill>
                            <a:srgbClr val="000000"/>
                          </a:solidFill>
                          <a:effectLst/>
                          <a:latin typeface="標楷體" pitchFamily="65" charset="-120"/>
                          <a:ea typeface="標楷體" pitchFamily="65" charset="-120"/>
                        </a:rPr>
                        <a:t>-N</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NH</a:t>
                      </a:r>
                      <a:r>
                        <a:rPr kumimoji="0" lang="en-US" altLang="zh-TW" sz="2000" b="0" i="0" u="none" strike="noStrike" cap="none" normalizeH="0" baseline="-25000">
                          <a:ln>
                            <a:noFill/>
                          </a:ln>
                          <a:solidFill>
                            <a:srgbClr val="000000"/>
                          </a:solidFill>
                          <a:effectLst/>
                          <a:latin typeface="標楷體" pitchFamily="65" charset="-120"/>
                          <a:ea typeface="標楷體" pitchFamily="65" charset="-120"/>
                        </a:rPr>
                        <a:t>4</a:t>
                      </a:r>
                      <a:r>
                        <a:rPr kumimoji="0" lang="en-US" altLang="zh-TW" sz="2000" b="0" i="0" u="none" strike="noStrike" cap="none" normalizeH="0" baseline="0">
                          <a:ln>
                            <a:noFill/>
                          </a:ln>
                          <a:solidFill>
                            <a:srgbClr val="000000"/>
                          </a:solidFill>
                          <a:effectLst/>
                          <a:latin typeface="標楷體" pitchFamily="65" charset="-120"/>
                          <a:ea typeface="標楷體" pitchFamily="65" charset="-120"/>
                        </a:rPr>
                        <a:t>-N</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1"/>
                  </a:ext>
                </a:extLst>
              </a:tr>
              <a:tr h="3587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itchFamily="65" charset="-120"/>
                          <a:ea typeface="標楷體" pitchFamily="65" charset="-120"/>
                        </a:rPr>
                        <a:t>unit</a:t>
                      </a:r>
                      <a:endParaRPr kumimoji="0" lang="zh-TW" altLang="en-US" sz="2000" b="0" i="0" u="none" strike="noStrike" cap="none" normalizeH="0" baseline="0" dirty="0">
                        <a:ln>
                          <a:noFill/>
                        </a:ln>
                        <a:solidFill>
                          <a:srgbClr val="000000"/>
                        </a:solidFill>
                        <a:effectLst/>
                        <a:latin typeface="標楷體" pitchFamily="65" charset="-120"/>
                        <a:ea typeface="標楷體" pitchFamily="65" charset="-12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itchFamily="65" charset="-120"/>
                          <a:ea typeface="標楷體" pitchFamily="65" charset="-120"/>
                        </a:rPr>
                        <a:t>me/L</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itchFamily="65" charset="-120"/>
                          <a:ea typeface="標楷體" pitchFamily="65" charset="-120"/>
                        </a:rPr>
                        <a:t>me/L</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itchFamily="65" charset="-120"/>
                          <a:ea typeface="標楷體" pitchFamily="65" charset="-120"/>
                        </a:rPr>
                        <a:t>me/L</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itchFamily="65" charset="-120"/>
                          <a:ea typeface="標楷體" pitchFamily="65" charset="-120"/>
                        </a:rPr>
                        <a:t>me/L</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itchFamily="65" charset="-120"/>
                          <a:ea typeface="標楷體" pitchFamily="65" charset="-120"/>
                        </a:rPr>
                        <a:t>me/L</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itchFamily="65" charset="-120"/>
                          <a:ea typeface="標楷體" pitchFamily="65" charset="-120"/>
                        </a:rPr>
                        <a:t>me/L</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mS/cm</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g</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587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1200" b="1" i="0" u="none" strike="noStrike" cap="none" normalizeH="0" baseline="0" dirty="0">
                          <a:ln>
                            <a:noFill/>
                          </a:ln>
                          <a:solidFill>
                            <a:srgbClr val="000000"/>
                          </a:solidFill>
                          <a:effectLst/>
                          <a:latin typeface="標楷體" pitchFamily="65" charset="-120"/>
                          <a:ea typeface="標楷體" pitchFamily="65" charset="-120"/>
                        </a:rPr>
                        <a:t>Target</a:t>
                      </a:r>
                      <a:r>
                        <a:rPr kumimoji="0" lang="zh-TW" altLang="en-US" sz="1200" b="1" i="0" u="none" strike="noStrike" cap="none" normalizeH="0" baseline="0" dirty="0">
                          <a:ln>
                            <a:noFill/>
                          </a:ln>
                          <a:solidFill>
                            <a:srgbClr val="000000"/>
                          </a:solidFill>
                          <a:effectLst/>
                          <a:latin typeface="標楷體" pitchFamily="65" charset="-120"/>
                          <a:ea typeface="標楷體" pitchFamily="65" charset="-120"/>
                        </a:rPr>
                        <a:t> </a:t>
                      </a:r>
                      <a:r>
                        <a:rPr kumimoji="0" lang="en-US" altLang="zh-TW" sz="1200" b="1" i="0" u="none" strike="noStrike" cap="none" normalizeH="0" baseline="0" dirty="0">
                          <a:ln>
                            <a:noFill/>
                          </a:ln>
                          <a:solidFill>
                            <a:srgbClr val="000000"/>
                          </a:solidFill>
                          <a:effectLst/>
                          <a:latin typeface="標楷體" pitchFamily="65" charset="-120"/>
                          <a:ea typeface="標楷體" pitchFamily="65" charset="-120"/>
                        </a:rPr>
                        <a:t>concentration</a:t>
                      </a:r>
                      <a:endParaRPr kumimoji="0" lang="zh-TW" altLang="en-US" sz="1200" b="1" i="0" u="none" strike="noStrike" cap="none" normalizeH="0" baseline="0" dirty="0">
                        <a:ln>
                          <a:noFill/>
                        </a:ln>
                        <a:solidFill>
                          <a:srgbClr val="000000"/>
                        </a:solidFill>
                        <a:effectLst/>
                        <a:latin typeface="標楷體" pitchFamily="65" charset="-120"/>
                        <a:ea typeface="標楷體" pitchFamily="65" charset="-12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標楷體" pitchFamily="65" charset="-120"/>
                          <a:ea typeface="標楷體" pitchFamily="65" charset="-120"/>
                        </a:rPr>
                        <a:t>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標楷體" pitchFamily="65" charset="-120"/>
                          <a:ea typeface="標楷體" pitchFamily="65" charset="-120"/>
                        </a:rPr>
                        <a:t>0.67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標楷體" pitchFamily="65" charset="-120"/>
                          <a:ea typeface="標楷體" pitchFamily="65" charset="-120"/>
                        </a:rPr>
                        <a:t>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標楷體" pitchFamily="65" charset="-120"/>
                          <a:ea typeface="標楷體" pitchFamily="65" charset="-120"/>
                        </a:rPr>
                        <a:t>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標楷體" pitchFamily="65" charset="-120"/>
                          <a:ea typeface="標楷體" pitchFamily="65" charset="-120"/>
                        </a:rPr>
                        <a:t>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標楷體" pitchFamily="65" charset="-120"/>
                          <a:ea typeface="標楷體" pitchFamily="65" charset="-120"/>
                        </a:rPr>
                        <a:t>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itchFamily="65" charset="-120"/>
                          <a:ea typeface="標楷體" pitchFamily="65" charset="-120"/>
                        </a:rPr>
                        <a:t>0.24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587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itchFamily="65" charset="-120"/>
                          <a:ea typeface="標楷體" pitchFamily="65" charset="-120"/>
                        </a:rPr>
                        <a:t>Source water</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0.02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1.6</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0.45</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87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標楷體" pitchFamily="65" charset="-120"/>
                          <a:ea typeface="標楷體" pitchFamily="65" charset="-120"/>
                        </a:rPr>
                        <a:t>Required</a:t>
                      </a:r>
                      <a:endParaRPr kumimoji="0" lang="zh-TW" altLang="en-US" sz="2000" b="0" i="0" u="none" strike="noStrike" cap="none" normalizeH="0" baseline="0" dirty="0">
                        <a:ln>
                          <a:noFill/>
                        </a:ln>
                        <a:solidFill>
                          <a:srgbClr val="FF0000"/>
                        </a:solidFill>
                        <a:effectLst/>
                        <a:latin typeface="標楷體" pitchFamily="65" charset="-120"/>
                        <a:ea typeface="標楷體" pitchFamily="65" charset="-120"/>
                      </a:endParaRP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標楷體" pitchFamily="65" charset="-120"/>
                          <a:ea typeface="標楷體" pitchFamily="65" charset="-120"/>
                        </a:rPr>
                        <a:t>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標楷體" pitchFamily="65" charset="-120"/>
                          <a:ea typeface="標楷體" pitchFamily="65" charset="-120"/>
                        </a:rPr>
                        <a:t>0.67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標楷體" pitchFamily="65" charset="-120"/>
                          <a:ea typeface="標楷體" pitchFamily="65" charset="-120"/>
                        </a:rPr>
                        <a:t>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標楷體" pitchFamily="65" charset="-120"/>
                          <a:ea typeface="標楷體" pitchFamily="65" charset="-120"/>
                        </a:rPr>
                        <a:t>3.98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標楷體" pitchFamily="65" charset="-120"/>
                          <a:ea typeface="標楷體" pitchFamily="65" charset="-120"/>
                        </a:rPr>
                        <a:t>1.4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標楷體" pitchFamily="65" charset="-120"/>
                          <a:ea typeface="標楷體" pitchFamily="65" charset="-120"/>
                        </a:rPr>
                        <a:t>1.55</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FF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587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KNO</a:t>
                      </a:r>
                      <a:r>
                        <a:rPr kumimoji="0" lang="en-US" altLang="zh-TW" sz="2000" b="0" i="0" u="none" strike="noStrike" cap="none" normalizeH="0" baseline="-25000">
                          <a:ln>
                            <a:noFill/>
                          </a:ln>
                          <a:solidFill>
                            <a:srgbClr val="000000"/>
                          </a:solidFill>
                          <a:effectLst/>
                          <a:latin typeface="標楷體" pitchFamily="65" charset="-120"/>
                          <a:ea typeface="標楷體" pitchFamily="65" charset="-120"/>
                        </a:rPr>
                        <a:t>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itchFamily="65" charset="-120"/>
                          <a:ea typeface="標楷體" pitchFamily="65" charset="-120"/>
                        </a:rPr>
                        <a:t>3.98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3.98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402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191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Ca(NO</a:t>
                      </a:r>
                      <a:r>
                        <a:rPr kumimoji="0" lang="en-US" altLang="zh-TW" sz="2000" b="0" i="0" u="none" strike="noStrike" cap="none" normalizeH="0" baseline="-25000">
                          <a:ln>
                            <a:noFill/>
                          </a:ln>
                          <a:solidFill>
                            <a:srgbClr val="000000"/>
                          </a:solidFill>
                          <a:effectLst/>
                          <a:latin typeface="標楷體" pitchFamily="65" charset="-120"/>
                          <a:ea typeface="標楷體" pitchFamily="65" charset="-120"/>
                        </a:rPr>
                        <a:t>3</a:t>
                      </a:r>
                      <a:r>
                        <a:rPr kumimoji="0" lang="en-US" altLang="zh-TW" sz="2000" b="0" i="0" u="none" strike="noStrike" cap="none" normalizeH="0" baseline="0">
                          <a:ln>
                            <a:noFill/>
                          </a:ln>
                          <a:solidFill>
                            <a:srgbClr val="000000"/>
                          </a:solidFill>
                          <a:effectLst/>
                          <a:latin typeface="標楷體" pitchFamily="65" charset="-120"/>
                          <a:ea typeface="標楷體" pitchFamily="65" charset="-120"/>
                        </a:rPr>
                        <a:t>)</a:t>
                      </a:r>
                      <a:r>
                        <a:rPr kumimoji="0" lang="en-US" altLang="zh-TW" sz="2000" b="0" i="0" u="none" strike="noStrike" cap="none" normalizeH="0" baseline="-25000">
                          <a:ln>
                            <a:noFill/>
                          </a:ln>
                          <a:solidFill>
                            <a:srgbClr val="000000"/>
                          </a:solidFill>
                          <a:effectLst/>
                          <a:latin typeface="標楷體" pitchFamily="65" charset="-120"/>
                          <a:ea typeface="標楷體" pitchFamily="65" charset="-120"/>
                        </a:rPr>
                        <a:t>2</a:t>
                      </a:r>
                      <a:r>
                        <a:rPr kumimoji="0" lang="en-US" sz="2000" b="0" i="0" u="none" strike="noStrike" cap="none" normalizeH="0" baseline="0">
                          <a:ln>
                            <a:noFill/>
                          </a:ln>
                          <a:solidFill>
                            <a:srgbClr val="000000"/>
                          </a:solidFill>
                          <a:effectLst/>
                          <a:latin typeface="標楷體" pitchFamily="65" charset="-120"/>
                          <a:ea typeface="標楷體" pitchFamily="65" charset="-120"/>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rPr>
                        <a:t>4H</a:t>
                      </a:r>
                      <a:r>
                        <a:rPr kumimoji="0" lang="en-US" altLang="zh-TW" sz="2000" b="0" i="0" u="none" strike="noStrike" cap="none" normalizeH="0" baseline="-25000">
                          <a:ln>
                            <a:noFill/>
                          </a:ln>
                          <a:solidFill>
                            <a:srgbClr val="000000"/>
                          </a:solidFill>
                          <a:effectLst/>
                          <a:latin typeface="標楷體" pitchFamily="65" charset="-120"/>
                          <a:ea typeface="標楷體" pitchFamily="65" charset="-120"/>
                        </a:rPr>
                        <a:t>2</a:t>
                      </a:r>
                      <a:r>
                        <a:rPr kumimoji="0" lang="en-US" altLang="zh-TW" sz="2000" b="0" i="0" u="none" strike="noStrike" cap="none" normalizeH="0" baseline="0">
                          <a:ln>
                            <a:noFill/>
                          </a:ln>
                          <a:solidFill>
                            <a:srgbClr val="000000"/>
                          </a:solidFill>
                          <a:effectLst/>
                          <a:latin typeface="標楷體" pitchFamily="65" charset="-120"/>
                          <a:ea typeface="標楷體" pitchFamily="65" charset="-120"/>
                        </a:rPr>
                        <a:t>O</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1.4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1.4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165</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587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MgSO</a:t>
                      </a:r>
                      <a:r>
                        <a:rPr kumimoji="0" lang="en-US" altLang="zh-TW" sz="2000" b="0" i="0" u="none" strike="noStrike" cap="none" normalizeH="0" baseline="-25000">
                          <a:ln>
                            <a:noFill/>
                          </a:ln>
                          <a:solidFill>
                            <a:srgbClr val="000000"/>
                          </a:solidFill>
                          <a:effectLst/>
                          <a:latin typeface="標楷體" pitchFamily="65" charset="-120"/>
                          <a:ea typeface="標楷體" pitchFamily="65" charset="-120"/>
                        </a:rPr>
                        <a:t>4</a:t>
                      </a:r>
                      <a:r>
                        <a:rPr kumimoji="0" lang="en-US" sz="2000" b="0" i="0" u="none" strike="noStrike" cap="none" normalizeH="0" baseline="0">
                          <a:ln>
                            <a:noFill/>
                          </a:ln>
                          <a:solidFill>
                            <a:srgbClr val="000000"/>
                          </a:solidFill>
                          <a:effectLst/>
                          <a:latin typeface="標楷體" pitchFamily="65" charset="-120"/>
                          <a:ea typeface="標楷體" pitchFamily="65" charset="-120"/>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rPr>
                        <a:t>7H</a:t>
                      </a:r>
                      <a:r>
                        <a:rPr kumimoji="0" lang="en-US" altLang="zh-TW" sz="2000" b="0" i="0" u="none" strike="noStrike" cap="none" normalizeH="0" baseline="-25000">
                          <a:ln>
                            <a:noFill/>
                          </a:ln>
                          <a:solidFill>
                            <a:srgbClr val="000000"/>
                          </a:solidFill>
                          <a:effectLst/>
                          <a:latin typeface="標楷體" pitchFamily="65" charset="-120"/>
                          <a:ea typeface="標楷體" pitchFamily="65" charset="-120"/>
                        </a:rPr>
                        <a:t>2</a:t>
                      </a:r>
                      <a:r>
                        <a:rPr kumimoji="0" lang="en-US" altLang="zh-TW" sz="2000" b="0" i="0" u="none" strike="noStrike" cap="none" normalizeH="0" baseline="0">
                          <a:ln>
                            <a:noFill/>
                          </a:ln>
                          <a:solidFill>
                            <a:srgbClr val="000000"/>
                          </a:solidFill>
                          <a:effectLst/>
                          <a:latin typeface="標楷體" pitchFamily="65" charset="-120"/>
                          <a:ea typeface="標楷體" pitchFamily="65" charset="-120"/>
                        </a:rPr>
                        <a:t>O</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1.55</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191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587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NH</a:t>
                      </a:r>
                      <a:r>
                        <a:rPr kumimoji="0" lang="en-US" altLang="zh-TW" sz="2000" b="0" i="0" u="none" strike="noStrike" cap="none" normalizeH="0" baseline="-25000">
                          <a:ln>
                            <a:noFill/>
                          </a:ln>
                          <a:solidFill>
                            <a:srgbClr val="000000"/>
                          </a:solidFill>
                          <a:effectLst/>
                          <a:latin typeface="標楷體" pitchFamily="65" charset="-120"/>
                          <a:ea typeface="標楷體" pitchFamily="65" charset="-120"/>
                        </a:rPr>
                        <a:t>4</a:t>
                      </a:r>
                      <a:r>
                        <a:rPr kumimoji="0" lang="en-US" altLang="zh-TW" sz="2000" b="0" i="0" u="none" strike="noStrike" cap="none" normalizeH="0" baseline="0">
                          <a:ln>
                            <a:noFill/>
                          </a:ln>
                          <a:solidFill>
                            <a:srgbClr val="000000"/>
                          </a:solidFill>
                          <a:effectLst/>
                          <a:latin typeface="標楷體" pitchFamily="65" charset="-120"/>
                          <a:ea typeface="標楷體" pitchFamily="65" charset="-120"/>
                        </a:rPr>
                        <a:t>H</a:t>
                      </a:r>
                      <a:r>
                        <a:rPr kumimoji="0" lang="en-US" altLang="zh-TW" sz="2000" b="0" i="0" u="none" strike="noStrike" cap="none" normalizeH="0" baseline="-25000">
                          <a:ln>
                            <a:noFill/>
                          </a:ln>
                          <a:solidFill>
                            <a:srgbClr val="000000"/>
                          </a:solidFill>
                          <a:effectLst/>
                          <a:latin typeface="標楷體" pitchFamily="65" charset="-120"/>
                          <a:ea typeface="標楷體" pitchFamily="65" charset="-120"/>
                        </a:rPr>
                        <a:t>2</a:t>
                      </a:r>
                      <a:r>
                        <a:rPr kumimoji="0" lang="en-US" altLang="zh-TW" sz="2000" b="0" i="0" u="none" strike="noStrike" cap="none" normalizeH="0" baseline="0">
                          <a:ln>
                            <a:noFill/>
                          </a:ln>
                          <a:solidFill>
                            <a:srgbClr val="000000"/>
                          </a:solidFill>
                          <a:effectLst/>
                          <a:latin typeface="標楷體" pitchFamily="65" charset="-120"/>
                          <a:ea typeface="標楷體" pitchFamily="65" charset="-120"/>
                        </a:rPr>
                        <a:t>PO</a:t>
                      </a:r>
                      <a:r>
                        <a:rPr kumimoji="0" lang="en-US" altLang="zh-TW" sz="2000" b="0" i="0" u="none" strike="noStrike" cap="none" normalizeH="0" baseline="-25000">
                          <a:ln>
                            <a:noFill/>
                          </a:ln>
                          <a:solidFill>
                            <a:srgbClr val="000000"/>
                          </a:solidFill>
                          <a:effectLst/>
                          <a:latin typeface="標楷體" pitchFamily="65" charset="-120"/>
                          <a:ea typeface="標楷體" pitchFamily="65" charset="-120"/>
                        </a:rPr>
                        <a:t>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0.67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76</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587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(NH</a:t>
                      </a:r>
                      <a:r>
                        <a:rPr kumimoji="0" lang="en-US" altLang="zh-TW" sz="2000" b="0" i="0" u="none" strike="noStrike" cap="none" normalizeH="0" baseline="-25000">
                          <a:ln>
                            <a:noFill/>
                          </a:ln>
                          <a:solidFill>
                            <a:srgbClr val="000000"/>
                          </a:solidFill>
                          <a:effectLst/>
                          <a:latin typeface="標楷體" pitchFamily="65" charset="-120"/>
                          <a:ea typeface="標楷體" pitchFamily="65" charset="-120"/>
                        </a:rPr>
                        <a:t>4</a:t>
                      </a:r>
                      <a:r>
                        <a:rPr kumimoji="0" lang="en-US" altLang="zh-TW" sz="2000" b="0" i="0" u="none" strike="noStrike" cap="none" normalizeH="0" baseline="0">
                          <a:ln>
                            <a:noFill/>
                          </a:ln>
                          <a:solidFill>
                            <a:srgbClr val="000000"/>
                          </a:solidFill>
                          <a:effectLst/>
                          <a:latin typeface="標楷體" pitchFamily="65" charset="-120"/>
                          <a:ea typeface="標楷體" pitchFamily="65" charset="-120"/>
                        </a:rPr>
                        <a:t>NO</a:t>
                      </a:r>
                      <a:r>
                        <a:rPr kumimoji="0" lang="en-US" altLang="zh-TW" sz="2000" b="0" i="0" u="none" strike="noStrike" cap="none" normalizeH="0" baseline="-25000">
                          <a:ln>
                            <a:noFill/>
                          </a:ln>
                          <a:solidFill>
                            <a:srgbClr val="000000"/>
                          </a:solidFill>
                          <a:effectLst/>
                          <a:latin typeface="標楷體" pitchFamily="65" charset="-120"/>
                          <a:ea typeface="標楷體" pitchFamily="65" charset="-120"/>
                        </a:rPr>
                        <a:t>3</a:t>
                      </a:r>
                      <a:r>
                        <a:rPr kumimoji="0" lang="en-US" altLang="zh-TW" sz="2000" b="0" i="0" u="none" strike="noStrike" cap="none" normalizeH="0" baseline="0">
                          <a:ln>
                            <a:noFill/>
                          </a:ln>
                          <a:solidFill>
                            <a:srgbClr val="000000"/>
                          </a:solidFill>
                          <a:effectLst/>
                          <a:latin typeface="標楷體" pitchFamily="65" charset="-120"/>
                          <a:ea typeface="標楷體" pitchFamily="65" charset="-120"/>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(1.62)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(1.62)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(64.8)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587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(KNO</a:t>
                      </a:r>
                      <a:r>
                        <a:rPr kumimoji="0" lang="en-US" altLang="zh-TW" sz="2000" b="0" i="0" u="none" strike="noStrike" cap="none" normalizeH="0" baseline="-25000">
                          <a:ln>
                            <a:noFill/>
                          </a:ln>
                          <a:solidFill>
                            <a:srgbClr val="000000"/>
                          </a:solidFill>
                          <a:effectLst/>
                          <a:latin typeface="標楷體" pitchFamily="65" charset="-120"/>
                          <a:ea typeface="標楷體" pitchFamily="65" charset="-120"/>
                        </a:rPr>
                        <a:t>3</a:t>
                      </a:r>
                      <a:r>
                        <a:rPr kumimoji="0" lang="en-US" altLang="zh-TW" sz="2000" b="0" i="0" u="none" strike="noStrike" cap="none" normalizeH="0" baseline="0">
                          <a:ln>
                            <a:noFill/>
                          </a:ln>
                          <a:solidFill>
                            <a:srgbClr val="000000"/>
                          </a:solidFill>
                          <a:effectLst/>
                          <a:latin typeface="標楷體" pitchFamily="65" charset="-120"/>
                          <a:ea typeface="標楷體" pitchFamily="65" charset="-120"/>
                        </a:rPr>
                        <a:t>)</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(1.62)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(1.62)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rPr>
                        <a:t>(163.6)</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587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標楷體" pitchFamily="65" charset="-120"/>
                          <a:ea typeface="標楷體" pitchFamily="65" charset="-120"/>
                        </a:rPr>
                        <a:t>合計</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標楷體" pitchFamily="65" charset="-120"/>
                          <a:ea typeface="標楷體" pitchFamily="65" charset="-120"/>
                        </a:rPr>
                        <a:t>5.38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標楷體" pitchFamily="65" charset="-120"/>
                          <a:ea typeface="標楷體" pitchFamily="65" charset="-120"/>
                        </a:rPr>
                        <a:t>0.67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標楷體" pitchFamily="65" charset="-120"/>
                          <a:ea typeface="標楷體" pitchFamily="65" charset="-120"/>
                        </a:rPr>
                        <a:t>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標楷體" pitchFamily="65" charset="-120"/>
                          <a:ea typeface="標楷體" pitchFamily="65" charset="-120"/>
                        </a:rPr>
                        <a:t>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標楷體" pitchFamily="65" charset="-120"/>
                          <a:ea typeface="標楷體" pitchFamily="65" charset="-120"/>
                        </a:rPr>
                        <a:t>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標楷體" pitchFamily="65" charset="-120"/>
                          <a:ea typeface="標楷體" pitchFamily="65" charset="-120"/>
                        </a:rPr>
                        <a:t>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itchFamily="65" charset="-120"/>
                          <a:ea typeface="標楷體" pitchFamily="65" charset="-120"/>
                        </a:rPr>
                        <a:t>　</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45193" name="文字方塊 1"/>
          <p:cNvSpPr txBox="1">
            <a:spLocks noChangeArrowheads="1"/>
          </p:cNvSpPr>
          <p:nvPr/>
        </p:nvSpPr>
        <p:spPr bwMode="auto">
          <a:xfrm>
            <a:off x="1687513" y="6092826"/>
            <a:ext cx="8801100" cy="646331"/>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kumimoji="1">
                <a:solidFill>
                  <a:schemeClr val="tx1"/>
                </a:solidFill>
                <a:latin typeface="Arial" charset="0"/>
                <a:ea typeface="標楷體" pitchFamily="65" charset="-120"/>
              </a:defRPr>
            </a:lvl1pPr>
            <a:lvl2pPr marL="742950" indent="-285750" eaLnBrk="0" hangingPunct="0">
              <a:defRPr kumimoji="1">
                <a:solidFill>
                  <a:schemeClr val="tx1"/>
                </a:solidFill>
                <a:latin typeface="Arial" charset="0"/>
                <a:ea typeface="標楷體" pitchFamily="65" charset="-120"/>
              </a:defRPr>
            </a:lvl2pPr>
            <a:lvl3pPr marL="1143000" indent="-228600" eaLnBrk="0" hangingPunct="0">
              <a:defRPr kumimoji="1">
                <a:solidFill>
                  <a:schemeClr val="tx1"/>
                </a:solidFill>
                <a:latin typeface="Arial" charset="0"/>
                <a:ea typeface="標楷體" pitchFamily="65" charset="-120"/>
              </a:defRPr>
            </a:lvl3pPr>
            <a:lvl4pPr marL="1600200" indent="-228600" eaLnBrk="0" hangingPunct="0">
              <a:defRPr kumimoji="1">
                <a:solidFill>
                  <a:schemeClr val="tx1"/>
                </a:solidFill>
                <a:latin typeface="Arial" charset="0"/>
                <a:ea typeface="標楷體" pitchFamily="65" charset="-120"/>
              </a:defRPr>
            </a:lvl4pPr>
            <a:lvl5pPr marL="2057400" indent="-228600" eaLnBrk="0" hangingPunct="0">
              <a:defRPr kumimoji="1">
                <a:solidFill>
                  <a:schemeClr val="tx1"/>
                </a:solidFill>
                <a:latin typeface="Arial"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charset="0"/>
                <a:ea typeface="標楷體" pitchFamily="65" charset="-120"/>
              </a:defRPr>
            </a:lvl9pPr>
          </a:lstStyle>
          <a:p>
            <a:pPr eaLnBrk="1" fontAlgn="base" hangingPunct="1">
              <a:spcBef>
                <a:spcPct val="0"/>
              </a:spcBef>
              <a:spcAft>
                <a:spcPct val="0"/>
              </a:spcAft>
              <a:defRPr/>
            </a:pPr>
            <a:r>
              <a:rPr lang="en-US" altLang="zh-TW" dirty="0">
                <a:solidFill>
                  <a:prstClr val="black"/>
                </a:solidFill>
              </a:rPr>
              <a:t>3.98 me/L N   </a:t>
            </a:r>
            <a:r>
              <a:rPr lang="en-US" altLang="zh-TW" dirty="0">
                <a:solidFill>
                  <a:prstClr val="black"/>
                </a:solidFill>
                <a:sym typeface="Wingdings" pitchFamily="2" charset="2"/>
              </a:rPr>
              <a:t></a:t>
            </a:r>
            <a:r>
              <a:rPr lang="en-US" altLang="zh-TW" dirty="0">
                <a:solidFill>
                  <a:prstClr val="black"/>
                </a:solidFill>
              </a:rPr>
              <a:t> 3.98 x (39+62) / 1 = 401.98 g</a:t>
            </a:r>
            <a:r>
              <a:rPr lang="zh-TW" altLang="en-US" dirty="0">
                <a:solidFill>
                  <a:prstClr val="black"/>
                </a:solidFill>
              </a:rPr>
              <a:t> </a:t>
            </a:r>
            <a:r>
              <a:rPr lang="en-US" altLang="zh-TW" dirty="0">
                <a:solidFill>
                  <a:prstClr val="black"/>
                </a:solidFill>
              </a:rPr>
              <a:t>KNO</a:t>
            </a:r>
            <a:r>
              <a:rPr lang="en-US" altLang="zh-TW" baseline="-25000" dirty="0">
                <a:solidFill>
                  <a:prstClr val="black"/>
                </a:solidFill>
              </a:rPr>
              <a:t>3</a:t>
            </a:r>
            <a:r>
              <a:rPr lang="en-US" altLang="zh-TW" dirty="0">
                <a:solidFill>
                  <a:prstClr val="black"/>
                </a:solidFill>
              </a:rPr>
              <a:t> (KNO</a:t>
            </a:r>
            <a:r>
              <a:rPr lang="en-US" altLang="zh-TW" baseline="-25000" dirty="0">
                <a:solidFill>
                  <a:prstClr val="black"/>
                </a:solidFill>
              </a:rPr>
              <a:t>3</a:t>
            </a:r>
            <a:r>
              <a:rPr lang="en-US" altLang="zh-TW" dirty="0">
                <a:solidFill>
                  <a:prstClr val="black"/>
                </a:solidFill>
              </a:rPr>
              <a:t> molecular</a:t>
            </a:r>
            <a:r>
              <a:rPr lang="zh-TW" altLang="en-US" dirty="0">
                <a:solidFill>
                  <a:prstClr val="black"/>
                </a:solidFill>
              </a:rPr>
              <a:t> </a:t>
            </a:r>
            <a:r>
              <a:rPr lang="en-US" altLang="zh-TW" dirty="0">
                <a:solidFill>
                  <a:prstClr val="black"/>
                </a:solidFill>
              </a:rPr>
              <a:t>weight 39+62 )</a:t>
            </a:r>
          </a:p>
          <a:p>
            <a:pPr eaLnBrk="1" fontAlgn="base" hangingPunct="1">
              <a:spcBef>
                <a:spcPct val="0"/>
              </a:spcBef>
              <a:spcAft>
                <a:spcPct val="0"/>
              </a:spcAft>
              <a:defRPr/>
            </a:pPr>
            <a:r>
              <a:rPr lang="en-US" altLang="zh-TW" dirty="0">
                <a:solidFill>
                  <a:prstClr val="black"/>
                </a:solidFill>
              </a:rPr>
              <a:t>1.4   me/L Ca </a:t>
            </a:r>
            <a:r>
              <a:rPr lang="en-US" altLang="zh-TW" dirty="0">
                <a:solidFill>
                  <a:prstClr val="black"/>
                </a:solidFill>
                <a:sym typeface="Wingdings" pitchFamily="2" charset="2"/>
              </a:rPr>
              <a:t> 1.4 x (40+62x2+4x18) / 2 = 330/2 = 165 </a:t>
            </a:r>
            <a:endParaRPr lang="zh-TW" altLang="en-US" dirty="0">
              <a:solidFill>
                <a:prstClr val="black"/>
              </a:solidFill>
            </a:endParaRPr>
          </a:p>
        </p:txBody>
      </p:sp>
    </p:spTree>
    <p:extLst>
      <p:ext uri="{BB962C8B-B14F-4D97-AF65-F5344CB8AC3E}">
        <p14:creationId xmlns:p14="http://schemas.microsoft.com/office/powerpoint/2010/main" val="325389108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a:xfrm>
            <a:off x="1944649" y="121196"/>
            <a:ext cx="8229600" cy="762000"/>
          </a:xfrm>
        </p:spPr>
        <p:txBody>
          <a:bodyPr>
            <a:normAutofit/>
          </a:bodyPr>
          <a:lstStyle/>
          <a:p>
            <a:r>
              <a:rPr lang="en-US" altLang="zh-TW" sz="3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Yamazaki formula for Lettuce</a:t>
            </a:r>
            <a:endParaRPr lang="zh-TW" altLang="en-US" sz="3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428733170"/>
              </p:ext>
            </p:extLst>
          </p:nvPr>
        </p:nvGraphicFramePr>
        <p:xfrm>
          <a:off x="1847528" y="1196752"/>
          <a:ext cx="8423842" cy="4474780"/>
        </p:xfrm>
        <a:graphic>
          <a:graphicData uri="http://schemas.openxmlformats.org/drawingml/2006/table">
            <a:tbl>
              <a:tblPr>
                <a:tableStyleId>{D7AC3CCA-C797-4891-BE02-D94E43425B78}</a:tableStyleId>
              </a:tblPr>
              <a:tblGrid>
                <a:gridCol w="2595207">
                  <a:extLst>
                    <a:ext uri="{9D8B030D-6E8A-4147-A177-3AD203B41FA5}">
                      <a16:colId xmlns:a16="http://schemas.microsoft.com/office/drawing/2014/main" val="20000"/>
                    </a:ext>
                  </a:extLst>
                </a:gridCol>
                <a:gridCol w="918350">
                  <a:extLst>
                    <a:ext uri="{9D8B030D-6E8A-4147-A177-3AD203B41FA5}">
                      <a16:colId xmlns:a16="http://schemas.microsoft.com/office/drawing/2014/main" val="20001"/>
                    </a:ext>
                  </a:extLst>
                </a:gridCol>
                <a:gridCol w="1106488">
                  <a:extLst>
                    <a:ext uri="{9D8B030D-6E8A-4147-A177-3AD203B41FA5}">
                      <a16:colId xmlns:a16="http://schemas.microsoft.com/office/drawing/2014/main" val="20002"/>
                    </a:ext>
                  </a:extLst>
                </a:gridCol>
                <a:gridCol w="2044683">
                  <a:extLst>
                    <a:ext uri="{9D8B030D-6E8A-4147-A177-3AD203B41FA5}">
                      <a16:colId xmlns:a16="http://schemas.microsoft.com/office/drawing/2014/main" val="20003"/>
                    </a:ext>
                  </a:extLst>
                </a:gridCol>
                <a:gridCol w="1759114">
                  <a:extLst>
                    <a:ext uri="{9D8B030D-6E8A-4147-A177-3AD203B41FA5}">
                      <a16:colId xmlns:a16="http://schemas.microsoft.com/office/drawing/2014/main" val="20004"/>
                    </a:ext>
                  </a:extLst>
                </a:gridCol>
              </a:tblGrid>
              <a:tr h="720080">
                <a:tc>
                  <a:txBody>
                    <a:bodyPr/>
                    <a:lstStyle/>
                    <a:p>
                      <a:pPr marL="0" indent="0" algn="ctr">
                        <a:lnSpc>
                          <a:spcPct val="150000"/>
                        </a:lnSpc>
                        <a:spcAft>
                          <a:spcPts val="0"/>
                        </a:spcAft>
                      </a:pPr>
                      <a:r>
                        <a:rPr lang="en-US" sz="1400" kern="100" dirty="0">
                          <a:effectLst/>
                          <a:latin typeface="Times New Roman" panose="02020603050405020304" pitchFamily="18" charset="0"/>
                          <a:ea typeface="標楷體" panose="03000509000000000000" pitchFamily="65" charset="-120"/>
                          <a:cs typeface="Times New Roman" panose="02020603050405020304" pitchFamily="18" charset="0"/>
                        </a:rPr>
                        <a:t>Chemical composition </a:t>
                      </a:r>
                      <a:endParaRPr lang="zh-TW" sz="14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ctr">
                        <a:lnSpc>
                          <a:spcPct val="150000"/>
                        </a:lnSpc>
                        <a:spcAft>
                          <a:spcPts val="0"/>
                        </a:spcAft>
                      </a:pPr>
                      <a:r>
                        <a:rPr lang="en-US" sz="1400" kern="100" dirty="0">
                          <a:effectLst/>
                          <a:latin typeface="Times New Roman" panose="02020603050405020304" pitchFamily="18" charset="0"/>
                          <a:ea typeface="標楷體" panose="03000509000000000000" pitchFamily="65" charset="-120"/>
                          <a:cs typeface="Times New Roman" panose="02020603050405020304" pitchFamily="18" charset="0"/>
                        </a:rPr>
                        <a:t>of nutrient solution.</a:t>
                      </a:r>
                      <a:endParaRPr lang="zh-TW" sz="1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algn="ctr">
                        <a:lnSpc>
                          <a:spcPct val="150000"/>
                        </a:lnSpc>
                        <a:spcAft>
                          <a:spcPts val="0"/>
                        </a:spcAft>
                      </a:pPr>
                      <a:r>
                        <a:rPr lang="en-US" altLang="zh-TW" sz="14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purity</a:t>
                      </a:r>
                      <a:endParaRPr lang="zh-TW" sz="14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a:p>
                      <a:pPr marL="0" algn="ctr" defTabSz="914400" rtl="0" eaLnBrk="1" latinLnBrk="0" hangingPunct="1">
                        <a:lnSpc>
                          <a:spcPct val="150000"/>
                        </a:lnSpc>
                        <a:spcAft>
                          <a:spcPts val="0"/>
                        </a:spcAft>
                      </a:pPr>
                      <a:r>
                        <a:rPr lang="en-US" sz="14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a:t>
                      </a:r>
                      <a:r>
                        <a:rPr lang="zh-TW" sz="14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a:t>
                      </a:r>
                      <a:r>
                        <a:rPr lang="en-US" sz="14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a:t>
                      </a:r>
                      <a:endParaRPr lang="zh-TW" sz="1400" kern="100" dirty="0">
                        <a:solidFill>
                          <a:schemeClr val="dk1"/>
                        </a:solidFill>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algn="ctr">
                        <a:lnSpc>
                          <a:spcPct val="150000"/>
                        </a:lnSpc>
                        <a:spcAft>
                          <a:spcPts val="0"/>
                        </a:spcAft>
                      </a:pPr>
                      <a:r>
                        <a:rPr lang="en-US" altLang="zh-TW" sz="1400" kern="100" dirty="0">
                          <a:effectLst/>
                          <a:latin typeface="Times New Roman" panose="02020603050405020304" pitchFamily="18" charset="0"/>
                          <a:ea typeface="標楷體" panose="03000509000000000000" pitchFamily="65" charset="-120"/>
                          <a:cs typeface="Times New Roman" panose="02020603050405020304" pitchFamily="18" charset="0"/>
                        </a:rPr>
                        <a:t>lettuce</a:t>
                      </a:r>
                      <a:endParaRPr lang="zh-TW" sz="14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ctr">
                        <a:lnSpc>
                          <a:spcPct val="150000"/>
                        </a:lnSpc>
                        <a:spcAft>
                          <a:spcPts val="0"/>
                        </a:spcAft>
                      </a:pPr>
                      <a:r>
                        <a:rPr lang="en-US" sz="1400" kern="100" dirty="0">
                          <a:effectLst/>
                          <a:latin typeface="Times New Roman" panose="02020603050405020304" pitchFamily="18" charset="0"/>
                          <a:ea typeface="標楷體" panose="03000509000000000000" pitchFamily="65" charset="-120"/>
                          <a:cs typeface="Times New Roman" panose="02020603050405020304" pitchFamily="18" charset="0"/>
                        </a:rPr>
                        <a:t>(mg/L)</a:t>
                      </a:r>
                      <a:endParaRPr lang="zh-TW" sz="1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algn="ctr">
                        <a:lnSpc>
                          <a:spcPct val="150000"/>
                        </a:lnSpc>
                        <a:spcAft>
                          <a:spcPts val="0"/>
                        </a:spcAft>
                      </a:pPr>
                      <a:r>
                        <a:rPr lang="en-US" altLang="zh-TW" sz="1400" kern="100" dirty="0">
                          <a:effectLst/>
                          <a:latin typeface="Times New Roman" panose="02020603050405020304" pitchFamily="18" charset="0"/>
                          <a:ea typeface="標楷體" panose="03000509000000000000" pitchFamily="65" charset="-120"/>
                          <a:cs typeface="Times New Roman" panose="02020603050405020304" pitchFamily="18" charset="0"/>
                        </a:rPr>
                        <a:t>Stock solution </a:t>
                      </a:r>
                      <a:r>
                        <a:rPr lang="en-US" sz="1400" kern="100" dirty="0">
                          <a:effectLst/>
                          <a:latin typeface="Times New Roman" panose="02020603050405020304" pitchFamily="18" charset="0"/>
                          <a:ea typeface="標楷體" panose="03000509000000000000" pitchFamily="65" charset="-120"/>
                          <a:cs typeface="Times New Roman" panose="02020603050405020304" pitchFamily="18" charset="0"/>
                        </a:rPr>
                        <a:t>(100X)</a:t>
                      </a:r>
                      <a:endParaRPr lang="zh-TW" sz="14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ctr">
                        <a:lnSpc>
                          <a:spcPct val="150000"/>
                        </a:lnSpc>
                        <a:spcAft>
                          <a:spcPts val="0"/>
                        </a:spcAft>
                      </a:pPr>
                      <a:r>
                        <a:rPr lang="en-US" sz="1400" kern="100" dirty="0">
                          <a:effectLst/>
                          <a:latin typeface="Times New Roman" panose="02020603050405020304" pitchFamily="18" charset="0"/>
                          <a:ea typeface="標楷體" panose="03000509000000000000" pitchFamily="65" charset="-120"/>
                          <a:cs typeface="Times New Roman" panose="02020603050405020304" pitchFamily="18" charset="0"/>
                        </a:rPr>
                        <a:t>(g/500 mL)</a:t>
                      </a:r>
                      <a:endParaRPr lang="zh-TW" sz="1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algn="ctr">
                        <a:lnSpc>
                          <a:spcPct val="150000"/>
                        </a:lnSpc>
                        <a:spcAft>
                          <a:spcPts val="0"/>
                        </a:spcAft>
                      </a:pPr>
                      <a:r>
                        <a:rPr lang="en-US" altLang="zh-TW" sz="1400" kern="100" dirty="0">
                          <a:effectLst/>
                          <a:latin typeface="Times New Roman" panose="02020603050405020304" pitchFamily="18" charset="0"/>
                          <a:ea typeface="標楷體" panose="03000509000000000000" pitchFamily="65" charset="-120"/>
                          <a:cs typeface="Times New Roman" panose="02020603050405020304" pitchFamily="18" charset="0"/>
                        </a:rPr>
                        <a:t>Stock solution </a:t>
                      </a:r>
                      <a:r>
                        <a:rPr lang="en-US" sz="1400" kern="100" dirty="0">
                          <a:effectLst/>
                          <a:latin typeface="Times New Roman" panose="02020603050405020304" pitchFamily="18" charset="0"/>
                          <a:ea typeface="標楷體" panose="03000509000000000000" pitchFamily="65" charset="-120"/>
                          <a:cs typeface="Times New Roman" panose="02020603050405020304" pitchFamily="18" charset="0"/>
                        </a:rPr>
                        <a:t>(100X)</a:t>
                      </a:r>
                      <a:endParaRPr lang="zh-TW" sz="14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ctr">
                        <a:lnSpc>
                          <a:spcPct val="150000"/>
                        </a:lnSpc>
                        <a:spcAft>
                          <a:spcPts val="0"/>
                        </a:spcAft>
                      </a:pPr>
                      <a:r>
                        <a:rPr lang="en-US" sz="1400" kern="100" dirty="0">
                          <a:effectLst/>
                          <a:latin typeface="Times New Roman" panose="02020603050405020304" pitchFamily="18" charset="0"/>
                          <a:ea typeface="標楷體" panose="03000509000000000000" pitchFamily="65" charset="-120"/>
                          <a:cs typeface="Times New Roman" panose="02020603050405020304" pitchFamily="18" charset="0"/>
                        </a:rPr>
                        <a:t>(g/500 mL)</a:t>
                      </a:r>
                      <a:endParaRPr lang="zh-TW" sz="1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extLst>
                  <a:ext uri="{0D108BD9-81ED-4DB2-BD59-A6C34878D82A}">
                    <a16:rowId xmlns:a16="http://schemas.microsoft.com/office/drawing/2014/main" val="10000"/>
                  </a:ext>
                </a:extLst>
              </a:tr>
              <a:tr h="375470">
                <a:tc>
                  <a:txBody>
                    <a:bodyPr/>
                    <a:lstStyle/>
                    <a:p>
                      <a:pPr algn="l">
                        <a:lnSpc>
                          <a:spcPct val="150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硝酸鈣</a:t>
                      </a: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Ca(NO</a:t>
                      </a:r>
                      <a:r>
                        <a:rPr lang="en-US" sz="1800" kern="100" baseline="-25000" dirty="0">
                          <a:effectLst/>
                          <a:latin typeface="Times New Roman" panose="02020603050405020304" pitchFamily="18" charset="0"/>
                          <a:ea typeface="標楷體" panose="03000509000000000000" pitchFamily="65" charset="-120"/>
                          <a:cs typeface="Times New Roman" panose="02020603050405020304" pitchFamily="18" charset="0"/>
                        </a:rPr>
                        <a:t>3</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sz="1800" kern="100" baseline="-25000" dirty="0">
                          <a:effectLst/>
                          <a:latin typeface="Times New Roman" panose="02020603050405020304" pitchFamily="18" charset="0"/>
                          <a:ea typeface="標楷體" panose="03000509000000000000" pitchFamily="65" charset="-120"/>
                          <a:cs typeface="Times New Roman" panose="02020603050405020304" pitchFamily="18" charset="0"/>
                        </a:rPr>
                        <a:t>2</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4H</a:t>
                      </a:r>
                      <a:r>
                        <a:rPr lang="en-US" sz="1800" kern="100" baseline="-25000" dirty="0">
                          <a:effectLst/>
                          <a:latin typeface="Times New Roman" panose="02020603050405020304" pitchFamily="18" charset="0"/>
                          <a:ea typeface="標楷體" panose="03000509000000000000" pitchFamily="65" charset="-120"/>
                          <a:cs typeface="Times New Roman" panose="02020603050405020304" pitchFamily="18" charset="0"/>
                        </a:rPr>
                        <a:t>2</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O</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190500" indent="215900" algn="l">
                        <a:lnSpc>
                          <a:spcPct val="150000"/>
                        </a:lnSpc>
                        <a:spcAft>
                          <a:spcPts val="0"/>
                        </a:spcAft>
                      </a:pPr>
                      <a:r>
                        <a:rPr lang="en-US" sz="18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70</a:t>
                      </a:r>
                      <a:endParaRPr lang="zh-TW" sz="18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190500" lvl="1" algn="l">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240</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190500" algn="ctr">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190500" algn="ctr">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12/</a:t>
                      </a:r>
                      <a:r>
                        <a:rPr lang="en-US" sz="18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0.7</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 = 17.14</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extLst>
                  <a:ext uri="{0D108BD9-81ED-4DB2-BD59-A6C34878D82A}">
                    <a16:rowId xmlns:a16="http://schemas.microsoft.com/office/drawing/2014/main" val="10001"/>
                  </a:ext>
                </a:extLst>
              </a:tr>
              <a:tr h="375470">
                <a:tc>
                  <a:txBody>
                    <a:bodyPr/>
                    <a:lstStyle/>
                    <a:p>
                      <a:pPr algn="l">
                        <a:lnSpc>
                          <a:spcPct val="150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硝酸鉀</a:t>
                      </a: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KNO</a:t>
                      </a:r>
                      <a:r>
                        <a:rPr lang="en-US" sz="1800" kern="100" baseline="-25000" dirty="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190500" indent="215900" algn="l">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99.8</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190500" lvl="1" algn="l">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400</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190500" algn="ctr">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20</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190500" algn="ctr">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20.04</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extLst>
                  <a:ext uri="{0D108BD9-81ED-4DB2-BD59-A6C34878D82A}">
                    <a16:rowId xmlns:a16="http://schemas.microsoft.com/office/drawing/2014/main" val="10002"/>
                  </a:ext>
                </a:extLst>
              </a:tr>
              <a:tr h="375470">
                <a:tc>
                  <a:txBody>
                    <a:bodyPr/>
                    <a:lstStyle/>
                    <a:p>
                      <a:pPr algn="l">
                        <a:lnSpc>
                          <a:spcPct val="150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硫酸鎂</a:t>
                      </a: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Mg</a:t>
                      </a:r>
                      <a:r>
                        <a:rPr lang="en-US" sz="1800"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S</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O</a:t>
                      </a:r>
                      <a:r>
                        <a:rPr lang="en-US" sz="1800" kern="100" baseline="-2500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7H</a:t>
                      </a:r>
                      <a:r>
                        <a:rPr lang="en-US" sz="1800" kern="100" baseline="-25000" dirty="0">
                          <a:effectLst/>
                          <a:latin typeface="Times New Roman" panose="02020603050405020304" pitchFamily="18" charset="0"/>
                          <a:ea typeface="標楷體" panose="03000509000000000000" pitchFamily="65" charset="-120"/>
                          <a:cs typeface="Times New Roman" panose="02020603050405020304" pitchFamily="18" charset="0"/>
                        </a:rPr>
                        <a:t>2</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O</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190500" indent="215900" algn="l">
                        <a:lnSpc>
                          <a:spcPct val="150000"/>
                        </a:lnSpc>
                        <a:spcAft>
                          <a:spcPts val="0"/>
                        </a:spcAft>
                      </a:pPr>
                      <a:r>
                        <a:rPr lang="en-US" sz="18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49</a:t>
                      </a:r>
                      <a:endParaRPr lang="zh-TW" sz="18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190500" lvl="1" algn="l">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125</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190500" algn="ctr">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6.25</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190500" algn="ctr">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12.76</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extLst>
                  <a:ext uri="{0D108BD9-81ED-4DB2-BD59-A6C34878D82A}">
                    <a16:rowId xmlns:a16="http://schemas.microsoft.com/office/drawing/2014/main" val="10003"/>
                  </a:ext>
                </a:extLst>
              </a:tr>
              <a:tr h="375470">
                <a:tc>
                  <a:txBody>
                    <a:bodyPr/>
                    <a:lstStyle/>
                    <a:p>
                      <a:pPr algn="l">
                        <a:lnSpc>
                          <a:spcPct val="150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磷酸ㄧ銨</a:t>
                      </a: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NH</a:t>
                      </a:r>
                      <a:r>
                        <a:rPr lang="en-US" sz="1800" kern="100" baseline="-25000" dirty="0">
                          <a:effectLst/>
                          <a:latin typeface="Times New Roman" panose="02020603050405020304" pitchFamily="18" charset="0"/>
                          <a:ea typeface="標楷體" panose="03000509000000000000" pitchFamily="65" charset="-120"/>
                          <a:cs typeface="Times New Roman" panose="02020603050405020304" pitchFamily="18" charset="0"/>
                        </a:rPr>
                        <a:t>4</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H</a:t>
                      </a:r>
                      <a:r>
                        <a:rPr lang="en-US" sz="1800" kern="100" baseline="-25000" dirty="0">
                          <a:effectLst/>
                          <a:latin typeface="Times New Roman" panose="02020603050405020304" pitchFamily="18" charset="0"/>
                          <a:ea typeface="標楷體" panose="03000509000000000000" pitchFamily="65" charset="-120"/>
                          <a:cs typeface="Times New Roman" panose="02020603050405020304" pitchFamily="18" charset="0"/>
                        </a:rPr>
                        <a:t>2</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PO</a:t>
                      </a:r>
                      <a:r>
                        <a:rPr lang="en-US" sz="1800" kern="100" baseline="-25000" dirty="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190500" indent="215900" algn="l">
                        <a:lnSpc>
                          <a:spcPct val="150000"/>
                        </a:lnSpc>
                        <a:spcAft>
                          <a:spcPts val="0"/>
                        </a:spcAft>
                      </a:pPr>
                      <a:r>
                        <a:rPr lang="en-US" sz="18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98.5</a:t>
                      </a:r>
                      <a:endParaRPr lang="zh-TW" sz="18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190500" lvl="1" algn="l">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60</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190500" algn="ctr">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 3</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190500" algn="ctr">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 3.05</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extLst>
                  <a:ext uri="{0D108BD9-81ED-4DB2-BD59-A6C34878D82A}">
                    <a16:rowId xmlns:a16="http://schemas.microsoft.com/office/drawing/2014/main" val="10004"/>
                  </a:ext>
                </a:extLst>
              </a:tr>
              <a:tr h="375470">
                <a:tc>
                  <a:txBody>
                    <a:bodyPr/>
                    <a:lstStyle/>
                    <a:p>
                      <a:pPr algn="l">
                        <a:lnSpc>
                          <a:spcPct val="150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鉗形鐵</a:t>
                      </a: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Fe</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EDTA</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190500" indent="215900" algn="l">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99.9</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190500" lvl="1" algn="l">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20</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190500" algn="ctr">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 1</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190500" algn="ctr">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 1.00</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extLst>
                  <a:ext uri="{0D108BD9-81ED-4DB2-BD59-A6C34878D82A}">
                    <a16:rowId xmlns:a16="http://schemas.microsoft.com/office/drawing/2014/main" val="10005"/>
                  </a:ext>
                </a:extLst>
              </a:tr>
              <a:tr h="375470">
                <a:tc>
                  <a:txBody>
                    <a:bodyPr/>
                    <a:lstStyle/>
                    <a:p>
                      <a:pPr algn="l">
                        <a:lnSpc>
                          <a:spcPct val="150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硼酸</a:t>
                      </a: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H</a:t>
                      </a:r>
                      <a:r>
                        <a:rPr lang="en-US" sz="1800" kern="100" baseline="-25000" dirty="0">
                          <a:effectLst/>
                          <a:latin typeface="Times New Roman" panose="02020603050405020304" pitchFamily="18" charset="0"/>
                          <a:ea typeface="標楷體" panose="03000509000000000000" pitchFamily="65" charset="-120"/>
                          <a:cs typeface="Times New Roman" panose="02020603050405020304" pitchFamily="18" charset="0"/>
                        </a:rPr>
                        <a:t>3</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BO</a:t>
                      </a:r>
                      <a:r>
                        <a:rPr lang="en-US" sz="1800" kern="100" baseline="-25000" dirty="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63500" indent="215900" algn="l">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99.9</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63500" lvl="1" algn="l">
                        <a:lnSpc>
                          <a:spcPct val="150000"/>
                        </a:lnSpc>
                        <a:spcAft>
                          <a:spcPts val="0"/>
                        </a:spcAft>
                      </a:pPr>
                      <a:r>
                        <a:rPr lang="en-US" sz="18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altLang="en-US" sz="18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63500" algn="l">
                        <a:lnSpc>
                          <a:spcPct val="150000"/>
                        </a:lnSpc>
                        <a:spcAft>
                          <a:spcPts val="0"/>
                        </a:spcAft>
                      </a:pPr>
                      <a:r>
                        <a:rPr lang="en-US" sz="1400" kern="100" dirty="0">
                          <a:effectLst/>
                          <a:latin typeface="Times New Roman" panose="02020603050405020304" pitchFamily="18" charset="0"/>
                          <a:ea typeface="標楷體" panose="03000509000000000000" pitchFamily="65" charset="-120"/>
                          <a:cs typeface="Times New Roman" panose="02020603050405020304" pitchFamily="18" charset="0"/>
                        </a:rPr>
                        <a:t>  0.6   (1000X</a:t>
                      </a:r>
                      <a:r>
                        <a:rPr lang="zh-TW" sz="14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1400" kern="100" dirty="0">
                          <a:effectLst/>
                          <a:latin typeface="Times New Roman" panose="02020603050405020304" pitchFamily="18" charset="0"/>
                          <a:ea typeface="標楷體" panose="03000509000000000000" pitchFamily="65" charset="-120"/>
                          <a:cs typeface="Times New Roman" panose="02020603050405020304" pitchFamily="18" charset="0"/>
                        </a:rPr>
                        <a:t>500 mL)</a:t>
                      </a:r>
                      <a:endParaRPr lang="zh-TW" sz="14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marR="63500" algn="ctr">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 0.6006</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extLst>
                  <a:ext uri="{0D108BD9-81ED-4DB2-BD59-A6C34878D82A}">
                    <a16:rowId xmlns:a16="http://schemas.microsoft.com/office/drawing/2014/main" val="10006"/>
                  </a:ext>
                </a:extLst>
              </a:tr>
              <a:tr h="375470">
                <a:tc>
                  <a:txBody>
                    <a:bodyPr/>
                    <a:lstStyle/>
                    <a:p>
                      <a:pPr algn="l">
                        <a:lnSpc>
                          <a:spcPct val="150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硫酸銅</a:t>
                      </a: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Cu</a:t>
                      </a:r>
                      <a:r>
                        <a:rPr lang="en-US" sz="1800"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S</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O</a:t>
                      </a:r>
                      <a:r>
                        <a:rPr lang="en-US" sz="1800" kern="100" baseline="-2500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5H</a:t>
                      </a:r>
                      <a:r>
                        <a:rPr lang="en-US" sz="1800" kern="100" baseline="-25000" dirty="0">
                          <a:effectLst/>
                          <a:latin typeface="Times New Roman" panose="02020603050405020304" pitchFamily="18" charset="0"/>
                          <a:ea typeface="標楷體" panose="03000509000000000000" pitchFamily="65" charset="-120"/>
                          <a:cs typeface="Times New Roman" panose="02020603050405020304" pitchFamily="18" charset="0"/>
                        </a:rPr>
                        <a:t>2</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O</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indent="215900" algn="l">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99.9</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lvl="1" algn="l">
                        <a:lnSpc>
                          <a:spcPct val="150000"/>
                        </a:lnSpc>
                        <a:spcAft>
                          <a:spcPts val="0"/>
                        </a:spcAft>
                      </a:pPr>
                      <a:r>
                        <a:rPr lang="en-US" sz="18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 0.09</a:t>
                      </a:r>
                      <a:endParaRPr lang="zh-TW" altLang="en-US" sz="18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algn="l">
                        <a:lnSpc>
                          <a:spcPct val="150000"/>
                        </a:lnSpc>
                        <a:spcAft>
                          <a:spcPts val="0"/>
                        </a:spcAft>
                      </a:pPr>
                      <a:r>
                        <a:rPr lang="en-US" sz="1400" kern="100">
                          <a:effectLst/>
                          <a:latin typeface="Times New Roman" panose="02020603050405020304" pitchFamily="18" charset="0"/>
                          <a:ea typeface="標楷體" panose="03000509000000000000" pitchFamily="65" charset="-120"/>
                          <a:cs typeface="Times New Roman" panose="02020603050405020304" pitchFamily="18" charset="0"/>
                        </a:rPr>
                        <a:t>  0.045 (1000X</a:t>
                      </a:r>
                      <a:r>
                        <a:rPr lang="zh-TW" sz="1400" kern="100">
                          <a:effectLst/>
                          <a:latin typeface="Times New Roman" panose="02020603050405020304" pitchFamily="18" charset="0"/>
                          <a:ea typeface="標楷體" panose="03000509000000000000" pitchFamily="65" charset="-120"/>
                          <a:cs typeface="Times New Roman" panose="02020603050405020304" pitchFamily="18" charset="0"/>
                        </a:rPr>
                        <a:t>；</a:t>
                      </a:r>
                      <a:r>
                        <a:rPr lang="en-US" sz="1400" kern="100">
                          <a:effectLst/>
                          <a:latin typeface="Times New Roman" panose="02020603050405020304" pitchFamily="18" charset="0"/>
                          <a:ea typeface="標楷體" panose="03000509000000000000" pitchFamily="65" charset="-120"/>
                          <a:cs typeface="Times New Roman" panose="02020603050405020304" pitchFamily="18" charset="0"/>
                        </a:rPr>
                        <a:t>500 mL)</a:t>
                      </a:r>
                      <a:endParaRPr lang="zh-TW" sz="1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algn="ctr">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0.0450</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extLst>
                  <a:ext uri="{0D108BD9-81ED-4DB2-BD59-A6C34878D82A}">
                    <a16:rowId xmlns:a16="http://schemas.microsoft.com/office/drawing/2014/main" val="10007"/>
                  </a:ext>
                </a:extLst>
              </a:tr>
              <a:tr h="375470">
                <a:tc>
                  <a:txBody>
                    <a:bodyPr/>
                    <a:lstStyle/>
                    <a:p>
                      <a:pPr algn="l">
                        <a:lnSpc>
                          <a:spcPct val="150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硫酸鋅</a:t>
                      </a: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Zn</a:t>
                      </a:r>
                      <a:r>
                        <a:rPr lang="en-US" sz="1800"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S</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O</a:t>
                      </a:r>
                      <a:r>
                        <a:rPr lang="en-US" sz="1800" kern="100" baseline="-2500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7H</a:t>
                      </a:r>
                      <a:r>
                        <a:rPr lang="en-US" sz="1800" kern="100" baseline="-25000" dirty="0">
                          <a:effectLst/>
                          <a:latin typeface="Times New Roman" panose="02020603050405020304" pitchFamily="18" charset="0"/>
                          <a:ea typeface="標楷體" panose="03000509000000000000" pitchFamily="65" charset="-120"/>
                          <a:cs typeface="Times New Roman" panose="02020603050405020304" pitchFamily="18" charset="0"/>
                        </a:rPr>
                        <a:t>2</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O</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indent="215900" algn="l">
                        <a:lnSpc>
                          <a:spcPct val="150000"/>
                        </a:lnSpc>
                        <a:spcAft>
                          <a:spcPts val="0"/>
                        </a:spcAft>
                      </a:pPr>
                      <a:r>
                        <a:rPr lang="en-US" sz="18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98</a:t>
                      </a:r>
                      <a:endParaRPr lang="zh-TW" sz="18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lvl="1" algn="l">
                        <a:lnSpc>
                          <a:spcPct val="150000"/>
                        </a:lnSpc>
                        <a:spcAft>
                          <a:spcPts val="0"/>
                        </a:spcAft>
                      </a:pPr>
                      <a:r>
                        <a:rPr lang="en-US" sz="18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 0.04</a:t>
                      </a:r>
                      <a:endParaRPr lang="zh-TW" altLang="en-US" sz="18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algn="l">
                        <a:lnSpc>
                          <a:spcPct val="150000"/>
                        </a:lnSpc>
                        <a:spcAft>
                          <a:spcPts val="0"/>
                        </a:spcAft>
                      </a:pPr>
                      <a:r>
                        <a:rPr lang="en-US" sz="1400" kern="100">
                          <a:effectLst/>
                          <a:latin typeface="Times New Roman" panose="02020603050405020304" pitchFamily="18" charset="0"/>
                          <a:ea typeface="標楷體" panose="03000509000000000000" pitchFamily="65" charset="-120"/>
                          <a:cs typeface="Times New Roman" panose="02020603050405020304" pitchFamily="18" charset="0"/>
                        </a:rPr>
                        <a:t>  0.02  (1000X</a:t>
                      </a:r>
                      <a:r>
                        <a:rPr lang="zh-TW" sz="1400" kern="100">
                          <a:effectLst/>
                          <a:latin typeface="Times New Roman" panose="02020603050405020304" pitchFamily="18" charset="0"/>
                          <a:ea typeface="標楷體" panose="03000509000000000000" pitchFamily="65" charset="-120"/>
                          <a:cs typeface="Times New Roman" panose="02020603050405020304" pitchFamily="18" charset="0"/>
                        </a:rPr>
                        <a:t>；</a:t>
                      </a:r>
                      <a:r>
                        <a:rPr lang="en-US" sz="1400" kern="100">
                          <a:effectLst/>
                          <a:latin typeface="Times New Roman" panose="02020603050405020304" pitchFamily="18" charset="0"/>
                          <a:ea typeface="標楷體" panose="03000509000000000000" pitchFamily="65" charset="-120"/>
                          <a:cs typeface="Times New Roman" panose="02020603050405020304" pitchFamily="18" charset="0"/>
                        </a:rPr>
                        <a:t>500 mL)</a:t>
                      </a:r>
                      <a:endParaRPr lang="zh-TW" sz="1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algn="ctr">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0.0204</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extLst>
                  <a:ext uri="{0D108BD9-81ED-4DB2-BD59-A6C34878D82A}">
                    <a16:rowId xmlns:a16="http://schemas.microsoft.com/office/drawing/2014/main" val="10008"/>
                  </a:ext>
                </a:extLst>
              </a:tr>
              <a:tr h="375470">
                <a:tc>
                  <a:txBody>
                    <a:bodyPr/>
                    <a:lstStyle/>
                    <a:p>
                      <a:pPr algn="l">
                        <a:lnSpc>
                          <a:spcPct val="150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硫酸錳</a:t>
                      </a: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Mn</a:t>
                      </a:r>
                      <a:r>
                        <a:rPr lang="en-US" sz="1800" kern="1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S</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O</a:t>
                      </a:r>
                      <a:r>
                        <a:rPr lang="en-US" sz="1800" kern="100" baseline="-2500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H</a:t>
                      </a:r>
                      <a:r>
                        <a:rPr lang="en-US" sz="1800" kern="100" baseline="-25000" dirty="0">
                          <a:effectLst/>
                          <a:latin typeface="Times New Roman" panose="02020603050405020304" pitchFamily="18" charset="0"/>
                          <a:ea typeface="標楷體" panose="03000509000000000000" pitchFamily="65" charset="-120"/>
                          <a:cs typeface="Times New Roman" panose="02020603050405020304" pitchFamily="18" charset="0"/>
                        </a:rPr>
                        <a:t>2</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O</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indent="215900" algn="l">
                        <a:lnSpc>
                          <a:spcPct val="150000"/>
                        </a:lnSpc>
                        <a:spcAft>
                          <a:spcPts val="0"/>
                        </a:spcAft>
                      </a:pPr>
                      <a:r>
                        <a:rPr lang="en-US" sz="18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rPr>
                        <a:t>97.5</a:t>
                      </a:r>
                      <a:endParaRPr lang="zh-TW" sz="1800" kern="100" dirty="0">
                        <a:effectLst/>
                        <a:highlight>
                          <a:srgbClr val="FFFF00"/>
                        </a:highligh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lvl="1" algn="l">
                        <a:lnSpc>
                          <a:spcPct val="150000"/>
                        </a:lnSpc>
                        <a:spcAft>
                          <a:spcPts val="0"/>
                        </a:spcAft>
                      </a:pPr>
                      <a:r>
                        <a:rPr lang="en-US" sz="18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 1.82</a:t>
                      </a:r>
                      <a:endParaRPr lang="zh-TW" altLang="en-US" sz="18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algn="l">
                        <a:lnSpc>
                          <a:spcPct val="150000"/>
                        </a:lnSpc>
                        <a:spcAft>
                          <a:spcPts val="0"/>
                        </a:spcAft>
                      </a:pPr>
                      <a:r>
                        <a:rPr lang="en-US" sz="1400" kern="100">
                          <a:effectLst/>
                          <a:latin typeface="Times New Roman" panose="02020603050405020304" pitchFamily="18" charset="0"/>
                          <a:ea typeface="標楷體" panose="03000509000000000000" pitchFamily="65" charset="-120"/>
                          <a:cs typeface="Times New Roman" panose="02020603050405020304" pitchFamily="18" charset="0"/>
                        </a:rPr>
                        <a:t>  0.813 (1000X</a:t>
                      </a:r>
                      <a:r>
                        <a:rPr lang="zh-TW" sz="1400" kern="100">
                          <a:effectLst/>
                          <a:latin typeface="Times New Roman" panose="02020603050405020304" pitchFamily="18" charset="0"/>
                          <a:ea typeface="標楷體" panose="03000509000000000000" pitchFamily="65" charset="-120"/>
                          <a:cs typeface="Times New Roman" panose="02020603050405020304" pitchFamily="18" charset="0"/>
                        </a:rPr>
                        <a:t>；</a:t>
                      </a:r>
                      <a:r>
                        <a:rPr lang="en-US" sz="1400" kern="100">
                          <a:effectLst/>
                          <a:latin typeface="Times New Roman" panose="02020603050405020304" pitchFamily="18" charset="0"/>
                          <a:ea typeface="標楷體" panose="03000509000000000000" pitchFamily="65" charset="-120"/>
                          <a:cs typeface="Times New Roman" panose="02020603050405020304" pitchFamily="18" charset="0"/>
                        </a:rPr>
                        <a:t>500 mL)</a:t>
                      </a:r>
                      <a:endParaRPr lang="zh-TW" sz="1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algn="ctr">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0.8339</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extLst>
                  <a:ext uri="{0D108BD9-81ED-4DB2-BD59-A6C34878D82A}">
                    <a16:rowId xmlns:a16="http://schemas.microsoft.com/office/drawing/2014/main" val="10009"/>
                  </a:ext>
                </a:extLst>
              </a:tr>
              <a:tr h="375470">
                <a:tc>
                  <a:txBody>
                    <a:bodyPr/>
                    <a:lstStyle/>
                    <a:p>
                      <a:pPr algn="l">
                        <a:lnSpc>
                          <a:spcPct val="150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鉬酸鈉</a:t>
                      </a:r>
                      <a:r>
                        <a:rPr lang="en-US" alt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NaMoO</a:t>
                      </a:r>
                      <a:r>
                        <a:rPr lang="en-US" sz="1800" kern="100" baseline="-2500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2H</a:t>
                      </a:r>
                      <a:r>
                        <a:rPr lang="en-US" sz="1800" kern="100" baseline="-25000" dirty="0">
                          <a:effectLst/>
                          <a:latin typeface="Times New Roman" panose="02020603050405020304" pitchFamily="18" charset="0"/>
                          <a:ea typeface="標楷體" panose="03000509000000000000" pitchFamily="65" charset="-120"/>
                          <a:cs typeface="Times New Roman" panose="02020603050405020304" pitchFamily="18" charset="0"/>
                        </a:rPr>
                        <a:t>2</a:t>
                      </a: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O</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indent="215900" algn="l">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99.9</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lvl="1" algn="l">
                        <a:lnSpc>
                          <a:spcPct val="150000"/>
                        </a:lnSpc>
                        <a:spcAft>
                          <a:spcPts val="0"/>
                        </a:spcAft>
                      </a:pPr>
                      <a:r>
                        <a:rPr lang="en-US" sz="18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 0.01</a:t>
                      </a:r>
                      <a:endParaRPr lang="zh-TW" altLang="en-US" sz="18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algn="l">
                        <a:lnSpc>
                          <a:spcPct val="150000"/>
                        </a:lnSpc>
                        <a:spcAft>
                          <a:spcPts val="0"/>
                        </a:spcAft>
                      </a:pPr>
                      <a:r>
                        <a:rPr lang="en-US" sz="1400" kern="100">
                          <a:effectLst/>
                          <a:latin typeface="Times New Roman" panose="02020603050405020304" pitchFamily="18" charset="0"/>
                          <a:ea typeface="標楷體" panose="03000509000000000000" pitchFamily="65" charset="-120"/>
                          <a:cs typeface="Times New Roman" panose="02020603050405020304" pitchFamily="18" charset="0"/>
                        </a:rPr>
                        <a:t>  0.005 (1000X</a:t>
                      </a:r>
                      <a:r>
                        <a:rPr lang="zh-TW" sz="1400" kern="100">
                          <a:effectLst/>
                          <a:latin typeface="Times New Roman" panose="02020603050405020304" pitchFamily="18" charset="0"/>
                          <a:ea typeface="標楷體" panose="03000509000000000000" pitchFamily="65" charset="-120"/>
                          <a:cs typeface="Times New Roman" panose="02020603050405020304" pitchFamily="18" charset="0"/>
                        </a:rPr>
                        <a:t>；</a:t>
                      </a:r>
                      <a:r>
                        <a:rPr lang="en-US" sz="1400" kern="100">
                          <a:effectLst/>
                          <a:latin typeface="Times New Roman" panose="02020603050405020304" pitchFamily="18" charset="0"/>
                          <a:ea typeface="標楷體" panose="03000509000000000000" pitchFamily="65" charset="-120"/>
                          <a:cs typeface="Times New Roman" panose="02020603050405020304" pitchFamily="18" charset="0"/>
                        </a:rPr>
                        <a:t>500 mL)</a:t>
                      </a:r>
                      <a:endParaRPr lang="zh-TW" sz="14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tc>
                  <a:txBody>
                    <a:bodyPr/>
                    <a:lstStyle/>
                    <a:p>
                      <a:pPr algn="ctr">
                        <a:lnSpc>
                          <a:spcPct val="150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0.0050</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tc>
                <a:extLst>
                  <a:ext uri="{0D108BD9-81ED-4DB2-BD59-A6C34878D82A}">
                    <a16:rowId xmlns:a16="http://schemas.microsoft.com/office/drawing/2014/main" val="10010"/>
                  </a:ext>
                </a:extLst>
              </a:tr>
            </a:tbl>
          </a:graphicData>
        </a:graphic>
      </p:graphicFrame>
      <p:sp>
        <p:nvSpPr>
          <p:cNvPr id="6" name="投影片編號版面配置區 5"/>
          <p:cNvSpPr>
            <a:spLocks noGrp="1"/>
          </p:cNvSpPr>
          <p:nvPr>
            <p:ph type="sldNum" sz="quarter" idx="12"/>
          </p:nvPr>
        </p:nvSpPr>
        <p:spPr/>
        <p:txBody>
          <a:bodyPr/>
          <a:lstStyle/>
          <a:p>
            <a:pPr fontAlgn="base">
              <a:spcBef>
                <a:spcPct val="0"/>
              </a:spcBef>
              <a:spcAft>
                <a:spcPct val="0"/>
              </a:spcAft>
            </a:pPr>
            <a:fld id="{37DD4CCF-7C18-47F8-B041-035F6219A3C5}" type="slidenum">
              <a:rPr kumimoji="1" lang="zh-TW" altLang="en-US">
                <a:solidFill>
                  <a:prstClr val="black">
                    <a:tint val="75000"/>
                  </a:prstClr>
                </a:solidFill>
                <a:latin typeface="Arial" charset="0"/>
                <a:ea typeface="標楷體" pitchFamily="65" charset="-120"/>
              </a:rPr>
              <a:pPr fontAlgn="base">
                <a:spcBef>
                  <a:spcPct val="0"/>
                </a:spcBef>
                <a:spcAft>
                  <a:spcPct val="0"/>
                </a:spcAft>
              </a:pPr>
              <a:t>27</a:t>
            </a:fld>
            <a:endParaRPr kumimoji="1" lang="zh-TW" altLang="en-US">
              <a:solidFill>
                <a:prstClr val="black">
                  <a:tint val="75000"/>
                </a:prstClr>
              </a:solidFill>
              <a:latin typeface="Arial" charset="0"/>
              <a:ea typeface="標楷體" pitchFamily="65" charset="-120"/>
            </a:endParaRPr>
          </a:p>
        </p:txBody>
      </p:sp>
    </p:spTree>
    <p:extLst>
      <p:ext uri="{BB962C8B-B14F-4D97-AF65-F5344CB8AC3E}">
        <p14:creationId xmlns:p14="http://schemas.microsoft.com/office/powerpoint/2010/main" val="114072607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63058" y="848149"/>
            <a:ext cx="1792262" cy="5830149"/>
          </a:xfrm>
        </p:spPr>
        <p:txBody>
          <a:bodyPr anchor="ctr"/>
          <a:lstStyle/>
          <a:p>
            <a:r>
              <a:rPr lang="en-US" altLang="zh-TW" sz="3600" b="1" dirty="0"/>
              <a:t>2 versions of</a:t>
            </a:r>
            <a:r>
              <a:rPr lang="en-US" altLang="zh-TW" sz="2800" dirty="0"/>
              <a:t> </a:t>
            </a:r>
            <a:r>
              <a:rPr lang="en-US" altLang="zh-TW" sz="2800" b="1" dirty="0"/>
              <a:t>Yamazaki </a:t>
            </a:r>
            <a:r>
              <a:rPr lang="en-US" altLang="zh-TW" sz="3600" b="1" dirty="0"/>
              <a:t>Recipe</a:t>
            </a:r>
            <a:endParaRPr lang="zh-TW" altLang="en-US" sz="2800" b="1" dirty="0"/>
          </a:p>
        </p:txBody>
      </p:sp>
      <p:pic>
        <p:nvPicPr>
          <p:cNvPr id="5" name="圖片 4"/>
          <p:cNvPicPr/>
          <p:nvPr/>
        </p:nvPicPr>
        <p:blipFill rotWithShape="1">
          <a:blip r:embed="rId2">
            <a:extLst>
              <a:ext uri="{28A0092B-C50C-407E-A947-70E740481C1C}">
                <a14:useLocalDpi xmlns:a14="http://schemas.microsoft.com/office/drawing/2010/main" val="0"/>
              </a:ext>
            </a:extLst>
          </a:blip>
          <a:srcRect r="21682"/>
          <a:stretch/>
        </p:blipFill>
        <p:spPr bwMode="auto">
          <a:xfrm>
            <a:off x="2070248" y="224963"/>
            <a:ext cx="7877977" cy="6453336"/>
          </a:xfrm>
          <a:prstGeom prst="rect">
            <a:avLst/>
          </a:prstGeom>
          <a:noFill/>
          <a:ln>
            <a:noFill/>
          </a:ln>
        </p:spPr>
      </p:pic>
      <p:sp>
        <p:nvSpPr>
          <p:cNvPr id="2" name="橢圓 1"/>
          <p:cNvSpPr/>
          <p:nvPr/>
        </p:nvSpPr>
        <p:spPr>
          <a:xfrm>
            <a:off x="6083408" y="1237428"/>
            <a:ext cx="4104456"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srgbClr val="FFFFFF"/>
              </a:solidFill>
              <a:latin typeface="Times New Roman"/>
              <a:ea typeface="微軟正黑體"/>
            </a:endParaRPr>
          </a:p>
        </p:txBody>
      </p:sp>
      <p:sp>
        <p:nvSpPr>
          <p:cNvPr id="6" name="橢圓 5"/>
          <p:cNvSpPr/>
          <p:nvPr/>
        </p:nvSpPr>
        <p:spPr>
          <a:xfrm>
            <a:off x="6071885" y="3339065"/>
            <a:ext cx="4104456" cy="10801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srgbClr val="FFFFFF"/>
              </a:solidFill>
              <a:latin typeface="Times New Roman"/>
              <a:ea typeface="微軟正黑體"/>
            </a:endParaRPr>
          </a:p>
        </p:txBody>
      </p:sp>
      <p:sp>
        <p:nvSpPr>
          <p:cNvPr id="3" name="文字方塊 2">
            <a:extLst>
              <a:ext uri="{FF2B5EF4-FFF2-40B4-BE49-F238E27FC236}">
                <a16:creationId xmlns:a16="http://schemas.microsoft.com/office/drawing/2014/main" id="{6F897557-7C3E-4587-9A31-B90A5E31CA24}"/>
              </a:ext>
            </a:extLst>
          </p:cNvPr>
          <p:cNvSpPr txBox="1"/>
          <p:nvPr/>
        </p:nvSpPr>
        <p:spPr>
          <a:xfrm>
            <a:off x="6731480" y="1988840"/>
            <a:ext cx="446382" cy="369332"/>
          </a:xfrm>
          <a:prstGeom prst="rect">
            <a:avLst/>
          </a:prstGeom>
          <a:noFill/>
        </p:spPr>
        <p:txBody>
          <a:bodyPr wrap="square" rtlCol="0">
            <a:spAutoFit/>
          </a:bodyPr>
          <a:lstStyle/>
          <a:p>
            <a:pPr fontAlgn="base">
              <a:spcBef>
                <a:spcPct val="0"/>
              </a:spcBef>
              <a:spcAft>
                <a:spcPct val="0"/>
              </a:spcAft>
            </a:pPr>
            <a:r>
              <a:rPr kumimoji="1" lang="en-US" altLang="zh-TW" dirty="0">
                <a:solidFill>
                  <a:srgbClr val="000000"/>
                </a:solidFill>
                <a:latin typeface="Arial" charset="0"/>
                <a:ea typeface="標楷體" pitchFamily="65" charset="-120"/>
              </a:rPr>
              <a:t>or</a:t>
            </a:r>
            <a:endParaRPr kumimoji="1" lang="zh-TW" altLang="en-US" dirty="0">
              <a:solidFill>
                <a:srgbClr val="000000"/>
              </a:solidFill>
              <a:latin typeface="Arial" charset="0"/>
              <a:ea typeface="標楷體" pitchFamily="65" charset="-120"/>
            </a:endParaRPr>
          </a:p>
        </p:txBody>
      </p:sp>
      <p:sp>
        <p:nvSpPr>
          <p:cNvPr id="7" name="文字方塊 6">
            <a:extLst>
              <a:ext uri="{FF2B5EF4-FFF2-40B4-BE49-F238E27FC236}">
                <a16:creationId xmlns:a16="http://schemas.microsoft.com/office/drawing/2014/main" id="{F9FF0586-A14B-4270-8F29-DFB75A51BEAC}"/>
              </a:ext>
            </a:extLst>
          </p:cNvPr>
          <p:cNvSpPr txBox="1"/>
          <p:nvPr/>
        </p:nvSpPr>
        <p:spPr>
          <a:xfrm>
            <a:off x="8819712" y="1984812"/>
            <a:ext cx="446382" cy="369332"/>
          </a:xfrm>
          <a:prstGeom prst="rect">
            <a:avLst/>
          </a:prstGeom>
          <a:noFill/>
        </p:spPr>
        <p:txBody>
          <a:bodyPr wrap="square" rtlCol="0">
            <a:spAutoFit/>
          </a:bodyPr>
          <a:lstStyle/>
          <a:p>
            <a:pPr fontAlgn="base">
              <a:spcBef>
                <a:spcPct val="0"/>
              </a:spcBef>
              <a:spcAft>
                <a:spcPct val="0"/>
              </a:spcAft>
            </a:pPr>
            <a:r>
              <a:rPr kumimoji="1" lang="en-US" altLang="zh-TW" dirty="0">
                <a:solidFill>
                  <a:srgbClr val="000000"/>
                </a:solidFill>
                <a:latin typeface="Arial" charset="0"/>
                <a:ea typeface="標楷體" pitchFamily="65" charset="-120"/>
              </a:rPr>
              <a:t>or</a:t>
            </a:r>
            <a:endParaRPr kumimoji="1" lang="zh-TW" altLang="en-US" dirty="0">
              <a:solidFill>
                <a:srgbClr val="000000"/>
              </a:solidFill>
              <a:latin typeface="Arial" charset="0"/>
              <a:ea typeface="標楷體" pitchFamily="65" charset="-120"/>
            </a:endParaRPr>
          </a:p>
        </p:txBody>
      </p:sp>
      <p:sp>
        <p:nvSpPr>
          <p:cNvPr id="8" name="文字方塊 7">
            <a:extLst>
              <a:ext uri="{FF2B5EF4-FFF2-40B4-BE49-F238E27FC236}">
                <a16:creationId xmlns:a16="http://schemas.microsoft.com/office/drawing/2014/main" id="{7944D209-6E58-4AA9-BD34-F37DC20BC1E1}"/>
              </a:ext>
            </a:extLst>
          </p:cNvPr>
          <p:cNvSpPr txBox="1"/>
          <p:nvPr/>
        </p:nvSpPr>
        <p:spPr>
          <a:xfrm>
            <a:off x="6731480" y="2928972"/>
            <a:ext cx="446382" cy="369332"/>
          </a:xfrm>
          <a:prstGeom prst="rect">
            <a:avLst/>
          </a:prstGeom>
          <a:noFill/>
        </p:spPr>
        <p:txBody>
          <a:bodyPr wrap="square" rtlCol="0">
            <a:spAutoFit/>
          </a:bodyPr>
          <a:lstStyle/>
          <a:p>
            <a:pPr fontAlgn="base">
              <a:spcBef>
                <a:spcPct val="0"/>
              </a:spcBef>
              <a:spcAft>
                <a:spcPct val="0"/>
              </a:spcAft>
            </a:pPr>
            <a:r>
              <a:rPr kumimoji="1" lang="en-US" altLang="zh-TW" dirty="0">
                <a:solidFill>
                  <a:srgbClr val="000000"/>
                </a:solidFill>
                <a:latin typeface="Arial" charset="0"/>
                <a:ea typeface="標楷體" pitchFamily="65" charset="-120"/>
              </a:rPr>
              <a:t>or</a:t>
            </a:r>
            <a:endParaRPr kumimoji="1" lang="zh-TW" altLang="en-US" dirty="0">
              <a:solidFill>
                <a:srgbClr val="000000"/>
              </a:solidFill>
              <a:latin typeface="Arial" charset="0"/>
              <a:ea typeface="標楷體" pitchFamily="65" charset="-120"/>
            </a:endParaRPr>
          </a:p>
        </p:txBody>
      </p:sp>
      <p:sp>
        <p:nvSpPr>
          <p:cNvPr id="9" name="文字方塊 8">
            <a:extLst>
              <a:ext uri="{FF2B5EF4-FFF2-40B4-BE49-F238E27FC236}">
                <a16:creationId xmlns:a16="http://schemas.microsoft.com/office/drawing/2014/main" id="{3B97320D-122B-443C-A61A-D04926EBFBB9}"/>
              </a:ext>
            </a:extLst>
          </p:cNvPr>
          <p:cNvSpPr txBox="1"/>
          <p:nvPr/>
        </p:nvSpPr>
        <p:spPr>
          <a:xfrm>
            <a:off x="8819712" y="2924944"/>
            <a:ext cx="446382" cy="369332"/>
          </a:xfrm>
          <a:prstGeom prst="rect">
            <a:avLst/>
          </a:prstGeom>
          <a:noFill/>
        </p:spPr>
        <p:txBody>
          <a:bodyPr wrap="square" rtlCol="0">
            <a:spAutoFit/>
          </a:bodyPr>
          <a:lstStyle/>
          <a:p>
            <a:pPr fontAlgn="base">
              <a:spcBef>
                <a:spcPct val="0"/>
              </a:spcBef>
              <a:spcAft>
                <a:spcPct val="0"/>
              </a:spcAft>
            </a:pPr>
            <a:r>
              <a:rPr kumimoji="1" lang="en-US" altLang="zh-TW" dirty="0">
                <a:solidFill>
                  <a:srgbClr val="000000"/>
                </a:solidFill>
                <a:latin typeface="Arial" charset="0"/>
                <a:ea typeface="標楷體" pitchFamily="65" charset="-120"/>
              </a:rPr>
              <a:t>or</a:t>
            </a:r>
            <a:endParaRPr kumimoji="1" lang="zh-TW" altLang="en-US" dirty="0">
              <a:solidFill>
                <a:srgbClr val="000000"/>
              </a:solidFill>
              <a:latin typeface="Arial" charset="0"/>
              <a:ea typeface="標楷體" pitchFamily="65" charset="-120"/>
            </a:endParaRPr>
          </a:p>
        </p:txBody>
      </p:sp>
      <p:sp>
        <p:nvSpPr>
          <p:cNvPr id="10" name="文字方塊 9">
            <a:extLst>
              <a:ext uri="{FF2B5EF4-FFF2-40B4-BE49-F238E27FC236}">
                <a16:creationId xmlns:a16="http://schemas.microsoft.com/office/drawing/2014/main" id="{7C69E78A-F23C-42EA-BDD7-6E300E741CCF}"/>
              </a:ext>
            </a:extLst>
          </p:cNvPr>
          <p:cNvSpPr txBox="1"/>
          <p:nvPr/>
        </p:nvSpPr>
        <p:spPr>
          <a:xfrm>
            <a:off x="6731480" y="5366358"/>
            <a:ext cx="446382" cy="369332"/>
          </a:xfrm>
          <a:prstGeom prst="rect">
            <a:avLst/>
          </a:prstGeom>
          <a:noFill/>
        </p:spPr>
        <p:txBody>
          <a:bodyPr wrap="square" rtlCol="0">
            <a:spAutoFit/>
          </a:bodyPr>
          <a:lstStyle/>
          <a:p>
            <a:pPr fontAlgn="base">
              <a:spcBef>
                <a:spcPct val="0"/>
              </a:spcBef>
              <a:spcAft>
                <a:spcPct val="0"/>
              </a:spcAft>
            </a:pPr>
            <a:r>
              <a:rPr kumimoji="1" lang="en-US" altLang="zh-TW" dirty="0">
                <a:solidFill>
                  <a:srgbClr val="000000"/>
                </a:solidFill>
                <a:latin typeface="Arial" charset="0"/>
                <a:ea typeface="標楷體" pitchFamily="65" charset="-120"/>
              </a:rPr>
              <a:t>or</a:t>
            </a:r>
            <a:endParaRPr kumimoji="1" lang="zh-TW" altLang="en-US" dirty="0">
              <a:solidFill>
                <a:srgbClr val="000000"/>
              </a:solidFill>
              <a:latin typeface="Arial" charset="0"/>
              <a:ea typeface="標楷體" pitchFamily="65" charset="-120"/>
            </a:endParaRPr>
          </a:p>
        </p:txBody>
      </p:sp>
      <p:sp>
        <p:nvSpPr>
          <p:cNvPr id="11" name="文字方塊 10">
            <a:extLst>
              <a:ext uri="{FF2B5EF4-FFF2-40B4-BE49-F238E27FC236}">
                <a16:creationId xmlns:a16="http://schemas.microsoft.com/office/drawing/2014/main" id="{8BF50B57-2E25-4C39-85AC-29AFDD83663E}"/>
              </a:ext>
            </a:extLst>
          </p:cNvPr>
          <p:cNvSpPr txBox="1"/>
          <p:nvPr/>
        </p:nvSpPr>
        <p:spPr>
          <a:xfrm>
            <a:off x="8819712" y="5362330"/>
            <a:ext cx="446382" cy="369332"/>
          </a:xfrm>
          <a:prstGeom prst="rect">
            <a:avLst/>
          </a:prstGeom>
          <a:noFill/>
        </p:spPr>
        <p:txBody>
          <a:bodyPr wrap="square" rtlCol="0">
            <a:spAutoFit/>
          </a:bodyPr>
          <a:lstStyle/>
          <a:p>
            <a:pPr fontAlgn="base">
              <a:spcBef>
                <a:spcPct val="0"/>
              </a:spcBef>
              <a:spcAft>
                <a:spcPct val="0"/>
              </a:spcAft>
            </a:pPr>
            <a:r>
              <a:rPr kumimoji="1" lang="en-US" altLang="zh-TW" dirty="0">
                <a:solidFill>
                  <a:srgbClr val="000000"/>
                </a:solidFill>
                <a:latin typeface="Arial" charset="0"/>
                <a:ea typeface="標楷體" pitchFamily="65" charset="-120"/>
              </a:rPr>
              <a:t>or</a:t>
            </a:r>
            <a:endParaRPr kumimoji="1" lang="zh-TW" altLang="en-US" dirty="0">
              <a:solidFill>
                <a:srgbClr val="000000"/>
              </a:solidFill>
              <a:latin typeface="Arial" charset="0"/>
              <a:ea typeface="標楷體" pitchFamily="65" charset="-120"/>
            </a:endParaRPr>
          </a:p>
        </p:txBody>
      </p:sp>
      <p:pic>
        <p:nvPicPr>
          <p:cNvPr id="12" name="圖片 11">
            <a:extLst>
              <a:ext uri="{FF2B5EF4-FFF2-40B4-BE49-F238E27FC236}">
                <a16:creationId xmlns:a16="http://schemas.microsoft.com/office/drawing/2014/main" id="{628482BC-D909-46F4-8B80-FC013FC49E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8355" t="2944" r="17023" b="43077"/>
          <a:stretch/>
        </p:blipFill>
        <p:spPr>
          <a:xfrm>
            <a:off x="10417720" y="216523"/>
            <a:ext cx="1581695" cy="2251743"/>
          </a:xfrm>
          <a:prstGeom prst="rect">
            <a:avLst/>
          </a:prstGeom>
        </p:spPr>
      </p:pic>
      <p:sp>
        <p:nvSpPr>
          <p:cNvPr id="13" name="文字方塊 12">
            <a:extLst>
              <a:ext uri="{FF2B5EF4-FFF2-40B4-BE49-F238E27FC236}">
                <a16:creationId xmlns:a16="http://schemas.microsoft.com/office/drawing/2014/main" id="{C055E3FE-D3A8-4150-A3CF-4F9F580372C5}"/>
              </a:ext>
            </a:extLst>
          </p:cNvPr>
          <p:cNvSpPr txBox="1"/>
          <p:nvPr/>
        </p:nvSpPr>
        <p:spPr>
          <a:xfrm>
            <a:off x="5837129" y="607747"/>
            <a:ext cx="3983276" cy="646331"/>
          </a:xfrm>
          <a:prstGeom prst="rect">
            <a:avLst/>
          </a:prstGeom>
          <a:solidFill>
            <a:schemeClr val="bg1"/>
          </a:solidFill>
        </p:spPr>
        <p:txBody>
          <a:bodyPr wrap="square" rtlCol="0">
            <a:spAutoFit/>
          </a:bodyPr>
          <a:lstStyle/>
          <a:p>
            <a:pPr algn="ctr"/>
            <a:r>
              <a:rPr lang="en-US" altLang="zh-TW" dirty="0"/>
              <a:t>g/5L for stock solution, diluted 200 times, EC = 800 </a:t>
            </a:r>
            <a:r>
              <a:rPr lang="el-GR" altLang="zh-TW" dirty="0">
                <a:ea typeface="新細明體" panose="02020500000000000000" pitchFamily="18" charset="-120"/>
              </a:rPr>
              <a:t>μ</a:t>
            </a:r>
            <a:r>
              <a:rPr lang="en-US" altLang="zh-TW" dirty="0">
                <a:ea typeface="新細明體" panose="02020500000000000000" pitchFamily="18" charset="-120"/>
              </a:rPr>
              <a:t>S/cm = 0.8 mS/cm</a:t>
            </a:r>
            <a:endParaRPr lang="zh-TW" altLang="en-US" dirty="0"/>
          </a:p>
        </p:txBody>
      </p:sp>
      <p:sp>
        <p:nvSpPr>
          <p:cNvPr id="14" name="文字方塊 13">
            <a:extLst>
              <a:ext uri="{FF2B5EF4-FFF2-40B4-BE49-F238E27FC236}">
                <a16:creationId xmlns:a16="http://schemas.microsoft.com/office/drawing/2014/main" id="{DE7C6F7B-D366-4816-8F7D-E862BE5A367F}"/>
              </a:ext>
            </a:extLst>
          </p:cNvPr>
          <p:cNvSpPr txBox="1"/>
          <p:nvPr/>
        </p:nvSpPr>
        <p:spPr>
          <a:xfrm>
            <a:off x="5071086" y="735705"/>
            <a:ext cx="701433" cy="369332"/>
          </a:xfrm>
          <a:prstGeom prst="rect">
            <a:avLst/>
          </a:prstGeom>
          <a:solidFill>
            <a:schemeClr val="bg1"/>
          </a:solidFill>
        </p:spPr>
        <p:txBody>
          <a:bodyPr wrap="square" rtlCol="0">
            <a:spAutoFit/>
          </a:bodyPr>
          <a:lstStyle/>
          <a:p>
            <a:r>
              <a:rPr lang="en-US" altLang="zh-TW" sz="900" b="1" dirty="0"/>
              <a:t>Molecular weight</a:t>
            </a:r>
            <a:endParaRPr lang="zh-TW" altLang="en-US" sz="900" b="1" dirty="0"/>
          </a:p>
        </p:txBody>
      </p:sp>
      <p:sp>
        <p:nvSpPr>
          <p:cNvPr id="15" name="文字方塊 14">
            <a:extLst>
              <a:ext uri="{FF2B5EF4-FFF2-40B4-BE49-F238E27FC236}">
                <a16:creationId xmlns:a16="http://schemas.microsoft.com/office/drawing/2014/main" id="{C2974EC0-F03B-468D-8CB9-CE439050145B}"/>
              </a:ext>
            </a:extLst>
          </p:cNvPr>
          <p:cNvSpPr txBox="1"/>
          <p:nvPr/>
        </p:nvSpPr>
        <p:spPr>
          <a:xfrm>
            <a:off x="3657599" y="793105"/>
            <a:ext cx="1207381" cy="338554"/>
          </a:xfrm>
          <a:prstGeom prst="rect">
            <a:avLst/>
          </a:prstGeom>
          <a:solidFill>
            <a:schemeClr val="bg1"/>
          </a:solidFill>
        </p:spPr>
        <p:txBody>
          <a:bodyPr wrap="square" rtlCol="0">
            <a:spAutoFit/>
          </a:bodyPr>
          <a:lstStyle/>
          <a:p>
            <a:pPr algn="ctr"/>
            <a:r>
              <a:rPr lang="en-US" altLang="zh-TW" sz="1600" b="1" dirty="0"/>
              <a:t>Compound</a:t>
            </a:r>
            <a:endParaRPr lang="zh-TW" altLang="en-US" sz="1600" b="1" dirty="0"/>
          </a:p>
        </p:txBody>
      </p:sp>
    </p:spTree>
    <p:extLst>
      <p:ext uri="{BB962C8B-B14F-4D97-AF65-F5344CB8AC3E}">
        <p14:creationId xmlns:p14="http://schemas.microsoft.com/office/powerpoint/2010/main" val="408219422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AA455AC-9698-4FD3-96AC-80F0F78C726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4215"/>
            <a:ext cx="7452320" cy="6769569"/>
          </a:xfrm>
          <a:prstGeom prst="rect">
            <a:avLst/>
          </a:prstGeom>
        </p:spPr>
      </p:pic>
      <p:pic>
        <p:nvPicPr>
          <p:cNvPr id="1026" name="Picture 2" descr="https://gfcl.com.tw/image/data/Dosatron2.jpg">
            <a:extLst>
              <a:ext uri="{FF2B5EF4-FFF2-40B4-BE49-F238E27FC236}">
                <a16:creationId xmlns:a16="http://schemas.microsoft.com/office/drawing/2014/main" id="{B4876930-8B71-4055-85D8-B3BB8BE364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53" r="47169" b="3975"/>
          <a:stretch/>
        </p:blipFill>
        <p:spPr bwMode="auto">
          <a:xfrm>
            <a:off x="8042741" y="1174314"/>
            <a:ext cx="3104843" cy="22546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gfcl.com.tw/image/data/Dosatron2.jpg">
            <a:extLst>
              <a:ext uri="{FF2B5EF4-FFF2-40B4-BE49-F238E27FC236}">
                <a16:creationId xmlns:a16="http://schemas.microsoft.com/office/drawing/2014/main" id="{B85AA50D-1170-4C3A-9F68-9866326E07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035" t="14322" r="1908" b="1879"/>
          <a:stretch/>
        </p:blipFill>
        <p:spPr bwMode="auto">
          <a:xfrm>
            <a:off x="8271199" y="3641941"/>
            <a:ext cx="2647926" cy="2530258"/>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46B099E6-9AAE-46CE-8719-FCC05F5DCA8E}"/>
              </a:ext>
            </a:extLst>
          </p:cNvPr>
          <p:cNvSpPr txBox="1"/>
          <p:nvPr/>
        </p:nvSpPr>
        <p:spPr>
          <a:xfrm>
            <a:off x="8680537" y="501041"/>
            <a:ext cx="2141951" cy="523220"/>
          </a:xfrm>
          <a:prstGeom prst="rect">
            <a:avLst/>
          </a:prstGeom>
          <a:noFill/>
        </p:spPr>
        <p:txBody>
          <a:bodyPr wrap="square" rtlCol="0">
            <a:spAutoFit/>
          </a:bodyPr>
          <a:lstStyle/>
          <a:p>
            <a:pPr algn="ctr"/>
            <a:r>
              <a:rPr lang="en-US" altLang="zh-TW" sz="2800" dirty="0">
                <a:solidFill>
                  <a:srgbClr val="FF0000"/>
                </a:solidFill>
              </a:rPr>
              <a:t>diluter</a:t>
            </a:r>
            <a:endParaRPr lang="zh-TW" altLang="en-US" sz="2800" dirty="0">
              <a:solidFill>
                <a:srgbClr val="FF0000"/>
              </a:solidFill>
            </a:endParaRPr>
          </a:p>
        </p:txBody>
      </p:sp>
    </p:spTree>
    <p:extLst>
      <p:ext uri="{BB962C8B-B14F-4D97-AF65-F5344CB8AC3E}">
        <p14:creationId xmlns:p14="http://schemas.microsoft.com/office/powerpoint/2010/main" val="318492069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extLst/>
          </p:nvPr>
        </p:nvGraphicFramePr>
        <p:xfrm>
          <a:off x="3048000" y="1541016"/>
          <a:ext cx="6360368" cy="4480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標題 2"/>
          <p:cNvSpPr>
            <a:spLocks noGrp="1"/>
          </p:cNvSpPr>
          <p:nvPr>
            <p:ph type="title"/>
          </p:nvPr>
        </p:nvSpPr>
        <p:spPr>
          <a:xfrm>
            <a:off x="1981200" y="116632"/>
            <a:ext cx="8229600" cy="850106"/>
          </a:xfrm>
        </p:spPr>
        <p:txBody>
          <a:bodyPr>
            <a:normAutofit/>
          </a:bodyPr>
          <a:lstStyle/>
          <a:p>
            <a:r>
              <a:rPr lang="en-US" altLang="zh-TW" sz="4800" dirty="0">
                <a:latin typeface="Times New Roman" pitchFamily="18" charset="0"/>
                <a:ea typeface="標楷體" pitchFamily="65" charset="-120"/>
                <a:cs typeface="Times New Roman" pitchFamily="18" charset="0"/>
              </a:rPr>
              <a:t>Five governing factors in PFAL</a:t>
            </a:r>
            <a:endParaRPr lang="zh-TW" altLang="en-US" sz="6000" dirty="0">
              <a:latin typeface="Times New Roman" pitchFamily="18" charset="0"/>
              <a:ea typeface="標楷體" pitchFamily="65" charset="-120"/>
              <a:cs typeface="Times New Roman" pitchFamily="18" charset="0"/>
            </a:endParaRPr>
          </a:p>
        </p:txBody>
      </p:sp>
      <p:sp>
        <p:nvSpPr>
          <p:cNvPr id="5" name="文字方塊 4"/>
          <p:cNvSpPr txBox="1"/>
          <p:nvPr/>
        </p:nvSpPr>
        <p:spPr>
          <a:xfrm>
            <a:off x="3876597" y="1196752"/>
            <a:ext cx="4836368" cy="369332"/>
          </a:xfrm>
          <a:prstGeom prst="rect">
            <a:avLst/>
          </a:prstGeom>
          <a:noFill/>
        </p:spPr>
        <p:txBody>
          <a:bodyPr wrap="square" rtlCol="0">
            <a:spAutoFit/>
          </a:bodyPr>
          <a:lstStyle/>
          <a:p>
            <a:pPr fontAlgn="base">
              <a:spcBef>
                <a:spcPct val="0"/>
              </a:spcBef>
              <a:spcAft>
                <a:spcPct val="0"/>
              </a:spcAft>
            </a:pPr>
            <a:r>
              <a:rPr kumimoji="1" lang="en-US" altLang="zh-TW" dirty="0">
                <a:solidFill>
                  <a:srgbClr val="000000"/>
                </a:solidFill>
                <a:latin typeface="Times New Roman" pitchFamily="18" charset="0"/>
                <a:ea typeface="標楷體" pitchFamily="65" charset="-120"/>
                <a:cs typeface="Times New Roman" pitchFamily="18" charset="0"/>
              </a:rPr>
              <a:t>Air velocity,</a:t>
            </a:r>
            <a:r>
              <a:rPr kumimoji="1" lang="zh-TW" altLang="en-US" dirty="0">
                <a:solidFill>
                  <a:srgbClr val="000000"/>
                </a:solidFill>
                <a:latin typeface="Times New Roman" pitchFamily="18" charset="0"/>
                <a:ea typeface="標楷體" pitchFamily="65" charset="-120"/>
                <a:cs typeface="Times New Roman" pitchFamily="18" charset="0"/>
              </a:rPr>
              <a:t> </a:t>
            </a:r>
            <a:r>
              <a:rPr kumimoji="1" lang="en-US" altLang="zh-TW" dirty="0">
                <a:solidFill>
                  <a:srgbClr val="FF0000"/>
                </a:solidFill>
                <a:latin typeface="Times New Roman" pitchFamily="18" charset="0"/>
                <a:ea typeface="標楷體" pitchFamily="65" charset="-120"/>
                <a:cs typeface="Times New Roman" pitchFamily="18" charset="0"/>
              </a:rPr>
              <a:t>Temperature, Relative humidity</a:t>
            </a:r>
            <a:endParaRPr kumimoji="1" lang="zh-TW" altLang="en-US" dirty="0">
              <a:solidFill>
                <a:srgbClr val="FF0000"/>
              </a:solidFill>
              <a:latin typeface="Times New Roman" pitchFamily="18" charset="0"/>
              <a:ea typeface="標楷體" pitchFamily="65" charset="-120"/>
              <a:cs typeface="Times New Roman" pitchFamily="18" charset="0"/>
            </a:endParaRPr>
          </a:p>
        </p:txBody>
      </p:sp>
      <p:sp>
        <p:nvSpPr>
          <p:cNvPr id="7" name="文字方塊 6"/>
          <p:cNvSpPr txBox="1"/>
          <p:nvPr/>
        </p:nvSpPr>
        <p:spPr>
          <a:xfrm>
            <a:off x="8112224" y="1910349"/>
            <a:ext cx="2594316" cy="1384995"/>
          </a:xfrm>
          <a:prstGeom prst="rect">
            <a:avLst/>
          </a:prstGeom>
          <a:noFill/>
        </p:spPr>
        <p:txBody>
          <a:bodyPr wrap="square" rtlCol="0">
            <a:spAutoFit/>
          </a:bodyPr>
          <a:lstStyle/>
          <a:p>
            <a:pPr fontAlgn="base">
              <a:spcBef>
                <a:spcPct val="0"/>
              </a:spcBef>
              <a:spcAft>
                <a:spcPct val="0"/>
              </a:spcAft>
            </a:pPr>
            <a:r>
              <a:rPr kumimoji="1" lang="en-US" altLang="zh-TW" sz="2800" dirty="0">
                <a:solidFill>
                  <a:srgbClr val="000000"/>
                </a:solidFill>
                <a:latin typeface="Times New Roman" pitchFamily="18" charset="0"/>
                <a:ea typeface="標楷體" pitchFamily="65" charset="-120"/>
                <a:cs typeface="Times New Roman" pitchFamily="18" charset="0"/>
              </a:rPr>
              <a:t>quality</a:t>
            </a:r>
          </a:p>
          <a:p>
            <a:pPr fontAlgn="base">
              <a:spcBef>
                <a:spcPct val="0"/>
              </a:spcBef>
              <a:spcAft>
                <a:spcPct val="0"/>
              </a:spcAft>
            </a:pPr>
            <a:r>
              <a:rPr kumimoji="1" lang="en-US" altLang="zh-TW" sz="2800" dirty="0">
                <a:solidFill>
                  <a:srgbClr val="FF0000"/>
                </a:solidFill>
                <a:latin typeface="Times New Roman" pitchFamily="18" charset="0"/>
                <a:ea typeface="標楷體" pitchFamily="65" charset="-120"/>
                <a:cs typeface="Times New Roman" pitchFamily="18" charset="0"/>
              </a:rPr>
              <a:t>Intensity:</a:t>
            </a:r>
            <a:r>
              <a:rPr kumimoji="1" lang="zh-TW" altLang="en-US" sz="2800" dirty="0">
                <a:solidFill>
                  <a:srgbClr val="FF0000"/>
                </a:solidFill>
                <a:latin typeface="Times New Roman" pitchFamily="18" charset="0"/>
                <a:ea typeface="標楷體" pitchFamily="65" charset="-120"/>
                <a:cs typeface="Times New Roman" pitchFamily="18" charset="0"/>
              </a:rPr>
              <a:t> </a:t>
            </a:r>
            <a:r>
              <a:rPr kumimoji="1" lang="en-US" altLang="zh-TW" sz="2800" dirty="0">
                <a:solidFill>
                  <a:srgbClr val="FF0000"/>
                </a:solidFill>
                <a:latin typeface="Times New Roman" pitchFamily="18" charset="0"/>
                <a:ea typeface="標楷體" pitchFamily="65" charset="-120"/>
                <a:cs typeface="Times New Roman" pitchFamily="18" charset="0"/>
              </a:rPr>
              <a:t>PPFD</a:t>
            </a:r>
          </a:p>
          <a:p>
            <a:pPr fontAlgn="base">
              <a:spcBef>
                <a:spcPct val="0"/>
              </a:spcBef>
              <a:spcAft>
                <a:spcPct val="0"/>
              </a:spcAft>
            </a:pPr>
            <a:r>
              <a:rPr kumimoji="1" lang="en-US" altLang="zh-TW" sz="2800" dirty="0">
                <a:solidFill>
                  <a:srgbClr val="000000"/>
                </a:solidFill>
                <a:latin typeface="Times New Roman" pitchFamily="18" charset="0"/>
                <a:ea typeface="標楷體" pitchFamily="65" charset="-120"/>
                <a:cs typeface="Times New Roman" pitchFamily="18" charset="0"/>
              </a:rPr>
              <a:t>duration</a:t>
            </a:r>
            <a:endParaRPr kumimoji="1" lang="zh-TW" altLang="en-US" sz="2800" dirty="0">
              <a:solidFill>
                <a:srgbClr val="000000"/>
              </a:solidFill>
              <a:latin typeface="Times New Roman" pitchFamily="18" charset="0"/>
              <a:ea typeface="標楷體" pitchFamily="65" charset="-120"/>
              <a:cs typeface="Times New Roman" pitchFamily="18" charset="0"/>
            </a:endParaRPr>
          </a:p>
        </p:txBody>
      </p:sp>
      <p:sp>
        <p:nvSpPr>
          <p:cNvPr id="8" name="文字方塊 7"/>
          <p:cNvSpPr txBox="1"/>
          <p:nvPr/>
        </p:nvSpPr>
        <p:spPr>
          <a:xfrm>
            <a:off x="7968209" y="4708301"/>
            <a:ext cx="3187471" cy="1569660"/>
          </a:xfrm>
          <a:prstGeom prst="rect">
            <a:avLst/>
          </a:prstGeom>
          <a:noFill/>
        </p:spPr>
        <p:txBody>
          <a:bodyPr wrap="square" rtlCol="0">
            <a:spAutoFit/>
          </a:bodyPr>
          <a:lstStyle/>
          <a:p>
            <a:pPr fontAlgn="base">
              <a:spcBef>
                <a:spcPct val="0"/>
              </a:spcBef>
              <a:spcAft>
                <a:spcPct val="0"/>
              </a:spcAft>
            </a:pPr>
            <a:r>
              <a:rPr kumimoji="1" lang="en-US" altLang="zh-TW" sz="2400" dirty="0">
                <a:solidFill>
                  <a:srgbClr val="000000"/>
                </a:solidFill>
                <a:latin typeface="Times New Roman" pitchFamily="18" charset="0"/>
                <a:ea typeface="標楷體" pitchFamily="65" charset="-120"/>
                <a:cs typeface="Times New Roman" pitchFamily="18" charset="0"/>
              </a:rPr>
              <a:t>When</a:t>
            </a:r>
          </a:p>
          <a:p>
            <a:pPr fontAlgn="base">
              <a:spcBef>
                <a:spcPct val="0"/>
              </a:spcBef>
              <a:spcAft>
                <a:spcPct val="0"/>
              </a:spcAft>
            </a:pPr>
            <a:r>
              <a:rPr kumimoji="1" lang="en-US" altLang="zh-TW" sz="2400" dirty="0">
                <a:solidFill>
                  <a:srgbClr val="000000"/>
                </a:solidFill>
                <a:latin typeface="Times New Roman" pitchFamily="18" charset="0"/>
                <a:ea typeface="標楷體" pitchFamily="65" charset="-120"/>
                <a:cs typeface="Times New Roman" pitchFamily="18" charset="0"/>
              </a:rPr>
              <a:t>Frequency</a:t>
            </a:r>
          </a:p>
          <a:p>
            <a:pPr fontAlgn="base">
              <a:spcBef>
                <a:spcPct val="0"/>
              </a:spcBef>
              <a:spcAft>
                <a:spcPct val="0"/>
              </a:spcAft>
            </a:pPr>
            <a:r>
              <a:rPr kumimoji="1" lang="en-US" altLang="zh-TW" sz="2400" dirty="0">
                <a:solidFill>
                  <a:srgbClr val="000000"/>
                </a:solidFill>
                <a:latin typeface="Times New Roman" pitchFamily="18" charset="0"/>
                <a:ea typeface="標楷體" pitchFamily="65" charset="-120"/>
                <a:cs typeface="Times New Roman" pitchFamily="18" charset="0"/>
              </a:rPr>
              <a:t>Dissolved Oxygen</a:t>
            </a:r>
          </a:p>
          <a:p>
            <a:pPr fontAlgn="base">
              <a:spcBef>
                <a:spcPct val="0"/>
              </a:spcBef>
              <a:spcAft>
                <a:spcPct val="0"/>
              </a:spcAft>
            </a:pPr>
            <a:r>
              <a:rPr kumimoji="1" lang="en-US" altLang="zh-TW" sz="2400" dirty="0">
                <a:solidFill>
                  <a:srgbClr val="000000"/>
                </a:solidFill>
                <a:latin typeface="Times New Roman" pitchFamily="18" charset="0"/>
                <a:ea typeface="標楷體" pitchFamily="65" charset="-120"/>
                <a:cs typeface="Times New Roman" pitchFamily="18" charset="0"/>
              </a:rPr>
              <a:t>Root zone Temperature</a:t>
            </a:r>
            <a:endParaRPr kumimoji="1" lang="zh-TW" altLang="en-US" sz="2400" dirty="0">
              <a:solidFill>
                <a:srgbClr val="000000"/>
              </a:solidFill>
              <a:latin typeface="Times New Roman" pitchFamily="18" charset="0"/>
              <a:ea typeface="標楷體" pitchFamily="65" charset="-120"/>
              <a:cs typeface="Times New Roman" pitchFamily="18" charset="0"/>
            </a:endParaRPr>
          </a:p>
        </p:txBody>
      </p:sp>
      <p:sp>
        <p:nvSpPr>
          <p:cNvPr id="9" name="文字方塊 8"/>
          <p:cNvSpPr txBox="1"/>
          <p:nvPr/>
        </p:nvSpPr>
        <p:spPr>
          <a:xfrm>
            <a:off x="1893844" y="4492278"/>
            <a:ext cx="3266052" cy="1384995"/>
          </a:xfrm>
          <a:prstGeom prst="rect">
            <a:avLst/>
          </a:prstGeom>
          <a:noFill/>
        </p:spPr>
        <p:txBody>
          <a:bodyPr wrap="square" rtlCol="0">
            <a:spAutoFit/>
          </a:bodyPr>
          <a:lstStyle/>
          <a:p>
            <a:pPr fontAlgn="base">
              <a:spcBef>
                <a:spcPct val="0"/>
              </a:spcBef>
              <a:spcAft>
                <a:spcPct val="0"/>
              </a:spcAft>
            </a:pPr>
            <a:r>
              <a:rPr kumimoji="1" lang="en-US" altLang="zh-TW" sz="2800" dirty="0">
                <a:solidFill>
                  <a:srgbClr val="000000"/>
                </a:solidFill>
                <a:latin typeface="Times New Roman" pitchFamily="18" charset="0"/>
                <a:ea typeface="標楷體" pitchFamily="65" charset="-120"/>
                <a:cs typeface="Times New Roman" pitchFamily="18" charset="0"/>
              </a:rPr>
              <a:t>recipe</a:t>
            </a:r>
          </a:p>
          <a:p>
            <a:pPr fontAlgn="base">
              <a:spcBef>
                <a:spcPct val="0"/>
              </a:spcBef>
              <a:spcAft>
                <a:spcPct val="0"/>
              </a:spcAft>
            </a:pPr>
            <a:r>
              <a:rPr kumimoji="1" lang="en-US" altLang="zh-TW" sz="2800" dirty="0">
                <a:solidFill>
                  <a:srgbClr val="000000"/>
                </a:solidFill>
                <a:latin typeface="Times New Roman" pitchFamily="18" charset="0"/>
                <a:ea typeface="標楷體" pitchFamily="65" charset="-120"/>
                <a:cs typeface="Times New Roman" pitchFamily="18" charset="0"/>
              </a:rPr>
              <a:t>concentration: </a:t>
            </a:r>
            <a:r>
              <a:rPr kumimoji="1" lang="en-US" altLang="zh-TW" sz="2800" dirty="0">
                <a:solidFill>
                  <a:srgbClr val="FF0000"/>
                </a:solidFill>
                <a:latin typeface="Times New Roman" pitchFamily="18" charset="0"/>
                <a:ea typeface="標楷體" pitchFamily="65" charset="-120"/>
                <a:cs typeface="Times New Roman" pitchFamily="18" charset="0"/>
              </a:rPr>
              <a:t>EC</a:t>
            </a:r>
            <a:endParaRPr kumimoji="1" lang="en-US" altLang="zh-TW" sz="2800" dirty="0">
              <a:solidFill>
                <a:srgbClr val="000000"/>
              </a:solidFill>
              <a:latin typeface="Times New Roman" pitchFamily="18" charset="0"/>
              <a:ea typeface="標楷體" pitchFamily="65" charset="-120"/>
              <a:cs typeface="Times New Roman" pitchFamily="18" charset="0"/>
            </a:endParaRPr>
          </a:p>
          <a:p>
            <a:pPr fontAlgn="base">
              <a:spcBef>
                <a:spcPct val="0"/>
              </a:spcBef>
              <a:spcAft>
                <a:spcPct val="0"/>
              </a:spcAft>
            </a:pPr>
            <a:r>
              <a:rPr kumimoji="1" lang="en-US" altLang="zh-TW" sz="2800" dirty="0">
                <a:solidFill>
                  <a:srgbClr val="000000"/>
                </a:solidFill>
                <a:latin typeface="Times New Roman" pitchFamily="18" charset="0"/>
                <a:ea typeface="標楷體" pitchFamily="65" charset="-120"/>
                <a:cs typeface="Times New Roman" pitchFamily="18" charset="0"/>
              </a:rPr>
              <a:t>Availability: </a:t>
            </a:r>
            <a:r>
              <a:rPr kumimoji="1" lang="en-US" altLang="zh-TW" sz="2800" dirty="0">
                <a:solidFill>
                  <a:srgbClr val="FF0000"/>
                </a:solidFill>
                <a:latin typeface="Times New Roman" pitchFamily="18" charset="0"/>
                <a:ea typeface="標楷體" pitchFamily="65" charset="-120"/>
                <a:cs typeface="Times New Roman" pitchFamily="18" charset="0"/>
              </a:rPr>
              <a:t>pH</a:t>
            </a:r>
            <a:endParaRPr kumimoji="1" lang="zh-TW" altLang="en-US" sz="2800" dirty="0">
              <a:solidFill>
                <a:srgbClr val="FF0000"/>
              </a:solidFill>
              <a:latin typeface="Times New Roman" pitchFamily="18" charset="0"/>
              <a:ea typeface="標楷體" pitchFamily="65" charset="-120"/>
              <a:cs typeface="Times New Roman" pitchFamily="18" charset="0"/>
            </a:endParaRPr>
          </a:p>
        </p:txBody>
      </p:sp>
      <p:sp>
        <p:nvSpPr>
          <p:cNvPr id="10" name="文字方塊 9"/>
          <p:cNvSpPr txBox="1"/>
          <p:nvPr/>
        </p:nvSpPr>
        <p:spPr>
          <a:xfrm>
            <a:off x="2061524" y="3068961"/>
            <a:ext cx="2594316" cy="954107"/>
          </a:xfrm>
          <a:prstGeom prst="rect">
            <a:avLst/>
          </a:prstGeom>
          <a:noFill/>
        </p:spPr>
        <p:txBody>
          <a:bodyPr wrap="square" rtlCol="0">
            <a:spAutoFit/>
          </a:bodyPr>
          <a:lstStyle/>
          <a:p>
            <a:pPr fontAlgn="base">
              <a:spcBef>
                <a:spcPct val="0"/>
              </a:spcBef>
              <a:spcAft>
                <a:spcPct val="0"/>
              </a:spcAft>
            </a:pPr>
            <a:r>
              <a:rPr kumimoji="1" lang="en-US" altLang="zh-TW" sz="2800" dirty="0">
                <a:solidFill>
                  <a:srgbClr val="FF0000"/>
                </a:solidFill>
                <a:latin typeface="Times New Roman" pitchFamily="18" charset="0"/>
                <a:ea typeface="標楷體" pitchFamily="65" charset="-120"/>
                <a:cs typeface="Times New Roman" pitchFamily="18" charset="0"/>
              </a:rPr>
              <a:t>CO</a:t>
            </a:r>
            <a:r>
              <a:rPr kumimoji="1" lang="en-US" altLang="zh-TW" sz="2800" baseline="-25000" dirty="0">
                <a:solidFill>
                  <a:srgbClr val="FF0000"/>
                </a:solidFill>
                <a:latin typeface="Times New Roman" pitchFamily="18" charset="0"/>
                <a:ea typeface="標楷體" pitchFamily="65" charset="-120"/>
                <a:cs typeface="Times New Roman" pitchFamily="18" charset="0"/>
              </a:rPr>
              <a:t>2</a:t>
            </a:r>
          </a:p>
          <a:p>
            <a:pPr fontAlgn="base">
              <a:spcBef>
                <a:spcPct val="0"/>
              </a:spcBef>
              <a:spcAft>
                <a:spcPct val="0"/>
              </a:spcAft>
            </a:pPr>
            <a:r>
              <a:rPr kumimoji="1" lang="en-US" altLang="zh-TW" sz="2800" dirty="0">
                <a:solidFill>
                  <a:srgbClr val="000000"/>
                </a:solidFill>
                <a:latin typeface="Times New Roman" pitchFamily="18" charset="0"/>
                <a:ea typeface="標楷體" pitchFamily="65" charset="-120"/>
                <a:cs typeface="Times New Roman" pitchFamily="18" charset="0"/>
              </a:rPr>
              <a:t>concentration</a:t>
            </a:r>
            <a:endParaRPr kumimoji="1" lang="zh-TW" altLang="en-US" sz="2800" dirty="0">
              <a:solidFill>
                <a:srgbClr val="000000"/>
              </a:solidFill>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364936042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9890112-F222-4E88-A48D-AB65EDB65F8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764"/>
          <a:stretch/>
        </p:blipFill>
        <p:spPr>
          <a:xfrm>
            <a:off x="1594992" y="208916"/>
            <a:ext cx="9073008" cy="6417352"/>
          </a:xfrm>
          <a:prstGeom prst="rect">
            <a:avLst/>
          </a:prstGeom>
        </p:spPr>
      </p:pic>
    </p:spTree>
    <p:extLst>
      <p:ext uri="{BB962C8B-B14F-4D97-AF65-F5344CB8AC3E}">
        <p14:creationId xmlns:p14="http://schemas.microsoft.com/office/powerpoint/2010/main" val="42885385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3538" t="13696" b="5587"/>
          <a:stretch/>
        </p:blipFill>
        <p:spPr bwMode="auto">
          <a:xfrm>
            <a:off x="1847528" y="944051"/>
            <a:ext cx="8820472"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xfrm>
            <a:off x="1991544" y="0"/>
            <a:ext cx="8229600" cy="1143000"/>
          </a:xfrm>
        </p:spPr>
        <p:txBody>
          <a:bodyPr>
            <a:normAutofit fontScale="90000"/>
          </a:bodyPr>
          <a:lstStyle/>
          <a:p>
            <a:r>
              <a:rPr lang="en-US" altLang="zh-TW" dirty="0"/>
              <a:t>Commercially available fertilizers for hydroponic systems</a:t>
            </a:r>
            <a:endParaRPr lang="zh-TW" altLang="en-US" dirty="0"/>
          </a:p>
        </p:txBody>
      </p:sp>
      <p:sp>
        <p:nvSpPr>
          <p:cNvPr id="3" name="投影片編號版面配置區 2"/>
          <p:cNvSpPr>
            <a:spLocks noGrp="1"/>
          </p:cNvSpPr>
          <p:nvPr>
            <p:ph type="sldNum" sz="quarter" idx="4294967295"/>
          </p:nvPr>
        </p:nvSpPr>
        <p:spPr>
          <a:xfrm>
            <a:off x="8534400" y="6356351"/>
            <a:ext cx="2133600" cy="365125"/>
          </a:xfrm>
          <a:prstGeom prst="rect">
            <a:avLst/>
          </a:prstGeom>
        </p:spPr>
        <p:txBody>
          <a:bodyPr/>
          <a:lstStyle/>
          <a:p>
            <a:pPr fontAlgn="base">
              <a:spcBef>
                <a:spcPct val="0"/>
              </a:spcBef>
              <a:spcAft>
                <a:spcPct val="0"/>
              </a:spcAft>
            </a:pPr>
            <a:fld id="{5418D2CD-0AE4-4ECF-925A-4C31E905158F}" type="slidenum">
              <a:rPr kumimoji="1" lang="zh-TW" altLang="en-US">
                <a:solidFill>
                  <a:prstClr val="black">
                    <a:tint val="75000"/>
                  </a:prstClr>
                </a:solidFill>
                <a:latin typeface="Arial" charset="0"/>
                <a:ea typeface="標楷體" pitchFamily="65" charset="-120"/>
              </a:rPr>
              <a:pPr fontAlgn="base">
                <a:spcBef>
                  <a:spcPct val="0"/>
                </a:spcBef>
                <a:spcAft>
                  <a:spcPct val="0"/>
                </a:spcAft>
              </a:pPr>
              <a:t>31</a:t>
            </a:fld>
            <a:endParaRPr kumimoji="1" lang="zh-TW" altLang="en-US" dirty="0">
              <a:solidFill>
                <a:prstClr val="black">
                  <a:tint val="75000"/>
                </a:prstClr>
              </a:solidFill>
              <a:latin typeface="Arial" charset="0"/>
              <a:ea typeface="標楷體" pitchFamily="65" charset="-120"/>
            </a:endParaRPr>
          </a:p>
        </p:txBody>
      </p:sp>
    </p:spTree>
    <p:extLst>
      <p:ext uri="{BB962C8B-B14F-4D97-AF65-F5344CB8AC3E}">
        <p14:creationId xmlns:p14="http://schemas.microsoft.com/office/powerpoint/2010/main" val="287698524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www.taihort.com.tw/images/AA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569" y="-26989"/>
            <a:ext cx="2916237" cy="384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表格 10"/>
          <p:cNvGraphicFramePr>
            <a:graphicFrameLocks noGrp="1"/>
          </p:cNvGraphicFramePr>
          <p:nvPr>
            <p:extLst/>
          </p:nvPr>
        </p:nvGraphicFramePr>
        <p:xfrm>
          <a:off x="2063750" y="3754438"/>
          <a:ext cx="8280400" cy="2743200"/>
        </p:xfrm>
        <a:graphic>
          <a:graphicData uri="http://schemas.openxmlformats.org/drawingml/2006/table">
            <a:tbl>
              <a:tblPr firstRow="1" bandRow="1">
                <a:tableStyleId>{72833802-FEF1-4C79-8D5D-14CF1EAF98D9}</a:tableStyleId>
              </a:tblPr>
              <a:tblGrid>
                <a:gridCol w="1922854">
                  <a:extLst>
                    <a:ext uri="{9D8B030D-6E8A-4147-A177-3AD203B41FA5}">
                      <a16:colId xmlns:a16="http://schemas.microsoft.com/office/drawing/2014/main" val="20000"/>
                    </a:ext>
                  </a:extLst>
                </a:gridCol>
                <a:gridCol w="2181344">
                  <a:extLst>
                    <a:ext uri="{9D8B030D-6E8A-4147-A177-3AD203B41FA5}">
                      <a16:colId xmlns:a16="http://schemas.microsoft.com/office/drawing/2014/main" val="20001"/>
                    </a:ext>
                  </a:extLst>
                </a:gridCol>
                <a:gridCol w="4176202">
                  <a:extLst>
                    <a:ext uri="{9D8B030D-6E8A-4147-A177-3AD203B41FA5}">
                      <a16:colId xmlns:a16="http://schemas.microsoft.com/office/drawing/2014/main" val="20002"/>
                    </a:ext>
                  </a:extLst>
                </a:gridCol>
              </a:tblGrid>
              <a:tr h="370840">
                <a:tc>
                  <a:txBody>
                    <a:bodyPr/>
                    <a:lstStyle/>
                    <a:p>
                      <a:pPr algn="ctr"/>
                      <a:endParaRPr lang="zh-TW" altLang="en-US" sz="2400" dirty="0">
                        <a:latin typeface="標楷體" pitchFamily="65" charset="-120"/>
                        <a:ea typeface="標楷體" pitchFamily="65" charset="-120"/>
                      </a:endParaRPr>
                    </a:p>
                  </a:txBody>
                  <a:tcPr marL="91434" marR="91434"/>
                </a:tc>
                <a:tc>
                  <a:txBody>
                    <a:bodyPr/>
                    <a:lstStyle/>
                    <a:p>
                      <a:pPr algn="ctr"/>
                      <a:r>
                        <a:rPr lang="en-US" altLang="zh-TW" sz="2400" dirty="0">
                          <a:latin typeface="標楷體" pitchFamily="65" charset="-120"/>
                          <a:ea typeface="標楷體" pitchFamily="65" charset="-120"/>
                        </a:rPr>
                        <a:t>N:P:K</a:t>
                      </a:r>
                      <a:endParaRPr lang="zh-TW" altLang="en-US" sz="2400" dirty="0">
                        <a:latin typeface="標楷體" pitchFamily="65" charset="-120"/>
                        <a:ea typeface="標楷體" pitchFamily="65" charset="-120"/>
                      </a:endParaRPr>
                    </a:p>
                  </a:txBody>
                  <a:tcPr marL="91434" marR="91434"/>
                </a:tc>
                <a:tc>
                  <a:txBody>
                    <a:bodyPr/>
                    <a:lstStyle/>
                    <a:p>
                      <a:pPr algn="ctr"/>
                      <a:endParaRPr lang="zh-TW" altLang="en-US" sz="2400" dirty="0">
                        <a:latin typeface="標楷體" pitchFamily="65" charset="-120"/>
                        <a:ea typeface="標楷體" pitchFamily="65" charset="-120"/>
                      </a:endParaRPr>
                    </a:p>
                  </a:txBody>
                  <a:tcPr marL="91434" marR="91434"/>
                </a:tc>
                <a:extLst>
                  <a:ext uri="{0D108BD9-81ED-4DB2-BD59-A6C34878D82A}">
                    <a16:rowId xmlns:a16="http://schemas.microsoft.com/office/drawing/2014/main" val="10000"/>
                  </a:ext>
                </a:extLst>
              </a:tr>
              <a:tr h="333915">
                <a:tc>
                  <a:txBody>
                    <a:bodyPr/>
                    <a:lstStyle/>
                    <a:p>
                      <a:pPr algn="ctr"/>
                      <a:r>
                        <a:rPr lang="en-US" altLang="zh-TW" sz="2400" dirty="0">
                          <a:latin typeface="標楷體" pitchFamily="65" charset="-120"/>
                          <a:ea typeface="標楷體" pitchFamily="65" charset="-120"/>
                        </a:rPr>
                        <a:t>No.1</a:t>
                      </a:r>
                      <a:endParaRPr lang="zh-TW" altLang="en-US" sz="2400" dirty="0">
                        <a:latin typeface="標楷體" pitchFamily="65" charset="-120"/>
                        <a:ea typeface="標楷體" pitchFamily="65" charset="-120"/>
                      </a:endParaRPr>
                    </a:p>
                  </a:txBody>
                  <a:tcPr marL="91434" marR="9143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effectLst/>
                          <a:latin typeface="標楷體" pitchFamily="65" charset="-120"/>
                          <a:ea typeface="標楷體" pitchFamily="65" charset="-120"/>
                        </a:rPr>
                        <a:t>07-06-19</a:t>
                      </a:r>
                      <a:endParaRPr lang="zh-TW" altLang="en-US" sz="2400" dirty="0">
                        <a:latin typeface="標楷體" pitchFamily="65" charset="-120"/>
                        <a:ea typeface="標楷體" pitchFamily="65" charset="-120"/>
                      </a:endParaRPr>
                    </a:p>
                  </a:txBody>
                  <a:tcPr marL="91434" marR="9143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b="1" dirty="0">
                          <a:latin typeface="標楷體" pitchFamily="65" charset="-120"/>
                          <a:ea typeface="標楷體" pitchFamily="65" charset="-120"/>
                        </a:rPr>
                        <a:t>Leafy vegetable</a:t>
                      </a:r>
                      <a:endParaRPr lang="zh-TW" altLang="en-US" sz="2400" dirty="0">
                        <a:latin typeface="標楷體" pitchFamily="65" charset="-120"/>
                        <a:ea typeface="標楷體" pitchFamily="65" charset="-120"/>
                      </a:endParaRPr>
                    </a:p>
                  </a:txBody>
                  <a:tcPr marL="91434" marR="91434"/>
                </a:tc>
                <a:extLst>
                  <a:ext uri="{0D108BD9-81ED-4DB2-BD59-A6C34878D82A}">
                    <a16:rowId xmlns:a16="http://schemas.microsoft.com/office/drawing/2014/main" val="10001"/>
                  </a:ext>
                </a:extLst>
              </a:tr>
              <a:tr h="370840">
                <a:tc>
                  <a:txBody>
                    <a:bodyPr/>
                    <a:lstStyle/>
                    <a:p>
                      <a:pPr algn="ctr"/>
                      <a:r>
                        <a:rPr lang="en-US" altLang="zh-TW" sz="2400" dirty="0">
                          <a:latin typeface="標楷體" pitchFamily="65" charset="-120"/>
                          <a:ea typeface="標楷體" pitchFamily="65" charset="-120"/>
                        </a:rPr>
                        <a:t>No.2</a:t>
                      </a:r>
                      <a:endParaRPr lang="zh-TW" altLang="en-US" sz="2400" dirty="0">
                        <a:latin typeface="標楷體" pitchFamily="65" charset="-120"/>
                        <a:ea typeface="標楷體" pitchFamily="65" charset="-120"/>
                      </a:endParaRPr>
                    </a:p>
                  </a:txBody>
                  <a:tcPr marL="91434" marR="9143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latin typeface="標楷體" pitchFamily="65" charset="-120"/>
                          <a:ea typeface="標楷體" pitchFamily="65" charset="-120"/>
                        </a:rPr>
                        <a:t>20-20-20</a:t>
                      </a:r>
                      <a:endParaRPr lang="zh-TW" altLang="en-US" sz="2400" dirty="0">
                        <a:latin typeface="標楷體" pitchFamily="65" charset="-120"/>
                        <a:ea typeface="標楷體" pitchFamily="65" charset="-120"/>
                      </a:endParaRPr>
                    </a:p>
                  </a:txBody>
                  <a:tcPr marL="91434" marR="9143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b="1" dirty="0">
                          <a:latin typeface="標楷體" pitchFamily="65" charset="-120"/>
                          <a:ea typeface="標楷體" pitchFamily="65" charset="-120"/>
                        </a:rPr>
                        <a:t>General</a:t>
                      </a:r>
                      <a:r>
                        <a:rPr lang="zh-TW" altLang="en-US" sz="2400" b="1" dirty="0">
                          <a:latin typeface="標楷體" pitchFamily="65" charset="-120"/>
                          <a:ea typeface="標楷體" pitchFamily="65" charset="-120"/>
                        </a:rPr>
                        <a:t> </a:t>
                      </a:r>
                      <a:r>
                        <a:rPr lang="en-US" altLang="zh-TW" sz="2400" b="1" dirty="0">
                          <a:latin typeface="標楷體" pitchFamily="65" charset="-120"/>
                          <a:ea typeface="標楷體" pitchFamily="65" charset="-120"/>
                        </a:rPr>
                        <a:t>usage</a:t>
                      </a:r>
                      <a:endParaRPr lang="zh-TW" altLang="en-US" sz="2400" dirty="0">
                        <a:latin typeface="標楷體" pitchFamily="65" charset="-120"/>
                        <a:ea typeface="標楷體" pitchFamily="65" charset="-120"/>
                      </a:endParaRPr>
                    </a:p>
                  </a:txBody>
                  <a:tcPr marL="91434" marR="91434"/>
                </a:tc>
                <a:extLst>
                  <a:ext uri="{0D108BD9-81ED-4DB2-BD59-A6C34878D82A}">
                    <a16:rowId xmlns:a16="http://schemas.microsoft.com/office/drawing/2014/main" val="10002"/>
                  </a:ext>
                </a:extLst>
              </a:tr>
              <a:tr h="370840">
                <a:tc>
                  <a:txBody>
                    <a:bodyPr/>
                    <a:lstStyle/>
                    <a:p>
                      <a:pPr algn="ctr"/>
                      <a:r>
                        <a:rPr lang="en-US" altLang="zh-TW" sz="2400" dirty="0">
                          <a:latin typeface="標楷體" pitchFamily="65" charset="-120"/>
                          <a:ea typeface="標楷體" pitchFamily="65" charset="-120"/>
                        </a:rPr>
                        <a:t>No.3</a:t>
                      </a:r>
                      <a:endParaRPr lang="zh-TW" altLang="en-US" sz="2400" dirty="0">
                        <a:latin typeface="標楷體" pitchFamily="65" charset="-120"/>
                        <a:ea typeface="標楷體" pitchFamily="65" charset="-120"/>
                      </a:endParaRPr>
                    </a:p>
                  </a:txBody>
                  <a:tcPr marL="91434" marR="9143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latin typeface="標楷體" pitchFamily="65" charset="-120"/>
                          <a:ea typeface="標楷體" pitchFamily="65" charset="-120"/>
                        </a:rPr>
                        <a:t>10-30-20</a:t>
                      </a:r>
                      <a:r>
                        <a:rPr lang="zh-TW" altLang="en-US" sz="2400" dirty="0">
                          <a:latin typeface="標楷體" pitchFamily="65" charset="-120"/>
                          <a:ea typeface="標楷體" pitchFamily="65" charset="-120"/>
                        </a:rPr>
                        <a:t> </a:t>
                      </a:r>
                    </a:p>
                  </a:txBody>
                  <a:tcPr marL="91434" marR="9143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b="1" dirty="0">
                          <a:latin typeface="標楷體" pitchFamily="65" charset="-120"/>
                          <a:ea typeface="標楷體" pitchFamily="65" charset="-120"/>
                        </a:rPr>
                        <a:t>Promote</a:t>
                      </a:r>
                      <a:r>
                        <a:rPr lang="zh-TW" altLang="en-US" sz="2400" b="1" dirty="0">
                          <a:latin typeface="標楷體" pitchFamily="65" charset="-120"/>
                          <a:ea typeface="標楷體" pitchFamily="65" charset="-120"/>
                        </a:rPr>
                        <a:t> </a:t>
                      </a:r>
                      <a:r>
                        <a:rPr lang="en-US" altLang="zh-TW" sz="2400" b="1" dirty="0">
                          <a:latin typeface="標楷體" pitchFamily="65" charset="-120"/>
                          <a:ea typeface="標楷體" pitchFamily="65" charset="-120"/>
                        </a:rPr>
                        <a:t>flowering</a:t>
                      </a:r>
                      <a:endParaRPr lang="zh-TW" altLang="en-US" sz="2400" dirty="0">
                        <a:latin typeface="標楷體" pitchFamily="65" charset="-120"/>
                        <a:ea typeface="標楷體" pitchFamily="65" charset="-120"/>
                      </a:endParaRPr>
                    </a:p>
                  </a:txBody>
                  <a:tcPr marL="91434" marR="91434"/>
                </a:tc>
                <a:extLst>
                  <a:ext uri="{0D108BD9-81ED-4DB2-BD59-A6C34878D82A}">
                    <a16:rowId xmlns:a16="http://schemas.microsoft.com/office/drawing/2014/main" val="10003"/>
                  </a:ext>
                </a:extLst>
              </a:tr>
              <a:tr h="370840">
                <a:tc>
                  <a:txBody>
                    <a:bodyPr/>
                    <a:lstStyle/>
                    <a:p>
                      <a:pPr algn="ctr"/>
                      <a:r>
                        <a:rPr lang="en-US" altLang="zh-TW" sz="2400" dirty="0">
                          <a:latin typeface="標楷體" pitchFamily="65" charset="-120"/>
                          <a:ea typeface="標楷體" pitchFamily="65" charset="-120"/>
                        </a:rPr>
                        <a:t>No.4</a:t>
                      </a:r>
                      <a:endParaRPr lang="zh-TW" altLang="en-US" sz="2400" dirty="0">
                        <a:latin typeface="標楷體" pitchFamily="65" charset="-120"/>
                        <a:ea typeface="標楷體" pitchFamily="65" charset="-120"/>
                      </a:endParaRPr>
                    </a:p>
                  </a:txBody>
                  <a:tcPr marL="91434" marR="91434"/>
                </a:tc>
                <a:tc>
                  <a:txBody>
                    <a:bodyPr/>
                    <a:lstStyle/>
                    <a:p>
                      <a:pPr algn="ctr"/>
                      <a:r>
                        <a:rPr lang="en-US" altLang="zh-TW" sz="2400" b="1" dirty="0">
                          <a:latin typeface="標楷體" pitchFamily="65" charset="-120"/>
                          <a:ea typeface="標楷體" pitchFamily="65" charset="-120"/>
                        </a:rPr>
                        <a:t>25-05-20</a:t>
                      </a:r>
                      <a:endParaRPr lang="zh-TW" altLang="en-US" sz="2400" dirty="0">
                        <a:latin typeface="標楷體" pitchFamily="65" charset="-120"/>
                        <a:ea typeface="標楷體" pitchFamily="65" charset="-120"/>
                      </a:endParaRPr>
                    </a:p>
                  </a:txBody>
                  <a:tcPr marL="91434" marR="9143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b="1" dirty="0">
                          <a:latin typeface="標楷體" pitchFamily="65" charset="-120"/>
                          <a:ea typeface="標楷體" pitchFamily="65" charset="-120"/>
                        </a:rPr>
                        <a:t>Leafy Ornamental</a:t>
                      </a:r>
                      <a:r>
                        <a:rPr lang="zh-TW" altLang="en-US" sz="2400" b="1" dirty="0">
                          <a:latin typeface="標楷體" pitchFamily="65" charset="-120"/>
                          <a:ea typeface="標楷體" pitchFamily="65" charset="-120"/>
                        </a:rPr>
                        <a:t> </a:t>
                      </a:r>
                      <a:r>
                        <a:rPr lang="en-US" altLang="zh-TW" sz="2400" b="1" dirty="0">
                          <a:latin typeface="標楷體" pitchFamily="65" charset="-120"/>
                          <a:ea typeface="標楷體" pitchFamily="65" charset="-120"/>
                        </a:rPr>
                        <a:t>plants</a:t>
                      </a:r>
                      <a:endParaRPr lang="zh-TW" altLang="en-US" sz="2400" dirty="0">
                        <a:latin typeface="標楷體" pitchFamily="65" charset="-120"/>
                        <a:ea typeface="標楷體" pitchFamily="65" charset="-120"/>
                      </a:endParaRPr>
                    </a:p>
                  </a:txBody>
                  <a:tcPr marL="91434" marR="91434"/>
                </a:tc>
                <a:extLst>
                  <a:ext uri="{0D108BD9-81ED-4DB2-BD59-A6C34878D82A}">
                    <a16:rowId xmlns:a16="http://schemas.microsoft.com/office/drawing/2014/main" val="10004"/>
                  </a:ext>
                </a:extLst>
              </a:tr>
              <a:tr h="370840">
                <a:tc>
                  <a:txBody>
                    <a:bodyPr/>
                    <a:lstStyle/>
                    <a:p>
                      <a:pPr algn="ctr"/>
                      <a:r>
                        <a:rPr lang="en-US" altLang="zh-TW" sz="2400" dirty="0">
                          <a:latin typeface="標楷體" pitchFamily="65" charset="-120"/>
                          <a:ea typeface="標楷體" pitchFamily="65" charset="-120"/>
                        </a:rPr>
                        <a:t>No.5</a:t>
                      </a:r>
                      <a:endParaRPr lang="zh-TW" altLang="en-US" sz="2400" dirty="0">
                        <a:latin typeface="標楷體" pitchFamily="65" charset="-120"/>
                        <a:ea typeface="標楷體" pitchFamily="65" charset="-120"/>
                      </a:endParaRPr>
                    </a:p>
                  </a:txBody>
                  <a:tcPr marL="91434" marR="91434"/>
                </a:tc>
                <a:tc>
                  <a:txBody>
                    <a:bodyPr/>
                    <a:lstStyle/>
                    <a:p>
                      <a:pPr algn="ctr"/>
                      <a:r>
                        <a:rPr lang="en-US" altLang="zh-TW" sz="2400" b="1" dirty="0">
                          <a:latin typeface="標楷體" pitchFamily="65" charset="-120"/>
                          <a:ea typeface="標楷體" pitchFamily="65" charset="-120"/>
                        </a:rPr>
                        <a:t>30-10-10</a:t>
                      </a:r>
                      <a:endParaRPr lang="zh-TW" altLang="en-US" sz="2400" dirty="0">
                        <a:latin typeface="標楷體" pitchFamily="65" charset="-120"/>
                        <a:ea typeface="標楷體" pitchFamily="65" charset="-120"/>
                      </a:endParaRPr>
                    </a:p>
                  </a:txBody>
                  <a:tcPr marL="91434" marR="9143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b="1" dirty="0">
                          <a:latin typeface="標楷體" pitchFamily="65" charset="-120"/>
                          <a:ea typeface="標楷體" pitchFamily="65" charset="-120"/>
                        </a:rPr>
                        <a:t>Fast growth of Seedling</a:t>
                      </a:r>
                      <a:r>
                        <a:rPr lang="zh-TW" altLang="en-US" sz="2400" b="1" dirty="0">
                          <a:latin typeface="標楷體" pitchFamily="65" charset="-120"/>
                          <a:ea typeface="標楷體" pitchFamily="65" charset="-120"/>
                        </a:rPr>
                        <a:t> </a:t>
                      </a:r>
                      <a:endParaRPr lang="zh-TW" altLang="en-US" sz="2400" dirty="0">
                        <a:latin typeface="標楷體" pitchFamily="65" charset="-120"/>
                        <a:ea typeface="標楷體" pitchFamily="65" charset="-120"/>
                      </a:endParaRPr>
                    </a:p>
                  </a:txBody>
                  <a:tcPr marL="91434" marR="91434"/>
                </a:tc>
                <a:extLst>
                  <a:ext uri="{0D108BD9-81ED-4DB2-BD59-A6C34878D82A}">
                    <a16:rowId xmlns:a16="http://schemas.microsoft.com/office/drawing/2014/main" val="10005"/>
                  </a:ext>
                </a:extLst>
              </a:tr>
            </a:tbl>
          </a:graphicData>
        </a:graphic>
      </p:graphicFrame>
      <p:sp>
        <p:nvSpPr>
          <p:cNvPr id="2" name="文字方塊 1"/>
          <p:cNvSpPr txBox="1"/>
          <p:nvPr/>
        </p:nvSpPr>
        <p:spPr>
          <a:xfrm>
            <a:off x="5405120" y="1613119"/>
            <a:ext cx="4608512" cy="1508105"/>
          </a:xfrm>
          <a:prstGeom prst="rect">
            <a:avLst/>
          </a:prstGeom>
          <a:noFill/>
        </p:spPr>
        <p:txBody>
          <a:bodyPr wrap="square" rtlCol="0">
            <a:spAutoFit/>
          </a:bodyPr>
          <a:lstStyle/>
          <a:p>
            <a:pPr fontAlgn="base">
              <a:spcBef>
                <a:spcPct val="0"/>
              </a:spcBef>
              <a:spcAft>
                <a:spcPct val="0"/>
              </a:spcAft>
              <a:defRPr/>
            </a:pPr>
            <a:r>
              <a:rPr kumimoji="1" lang="en-US" altLang="zh-TW" sz="2800" dirty="0">
                <a:solidFill>
                  <a:prstClr val="black"/>
                </a:solidFill>
                <a:latin typeface="Arial" charset="0"/>
                <a:ea typeface="標楷體" pitchFamily="65" charset="-120"/>
              </a:rPr>
              <a:t>Hyponex</a:t>
            </a:r>
          </a:p>
          <a:p>
            <a:pPr fontAlgn="base">
              <a:spcBef>
                <a:spcPct val="0"/>
              </a:spcBef>
              <a:spcAft>
                <a:spcPct val="0"/>
              </a:spcAft>
              <a:defRPr/>
            </a:pPr>
            <a:r>
              <a:rPr kumimoji="1" lang="en-US" altLang="zh-TW" sz="2800" dirty="0">
                <a:solidFill>
                  <a:prstClr val="black"/>
                </a:solidFill>
                <a:latin typeface="Arial" charset="0"/>
                <a:ea typeface="標楷體" pitchFamily="65" charset="-120"/>
              </a:rPr>
              <a:t>	various size</a:t>
            </a:r>
          </a:p>
          <a:p>
            <a:pPr lvl="1" fontAlgn="base">
              <a:spcBef>
                <a:spcPct val="0"/>
              </a:spcBef>
              <a:spcAft>
                <a:spcPct val="0"/>
              </a:spcAft>
            </a:pPr>
            <a:r>
              <a:rPr kumimoji="1" lang="en-US" altLang="zh-TW" dirty="0">
                <a:solidFill>
                  <a:prstClr val="black"/>
                </a:solidFill>
                <a:latin typeface="Arial" charset="0"/>
                <a:ea typeface="標楷體" pitchFamily="65" charset="-120"/>
              </a:rPr>
              <a:t>Medium:	500 g</a:t>
            </a:r>
          </a:p>
          <a:p>
            <a:pPr lvl="1" fontAlgn="base">
              <a:spcBef>
                <a:spcPct val="0"/>
              </a:spcBef>
              <a:spcAft>
                <a:spcPct val="0"/>
              </a:spcAft>
            </a:pPr>
            <a:r>
              <a:rPr kumimoji="1" lang="en-US" altLang="zh-TW" dirty="0">
                <a:solidFill>
                  <a:prstClr val="black"/>
                </a:solidFill>
                <a:latin typeface="Arial" charset="0"/>
                <a:ea typeface="標楷體" pitchFamily="65" charset="-120"/>
              </a:rPr>
              <a:t>Large: 2 kg, 800 NT$</a:t>
            </a:r>
          </a:p>
        </p:txBody>
      </p:sp>
      <p:pic>
        <p:nvPicPr>
          <p:cNvPr id="2050" name="Picture 2" descr="Japan Hyponex Fine Powder Hyponex 500g 6.5-6-19 from Japan Y/N 2021.7.3  4977517003052 | eBay">
            <a:extLst>
              <a:ext uri="{FF2B5EF4-FFF2-40B4-BE49-F238E27FC236}">
                <a16:creationId xmlns:a16="http://schemas.microsoft.com/office/drawing/2014/main" id="{D611006D-5C79-40CC-84EA-EAE6C7EA74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1290" y="6360"/>
            <a:ext cx="1652860" cy="2513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12053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24" name="Group 108"/>
          <p:cNvGraphicFramePr>
            <a:graphicFrameLocks noGrp="1"/>
          </p:cNvGraphicFramePr>
          <p:nvPr>
            <p:extLst/>
          </p:nvPr>
        </p:nvGraphicFramePr>
        <p:xfrm>
          <a:off x="2495600" y="1446416"/>
          <a:ext cx="7345362" cy="5029200"/>
        </p:xfrm>
        <a:graphic>
          <a:graphicData uri="http://schemas.openxmlformats.org/drawingml/2006/table">
            <a:tbl>
              <a:tblPr/>
              <a:tblGrid>
                <a:gridCol w="2052637">
                  <a:extLst>
                    <a:ext uri="{9D8B030D-6E8A-4147-A177-3AD203B41FA5}">
                      <a16:colId xmlns:a16="http://schemas.microsoft.com/office/drawing/2014/main" val="20000"/>
                    </a:ext>
                  </a:extLst>
                </a:gridCol>
                <a:gridCol w="3248025">
                  <a:extLst>
                    <a:ext uri="{9D8B030D-6E8A-4147-A177-3AD203B41FA5}">
                      <a16:colId xmlns:a16="http://schemas.microsoft.com/office/drawing/2014/main" val="20001"/>
                    </a:ext>
                  </a:extLst>
                </a:gridCol>
                <a:gridCol w="998538">
                  <a:extLst>
                    <a:ext uri="{9D8B030D-6E8A-4147-A177-3AD203B41FA5}">
                      <a16:colId xmlns:a16="http://schemas.microsoft.com/office/drawing/2014/main" val="20002"/>
                    </a:ext>
                  </a:extLst>
                </a:gridCol>
                <a:gridCol w="1046162">
                  <a:extLst>
                    <a:ext uri="{9D8B030D-6E8A-4147-A177-3AD203B41FA5}">
                      <a16:colId xmlns:a16="http://schemas.microsoft.com/office/drawing/2014/main" val="20003"/>
                    </a:ext>
                  </a:extLst>
                </a:gridCol>
              </a:tblGrid>
              <a:tr h="209550">
                <a:tc gridSpan="4">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400" b="0" i="0" u="none" strike="noStrike" cap="none" normalizeH="0" baseline="0" dirty="0">
                          <a:ln>
                            <a:noFill/>
                          </a:ln>
                          <a:solidFill>
                            <a:schemeClr val="tx1"/>
                          </a:solidFill>
                          <a:effectLst/>
                          <a:latin typeface="Times New Roman" pitchFamily="18" charset="0"/>
                          <a:ea typeface="標楷體" pitchFamily="65" charset="-120"/>
                        </a:rPr>
                        <a:t>Hyponex NO.1</a:t>
                      </a:r>
                    </a:p>
                  </a:txBody>
                  <a:tcPr anchor="ctr"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74638">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Times New Roman" pitchFamily="18" charset="0"/>
                          <a:ea typeface="標楷體" pitchFamily="65" charset="-120"/>
                        </a:rPr>
                        <a:t>氮</a:t>
                      </a:r>
                    </a:p>
                  </a:txBody>
                  <a:tcPr anchor="ctr"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24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2400" b="0" i="0" u="none" strike="noStrike" cap="none" normalizeH="0" baseline="0" dirty="0">
                        <a:ln>
                          <a:noFill/>
                        </a:ln>
                        <a:solidFill>
                          <a:schemeClr val="tx1"/>
                        </a:solidFill>
                        <a:effectLst/>
                        <a:latin typeface="Times New Roman" pitchFamily="18" charset="0"/>
                        <a:ea typeface="標楷體" pitchFamily="65" charset="-12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400" b="0" i="0" u="none" strike="noStrike" cap="none" normalizeH="0" baseline="0">
                          <a:ln>
                            <a:noFill/>
                          </a:ln>
                          <a:solidFill>
                            <a:schemeClr val="tx1"/>
                          </a:solidFill>
                          <a:effectLst/>
                          <a:latin typeface="Times New Roman" pitchFamily="18" charset="0"/>
                          <a:ea typeface="標楷體" pitchFamily="65" charset="-120"/>
                        </a:rPr>
                        <a:t>7%</a:t>
                      </a:r>
                    </a:p>
                  </a:txBody>
                  <a:tcPr anchor="ctr"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74638">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Times New Roman" pitchFamily="18" charset="0"/>
                          <a:ea typeface="標楷體" pitchFamily="65" charset="-120"/>
                        </a:rPr>
                        <a:t>  銨態氮</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400" b="0" i="0" u="none" strike="noStrike" cap="none" normalizeH="0" baseline="0" dirty="0">
                          <a:ln>
                            <a:noFill/>
                          </a:ln>
                          <a:solidFill>
                            <a:schemeClr val="tx1"/>
                          </a:solidFill>
                          <a:effectLst/>
                          <a:latin typeface="Times New Roman" pitchFamily="18" charset="0"/>
                          <a:ea typeface="標楷體" pitchFamily="65" charset="-120"/>
                        </a:rPr>
                        <a:t>Ammoniacal Nitrogen</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2000" b="0" i="0" u="none" strike="noStrike" cap="none" normalizeH="0" baseline="0" dirty="0">
                          <a:ln>
                            <a:noFill/>
                          </a:ln>
                          <a:solidFill>
                            <a:schemeClr val="tx1"/>
                          </a:solidFill>
                          <a:effectLst/>
                          <a:latin typeface="Times New Roman" pitchFamily="18" charset="0"/>
                          <a:ea typeface="標楷體" pitchFamily="65" charset="-120"/>
                        </a:rPr>
                        <a:t>NH</a:t>
                      </a:r>
                      <a:r>
                        <a:rPr kumimoji="1" lang="en-US" altLang="zh-TW" sz="2000" b="0" i="0" u="none" strike="noStrike" cap="none" normalizeH="0" baseline="-25000" dirty="0">
                          <a:ln>
                            <a:noFill/>
                          </a:ln>
                          <a:solidFill>
                            <a:schemeClr val="tx1"/>
                          </a:solidFill>
                          <a:effectLst/>
                          <a:latin typeface="Times New Roman" pitchFamily="18" charset="0"/>
                          <a:ea typeface="標楷體" pitchFamily="65" charset="-120"/>
                        </a:rPr>
                        <a:t>4</a:t>
                      </a:r>
                      <a:r>
                        <a:rPr kumimoji="1" lang="en-US" altLang="zh-TW" sz="2000" b="0" i="0" u="none" strike="noStrike" cap="none" normalizeH="0" baseline="0" dirty="0">
                          <a:ln>
                            <a:noFill/>
                          </a:ln>
                          <a:solidFill>
                            <a:schemeClr val="tx1"/>
                          </a:solidFill>
                          <a:effectLst/>
                          <a:latin typeface="Times New Roman" pitchFamily="18" charset="0"/>
                          <a:ea typeface="標楷體" pitchFamily="65" charset="-120"/>
                        </a:rPr>
                        <a:t>-N</a:t>
                      </a:r>
                      <a:endParaRPr kumimoji="1" lang="zh-TW" altLang="en-US" sz="2000" b="0" i="0" u="none" strike="noStrike" cap="none" normalizeH="0" baseline="0" dirty="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400" b="0" i="0" u="none" strike="noStrike" cap="none" normalizeH="0" baseline="0">
                          <a:ln>
                            <a:noFill/>
                          </a:ln>
                          <a:solidFill>
                            <a:schemeClr val="tx1"/>
                          </a:solidFill>
                          <a:effectLst/>
                          <a:latin typeface="Times New Roman" pitchFamily="18" charset="0"/>
                          <a:ea typeface="標楷體" pitchFamily="65" charset="-120"/>
                        </a:rPr>
                        <a:t>1.2%</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274638">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Times New Roman" pitchFamily="18" charset="0"/>
                          <a:ea typeface="標楷體" pitchFamily="65" charset="-120"/>
                        </a:rPr>
                        <a:t>  硝酸態氮</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400" b="0" i="0" u="none" strike="noStrike" cap="none" normalizeH="0" baseline="0" dirty="0">
                          <a:ln>
                            <a:noFill/>
                          </a:ln>
                          <a:solidFill>
                            <a:schemeClr val="tx1"/>
                          </a:solidFill>
                          <a:effectLst/>
                          <a:latin typeface="Times New Roman" pitchFamily="18" charset="0"/>
                          <a:ea typeface="標楷體" pitchFamily="65" charset="-120"/>
                        </a:rPr>
                        <a:t>Nitrate Nitrogen</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1" lang="en-US" altLang="zh-TW" sz="2000" b="0" i="0" u="none" strike="noStrike" cap="none" normalizeH="0" baseline="0" dirty="0">
                          <a:ln>
                            <a:noFill/>
                          </a:ln>
                          <a:solidFill>
                            <a:schemeClr val="tx1"/>
                          </a:solidFill>
                          <a:effectLst/>
                          <a:latin typeface="Times New Roman" pitchFamily="18" charset="0"/>
                          <a:ea typeface="標楷體" pitchFamily="65" charset="-120"/>
                        </a:rPr>
                        <a:t>NO</a:t>
                      </a:r>
                      <a:r>
                        <a:rPr kumimoji="1" lang="en-US" altLang="zh-TW" sz="2000" b="0" i="0" u="none" strike="noStrike" cap="none" normalizeH="0" baseline="-25000" dirty="0">
                          <a:ln>
                            <a:noFill/>
                          </a:ln>
                          <a:solidFill>
                            <a:schemeClr val="tx1"/>
                          </a:solidFill>
                          <a:effectLst/>
                          <a:latin typeface="Times New Roman" pitchFamily="18" charset="0"/>
                          <a:ea typeface="標楷體" pitchFamily="65" charset="-120"/>
                        </a:rPr>
                        <a:t>3</a:t>
                      </a:r>
                      <a:r>
                        <a:rPr kumimoji="1" lang="en-US" altLang="zh-TW" sz="2000" b="0" i="0" u="none" strike="noStrike" cap="none" normalizeH="0" baseline="0" dirty="0">
                          <a:ln>
                            <a:noFill/>
                          </a:ln>
                          <a:solidFill>
                            <a:schemeClr val="tx1"/>
                          </a:solidFill>
                          <a:effectLst/>
                          <a:latin typeface="Times New Roman" pitchFamily="18" charset="0"/>
                          <a:ea typeface="標楷體" pitchFamily="65" charset="-120"/>
                        </a:rPr>
                        <a:t>-N</a:t>
                      </a:r>
                      <a:endParaRPr kumimoji="1" lang="zh-TW" altLang="en-US" sz="2000" b="0" i="0" u="none" strike="noStrike" cap="none" normalizeH="0" baseline="0" dirty="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400" b="0" i="0" u="none" strike="noStrike" cap="none" normalizeH="0" baseline="0">
                          <a:ln>
                            <a:noFill/>
                          </a:ln>
                          <a:solidFill>
                            <a:schemeClr val="tx1"/>
                          </a:solidFill>
                          <a:effectLst/>
                          <a:latin typeface="Times New Roman" pitchFamily="18" charset="0"/>
                          <a:ea typeface="標楷體" pitchFamily="65" charset="-120"/>
                        </a:rPr>
                        <a:t>5.8%</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274638">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Times New Roman" pitchFamily="18" charset="0"/>
                          <a:ea typeface="標楷體" pitchFamily="65" charset="-120"/>
                        </a:rPr>
                        <a:t>可利用磷</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400" b="0" i="0" u="none" strike="noStrike" cap="none" normalizeH="0" baseline="0">
                          <a:ln>
                            <a:noFill/>
                          </a:ln>
                          <a:solidFill>
                            <a:schemeClr val="tx1"/>
                          </a:solidFill>
                          <a:effectLst/>
                          <a:latin typeface="Times New Roman" pitchFamily="18" charset="0"/>
                          <a:ea typeface="標楷體" pitchFamily="65" charset="-120"/>
                        </a:rPr>
                        <a:t>Available Phosphate</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400" b="0" i="0" u="none" strike="noStrike" cap="none" normalizeH="0" baseline="0" dirty="0">
                          <a:ln>
                            <a:noFill/>
                          </a:ln>
                          <a:solidFill>
                            <a:schemeClr val="tx1"/>
                          </a:solidFill>
                          <a:effectLst/>
                          <a:latin typeface="Times New Roman" pitchFamily="18" charset="0"/>
                          <a:ea typeface="標楷體" pitchFamily="65" charset="-120"/>
                        </a:rPr>
                        <a:t>P</a:t>
                      </a:r>
                      <a:r>
                        <a:rPr kumimoji="1" lang="en-US" altLang="zh-TW" sz="2400" b="0" i="0" u="none" strike="noStrike" cap="none" normalizeH="0" baseline="-30000" dirty="0">
                          <a:ln>
                            <a:noFill/>
                          </a:ln>
                          <a:solidFill>
                            <a:schemeClr val="tx1"/>
                          </a:solidFill>
                          <a:effectLst/>
                          <a:latin typeface="Times New Roman" pitchFamily="18" charset="0"/>
                          <a:ea typeface="標楷體" pitchFamily="65" charset="-120"/>
                        </a:rPr>
                        <a:t>2</a:t>
                      </a:r>
                      <a:r>
                        <a:rPr kumimoji="1" lang="en-US" altLang="zh-TW" sz="2400" b="0" i="0" u="none" strike="noStrike" cap="none" normalizeH="0" baseline="0" dirty="0">
                          <a:ln>
                            <a:noFill/>
                          </a:ln>
                          <a:solidFill>
                            <a:schemeClr val="tx1"/>
                          </a:solidFill>
                          <a:effectLst/>
                          <a:latin typeface="Times New Roman" pitchFamily="18" charset="0"/>
                          <a:ea typeface="標楷體" pitchFamily="65" charset="-120"/>
                        </a:rPr>
                        <a:t>O</a:t>
                      </a:r>
                      <a:r>
                        <a:rPr kumimoji="1" lang="en-US" altLang="zh-TW" sz="2400" b="0" i="0" u="none" strike="noStrike" cap="none" normalizeH="0" baseline="-30000" dirty="0">
                          <a:ln>
                            <a:noFill/>
                          </a:ln>
                          <a:solidFill>
                            <a:schemeClr val="tx1"/>
                          </a:solidFill>
                          <a:effectLst/>
                          <a:latin typeface="Times New Roman" pitchFamily="18" charset="0"/>
                          <a:ea typeface="標楷體" pitchFamily="65" charset="-120"/>
                        </a:rPr>
                        <a:t>5</a:t>
                      </a:r>
                      <a:endParaRPr kumimoji="1" lang="en-US" altLang="zh-TW" sz="2400" b="0" i="0" u="none" strike="noStrike" cap="none" normalizeH="0" baseline="0" dirty="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400" b="0" i="0" u="none" strike="noStrike" cap="none" normalizeH="0" baseline="0">
                          <a:ln>
                            <a:noFill/>
                          </a:ln>
                          <a:solidFill>
                            <a:schemeClr val="tx1"/>
                          </a:solidFill>
                          <a:effectLst/>
                          <a:latin typeface="Times New Roman" pitchFamily="18" charset="0"/>
                          <a:ea typeface="標楷體" pitchFamily="65" charset="-120"/>
                        </a:rPr>
                        <a:t>6%</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274638">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Times New Roman" pitchFamily="18" charset="0"/>
                          <a:ea typeface="標楷體" pitchFamily="65" charset="-120"/>
                        </a:rPr>
                        <a:t>水溶性鉀</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400" b="0" i="0" u="none" strike="noStrike" cap="none" normalizeH="0" baseline="0" dirty="0">
                          <a:ln>
                            <a:noFill/>
                          </a:ln>
                          <a:solidFill>
                            <a:schemeClr val="tx1"/>
                          </a:solidFill>
                          <a:effectLst/>
                          <a:latin typeface="Times New Roman" pitchFamily="18" charset="0"/>
                          <a:ea typeface="標楷體" pitchFamily="65" charset="-120"/>
                        </a:rPr>
                        <a:t>Soluble Potassium</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400" b="0" i="0" u="none" strike="noStrike" cap="none" normalizeH="0" baseline="0" dirty="0">
                          <a:ln>
                            <a:noFill/>
                          </a:ln>
                          <a:solidFill>
                            <a:schemeClr val="tx1"/>
                          </a:solidFill>
                          <a:effectLst/>
                          <a:latin typeface="Times New Roman" pitchFamily="18" charset="0"/>
                          <a:ea typeface="標楷體" pitchFamily="65" charset="-120"/>
                        </a:rPr>
                        <a:t>K</a:t>
                      </a:r>
                      <a:r>
                        <a:rPr kumimoji="1" lang="en-US" altLang="zh-TW" sz="2400" b="0" i="0" u="none" strike="noStrike" cap="none" normalizeH="0" baseline="-30000" dirty="0">
                          <a:ln>
                            <a:noFill/>
                          </a:ln>
                          <a:solidFill>
                            <a:schemeClr val="tx1"/>
                          </a:solidFill>
                          <a:effectLst/>
                          <a:latin typeface="Times New Roman" pitchFamily="18" charset="0"/>
                          <a:ea typeface="標楷體" pitchFamily="65" charset="-120"/>
                        </a:rPr>
                        <a:t>2</a:t>
                      </a:r>
                      <a:r>
                        <a:rPr kumimoji="1" lang="en-US" altLang="zh-TW" sz="2400" b="0" i="0" u="none" strike="noStrike" cap="none" normalizeH="0" baseline="0" dirty="0">
                          <a:ln>
                            <a:noFill/>
                          </a:ln>
                          <a:solidFill>
                            <a:schemeClr val="tx1"/>
                          </a:solidFill>
                          <a:effectLst/>
                          <a:latin typeface="Times New Roman" pitchFamily="18" charset="0"/>
                          <a:ea typeface="標楷體" pitchFamily="65" charset="-120"/>
                        </a:rPr>
                        <a:t>O</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400" b="0" i="0" u="none" strike="noStrike" cap="none" normalizeH="0" baseline="0">
                          <a:ln>
                            <a:noFill/>
                          </a:ln>
                          <a:solidFill>
                            <a:schemeClr val="tx1"/>
                          </a:solidFill>
                          <a:effectLst/>
                          <a:latin typeface="Times New Roman" pitchFamily="18" charset="0"/>
                          <a:ea typeface="標楷體" pitchFamily="65" charset="-120"/>
                        </a:rPr>
                        <a:t>19%</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09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24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24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2400" b="0" i="0" u="none" strike="noStrike" cap="none" normalizeH="0" baseline="0" dirty="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24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274638">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zh-TW" altLang="en-US" sz="2400" b="0" i="0" u="none" strike="noStrike" cap="none" normalizeH="0" baseline="0">
                          <a:ln>
                            <a:noFill/>
                          </a:ln>
                          <a:solidFill>
                            <a:schemeClr val="tx1"/>
                          </a:solidFill>
                          <a:effectLst/>
                          <a:latin typeface="Times New Roman" pitchFamily="18" charset="0"/>
                          <a:ea typeface="標楷體" pitchFamily="65" charset="-120"/>
                        </a:rPr>
                        <a:t>來源</a:t>
                      </a:r>
                    </a:p>
                  </a:txBody>
                  <a:tcPr anchor="ct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400" b="0" i="0" u="none" strike="noStrike" cap="none" normalizeH="0" baseline="0">
                          <a:ln>
                            <a:noFill/>
                          </a:ln>
                          <a:solidFill>
                            <a:schemeClr val="tx1"/>
                          </a:solidFill>
                          <a:effectLst/>
                          <a:latin typeface="Times New Roman" pitchFamily="18" charset="0"/>
                          <a:ea typeface="標楷體" pitchFamily="65" charset="-120"/>
                        </a:rPr>
                        <a:t>Sources</a:t>
                      </a: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2400" b="0" i="0" u="none" strike="noStrike" cap="none" normalizeH="0" baseline="0" dirty="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24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638">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Times New Roman" pitchFamily="18" charset="0"/>
                          <a:ea typeface="標楷體" pitchFamily="65" charset="-120"/>
                        </a:rPr>
                        <a:t>硝酸鉀</a:t>
                      </a:r>
                    </a:p>
                  </a:txBody>
                  <a:tcPr anchor="ct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400" b="0" i="0" u="none" strike="noStrike" cap="none" normalizeH="0" baseline="0">
                          <a:ln>
                            <a:noFill/>
                          </a:ln>
                          <a:solidFill>
                            <a:schemeClr val="tx1"/>
                          </a:solidFill>
                          <a:effectLst/>
                          <a:latin typeface="Times New Roman" pitchFamily="18" charset="0"/>
                          <a:ea typeface="標楷體" pitchFamily="65" charset="-120"/>
                        </a:rPr>
                        <a:t>Potassium Nitrate</a:t>
                      </a: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24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2400" b="0" i="0" u="none" strike="noStrike" cap="none" normalizeH="0" baseline="0" dirty="0">
                        <a:ln>
                          <a:noFill/>
                        </a:ln>
                        <a:solidFill>
                          <a:schemeClr val="tx1"/>
                        </a:solidFill>
                        <a:effectLst/>
                        <a:latin typeface="Times New Roman" pitchFamily="18" charset="0"/>
                        <a:ea typeface="標楷體" pitchFamily="65" charset="-120"/>
                      </a:endParaRPr>
                    </a:p>
                  </a:txBody>
                  <a:tcPr anchor="ct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8"/>
                  </a:ext>
                </a:extLst>
              </a:tr>
              <a:tr h="274638">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Times New Roman" pitchFamily="18" charset="0"/>
                          <a:ea typeface="標楷體" pitchFamily="65" charset="-120"/>
                        </a:rPr>
                        <a:t>重過磷酸鈣</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400" b="0" i="0" u="none" strike="noStrike" cap="none" normalizeH="0" baseline="0">
                          <a:ln>
                            <a:noFill/>
                          </a:ln>
                          <a:solidFill>
                            <a:schemeClr val="tx1"/>
                          </a:solidFill>
                          <a:effectLst/>
                          <a:latin typeface="Times New Roman" pitchFamily="18" charset="0"/>
                          <a:ea typeface="標楷體" pitchFamily="65" charset="-120"/>
                        </a:rPr>
                        <a:t>Triple SuperPhosphate</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24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24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9"/>
                  </a:ext>
                </a:extLst>
              </a:tr>
              <a:tr h="274638">
                <a:tc>
                  <a:txBody>
                    <a:bodyPr/>
                    <a:lstStyle/>
                    <a:p>
                      <a:pPr marL="0" marR="0" lvl="0" indent="0" algn="l" defTabSz="914400" rtl="0" eaLnBrk="0" fontAlgn="ctr" latinLnBrk="0" hangingPunct="0">
                        <a:lnSpc>
                          <a:spcPct val="100000"/>
                        </a:lnSpc>
                        <a:spcBef>
                          <a:spcPct val="0"/>
                        </a:spcBef>
                        <a:spcAft>
                          <a:spcPct val="0"/>
                        </a:spcAft>
                        <a:buClrTx/>
                        <a:buSzTx/>
                        <a:buFontTx/>
                        <a:buNone/>
                        <a:tabLst/>
                      </a:pPr>
                      <a:r>
                        <a:rPr kumimoji="1" lang="zh-TW" altLang="en-US" sz="2400" b="0" i="0" u="none" strike="noStrike" cap="none" normalizeH="0" baseline="0" dirty="0">
                          <a:ln>
                            <a:noFill/>
                          </a:ln>
                          <a:solidFill>
                            <a:schemeClr val="tx1"/>
                          </a:solidFill>
                          <a:effectLst/>
                          <a:latin typeface="Times New Roman" pitchFamily="18" charset="0"/>
                          <a:ea typeface="標楷體" pitchFamily="65" charset="-120"/>
                        </a:rPr>
                        <a:t>硫酸銨</a:t>
                      </a:r>
                    </a:p>
                  </a:txBody>
                  <a:tcPr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1" lang="en-US" altLang="zh-TW" sz="2400" b="0" i="0" u="none" strike="noStrike" cap="none" normalizeH="0" baseline="0">
                          <a:ln>
                            <a:noFill/>
                          </a:ln>
                          <a:solidFill>
                            <a:schemeClr val="tx1"/>
                          </a:solidFill>
                          <a:effectLst/>
                          <a:latin typeface="Times New Roman" pitchFamily="18" charset="0"/>
                          <a:ea typeface="標楷體" pitchFamily="65" charset="-120"/>
                        </a:rPr>
                        <a:t>Ammonium Sulfate</a:t>
                      </a: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24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2400" b="0" i="0" u="none" strike="noStrike" cap="none" normalizeH="0" baseline="0" dirty="0">
                        <a:ln>
                          <a:noFill/>
                        </a:ln>
                        <a:solidFill>
                          <a:schemeClr val="tx1"/>
                        </a:solidFill>
                        <a:effectLst/>
                        <a:latin typeface="Times New Roman" pitchFamily="18" charset="0"/>
                        <a:ea typeface="標楷體" pitchFamily="65" charset="-120"/>
                      </a:endParaRPr>
                    </a:p>
                  </a:txBody>
                  <a:tcPr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1726" name="Rectangle 2"/>
          <p:cNvSpPr txBox="1">
            <a:spLocks noChangeArrowheads="1"/>
          </p:cNvSpPr>
          <p:nvPr/>
        </p:nvSpPr>
        <p:spPr bwMode="auto">
          <a:xfrm>
            <a:off x="1919288" y="333375"/>
            <a:ext cx="8229600"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a:solidFill>
                  <a:schemeClr val="tx1"/>
                </a:solidFill>
                <a:latin typeface="Arial" charset="0"/>
                <a:ea typeface="標楷體" pitchFamily="65" charset="-120"/>
              </a:defRPr>
            </a:lvl1pPr>
            <a:lvl2pPr marL="742950" indent="-285750" eaLnBrk="0" hangingPunct="0">
              <a:defRPr kumimoji="1">
                <a:solidFill>
                  <a:schemeClr val="tx1"/>
                </a:solidFill>
                <a:latin typeface="Arial" charset="0"/>
                <a:ea typeface="標楷體" pitchFamily="65" charset="-120"/>
              </a:defRPr>
            </a:lvl2pPr>
            <a:lvl3pPr marL="1143000" indent="-228600" eaLnBrk="0" hangingPunct="0">
              <a:defRPr kumimoji="1">
                <a:solidFill>
                  <a:schemeClr val="tx1"/>
                </a:solidFill>
                <a:latin typeface="Arial" charset="0"/>
                <a:ea typeface="標楷體" pitchFamily="65" charset="-120"/>
              </a:defRPr>
            </a:lvl3pPr>
            <a:lvl4pPr marL="1600200" indent="-228600" eaLnBrk="0" hangingPunct="0">
              <a:defRPr kumimoji="1">
                <a:solidFill>
                  <a:schemeClr val="tx1"/>
                </a:solidFill>
                <a:latin typeface="Arial" charset="0"/>
                <a:ea typeface="標楷體" pitchFamily="65" charset="-120"/>
              </a:defRPr>
            </a:lvl4pPr>
            <a:lvl5pPr marL="2057400" indent="-228600" eaLnBrk="0" hangingPunct="0">
              <a:defRPr kumimoji="1">
                <a:solidFill>
                  <a:schemeClr val="tx1"/>
                </a:solidFill>
                <a:latin typeface="Arial"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charset="0"/>
                <a:ea typeface="標楷體" pitchFamily="65" charset="-120"/>
              </a:defRPr>
            </a:lvl9pPr>
          </a:lstStyle>
          <a:p>
            <a:pPr algn="ctr" fontAlgn="base">
              <a:spcBef>
                <a:spcPct val="0"/>
              </a:spcBef>
              <a:spcAft>
                <a:spcPct val="0"/>
              </a:spcAft>
              <a:defRPr/>
            </a:pPr>
            <a:r>
              <a:rPr lang="en-US" altLang="zh-TW" sz="4400" b="1" dirty="0">
                <a:solidFill>
                  <a:srgbClr val="1F497D"/>
                </a:solidFill>
                <a:latin typeface="Times New Roman" pitchFamily="18" charset="0"/>
              </a:rPr>
              <a:t>Hyponex No.1</a:t>
            </a:r>
            <a:r>
              <a:rPr lang="zh-TW" altLang="en-US" sz="4400" b="1" dirty="0">
                <a:solidFill>
                  <a:srgbClr val="1F497D"/>
                </a:solidFill>
                <a:latin typeface="Times New Roman" pitchFamily="18" charset="0"/>
              </a:rPr>
              <a:t> </a:t>
            </a:r>
            <a:r>
              <a:rPr lang="en-US" altLang="zh-TW" sz="3600" b="1" dirty="0">
                <a:solidFill>
                  <a:srgbClr val="1F497D"/>
                </a:solidFill>
                <a:latin typeface="Times New Roman" pitchFamily="18" charset="0"/>
              </a:rPr>
              <a:t>(N-P-K:</a:t>
            </a:r>
            <a:r>
              <a:rPr lang="zh-TW" altLang="en-US" sz="3600" b="1" dirty="0">
                <a:solidFill>
                  <a:srgbClr val="1F497D"/>
                </a:solidFill>
                <a:latin typeface="Times New Roman" pitchFamily="18" charset="0"/>
              </a:rPr>
              <a:t> </a:t>
            </a:r>
            <a:r>
              <a:rPr lang="en-US" altLang="zh-TW" sz="3600" b="1" dirty="0">
                <a:solidFill>
                  <a:srgbClr val="1F497D"/>
                </a:solidFill>
                <a:latin typeface="Times New Roman" pitchFamily="18" charset="0"/>
              </a:rPr>
              <a:t>7-6-19)</a:t>
            </a:r>
            <a:endParaRPr lang="zh-TW" altLang="en-US" sz="4400" b="1" dirty="0">
              <a:solidFill>
                <a:srgbClr val="1F497D"/>
              </a:solidFill>
              <a:latin typeface="Times New Roman" pitchFamily="18" charset="0"/>
            </a:endParaRPr>
          </a:p>
        </p:txBody>
      </p:sp>
      <p:sp>
        <p:nvSpPr>
          <p:cNvPr id="2" name="矩形 1"/>
          <p:cNvSpPr/>
          <p:nvPr/>
        </p:nvSpPr>
        <p:spPr>
          <a:xfrm>
            <a:off x="2495600" y="2377346"/>
            <a:ext cx="7653288" cy="83563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kumimoji="1" lang="zh-TW" altLang="en-US">
              <a:solidFill>
                <a:prstClr val="white"/>
              </a:solidFill>
              <a:latin typeface="Calibri"/>
              <a:ea typeface="新細明體" panose="02020500000000000000" pitchFamily="18" charset="-120"/>
            </a:endParaRPr>
          </a:p>
        </p:txBody>
      </p:sp>
    </p:spTree>
    <p:extLst>
      <p:ext uri="{BB962C8B-B14F-4D97-AF65-F5344CB8AC3E}">
        <p14:creationId xmlns:p14="http://schemas.microsoft.com/office/powerpoint/2010/main" val="386302896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0"/>
          <p:cNvPicPr>
            <a:picLocks noChangeAspect="1" noChangeArrowheads="1"/>
          </p:cNvPicPr>
          <p:nvPr/>
        </p:nvPicPr>
        <p:blipFill rotWithShape="1">
          <a:blip r:embed="rId2" cstate="print"/>
          <a:srcRect l="21941" t="50000" r="25635" b="36924"/>
          <a:stretch/>
        </p:blipFill>
        <p:spPr bwMode="auto">
          <a:xfrm>
            <a:off x="1199408" y="108650"/>
            <a:ext cx="9468592" cy="955964"/>
          </a:xfrm>
          <a:prstGeom prst="rect">
            <a:avLst/>
          </a:prstGeom>
          <a:noFill/>
          <a:ln w="9525" algn="ctr">
            <a:noFill/>
            <a:miter lim="800000"/>
            <a:headEnd/>
            <a:tailEnd/>
          </a:ln>
        </p:spPr>
      </p:pic>
      <p:sp>
        <p:nvSpPr>
          <p:cNvPr id="2" name="標題 1"/>
          <p:cNvSpPr>
            <a:spLocks noGrp="1"/>
          </p:cNvSpPr>
          <p:nvPr>
            <p:ph type="title"/>
          </p:nvPr>
        </p:nvSpPr>
        <p:spPr>
          <a:xfrm>
            <a:off x="2135560" y="-94828"/>
            <a:ext cx="7772400" cy="1143000"/>
          </a:xfrm>
        </p:spPr>
        <p:txBody>
          <a:bodyPr/>
          <a:lstStyle/>
          <a:p>
            <a:pPr algn="ctr"/>
            <a:r>
              <a:rPr lang="en-US" altLang="zh-TW" b="1" dirty="0">
                <a:solidFill>
                  <a:srgbClr val="0000FF"/>
                </a:solidFill>
              </a:rPr>
              <a:t>More recipes</a:t>
            </a:r>
            <a:endParaRPr lang="zh-TW" altLang="en-US" b="1" dirty="0">
              <a:solidFill>
                <a:srgbClr val="0000FF"/>
              </a:solidFill>
            </a:endParaRPr>
          </a:p>
        </p:txBody>
      </p:sp>
      <p:sp>
        <p:nvSpPr>
          <p:cNvPr id="4" name="投影片編號版面配置區 3"/>
          <p:cNvSpPr>
            <a:spLocks noGrp="1"/>
          </p:cNvSpPr>
          <p:nvPr>
            <p:ph type="sldNum" sz="quarter" idx="12"/>
          </p:nvPr>
        </p:nvSpPr>
        <p:spPr/>
        <p:txBody>
          <a:bodyPr/>
          <a:lstStyle/>
          <a:p>
            <a:pPr fontAlgn="base">
              <a:spcBef>
                <a:spcPct val="0"/>
              </a:spcBef>
              <a:spcAft>
                <a:spcPct val="0"/>
              </a:spcAft>
            </a:pPr>
            <a:fld id="{D9124547-E041-4378-96FC-0BFEFC66B7CC}" type="slidenum">
              <a:rPr kumimoji="1" lang="zh-TW" altLang="en-US">
                <a:solidFill>
                  <a:prstClr val="black">
                    <a:tint val="75000"/>
                  </a:prstClr>
                </a:solidFill>
                <a:latin typeface="Arial" charset="0"/>
                <a:ea typeface="標楷體" pitchFamily="65" charset="-120"/>
              </a:rPr>
              <a:pPr fontAlgn="base">
                <a:spcBef>
                  <a:spcPct val="0"/>
                </a:spcBef>
                <a:spcAft>
                  <a:spcPct val="0"/>
                </a:spcAft>
              </a:pPr>
              <a:t>34</a:t>
            </a:fld>
            <a:endParaRPr kumimoji="1" lang="zh-TW" altLang="en-US">
              <a:solidFill>
                <a:prstClr val="black">
                  <a:tint val="75000"/>
                </a:prstClr>
              </a:solidFill>
              <a:latin typeface="Arial" charset="0"/>
              <a:ea typeface="標楷體" pitchFamily="65" charset="-120"/>
            </a:endParaRPr>
          </a:p>
        </p:txBody>
      </p:sp>
      <p:graphicFrame>
        <p:nvGraphicFramePr>
          <p:cNvPr id="8" name="表格 7"/>
          <p:cNvGraphicFramePr>
            <a:graphicFrameLocks noGrp="1"/>
          </p:cNvGraphicFramePr>
          <p:nvPr>
            <p:extLst>
              <p:ext uri="{D42A27DB-BD31-4B8C-83A1-F6EECF244321}">
                <p14:modId xmlns:p14="http://schemas.microsoft.com/office/powerpoint/2010/main" val="3309269601"/>
              </p:ext>
            </p:extLst>
          </p:nvPr>
        </p:nvGraphicFramePr>
        <p:xfrm>
          <a:off x="1199408" y="798192"/>
          <a:ext cx="9468590" cy="5857240"/>
        </p:xfrm>
        <a:graphic>
          <a:graphicData uri="http://schemas.openxmlformats.org/drawingml/2006/table">
            <a:tbl>
              <a:tblPr firstRow="1" bandRow="1">
                <a:tableStyleId>{5C22544A-7EE6-4342-B048-85BDC9FD1C3A}</a:tableStyleId>
              </a:tblPr>
              <a:tblGrid>
                <a:gridCol w="987703">
                  <a:extLst>
                    <a:ext uri="{9D8B030D-6E8A-4147-A177-3AD203B41FA5}">
                      <a16:colId xmlns:a16="http://schemas.microsoft.com/office/drawing/2014/main" val="20000"/>
                    </a:ext>
                  </a:extLst>
                </a:gridCol>
                <a:gridCol w="1675340">
                  <a:extLst>
                    <a:ext uri="{9D8B030D-6E8A-4147-A177-3AD203B41FA5}">
                      <a16:colId xmlns:a16="http://schemas.microsoft.com/office/drawing/2014/main" val="20001"/>
                    </a:ext>
                  </a:extLst>
                </a:gridCol>
                <a:gridCol w="925184">
                  <a:extLst>
                    <a:ext uri="{9D8B030D-6E8A-4147-A177-3AD203B41FA5}">
                      <a16:colId xmlns:a16="http://schemas.microsoft.com/office/drawing/2014/main" val="20002"/>
                    </a:ext>
                  </a:extLst>
                </a:gridCol>
                <a:gridCol w="1271493">
                  <a:extLst>
                    <a:ext uri="{9D8B030D-6E8A-4147-A177-3AD203B41FA5}">
                      <a16:colId xmlns:a16="http://schemas.microsoft.com/office/drawing/2014/main" val="20003"/>
                    </a:ext>
                  </a:extLst>
                </a:gridCol>
                <a:gridCol w="1146355">
                  <a:extLst>
                    <a:ext uri="{9D8B030D-6E8A-4147-A177-3AD203B41FA5}">
                      <a16:colId xmlns:a16="http://schemas.microsoft.com/office/drawing/2014/main" val="20004"/>
                    </a:ext>
                  </a:extLst>
                </a:gridCol>
                <a:gridCol w="1076917">
                  <a:extLst>
                    <a:ext uri="{9D8B030D-6E8A-4147-A177-3AD203B41FA5}">
                      <a16:colId xmlns:a16="http://schemas.microsoft.com/office/drawing/2014/main" val="20005"/>
                    </a:ext>
                  </a:extLst>
                </a:gridCol>
                <a:gridCol w="1144224">
                  <a:extLst>
                    <a:ext uri="{9D8B030D-6E8A-4147-A177-3AD203B41FA5}">
                      <a16:colId xmlns:a16="http://schemas.microsoft.com/office/drawing/2014/main" val="20006"/>
                    </a:ext>
                  </a:extLst>
                </a:gridCol>
                <a:gridCol w="1241374">
                  <a:extLst>
                    <a:ext uri="{9D8B030D-6E8A-4147-A177-3AD203B41FA5}">
                      <a16:colId xmlns:a16="http://schemas.microsoft.com/office/drawing/2014/main" val="20007"/>
                    </a:ext>
                  </a:extLst>
                </a:gridCol>
              </a:tblGrid>
              <a:tr h="370840">
                <a:tc>
                  <a:txBody>
                    <a:body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Elements</a:t>
                      </a:r>
                      <a:endParaRPr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US</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Hoagland and </a:t>
                      </a:r>
                      <a:r>
                        <a:rPr lang="en-US" altLang="zh-TW" sz="1400" dirty="0" err="1">
                          <a:latin typeface="Times New Roman" panose="02020603050405020304" pitchFamily="18" charset="0"/>
                          <a:ea typeface="標楷體" panose="03000509000000000000" pitchFamily="65" charset="-120"/>
                          <a:cs typeface="Times New Roman" panose="02020603050405020304" pitchFamily="18" charset="0"/>
                        </a:rPr>
                        <a:t>Arnon</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 Modified </a:t>
                      </a:r>
                      <a:r>
                        <a:rPr lang="en-US" altLang="zh-TW" sz="1400" dirty="0" err="1">
                          <a:latin typeface="Times New Roman" panose="02020603050405020304" pitchFamily="18" charset="0"/>
                          <a:ea typeface="標楷體" panose="03000509000000000000" pitchFamily="65" charset="-120"/>
                          <a:cs typeface="Times New Roman" panose="02020603050405020304" pitchFamily="18" charset="0"/>
                        </a:rPr>
                        <a:t>Hogland</a:t>
                      </a:r>
                      <a:endParaRPr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UK</a:t>
                      </a:r>
                    </a:p>
                    <a:p>
                      <a:pPr algn="ct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Cooper</a:t>
                      </a:r>
                      <a:endParaRPr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Netherlands</a:t>
                      </a:r>
                    </a:p>
                    <a:p>
                      <a:pPr algn="ct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Modified Steiner</a:t>
                      </a:r>
                      <a:endParaRPr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US</a:t>
                      </a:r>
                    </a:p>
                    <a:p>
                      <a:pPr algn="ct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Wilcox 1</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US</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Wilcox</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a:t>
                      </a:r>
                      <a:endParaRPr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Canada</a:t>
                      </a:r>
                    </a:p>
                    <a:p>
                      <a:pPr algn="ctr"/>
                      <a:r>
                        <a:rPr lang="en-US" altLang="zh-TW" sz="1400" dirty="0" err="1">
                          <a:latin typeface="Times New Roman" panose="02020603050405020304" pitchFamily="18" charset="0"/>
                          <a:ea typeface="標楷體" panose="03000509000000000000" pitchFamily="65" charset="-120"/>
                          <a:cs typeface="Times New Roman" panose="02020603050405020304" pitchFamily="18" charset="0"/>
                        </a:rPr>
                        <a:t>Resh</a:t>
                      </a:r>
                      <a:endParaRPr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Japan</a:t>
                      </a:r>
                      <a:endParaRPr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10000"/>
                  </a:ext>
                </a:extLst>
              </a:tr>
              <a:tr h="370840">
                <a:tc>
                  <a:txBody>
                    <a:bodyPr/>
                    <a:lstStyle/>
                    <a:p>
                      <a:pPr algn="ct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N</a:t>
                      </a:r>
                      <a:endParaRPr lang="zh-TW" altLang="en-US" sz="2000" b="1"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210</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224</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200</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171</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132</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162</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175</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132</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pPr algn="ct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P</a:t>
                      </a:r>
                      <a:endParaRPr lang="zh-TW" altLang="en-US" sz="2000" b="1"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31 / 62</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60</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48</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58</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58</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65</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0002"/>
                  </a:ext>
                </a:extLst>
              </a:tr>
              <a:tr h="370840">
                <a:tc>
                  <a:txBody>
                    <a:bodyPr/>
                    <a:lstStyle/>
                    <a:p>
                      <a:pPr algn="ct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K</a:t>
                      </a:r>
                      <a:endParaRPr lang="zh-TW" altLang="en-US" sz="2000" b="1"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234 / 235</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300</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304</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200</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284</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400</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314</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0003"/>
                  </a:ext>
                </a:extLst>
              </a:tr>
              <a:tr h="370840">
                <a:tc>
                  <a:txBody>
                    <a:bodyPr/>
                    <a:lstStyle/>
                    <a:p>
                      <a:pPr algn="ct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Ca</a:t>
                      </a:r>
                      <a:endParaRPr lang="zh-TW" altLang="en-US" sz="2000" b="1"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160 / 160</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170</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180</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136</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136</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197</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162</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0004"/>
                  </a:ext>
                </a:extLst>
              </a:tr>
              <a:tr h="370840">
                <a:tc>
                  <a:txBody>
                    <a:bodyPr/>
                    <a:lstStyle/>
                    <a:p>
                      <a:pPr algn="ct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Mg</a:t>
                      </a:r>
                      <a:endParaRPr lang="zh-TW" altLang="en-US" sz="2000" b="1"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48 / 24</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50</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48</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47</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47</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44</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50</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0005"/>
                  </a:ext>
                </a:extLst>
              </a:tr>
              <a:tr h="370840">
                <a:tc>
                  <a:txBody>
                    <a:bodyPr/>
                    <a:lstStyle/>
                    <a:p>
                      <a:pPr algn="ct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Fe</a:t>
                      </a:r>
                      <a:endParaRPr lang="zh-TW" altLang="en-US" sz="2000" b="1"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50 / 1~3</a:t>
                      </a:r>
                      <a:endParaRPr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12</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3</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4</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4</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3</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0006"/>
                  </a:ext>
                </a:extLst>
              </a:tr>
              <a:tr h="370840">
                <a:tc>
                  <a:txBody>
                    <a:bodyPr/>
                    <a:lstStyle/>
                    <a:p>
                      <a:pPr algn="ctr"/>
                      <a:r>
                        <a:rPr lang="en-US" altLang="zh-TW" sz="2000" b="1" dirty="0" err="1">
                          <a:latin typeface="Times New Roman" panose="02020603050405020304" pitchFamily="18" charset="0"/>
                          <a:ea typeface="標楷體" panose="03000509000000000000" pitchFamily="65" charset="-120"/>
                          <a:cs typeface="Times New Roman" panose="02020603050405020304" pitchFamily="18" charset="0"/>
                        </a:rPr>
                        <a:t>Mn</a:t>
                      </a:r>
                      <a:endParaRPr lang="zh-TW" altLang="en-US" sz="2000" b="1"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0.5 / 0.11</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0.5</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0.5</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0.5</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0.5</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0007"/>
                  </a:ext>
                </a:extLst>
              </a:tr>
              <a:tr h="370840">
                <a:tc>
                  <a:txBody>
                    <a:bodyPr/>
                    <a:lstStyle/>
                    <a:p>
                      <a:pPr algn="ct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B</a:t>
                      </a:r>
                      <a:endParaRPr lang="zh-TW" altLang="en-US" sz="2000" b="1"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0.5 / 0.27 </a:t>
                      </a: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1.5</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0.3</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1.5</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1.5</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0.5</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0.5</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0008"/>
                  </a:ext>
                </a:extLst>
              </a:tr>
              <a:tr h="370840">
                <a:tc>
                  <a:txBody>
                    <a:bodyPr/>
                    <a:lstStyle/>
                    <a:p>
                      <a:pPr algn="ct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Zn</a:t>
                      </a:r>
                      <a:endParaRPr lang="zh-TW" altLang="en-US" sz="2000" b="1"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0.05 / 0.13 </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0.1</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0.4</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0.3</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0.3</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0.05</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0.05</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0009"/>
                  </a:ext>
                </a:extLst>
              </a:tr>
              <a:tr h="370840">
                <a:tc>
                  <a:txBody>
                    <a:bodyPr/>
                    <a:lstStyle/>
                    <a:p>
                      <a:pPr algn="ct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Cu</a:t>
                      </a:r>
                      <a:endParaRPr lang="zh-TW" altLang="en-US" sz="2000" b="1"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0.02 / 0.03</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0.1</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0.2</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0.1</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0.1</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0.05</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0.02</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0010"/>
                  </a:ext>
                </a:extLst>
              </a:tr>
              <a:tr h="370840">
                <a:tc>
                  <a:txBody>
                    <a:bodyPr/>
                    <a:lstStyle/>
                    <a:p>
                      <a:pPr algn="ct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Mo</a:t>
                      </a:r>
                      <a:endParaRPr lang="zh-TW" altLang="en-US" sz="2000" b="1"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0.01 / 0.05</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0.2</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0.1</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0.1</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0.1</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0.02</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0.01</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0011"/>
                  </a:ext>
                </a:extLst>
              </a:tr>
              <a:tr h="370840">
                <a:tc>
                  <a:txBody>
                    <a:bodyPr/>
                    <a:lstStyle/>
                    <a:p>
                      <a:pPr algn="ct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S</a:t>
                      </a:r>
                      <a:endParaRPr lang="zh-TW" altLang="en-US" sz="2000" b="1"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32</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2698225949"/>
                  </a:ext>
                </a:extLst>
              </a:tr>
              <a:tr h="370840">
                <a:tc>
                  <a:txBody>
                    <a:bodyPr/>
                    <a:lstStyle/>
                    <a:p>
                      <a:pPr algn="ct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Cl, Ni, Si</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1.77, 0.03, 28 </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2150032915"/>
                  </a:ext>
                </a:extLst>
              </a:tr>
            </a:tbl>
          </a:graphicData>
        </a:graphic>
      </p:graphicFrame>
      <p:sp>
        <p:nvSpPr>
          <p:cNvPr id="9" name="文字方塊 8"/>
          <p:cNvSpPr txBox="1"/>
          <p:nvPr/>
        </p:nvSpPr>
        <p:spPr>
          <a:xfrm>
            <a:off x="9640300" y="401966"/>
            <a:ext cx="832279" cy="369332"/>
          </a:xfrm>
          <a:prstGeom prst="rect">
            <a:avLst/>
          </a:prstGeom>
          <a:noFill/>
        </p:spPr>
        <p:txBody>
          <a:bodyPr wrap="none" rtlCol="0">
            <a:spAutoFit/>
          </a:bodyPr>
          <a:lstStyle/>
          <a:p>
            <a:pPr fontAlgn="base">
              <a:spcBef>
                <a:spcPct val="0"/>
              </a:spcBef>
              <a:spcAft>
                <a:spcPct val="0"/>
              </a:spcAft>
            </a:pPr>
            <a:r>
              <a:rPr kumimoji="1"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in ppm</a:t>
            </a:r>
            <a:endParaRPr kumimoji="1"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34817248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0"/>
          <p:cNvPicPr>
            <a:picLocks noChangeAspect="1" noChangeArrowheads="1"/>
          </p:cNvPicPr>
          <p:nvPr/>
        </p:nvPicPr>
        <p:blipFill rotWithShape="1">
          <a:blip r:embed="rId3" cstate="print"/>
          <a:srcRect l="21941" t="50000" r="25635" b="39577"/>
          <a:stretch/>
        </p:blipFill>
        <p:spPr bwMode="auto">
          <a:xfrm>
            <a:off x="1524000" y="0"/>
            <a:ext cx="9144000" cy="914400"/>
          </a:xfrm>
          <a:prstGeom prst="rect">
            <a:avLst/>
          </a:prstGeom>
          <a:noFill/>
          <a:ln w="9525" algn="ctr">
            <a:noFill/>
            <a:miter lim="800000"/>
            <a:headEnd/>
            <a:tailEnd/>
          </a:ln>
        </p:spPr>
      </p:pic>
      <p:sp>
        <p:nvSpPr>
          <p:cNvPr id="25603" name="投影片編號版面配置區 3"/>
          <p:cNvSpPr txBox="1">
            <a:spLocks noGrp="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b="1">
                <a:solidFill>
                  <a:schemeClr val="tx1"/>
                </a:solidFill>
                <a:latin typeface="Arial" pitchFamily="34" charset="0"/>
                <a:ea typeface="新細明體" pitchFamily="18" charset="-120"/>
              </a:defRPr>
            </a:lvl1pPr>
            <a:lvl2pPr marL="742950" indent="-285750" eaLnBrk="0" hangingPunct="0">
              <a:defRPr kumimoji="1" b="1">
                <a:solidFill>
                  <a:schemeClr val="tx1"/>
                </a:solidFill>
                <a:latin typeface="Arial" pitchFamily="34" charset="0"/>
                <a:ea typeface="新細明體" pitchFamily="18" charset="-120"/>
              </a:defRPr>
            </a:lvl2pPr>
            <a:lvl3pPr marL="1143000" indent="-228600" eaLnBrk="0" hangingPunct="0">
              <a:defRPr kumimoji="1" b="1">
                <a:solidFill>
                  <a:schemeClr val="tx1"/>
                </a:solidFill>
                <a:latin typeface="Arial" pitchFamily="34" charset="0"/>
                <a:ea typeface="新細明體" pitchFamily="18" charset="-120"/>
              </a:defRPr>
            </a:lvl3pPr>
            <a:lvl4pPr marL="1600200" indent="-228600" eaLnBrk="0" hangingPunct="0">
              <a:defRPr kumimoji="1" b="1">
                <a:solidFill>
                  <a:schemeClr val="tx1"/>
                </a:solidFill>
                <a:latin typeface="Arial" pitchFamily="34" charset="0"/>
                <a:ea typeface="新細明體" pitchFamily="18" charset="-120"/>
              </a:defRPr>
            </a:lvl4pPr>
            <a:lvl5pPr marL="2057400" indent="-228600" eaLnBrk="0" hangingPunct="0">
              <a:defRPr kumimoji="1"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pitchFamily="34" charset="0"/>
                <a:ea typeface="新細明體" pitchFamily="18" charset="-120"/>
              </a:defRPr>
            </a:lvl9pPr>
          </a:lstStyle>
          <a:p>
            <a:pPr algn="r" eaLnBrk="1" fontAlgn="base" hangingPunct="1">
              <a:spcBef>
                <a:spcPct val="0"/>
              </a:spcBef>
              <a:spcAft>
                <a:spcPct val="0"/>
              </a:spcAft>
            </a:pPr>
            <a:fld id="{91ACC188-6F1B-425D-960D-129D3C38689C}" type="slidenum">
              <a:rPr lang="en-US" altLang="zh-TW" sz="1400" b="0">
                <a:solidFill>
                  <a:prstClr val="black"/>
                </a:solidFill>
              </a:rPr>
              <a:pPr algn="r" eaLnBrk="1" fontAlgn="base" hangingPunct="1">
                <a:spcBef>
                  <a:spcPct val="0"/>
                </a:spcBef>
                <a:spcAft>
                  <a:spcPct val="0"/>
                </a:spcAft>
              </a:pPr>
              <a:t>35</a:t>
            </a:fld>
            <a:endParaRPr lang="en-US" altLang="zh-TW" sz="1400" b="0">
              <a:solidFill>
                <a:prstClr val="black"/>
              </a:solidFill>
            </a:endParaRPr>
          </a:p>
        </p:txBody>
      </p:sp>
      <p:pic>
        <p:nvPicPr>
          <p:cNvPr id="25604" name="Picture 2" descr="pp4e-table-05-03-1"/>
          <p:cNvPicPr>
            <a:picLocks noChangeAspect="1" noChangeArrowheads="1"/>
          </p:cNvPicPr>
          <p:nvPr/>
        </p:nvPicPr>
        <p:blipFill rotWithShape="1">
          <a:blip r:embed="rId4">
            <a:extLst>
              <a:ext uri="{28A0092B-C50C-407E-A947-70E740481C1C}">
                <a14:useLocalDpi xmlns:a14="http://schemas.microsoft.com/office/drawing/2010/main" val="0"/>
              </a:ext>
            </a:extLst>
          </a:blip>
          <a:srcRect t="9038" b="12366"/>
          <a:stretch/>
        </p:blipFill>
        <p:spPr bwMode="auto">
          <a:xfrm>
            <a:off x="1443038" y="1052737"/>
            <a:ext cx="9224963"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6"/>
          <p:cNvSpPr>
            <a:spLocks noChangeArrowheads="1"/>
          </p:cNvSpPr>
          <p:nvPr/>
        </p:nvSpPr>
        <p:spPr bwMode="auto">
          <a:xfrm>
            <a:off x="1524000" y="5278661"/>
            <a:ext cx="8964488" cy="28733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10" name="標題 1"/>
          <p:cNvSpPr txBox="1">
            <a:spLocks/>
          </p:cNvSpPr>
          <p:nvPr/>
        </p:nvSpPr>
        <p:spPr>
          <a:xfrm>
            <a:off x="1981200" y="-70817"/>
            <a:ext cx="8229600" cy="11430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kumimoji="1" lang="en-US" altLang="zh-TW" sz="3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Modified Hoagland</a:t>
            </a:r>
            <a:endParaRPr kumimoji="1" lang="zh-TW" altLang="en-US" sz="3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3" name="Picture 2" descr="pp4e-table-05-03-1"/>
          <p:cNvPicPr>
            <a:picLocks noChangeAspect="1" noChangeArrowheads="1"/>
          </p:cNvPicPr>
          <p:nvPr/>
        </p:nvPicPr>
        <p:blipFill rotWithShape="1">
          <a:blip r:embed="rId4">
            <a:extLst>
              <a:ext uri="{28A0092B-C50C-407E-A947-70E740481C1C}">
                <a14:useLocalDpi xmlns:a14="http://schemas.microsoft.com/office/drawing/2010/main" val="0"/>
              </a:ext>
            </a:extLst>
          </a:blip>
          <a:srcRect t="95848" b="-1"/>
          <a:stretch/>
        </p:blipFill>
        <p:spPr bwMode="auto">
          <a:xfrm>
            <a:off x="1479550" y="6481911"/>
            <a:ext cx="922496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12"/>
          </p:nvPr>
        </p:nvSpPr>
        <p:spPr/>
        <p:txBody>
          <a:bodyPr/>
          <a:lstStyle/>
          <a:p>
            <a:pPr fontAlgn="base">
              <a:spcBef>
                <a:spcPct val="0"/>
              </a:spcBef>
              <a:spcAft>
                <a:spcPct val="0"/>
              </a:spcAft>
            </a:pPr>
            <a:fld id="{37DD4CCF-7C18-47F8-B041-035F6219A3C5}" type="slidenum">
              <a:rPr kumimoji="1" lang="zh-TW" altLang="en-US">
                <a:solidFill>
                  <a:prstClr val="black">
                    <a:tint val="75000"/>
                  </a:prstClr>
                </a:solidFill>
                <a:latin typeface="Arial" charset="0"/>
                <a:ea typeface="標楷體" pitchFamily="65" charset="-120"/>
              </a:rPr>
              <a:pPr fontAlgn="base">
                <a:spcBef>
                  <a:spcPct val="0"/>
                </a:spcBef>
                <a:spcAft>
                  <a:spcPct val="0"/>
                </a:spcAft>
              </a:pPr>
              <a:t>35</a:t>
            </a:fld>
            <a:endParaRPr kumimoji="1" lang="zh-TW" altLang="en-US">
              <a:solidFill>
                <a:prstClr val="black">
                  <a:tint val="75000"/>
                </a:prstClr>
              </a:solidFill>
              <a:latin typeface="Arial" charset="0"/>
              <a:ea typeface="標楷體" pitchFamily="65" charset="-120"/>
            </a:endParaRPr>
          </a:p>
        </p:txBody>
      </p:sp>
    </p:spTree>
    <p:extLst>
      <p:ext uri="{BB962C8B-B14F-4D97-AF65-F5344CB8AC3E}">
        <p14:creationId xmlns:p14="http://schemas.microsoft.com/office/powerpoint/2010/main" val="339676751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投影片編號版面配置區 3"/>
          <p:cNvSpPr txBox="1">
            <a:spLocks noGrp="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b="1">
                <a:solidFill>
                  <a:schemeClr val="tx1"/>
                </a:solidFill>
                <a:latin typeface="Arial" pitchFamily="34" charset="0"/>
                <a:ea typeface="新細明體" pitchFamily="18" charset="-120"/>
              </a:defRPr>
            </a:lvl1pPr>
            <a:lvl2pPr marL="742950" indent="-285750" eaLnBrk="0" hangingPunct="0">
              <a:defRPr kumimoji="1" b="1">
                <a:solidFill>
                  <a:schemeClr val="tx1"/>
                </a:solidFill>
                <a:latin typeface="Arial" pitchFamily="34" charset="0"/>
                <a:ea typeface="新細明體" pitchFamily="18" charset="-120"/>
              </a:defRPr>
            </a:lvl2pPr>
            <a:lvl3pPr marL="1143000" indent="-228600" eaLnBrk="0" hangingPunct="0">
              <a:defRPr kumimoji="1" b="1">
                <a:solidFill>
                  <a:schemeClr val="tx1"/>
                </a:solidFill>
                <a:latin typeface="Arial" pitchFamily="34" charset="0"/>
                <a:ea typeface="新細明體" pitchFamily="18" charset="-120"/>
              </a:defRPr>
            </a:lvl3pPr>
            <a:lvl4pPr marL="1600200" indent="-228600" eaLnBrk="0" hangingPunct="0">
              <a:defRPr kumimoji="1" b="1">
                <a:solidFill>
                  <a:schemeClr val="tx1"/>
                </a:solidFill>
                <a:latin typeface="Arial" pitchFamily="34" charset="0"/>
                <a:ea typeface="新細明體" pitchFamily="18" charset="-120"/>
              </a:defRPr>
            </a:lvl4pPr>
            <a:lvl5pPr marL="2057400" indent="-228600" eaLnBrk="0" hangingPunct="0">
              <a:defRPr kumimoji="1"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pitchFamily="34" charset="0"/>
                <a:ea typeface="新細明體" pitchFamily="18" charset="-120"/>
              </a:defRPr>
            </a:lvl9pPr>
          </a:lstStyle>
          <a:p>
            <a:pPr algn="r" eaLnBrk="1" fontAlgn="base" hangingPunct="1">
              <a:spcBef>
                <a:spcPct val="0"/>
              </a:spcBef>
              <a:spcAft>
                <a:spcPct val="0"/>
              </a:spcAft>
            </a:pPr>
            <a:fld id="{73A8D05E-FAE3-460E-A14F-6FC453A4566E}" type="slidenum">
              <a:rPr lang="en-US" altLang="zh-TW" sz="1400" b="0">
                <a:solidFill>
                  <a:prstClr val="black"/>
                </a:solidFill>
              </a:rPr>
              <a:pPr algn="r" eaLnBrk="1" fontAlgn="base" hangingPunct="1">
                <a:spcBef>
                  <a:spcPct val="0"/>
                </a:spcBef>
                <a:spcAft>
                  <a:spcPct val="0"/>
                </a:spcAft>
              </a:pPr>
              <a:t>36</a:t>
            </a:fld>
            <a:endParaRPr lang="en-US" altLang="zh-TW" sz="1400" b="0" dirty="0">
              <a:solidFill>
                <a:prstClr val="black"/>
              </a:solidFill>
            </a:endParaRPr>
          </a:p>
        </p:txBody>
      </p:sp>
      <p:pic>
        <p:nvPicPr>
          <p:cNvPr id="26628" name="Picture 2" descr="pp4e-table-05-03-2"/>
          <p:cNvPicPr>
            <a:picLocks noChangeAspect="1" noChangeArrowheads="1"/>
          </p:cNvPicPr>
          <p:nvPr/>
        </p:nvPicPr>
        <p:blipFill rotWithShape="1">
          <a:blip r:embed="rId3">
            <a:extLst>
              <a:ext uri="{28A0092B-C50C-407E-A947-70E740481C1C}">
                <a14:useLocalDpi xmlns:a14="http://schemas.microsoft.com/office/drawing/2010/main" val="0"/>
              </a:ext>
            </a:extLst>
          </a:blip>
          <a:srcRect b="7358"/>
          <a:stretch/>
        </p:blipFill>
        <p:spPr bwMode="auto">
          <a:xfrm>
            <a:off x="1487488" y="126158"/>
            <a:ext cx="9117013"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6"/>
          <p:cNvSpPr>
            <a:spLocks noChangeArrowheads="1"/>
          </p:cNvSpPr>
          <p:nvPr/>
        </p:nvSpPr>
        <p:spPr bwMode="auto">
          <a:xfrm>
            <a:off x="1590676" y="5482928"/>
            <a:ext cx="8893175" cy="547489"/>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pic>
        <p:nvPicPr>
          <p:cNvPr id="7" name="Picture 2" descr="pp4e-table-05-03-1"/>
          <p:cNvPicPr>
            <a:picLocks noChangeAspect="1" noChangeArrowheads="1"/>
          </p:cNvPicPr>
          <p:nvPr/>
        </p:nvPicPr>
        <p:blipFill rotWithShape="1">
          <a:blip r:embed="rId4">
            <a:extLst>
              <a:ext uri="{28A0092B-C50C-407E-A947-70E740481C1C}">
                <a14:useLocalDpi xmlns:a14="http://schemas.microsoft.com/office/drawing/2010/main" val="0"/>
              </a:ext>
            </a:extLst>
          </a:blip>
          <a:srcRect t="95848" b="-1"/>
          <a:stretch/>
        </p:blipFill>
        <p:spPr bwMode="auto">
          <a:xfrm>
            <a:off x="1479550" y="6598046"/>
            <a:ext cx="922496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12"/>
          </p:nvPr>
        </p:nvSpPr>
        <p:spPr/>
        <p:txBody>
          <a:bodyPr/>
          <a:lstStyle/>
          <a:p>
            <a:pPr fontAlgn="base">
              <a:spcBef>
                <a:spcPct val="0"/>
              </a:spcBef>
              <a:spcAft>
                <a:spcPct val="0"/>
              </a:spcAft>
            </a:pPr>
            <a:fld id="{37DD4CCF-7C18-47F8-B041-035F6219A3C5}" type="slidenum">
              <a:rPr kumimoji="1" lang="zh-TW" altLang="en-US">
                <a:solidFill>
                  <a:prstClr val="black">
                    <a:tint val="75000"/>
                  </a:prstClr>
                </a:solidFill>
                <a:latin typeface="Arial" charset="0"/>
                <a:ea typeface="標楷體" pitchFamily="65" charset="-120"/>
              </a:rPr>
              <a:pPr fontAlgn="base">
                <a:spcBef>
                  <a:spcPct val="0"/>
                </a:spcBef>
                <a:spcAft>
                  <a:spcPct val="0"/>
                </a:spcAft>
              </a:pPr>
              <a:t>36</a:t>
            </a:fld>
            <a:endParaRPr kumimoji="1" lang="zh-TW" altLang="en-US">
              <a:solidFill>
                <a:prstClr val="black">
                  <a:tint val="75000"/>
                </a:prstClr>
              </a:solidFill>
              <a:latin typeface="Arial" charset="0"/>
              <a:ea typeface="標楷體" pitchFamily="65" charset="-120"/>
            </a:endParaRPr>
          </a:p>
        </p:txBody>
      </p:sp>
    </p:spTree>
    <p:extLst>
      <p:ext uri="{BB962C8B-B14F-4D97-AF65-F5344CB8AC3E}">
        <p14:creationId xmlns:p14="http://schemas.microsoft.com/office/powerpoint/2010/main" val="13487618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投影片編號版面配置區 3"/>
          <p:cNvSpPr txBox="1">
            <a:spLocks noGrp="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b="1">
                <a:solidFill>
                  <a:schemeClr val="tx1"/>
                </a:solidFill>
                <a:latin typeface="Arial" pitchFamily="34" charset="0"/>
                <a:ea typeface="新細明體" pitchFamily="18" charset="-120"/>
              </a:defRPr>
            </a:lvl1pPr>
            <a:lvl2pPr marL="742950" indent="-285750" eaLnBrk="0" hangingPunct="0">
              <a:defRPr kumimoji="1" b="1">
                <a:solidFill>
                  <a:schemeClr val="tx1"/>
                </a:solidFill>
                <a:latin typeface="Arial" pitchFamily="34" charset="0"/>
                <a:ea typeface="新細明體" pitchFamily="18" charset="-120"/>
              </a:defRPr>
            </a:lvl2pPr>
            <a:lvl3pPr marL="1143000" indent="-228600" eaLnBrk="0" hangingPunct="0">
              <a:defRPr kumimoji="1" b="1">
                <a:solidFill>
                  <a:schemeClr val="tx1"/>
                </a:solidFill>
                <a:latin typeface="Arial" pitchFamily="34" charset="0"/>
                <a:ea typeface="新細明體" pitchFamily="18" charset="-120"/>
              </a:defRPr>
            </a:lvl3pPr>
            <a:lvl4pPr marL="1600200" indent="-228600" eaLnBrk="0" hangingPunct="0">
              <a:defRPr kumimoji="1" b="1">
                <a:solidFill>
                  <a:schemeClr val="tx1"/>
                </a:solidFill>
                <a:latin typeface="Arial" pitchFamily="34" charset="0"/>
                <a:ea typeface="新細明體" pitchFamily="18" charset="-120"/>
              </a:defRPr>
            </a:lvl4pPr>
            <a:lvl5pPr marL="2057400" indent="-228600" eaLnBrk="0" hangingPunct="0">
              <a:defRPr kumimoji="1" b="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b="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b="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b="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b="1">
                <a:solidFill>
                  <a:schemeClr val="tx1"/>
                </a:solidFill>
                <a:latin typeface="Arial" pitchFamily="34" charset="0"/>
                <a:ea typeface="新細明體" pitchFamily="18" charset="-120"/>
              </a:defRPr>
            </a:lvl9pPr>
          </a:lstStyle>
          <a:p>
            <a:pPr algn="r" eaLnBrk="1" fontAlgn="base" hangingPunct="1">
              <a:spcBef>
                <a:spcPct val="0"/>
              </a:spcBef>
              <a:spcAft>
                <a:spcPct val="0"/>
              </a:spcAft>
            </a:pPr>
            <a:fld id="{5072507C-896A-4ABD-B054-B519F46D2BD7}" type="slidenum">
              <a:rPr lang="en-US" altLang="zh-TW" sz="1400" b="0">
                <a:solidFill>
                  <a:prstClr val="black"/>
                </a:solidFill>
              </a:rPr>
              <a:pPr algn="r" eaLnBrk="1" fontAlgn="base" hangingPunct="1">
                <a:spcBef>
                  <a:spcPct val="0"/>
                </a:spcBef>
                <a:spcAft>
                  <a:spcPct val="0"/>
                </a:spcAft>
              </a:pPr>
              <a:t>37</a:t>
            </a:fld>
            <a:endParaRPr lang="en-US" altLang="zh-TW" sz="1400" b="0">
              <a:solidFill>
                <a:prstClr val="black"/>
              </a:solidFill>
            </a:endParaRPr>
          </a:p>
        </p:txBody>
      </p:sp>
      <p:pic>
        <p:nvPicPr>
          <p:cNvPr id="27652" name="Picture 2" descr="pp4e-table-05-0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17463"/>
            <a:ext cx="911701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AutoShape 7">
            <a:hlinkClick r:id="rId4" action="ppaction://hlinksldjump"/>
          </p:cNvPr>
          <p:cNvSpPr>
            <a:spLocks noChangeArrowheads="1"/>
          </p:cNvSpPr>
          <p:nvPr/>
        </p:nvSpPr>
        <p:spPr bwMode="auto">
          <a:xfrm>
            <a:off x="10128251" y="6092825"/>
            <a:ext cx="288925" cy="431800"/>
          </a:xfrm>
          <a:prstGeom prst="curvedLeftArrow">
            <a:avLst>
              <a:gd name="adj1" fmla="val 72082"/>
              <a:gd name="adj2" fmla="val 72082"/>
              <a:gd name="adj3" fmla="val 33333"/>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27654" name="Rectangle 6"/>
          <p:cNvSpPr>
            <a:spLocks noChangeArrowheads="1"/>
          </p:cNvSpPr>
          <p:nvPr/>
        </p:nvSpPr>
        <p:spPr bwMode="auto">
          <a:xfrm>
            <a:off x="1524001" y="5056609"/>
            <a:ext cx="8964613" cy="431379"/>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kumimoji="1" lang="zh-TW" altLang="en-US">
              <a:solidFill>
                <a:prstClr val="black"/>
              </a:solidFill>
              <a:latin typeface="Arial" charset="0"/>
              <a:ea typeface="標楷體" pitchFamily="65" charset="-120"/>
            </a:endParaRPr>
          </a:p>
        </p:txBody>
      </p:sp>
      <p:sp>
        <p:nvSpPr>
          <p:cNvPr id="3" name="投影片編號版面配置區 2"/>
          <p:cNvSpPr>
            <a:spLocks noGrp="1"/>
          </p:cNvSpPr>
          <p:nvPr>
            <p:ph type="sldNum" sz="quarter" idx="12"/>
          </p:nvPr>
        </p:nvSpPr>
        <p:spPr/>
        <p:txBody>
          <a:bodyPr/>
          <a:lstStyle/>
          <a:p>
            <a:pPr fontAlgn="base">
              <a:spcBef>
                <a:spcPct val="0"/>
              </a:spcBef>
              <a:spcAft>
                <a:spcPct val="0"/>
              </a:spcAft>
            </a:pPr>
            <a:fld id="{37DD4CCF-7C18-47F8-B041-035F6219A3C5}" type="slidenum">
              <a:rPr kumimoji="1" lang="zh-TW" altLang="en-US">
                <a:solidFill>
                  <a:prstClr val="black">
                    <a:tint val="75000"/>
                  </a:prstClr>
                </a:solidFill>
                <a:latin typeface="Arial" charset="0"/>
                <a:ea typeface="標楷體" pitchFamily="65" charset="-120"/>
              </a:rPr>
              <a:pPr fontAlgn="base">
                <a:spcBef>
                  <a:spcPct val="0"/>
                </a:spcBef>
                <a:spcAft>
                  <a:spcPct val="0"/>
                </a:spcAft>
              </a:pPr>
              <a:t>37</a:t>
            </a:fld>
            <a:endParaRPr kumimoji="1" lang="zh-TW" altLang="en-US">
              <a:solidFill>
                <a:prstClr val="black">
                  <a:tint val="75000"/>
                </a:prstClr>
              </a:solidFill>
              <a:latin typeface="Arial" charset="0"/>
              <a:ea typeface="標楷體" pitchFamily="65" charset="-120"/>
            </a:endParaRPr>
          </a:p>
        </p:txBody>
      </p:sp>
    </p:spTree>
    <p:extLst>
      <p:ext uri="{BB962C8B-B14F-4D97-AF65-F5344CB8AC3E}">
        <p14:creationId xmlns:p14="http://schemas.microsoft.com/office/powerpoint/2010/main" val="358585868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847528" y="1412776"/>
            <a:ext cx="8442960" cy="5044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標題 3"/>
          <p:cNvSpPr>
            <a:spLocks noGrp="1"/>
          </p:cNvSpPr>
          <p:nvPr>
            <p:ph type="title"/>
          </p:nvPr>
        </p:nvSpPr>
        <p:spPr/>
        <p:txBody>
          <a:bodyPr>
            <a:normAutofit fontScale="90000"/>
          </a:bodyPr>
          <a:lstStyle/>
          <a:p>
            <a:r>
              <a:rPr lang="en-US" altLang="zh-TW" sz="3600" dirty="0">
                <a:latin typeface="Times New Roman" panose="02020603050405020304" pitchFamily="18" charset="0"/>
                <a:cs typeface="Times New Roman" panose="02020603050405020304" pitchFamily="18" charset="0"/>
              </a:rPr>
              <a:t>Radish and Lettuce</a:t>
            </a:r>
            <a:br>
              <a:rPr lang="en-US" altLang="zh-TW" sz="3600" dirty="0">
                <a:latin typeface="Times New Roman" panose="02020603050405020304" pitchFamily="18" charset="0"/>
                <a:cs typeface="Times New Roman" panose="02020603050405020304" pitchFamily="18" charset="0"/>
              </a:rPr>
            </a:br>
            <a:r>
              <a:rPr lang="en-US" altLang="zh-TW" sz="3600" dirty="0">
                <a:latin typeface="Times New Roman" panose="02020603050405020304" pitchFamily="18" charset="0"/>
                <a:cs typeface="Times New Roman" panose="02020603050405020304" pitchFamily="18" charset="0"/>
              </a:rPr>
              <a:t>JFK Space Center</a:t>
            </a:r>
            <a:endParaRPr lang="zh-TW" altLang="en-US" sz="3600" dirty="0">
              <a:latin typeface="Times New Roman" panose="02020603050405020304" pitchFamily="18" charset="0"/>
              <a:cs typeface="Times New Roman" panose="02020603050405020304" pitchFamily="18" charset="0"/>
            </a:endParaRPr>
          </a:p>
        </p:txBody>
      </p:sp>
      <p:sp>
        <p:nvSpPr>
          <p:cNvPr id="5" name="矩形 4"/>
          <p:cNvSpPr/>
          <p:nvPr/>
        </p:nvSpPr>
        <p:spPr>
          <a:xfrm>
            <a:off x="5015880" y="3841417"/>
            <a:ext cx="1080120" cy="14877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Times New Roman"/>
              <a:ea typeface="微軟正黑體"/>
            </a:endParaRPr>
          </a:p>
        </p:txBody>
      </p:sp>
      <p:sp>
        <p:nvSpPr>
          <p:cNvPr id="6" name="矩形 5"/>
          <p:cNvSpPr/>
          <p:nvPr/>
        </p:nvSpPr>
        <p:spPr>
          <a:xfrm>
            <a:off x="7464152" y="2395403"/>
            <a:ext cx="984008" cy="14460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rgbClr val="FFFFFF"/>
              </a:solidFill>
              <a:latin typeface="Times New Roman"/>
              <a:ea typeface="微軟正黑體"/>
            </a:endParaRPr>
          </a:p>
        </p:txBody>
      </p:sp>
      <p:sp>
        <p:nvSpPr>
          <p:cNvPr id="2" name="文字方塊 1"/>
          <p:cNvSpPr txBox="1"/>
          <p:nvPr/>
        </p:nvSpPr>
        <p:spPr>
          <a:xfrm>
            <a:off x="3148178" y="6087884"/>
            <a:ext cx="3735404" cy="369332"/>
          </a:xfrm>
          <a:prstGeom prst="rect">
            <a:avLst/>
          </a:prstGeom>
          <a:noFill/>
        </p:spPr>
        <p:txBody>
          <a:bodyPr wrap="square" rtlCol="0">
            <a:spAutoFit/>
          </a:bodyPr>
          <a:lstStyle/>
          <a:p>
            <a:pPr>
              <a:defRPr/>
            </a:pPr>
            <a:r>
              <a:rPr lang="en-US" altLang="zh-TW" b="1" dirty="0">
                <a:solidFill>
                  <a:srgbClr val="000000"/>
                </a:solidFill>
                <a:latin typeface="Times New Roman"/>
                <a:ea typeface="微軟正黑體"/>
              </a:rPr>
              <a:t>0.12 S/m = 1.2 </a:t>
            </a:r>
            <a:r>
              <a:rPr lang="en-US" altLang="zh-TW" b="1" dirty="0" err="1">
                <a:solidFill>
                  <a:srgbClr val="000000"/>
                </a:solidFill>
                <a:latin typeface="Times New Roman"/>
                <a:ea typeface="微軟正黑體"/>
              </a:rPr>
              <a:t>mS</a:t>
            </a:r>
            <a:r>
              <a:rPr lang="en-US" altLang="zh-TW" b="1" dirty="0">
                <a:solidFill>
                  <a:srgbClr val="000000"/>
                </a:solidFill>
                <a:latin typeface="Times New Roman"/>
                <a:ea typeface="微軟正黑體"/>
              </a:rPr>
              <a:t>/cm = 1200 </a:t>
            </a:r>
            <a:r>
              <a:rPr lang="el-GR" altLang="zh-TW" b="1" dirty="0">
                <a:solidFill>
                  <a:srgbClr val="000000"/>
                </a:solidFill>
                <a:latin typeface="Times New Roman"/>
                <a:ea typeface="標楷體" panose="03000509000000000000" pitchFamily="65" charset="-120"/>
              </a:rPr>
              <a:t>μ</a:t>
            </a:r>
            <a:r>
              <a:rPr lang="en-US" altLang="zh-TW" b="1" dirty="0">
                <a:solidFill>
                  <a:srgbClr val="000000"/>
                </a:solidFill>
                <a:latin typeface="Times New Roman"/>
                <a:ea typeface="標楷體" panose="03000509000000000000" pitchFamily="65" charset="-120"/>
              </a:rPr>
              <a:t>S/cm</a:t>
            </a:r>
            <a:endParaRPr lang="zh-TW" altLang="en-US" b="1" dirty="0">
              <a:solidFill>
                <a:srgbClr val="000000"/>
              </a:solidFill>
              <a:latin typeface="Times New Roman"/>
              <a:ea typeface="微軟正黑體"/>
            </a:endParaRPr>
          </a:p>
        </p:txBody>
      </p:sp>
      <p:sp>
        <p:nvSpPr>
          <p:cNvPr id="7" name="文字方塊 6"/>
          <p:cNvSpPr txBox="1"/>
          <p:nvPr/>
        </p:nvSpPr>
        <p:spPr>
          <a:xfrm>
            <a:off x="8602298" y="3356993"/>
            <a:ext cx="1688190" cy="383301"/>
          </a:xfrm>
          <a:prstGeom prst="rect">
            <a:avLst/>
          </a:prstGeom>
          <a:noFill/>
        </p:spPr>
        <p:txBody>
          <a:bodyPr wrap="square" rtlCol="0">
            <a:spAutoFit/>
          </a:bodyPr>
          <a:lstStyle/>
          <a:p>
            <a:pPr>
              <a:defRPr/>
            </a:pPr>
            <a:r>
              <a:rPr lang="en-US" altLang="zh-TW" dirty="0" err="1">
                <a:solidFill>
                  <a:srgbClr val="000000"/>
                </a:solidFill>
                <a:latin typeface="Times New Roman"/>
                <a:ea typeface="微軟正黑體"/>
              </a:rPr>
              <a:t>mM</a:t>
            </a:r>
            <a:r>
              <a:rPr lang="en-US" altLang="zh-TW" dirty="0">
                <a:solidFill>
                  <a:srgbClr val="000000"/>
                </a:solidFill>
                <a:latin typeface="Times New Roman"/>
                <a:ea typeface="微軟正黑體"/>
              </a:rPr>
              <a:t> = </a:t>
            </a:r>
            <a:r>
              <a:rPr lang="en-US" altLang="zh-TW" dirty="0" err="1">
                <a:solidFill>
                  <a:srgbClr val="000000"/>
                </a:solidFill>
                <a:latin typeface="Times New Roman"/>
                <a:ea typeface="微軟正黑體"/>
              </a:rPr>
              <a:t>mmol</a:t>
            </a:r>
            <a:r>
              <a:rPr lang="en-US" altLang="zh-TW" dirty="0">
                <a:solidFill>
                  <a:srgbClr val="000000"/>
                </a:solidFill>
                <a:latin typeface="Times New Roman"/>
                <a:ea typeface="微軟正黑體"/>
              </a:rPr>
              <a:t>/L</a:t>
            </a:r>
            <a:endParaRPr lang="zh-TW" altLang="en-US" dirty="0">
              <a:solidFill>
                <a:srgbClr val="000000"/>
              </a:solidFill>
              <a:latin typeface="Times New Roman"/>
              <a:ea typeface="微軟正黑體"/>
            </a:endParaRPr>
          </a:p>
        </p:txBody>
      </p:sp>
      <p:sp>
        <p:nvSpPr>
          <p:cNvPr id="8" name="文字方塊 7"/>
          <p:cNvSpPr txBox="1"/>
          <p:nvPr/>
        </p:nvSpPr>
        <p:spPr>
          <a:xfrm>
            <a:off x="8616280" y="4581129"/>
            <a:ext cx="1688190" cy="383301"/>
          </a:xfrm>
          <a:prstGeom prst="rect">
            <a:avLst/>
          </a:prstGeom>
          <a:noFill/>
        </p:spPr>
        <p:txBody>
          <a:bodyPr wrap="square" rtlCol="0">
            <a:spAutoFit/>
          </a:bodyPr>
          <a:lstStyle/>
          <a:p>
            <a:pPr>
              <a:defRPr/>
            </a:pPr>
            <a:r>
              <a:rPr lang="en-US" altLang="zh-TW" dirty="0" err="1">
                <a:solidFill>
                  <a:srgbClr val="000000"/>
                </a:solidFill>
                <a:latin typeface="Times New Roman"/>
                <a:ea typeface="標楷體" panose="03000509000000000000" pitchFamily="65" charset="-120"/>
              </a:rPr>
              <a:t>μ</a:t>
            </a:r>
            <a:r>
              <a:rPr lang="en-US" altLang="zh-TW" dirty="0" err="1">
                <a:solidFill>
                  <a:srgbClr val="000000"/>
                </a:solidFill>
                <a:latin typeface="Times New Roman"/>
                <a:ea typeface="微軟正黑體"/>
              </a:rPr>
              <a:t>M</a:t>
            </a:r>
            <a:r>
              <a:rPr lang="en-US" altLang="zh-TW" dirty="0">
                <a:solidFill>
                  <a:srgbClr val="000000"/>
                </a:solidFill>
                <a:latin typeface="Times New Roman"/>
                <a:ea typeface="微軟正黑體"/>
              </a:rPr>
              <a:t> = </a:t>
            </a:r>
            <a:r>
              <a:rPr lang="en-US" altLang="zh-TW" dirty="0">
                <a:solidFill>
                  <a:srgbClr val="000000"/>
                </a:solidFill>
                <a:latin typeface="Times New Roman"/>
                <a:ea typeface="標楷體" panose="03000509000000000000" pitchFamily="65" charset="-120"/>
              </a:rPr>
              <a:t>μ</a:t>
            </a:r>
            <a:r>
              <a:rPr lang="en-US" altLang="zh-TW" dirty="0">
                <a:solidFill>
                  <a:srgbClr val="000000"/>
                </a:solidFill>
                <a:latin typeface="Times New Roman"/>
                <a:ea typeface="微軟正黑體"/>
              </a:rPr>
              <a:t>mol/L</a:t>
            </a:r>
            <a:endParaRPr lang="zh-TW" altLang="en-US" dirty="0">
              <a:solidFill>
                <a:srgbClr val="000000"/>
              </a:solidFill>
              <a:latin typeface="Times New Roman"/>
              <a:ea typeface="微軟正黑體"/>
            </a:endParaRPr>
          </a:p>
        </p:txBody>
      </p:sp>
    </p:spTree>
    <p:extLst>
      <p:ext uri="{BB962C8B-B14F-4D97-AF65-F5344CB8AC3E}">
        <p14:creationId xmlns:p14="http://schemas.microsoft.com/office/powerpoint/2010/main" val="123248175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wefang\Desktop\新增資料夾 (2)\20120717_11564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12504" y="655608"/>
            <a:ext cx="9120000" cy="579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25317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ea typeface="標楷體" pitchFamily="65" charset="-120"/>
                <a:cs typeface="Times New Roman" panose="02020603050405020304" pitchFamily="18" charset="0"/>
              </a:rPr>
              <a:t>Must have monitoring items in PFAL</a:t>
            </a:r>
            <a:r>
              <a:rPr lang="en-US" altLang="zh-TW" dirty="0">
                <a:latin typeface="標楷體" pitchFamily="65" charset="-120"/>
                <a:ea typeface="標楷體" pitchFamily="65" charset="-120"/>
              </a:rPr>
              <a:t> </a:t>
            </a:r>
            <a:endParaRPr lang="zh-TW" altLang="en-US" dirty="0">
              <a:latin typeface="標楷體" pitchFamily="65" charset="-120"/>
              <a:ea typeface="標楷體" pitchFamily="65" charset="-120"/>
            </a:endParaRPr>
          </a:p>
        </p:txBody>
      </p:sp>
      <p:sp>
        <p:nvSpPr>
          <p:cNvPr id="3" name="內容版面配置區 2"/>
          <p:cNvSpPr>
            <a:spLocks noGrp="1"/>
          </p:cNvSpPr>
          <p:nvPr>
            <p:ph idx="1"/>
          </p:nvPr>
        </p:nvSpPr>
        <p:spPr>
          <a:xfrm>
            <a:off x="1981200" y="3068962"/>
            <a:ext cx="8229600" cy="1152128"/>
          </a:xfrm>
        </p:spPr>
        <p:style>
          <a:lnRef idx="3">
            <a:schemeClr val="lt1"/>
          </a:lnRef>
          <a:fillRef idx="1">
            <a:schemeClr val="accent4"/>
          </a:fillRef>
          <a:effectRef idx="1">
            <a:schemeClr val="accent4"/>
          </a:effectRef>
          <a:fontRef idx="minor">
            <a:schemeClr val="lt1"/>
          </a:fontRef>
        </p:style>
        <p:txBody>
          <a:bodyPr>
            <a:normAutofit fontScale="62500" lnSpcReduction="20000"/>
          </a:bodyPr>
          <a:lstStyle/>
          <a:p>
            <a:pPr marL="0" indent="0" algn="ctr">
              <a:buNone/>
            </a:pPr>
            <a:r>
              <a:rPr lang="en-US" altLang="zh-TW" sz="6000" b="1" dirty="0">
                <a:latin typeface="標楷體" pitchFamily="65" charset="-120"/>
                <a:ea typeface="標楷體" pitchFamily="65" charset="-120"/>
              </a:rPr>
              <a:t>Air      Light</a:t>
            </a:r>
            <a:r>
              <a:rPr lang="zh-TW" altLang="en-US" sz="6000" b="1" dirty="0">
                <a:latin typeface="標楷體" pitchFamily="65" charset="-120"/>
                <a:ea typeface="標楷體" pitchFamily="65" charset="-120"/>
              </a:rPr>
              <a:t>        </a:t>
            </a:r>
            <a:r>
              <a:rPr lang="en-US" altLang="zh-TW" sz="6000" b="1" dirty="0">
                <a:latin typeface="標楷體" pitchFamily="65" charset="-120"/>
                <a:ea typeface="標楷體" pitchFamily="65" charset="-120"/>
              </a:rPr>
              <a:t>Gas</a:t>
            </a:r>
          </a:p>
          <a:p>
            <a:pPr marL="0" indent="0" algn="ctr">
              <a:buNone/>
            </a:pPr>
            <a:r>
              <a:rPr lang="en-US" altLang="zh-TW" sz="6000" b="1" dirty="0">
                <a:latin typeface="標楷體" pitchFamily="65" charset="-120"/>
                <a:ea typeface="標楷體" pitchFamily="65" charset="-120"/>
              </a:rPr>
              <a:t>Water</a:t>
            </a:r>
            <a:r>
              <a:rPr lang="zh-TW" altLang="en-US" sz="6000" b="1" dirty="0">
                <a:latin typeface="標楷體" pitchFamily="65" charset="-120"/>
                <a:ea typeface="標楷體" pitchFamily="65" charset="-120"/>
              </a:rPr>
              <a:t>      </a:t>
            </a:r>
            <a:r>
              <a:rPr lang="en-US" altLang="zh-TW" sz="6000" b="1" dirty="0">
                <a:latin typeface="標楷體" pitchFamily="65" charset="-120"/>
                <a:ea typeface="標楷體" pitchFamily="65" charset="-120"/>
              </a:rPr>
              <a:t>Nutrient</a:t>
            </a:r>
            <a:endParaRPr lang="zh-TW" altLang="en-US" sz="6000" b="1" dirty="0">
              <a:latin typeface="標楷體" pitchFamily="65" charset="-120"/>
              <a:ea typeface="標楷體" pitchFamily="65" charset="-120"/>
            </a:endParaRPr>
          </a:p>
        </p:txBody>
      </p:sp>
      <p:sp>
        <p:nvSpPr>
          <p:cNvPr id="4" name="矩形圖說文字 3"/>
          <p:cNvSpPr/>
          <p:nvPr/>
        </p:nvSpPr>
        <p:spPr>
          <a:xfrm>
            <a:off x="5015880" y="1556794"/>
            <a:ext cx="3528392" cy="936104"/>
          </a:xfrm>
          <a:prstGeom prst="wedgeRectCallout">
            <a:avLst>
              <a:gd name="adj1" fmla="val -24027"/>
              <a:gd name="adj2" fmla="val 1104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kumimoji="1" lang="en-US" altLang="zh-TW" sz="3200" b="1" dirty="0">
                <a:solidFill>
                  <a:prstClr val="white"/>
                </a:solidFill>
                <a:latin typeface="Calibri"/>
                <a:ea typeface="新細明體" panose="02020500000000000000" pitchFamily="18" charset="-120"/>
              </a:rPr>
              <a:t>Light Intensity, quality, duration</a:t>
            </a:r>
            <a:endParaRPr kumimoji="1" lang="zh-TW" altLang="en-US" b="1" dirty="0">
              <a:solidFill>
                <a:prstClr val="white"/>
              </a:solidFill>
              <a:latin typeface="Calibri"/>
              <a:ea typeface="新細明體" panose="02020500000000000000" pitchFamily="18" charset="-120"/>
            </a:endParaRPr>
          </a:p>
        </p:txBody>
      </p:sp>
      <p:sp>
        <p:nvSpPr>
          <p:cNvPr id="5" name="矩形圖說文字 4"/>
          <p:cNvSpPr/>
          <p:nvPr/>
        </p:nvSpPr>
        <p:spPr>
          <a:xfrm>
            <a:off x="1919536" y="1556794"/>
            <a:ext cx="2808312" cy="936104"/>
          </a:xfrm>
          <a:prstGeom prst="wedgeRectCallout">
            <a:avLst>
              <a:gd name="adj1" fmla="val -666"/>
              <a:gd name="adj2" fmla="val 1093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kumimoji="1" lang="en-US" altLang="zh-TW" sz="3200" b="1" dirty="0">
                <a:solidFill>
                  <a:prstClr val="white"/>
                </a:solidFill>
                <a:latin typeface="Calibri"/>
                <a:ea typeface="新細明體" panose="02020500000000000000" pitchFamily="18" charset="-120"/>
              </a:rPr>
              <a:t>T</a:t>
            </a:r>
            <a:r>
              <a:rPr kumimoji="1" lang="zh-TW" altLang="en-US" sz="3200" b="1" dirty="0">
                <a:solidFill>
                  <a:prstClr val="white"/>
                </a:solidFill>
                <a:latin typeface="Calibri"/>
                <a:ea typeface="新細明體" panose="02020500000000000000" pitchFamily="18" charset="-120"/>
              </a:rPr>
              <a:t>、  </a:t>
            </a:r>
            <a:r>
              <a:rPr kumimoji="1" lang="en-US" altLang="zh-TW" sz="3200" b="1" dirty="0">
                <a:solidFill>
                  <a:prstClr val="white"/>
                </a:solidFill>
                <a:latin typeface="Calibri"/>
                <a:ea typeface="新細明體" panose="02020500000000000000" pitchFamily="18" charset="-120"/>
              </a:rPr>
              <a:t>RH</a:t>
            </a:r>
            <a:r>
              <a:rPr kumimoji="1" lang="zh-TW" altLang="en-US" sz="3200" b="1" dirty="0">
                <a:solidFill>
                  <a:prstClr val="white"/>
                </a:solidFill>
                <a:latin typeface="Calibri"/>
                <a:ea typeface="新細明體" panose="02020500000000000000" pitchFamily="18" charset="-120"/>
              </a:rPr>
              <a:t>、</a:t>
            </a:r>
            <a:r>
              <a:rPr kumimoji="1" lang="en-US" altLang="zh-TW" sz="3200" b="1" dirty="0">
                <a:solidFill>
                  <a:prstClr val="white"/>
                </a:solidFill>
                <a:latin typeface="Calibri"/>
                <a:ea typeface="新細明體" panose="02020500000000000000" pitchFamily="18" charset="-120"/>
              </a:rPr>
              <a:t>Wind</a:t>
            </a:r>
            <a:endParaRPr kumimoji="1" lang="zh-TW" altLang="en-US" b="1" dirty="0">
              <a:solidFill>
                <a:prstClr val="white"/>
              </a:solidFill>
              <a:latin typeface="Calibri"/>
              <a:ea typeface="新細明體" panose="02020500000000000000" pitchFamily="18" charset="-120"/>
            </a:endParaRPr>
          </a:p>
        </p:txBody>
      </p:sp>
      <p:sp>
        <p:nvSpPr>
          <p:cNvPr id="6" name="矩形圖說文字 5"/>
          <p:cNvSpPr/>
          <p:nvPr/>
        </p:nvSpPr>
        <p:spPr>
          <a:xfrm>
            <a:off x="8904312" y="1556794"/>
            <a:ext cx="1368152" cy="936104"/>
          </a:xfrm>
          <a:prstGeom prst="wedgeRectCallout">
            <a:avLst>
              <a:gd name="adj1" fmla="val -57751"/>
              <a:gd name="adj2" fmla="val 1070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kumimoji="1" lang="en-US" altLang="zh-TW" sz="4800" b="1" dirty="0">
                <a:solidFill>
                  <a:prstClr val="white"/>
                </a:solidFill>
                <a:latin typeface="Calibri"/>
                <a:ea typeface="新細明體" panose="02020500000000000000" pitchFamily="18" charset="-120"/>
              </a:rPr>
              <a:t>CO</a:t>
            </a:r>
            <a:r>
              <a:rPr kumimoji="1" lang="en-US" altLang="zh-TW" sz="4800" b="1" baseline="-25000" dirty="0">
                <a:solidFill>
                  <a:prstClr val="white"/>
                </a:solidFill>
                <a:latin typeface="Calibri"/>
                <a:ea typeface="新細明體" panose="02020500000000000000" pitchFamily="18" charset="-120"/>
              </a:rPr>
              <a:t>2</a:t>
            </a:r>
            <a:endParaRPr kumimoji="1" lang="zh-TW" altLang="en-US" sz="3200" b="1" baseline="-25000" dirty="0">
              <a:solidFill>
                <a:prstClr val="white"/>
              </a:solidFill>
              <a:latin typeface="Calibri"/>
              <a:ea typeface="新細明體" panose="02020500000000000000" pitchFamily="18" charset="-120"/>
            </a:endParaRPr>
          </a:p>
        </p:txBody>
      </p:sp>
      <p:sp>
        <p:nvSpPr>
          <p:cNvPr id="7" name="矩形圖說文字 6"/>
          <p:cNvSpPr/>
          <p:nvPr/>
        </p:nvSpPr>
        <p:spPr>
          <a:xfrm>
            <a:off x="7392144" y="5013178"/>
            <a:ext cx="2736304" cy="936104"/>
          </a:xfrm>
          <a:prstGeom prst="wedgeRectCallout">
            <a:avLst>
              <a:gd name="adj1" fmla="val -44418"/>
              <a:gd name="adj2" fmla="val -1349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kumimoji="1" lang="en-US" altLang="zh-TW" sz="3200" b="1" dirty="0">
                <a:solidFill>
                  <a:prstClr val="white"/>
                </a:solidFill>
                <a:latin typeface="Calibri"/>
                <a:ea typeface="新細明體" panose="02020500000000000000" pitchFamily="18" charset="-120"/>
              </a:rPr>
              <a:t>pH</a:t>
            </a:r>
            <a:r>
              <a:rPr kumimoji="1" lang="zh-TW" altLang="en-US" sz="3200" b="1" dirty="0">
                <a:solidFill>
                  <a:prstClr val="white"/>
                </a:solidFill>
                <a:latin typeface="Calibri"/>
                <a:ea typeface="新細明體" panose="02020500000000000000" pitchFamily="18" charset="-120"/>
              </a:rPr>
              <a:t>、</a:t>
            </a:r>
            <a:r>
              <a:rPr kumimoji="1" lang="en-US" altLang="zh-TW" sz="3200" b="1" dirty="0">
                <a:solidFill>
                  <a:prstClr val="white"/>
                </a:solidFill>
                <a:latin typeface="Calibri"/>
                <a:ea typeface="新細明體" panose="02020500000000000000" pitchFamily="18" charset="-120"/>
              </a:rPr>
              <a:t>EC</a:t>
            </a:r>
            <a:endParaRPr kumimoji="1" lang="zh-TW" altLang="en-US" b="1" dirty="0">
              <a:solidFill>
                <a:prstClr val="white"/>
              </a:solidFill>
              <a:latin typeface="Calibri"/>
              <a:ea typeface="新細明體" panose="02020500000000000000" pitchFamily="18" charset="-120"/>
            </a:endParaRPr>
          </a:p>
        </p:txBody>
      </p:sp>
      <p:sp>
        <p:nvSpPr>
          <p:cNvPr id="8" name="矩形圖說文字 7"/>
          <p:cNvSpPr/>
          <p:nvPr/>
        </p:nvSpPr>
        <p:spPr>
          <a:xfrm>
            <a:off x="3935762" y="5013178"/>
            <a:ext cx="2772308" cy="936104"/>
          </a:xfrm>
          <a:prstGeom prst="wedgeRectCallout">
            <a:avLst>
              <a:gd name="adj1" fmla="val -28700"/>
              <a:gd name="adj2" fmla="val -1387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kumimoji="1" lang="en-US" altLang="zh-TW" sz="3200" b="1" dirty="0">
                <a:solidFill>
                  <a:prstClr val="white"/>
                </a:solidFill>
                <a:latin typeface="Calibri"/>
                <a:ea typeface="新細明體" panose="02020500000000000000" pitchFamily="18" charset="-120"/>
              </a:rPr>
              <a:t>Tw</a:t>
            </a:r>
            <a:r>
              <a:rPr kumimoji="1" lang="zh-TW" altLang="en-US" sz="3200" b="1" dirty="0">
                <a:solidFill>
                  <a:prstClr val="white"/>
                </a:solidFill>
                <a:latin typeface="Calibri"/>
                <a:ea typeface="新細明體" panose="02020500000000000000" pitchFamily="18" charset="-120"/>
              </a:rPr>
              <a:t>、</a:t>
            </a:r>
            <a:r>
              <a:rPr kumimoji="1" lang="en-US" altLang="zh-TW" sz="3200" b="1" dirty="0">
                <a:solidFill>
                  <a:prstClr val="white"/>
                </a:solidFill>
                <a:latin typeface="Calibri"/>
                <a:ea typeface="新細明體" panose="02020500000000000000" pitchFamily="18" charset="-120"/>
              </a:rPr>
              <a:t>DO</a:t>
            </a:r>
            <a:endParaRPr kumimoji="1" lang="zh-TW" altLang="en-US" sz="3200" b="1" dirty="0">
              <a:solidFill>
                <a:prstClr val="white"/>
              </a:solidFill>
              <a:latin typeface="Calibri"/>
              <a:ea typeface="新細明體" panose="02020500000000000000" pitchFamily="18" charset="-120"/>
            </a:endParaRPr>
          </a:p>
        </p:txBody>
      </p:sp>
      <p:sp>
        <p:nvSpPr>
          <p:cNvPr id="9" name="橢圓 8"/>
          <p:cNvSpPr/>
          <p:nvPr/>
        </p:nvSpPr>
        <p:spPr>
          <a:xfrm>
            <a:off x="1919536" y="1556794"/>
            <a:ext cx="1512168" cy="9361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11" name="橢圓 10"/>
          <p:cNvSpPr/>
          <p:nvPr/>
        </p:nvSpPr>
        <p:spPr>
          <a:xfrm>
            <a:off x="5159896" y="1556794"/>
            <a:ext cx="3096344" cy="50405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12" name="橢圓 11"/>
          <p:cNvSpPr/>
          <p:nvPr/>
        </p:nvSpPr>
        <p:spPr>
          <a:xfrm>
            <a:off x="8976320" y="1556794"/>
            <a:ext cx="1296144" cy="9361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13" name="橢圓 12"/>
          <p:cNvSpPr/>
          <p:nvPr/>
        </p:nvSpPr>
        <p:spPr>
          <a:xfrm>
            <a:off x="7439992" y="5157192"/>
            <a:ext cx="2400424" cy="7920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Tree>
    <p:extLst>
      <p:ext uri="{BB962C8B-B14F-4D97-AF65-F5344CB8AC3E}">
        <p14:creationId xmlns:p14="http://schemas.microsoft.com/office/powerpoint/2010/main" val="9088622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wefang\Desktop\新增資料夾 (2)\20120717_11563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32841" y="983412"/>
            <a:ext cx="9120000" cy="5210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25326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wefang\Desktop\新增資料夾 (2)\20120717_115543.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rcRect/>
          <a:stretch/>
        </p:blipFill>
        <p:spPr bwMode="auto">
          <a:xfrm>
            <a:off x="730854" y="733555"/>
            <a:ext cx="10973466" cy="5667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00186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200" name="Group 168"/>
          <p:cNvGraphicFramePr>
            <a:graphicFrameLocks noGrp="1"/>
          </p:cNvGraphicFramePr>
          <p:nvPr>
            <p:ph idx="1"/>
            <p:extLst>
              <p:ext uri="{D42A27DB-BD31-4B8C-83A1-F6EECF244321}">
                <p14:modId xmlns:p14="http://schemas.microsoft.com/office/powerpoint/2010/main" val="1425330473"/>
              </p:ext>
            </p:extLst>
          </p:nvPr>
        </p:nvGraphicFramePr>
        <p:xfrm>
          <a:off x="1919289" y="260350"/>
          <a:ext cx="8497887" cy="6264994"/>
        </p:xfrm>
        <a:graphic>
          <a:graphicData uri="http://schemas.openxmlformats.org/drawingml/2006/table">
            <a:tbl>
              <a:tblPr/>
              <a:tblGrid>
                <a:gridCol w="1597025">
                  <a:extLst>
                    <a:ext uri="{9D8B030D-6E8A-4147-A177-3AD203B41FA5}">
                      <a16:colId xmlns:a16="http://schemas.microsoft.com/office/drawing/2014/main" val="20000"/>
                    </a:ext>
                  </a:extLst>
                </a:gridCol>
                <a:gridCol w="1843087">
                  <a:extLst>
                    <a:ext uri="{9D8B030D-6E8A-4147-A177-3AD203B41FA5}">
                      <a16:colId xmlns:a16="http://schemas.microsoft.com/office/drawing/2014/main" val="20001"/>
                    </a:ext>
                  </a:extLst>
                </a:gridCol>
                <a:gridCol w="2897188">
                  <a:extLst>
                    <a:ext uri="{9D8B030D-6E8A-4147-A177-3AD203B41FA5}">
                      <a16:colId xmlns:a16="http://schemas.microsoft.com/office/drawing/2014/main" val="20002"/>
                    </a:ext>
                  </a:extLst>
                </a:gridCol>
                <a:gridCol w="1814512">
                  <a:extLst>
                    <a:ext uri="{9D8B030D-6E8A-4147-A177-3AD203B41FA5}">
                      <a16:colId xmlns:a16="http://schemas.microsoft.com/office/drawing/2014/main" val="20003"/>
                    </a:ext>
                  </a:extLst>
                </a:gridCol>
                <a:gridCol w="346075">
                  <a:extLst>
                    <a:ext uri="{9D8B030D-6E8A-4147-A177-3AD203B41FA5}">
                      <a16:colId xmlns:a16="http://schemas.microsoft.com/office/drawing/2014/main" val="20004"/>
                    </a:ext>
                  </a:extLst>
                </a:gridCol>
              </a:tblGrid>
              <a:tr h="607327">
                <a:tc gridSpan="5">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3200" b="0" i="0" u="none" strike="noStrike" cap="none" normalizeH="0" baseline="0" dirty="0">
                          <a:ln>
                            <a:noFill/>
                          </a:ln>
                          <a:solidFill>
                            <a:schemeClr val="tx1"/>
                          </a:solidFill>
                          <a:effectLst/>
                          <a:latin typeface="Times New Roman" pitchFamily="18" charset="0"/>
                          <a:ea typeface="標楷體" pitchFamily="65" charset="-120"/>
                        </a:rPr>
                        <a:t>Home Hydroponic Garden’s Recipe</a:t>
                      </a:r>
                      <a:endParaRPr kumimoji="1" lang="zh-TW" altLang="en-US" sz="3200" b="0" i="0" u="none" strike="noStrike" cap="none" normalizeH="0" baseline="0" dirty="0">
                        <a:ln>
                          <a:noFill/>
                        </a:ln>
                        <a:solidFill>
                          <a:schemeClr val="tx1"/>
                        </a:solidFill>
                        <a:effectLst/>
                        <a:latin typeface="Times New Roman" pitchFamily="18" charset="0"/>
                        <a:ea typeface="標楷體" pitchFamily="65" charset="-120"/>
                      </a:endParaRPr>
                    </a:p>
                  </a:txBody>
                  <a:tcPr marT="45714" marB="45714" anchor="ctr" horzOverflow="overflow">
                    <a:lnL cap="flat">
                      <a:noFill/>
                    </a:lnL>
                    <a:lnR cap="flat">
                      <a:noFill/>
                    </a:lnR>
                    <a:lnT cap="flat">
                      <a:noFill/>
                    </a:lnT>
                    <a:lnB>
                      <a:noFill/>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83570">
                <a:tc>
                  <a:txBody>
                    <a:bodyPr/>
                    <a:lstStyle/>
                    <a:p>
                      <a:pPr marL="342900" marR="0" lvl="0" indent="-342900" algn="l" defTabSz="914400" rtl="0" eaLnBrk="0" fontAlgn="ctr" latinLnBrk="0" hangingPunct="0">
                        <a:lnSpc>
                          <a:spcPct val="100000"/>
                        </a:lnSpc>
                        <a:spcBef>
                          <a:spcPct val="0"/>
                        </a:spcBef>
                        <a:spcAft>
                          <a:spcPct val="0"/>
                        </a:spcAft>
                        <a:buClrTx/>
                        <a:buSzTx/>
                        <a:buFontTx/>
                        <a:buNone/>
                        <a:tabLst/>
                      </a:pPr>
                      <a:r>
                        <a:rPr kumimoji="1" lang="zh-TW" altLang="en-US" sz="1800" b="0" i="0" u="none" strike="noStrike" cap="none" normalizeH="0" baseline="0">
                          <a:ln>
                            <a:noFill/>
                          </a:ln>
                          <a:solidFill>
                            <a:schemeClr val="tx1"/>
                          </a:solidFill>
                          <a:effectLst/>
                          <a:latin typeface="Times New Roman" pitchFamily="18" charset="0"/>
                          <a:ea typeface="標楷體" pitchFamily="65" charset="-120"/>
                        </a:rPr>
                        <a:t>　</a:t>
                      </a:r>
                    </a:p>
                  </a:txBody>
                  <a:tcPr marT="45714" marB="45714" anchor="ctr"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chemeClr val="tx1"/>
                          </a:solidFill>
                          <a:effectLst/>
                          <a:latin typeface="Times New Roman" pitchFamily="18" charset="0"/>
                          <a:ea typeface="標楷體" pitchFamily="65" charset="-120"/>
                        </a:rPr>
                        <a:t>Compound</a:t>
                      </a:r>
                      <a:endParaRPr kumimoji="1" lang="zh-TW" altLang="en-US" sz="1800" b="0" i="0" u="none" strike="noStrike" cap="none" normalizeH="0" baseline="0" dirty="0">
                        <a:ln>
                          <a:noFill/>
                        </a:ln>
                        <a:solidFill>
                          <a:schemeClr val="tx1"/>
                        </a:solidFill>
                        <a:effectLst/>
                        <a:latin typeface="Times New Roman" pitchFamily="18" charset="0"/>
                        <a:ea typeface="標楷體" pitchFamily="65" charset="-120"/>
                      </a:endParaRPr>
                    </a:p>
                  </a:txBody>
                  <a:tcPr marT="45714" marB="45714"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rgbClr val="FF0000"/>
                          </a:solidFill>
                          <a:effectLst/>
                          <a:latin typeface="Times New Roman" pitchFamily="18" charset="0"/>
                          <a:ea typeface="標楷體" pitchFamily="65" charset="-120"/>
                        </a:rPr>
                        <a:t>g/10L</a:t>
                      </a:r>
                    </a:p>
                  </a:txBody>
                  <a:tcPr marT="45714" marB="45714"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83570">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chemeClr val="tx1"/>
                          </a:solidFill>
                          <a:effectLst/>
                          <a:latin typeface="Times New Roman" pitchFamily="18" charset="0"/>
                          <a:ea typeface="標楷體" pitchFamily="65" charset="-120"/>
                        </a:rPr>
                        <a:t>Stock A</a:t>
                      </a:r>
                    </a:p>
                  </a:txBody>
                  <a:tcPr marT="45714" marB="45714" anchor="ctr"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1800" b="0" i="0" u="none" strike="noStrike" cap="none" normalizeH="0" baseline="0">
                          <a:ln>
                            <a:noFill/>
                          </a:ln>
                          <a:solidFill>
                            <a:srgbClr val="000000"/>
                          </a:solidFill>
                          <a:effectLst/>
                          <a:latin typeface="Times New Roman" pitchFamily="18" charset="0"/>
                          <a:ea typeface="標楷體" pitchFamily="65" charset="-120"/>
                          <a:cs typeface="Arial" pitchFamily="34" charset="0"/>
                        </a:rPr>
                        <a:t>磷酸一銨</a:t>
                      </a:r>
                      <a:endParaRPr kumimoji="1" lang="zh-TW" altLang="en-US" sz="18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T="45714" marB="45714"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NH</a:t>
                      </a:r>
                      <a:r>
                        <a:rPr kumimoji="1" lang="en-US" altLang="zh-TW" sz="1800" b="0" i="0" u="none" strike="noStrike" cap="none" normalizeH="0" baseline="-30000">
                          <a:ln>
                            <a:noFill/>
                          </a:ln>
                          <a:solidFill>
                            <a:schemeClr val="tx1"/>
                          </a:solidFill>
                          <a:effectLst/>
                          <a:latin typeface="Times New Roman" pitchFamily="18" charset="0"/>
                          <a:ea typeface="標楷體" pitchFamily="65" charset="-120"/>
                        </a:rPr>
                        <a:t>4</a:t>
                      </a: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H</a:t>
                      </a:r>
                      <a:r>
                        <a:rPr kumimoji="1" lang="en-US" altLang="zh-TW" sz="1800" b="0" i="0" u="none" strike="noStrike" cap="none" normalizeH="0" baseline="-30000">
                          <a:ln>
                            <a:noFill/>
                          </a:ln>
                          <a:solidFill>
                            <a:schemeClr val="tx1"/>
                          </a:solidFill>
                          <a:effectLst/>
                          <a:latin typeface="Times New Roman" pitchFamily="18" charset="0"/>
                          <a:ea typeface="標楷體" pitchFamily="65" charset="-120"/>
                        </a:rPr>
                        <a:t>2</a:t>
                      </a: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PO</a:t>
                      </a:r>
                      <a:r>
                        <a:rPr kumimoji="1" lang="en-US" altLang="zh-TW" sz="1800" b="0" i="0" u="none" strike="noStrike" cap="none" normalizeH="0" baseline="-30000">
                          <a:ln>
                            <a:noFill/>
                          </a:ln>
                          <a:solidFill>
                            <a:schemeClr val="tx1"/>
                          </a:solidFill>
                          <a:effectLst/>
                          <a:latin typeface="Times New Roman" pitchFamily="18" charset="0"/>
                          <a:ea typeface="標楷體" pitchFamily="65" charset="-120"/>
                        </a:rPr>
                        <a:t>4</a:t>
                      </a:r>
                      <a:endParaRPr kumimoji="1" lang="en-US" altLang="zh-TW"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340</a:t>
                      </a:r>
                    </a:p>
                  </a:txBody>
                  <a:tcPr marT="45714" marB="45714"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38357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800" b="0" i="0" u="none" strike="noStrike" cap="none" normalizeH="0" baseline="0" dirty="0">
                          <a:ln>
                            <a:noFill/>
                          </a:ln>
                          <a:solidFill>
                            <a:schemeClr val="tx1"/>
                          </a:solidFill>
                          <a:effectLst/>
                          <a:latin typeface="Times New Roman" pitchFamily="18" charset="0"/>
                          <a:ea typeface="標楷體" pitchFamily="65" charset="-120"/>
                        </a:rPr>
                        <a:t>(Macro)</a:t>
                      </a:r>
                      <a:endParaRPr kumimoji="1" lang="zh-TW" altLang="en-US" sz="1800" b="0" i="0" u="none" strike="noStrike" cap="none" normalizeH="0" baseline="0" dirty="0">
                        <a:ln>
                          <a:noFill/>
                        </a:ln>
                        <a:solidFill>
                          <a:schemeClr val="tx1"/>
                        </a:solidFill>
                        <a:effectLst/>
                        <a:latin typeface="Times New Roman" pitchFamily="18" charset="0"/>
                        <a:ea typeface="標楷體" pitchFamily="65" charset="-120"/>
                      </a:endParaRPr>
                    </a:p>
                  </a:txBody>
                  <a:tcPr marT="45714" marB="45714"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1800" b="0" i="0" u="none" strike="noStrike" cap="none" normalizeH="0" baseline="0">
                          <a:ln>
                            <a:noFill/>
                          </a:ln>
                          <a:solidFill>
                            <a:schemeClr val="tx1"/>
                          </a:solidFill>
                          <a:effectLst/>
                          <a:latin typeface="Times New Roman" pitchFamily="18" charset="0"/>
                          <a:ea typeface="標楷體" pitchFamily="65" charset="-120"/>
                        </a:rPr>
                        <a:t>硝酸鈣</a:t>
                      </a:r>
                    </a:p>
                  </a:txBody>
                  <a:tcPr marT="45714" marB="45714"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Ca(NO</a:t>
                      </a:r>
                      <a:r>
                        <a:rPr kumimoji="1" lang="en-US" altLang="zh-TW" sz="1800" b="0" i="0" u="none" strike="noStrike" cap="none" normalizeH="0" baseline="-30000">
                          <a:ln>
                            <a:noFill/>
                          </a:ln>
                          <a:solidFill>
                            <a:schemeClr val="tx1"/>
                          </a:solidFill>
                          <a:effectLst/>
                          <a:latin typeface="Times New Roman" pitchFamily="18" charset="0"/>
                          <a:ea typeface="標楷體" pitchFamily="65" charset="-120"/>
                        </a:rPr>
                        <a:t>3</a:t>
                      </a: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a:t>
                      </a:r>
                      <a:r>
                        <a:rPr kumimoji="1" lang="en-US" altLang="zh-TW" sz="1800" b="0" i="0" u="none" strike="noStrike" cap="none" normalizeH="0" baseline="-30000">
                          <a:ln>
                            <a:noFill/>
                          </a:ln>
                          <a:solidFill>
                            <a:schemeClr val="tx1"/>
                          </a:solidFill>
                          <a:effectLst/>
                          <a:latin typeface="Times New Roman" pitchFamily="18" charset="0"/>
                          <a:ea typeface="標楷體" pitchFamily="65" charset="-120"/>
                        </a:rPr>
                        <a:t>2</a:t>
                      </a:r>
                      <a:r>
                        <a:rPr kumimoji="1" lang="zh-TW" altLang="en-US" sz="1800" b="0" i="0" u="none" strike="noStrike" cap="none" normalizeH="0" baseline="0">
                          <a:ln>
                            <a:noFill/>
                          </a:ln>
                          <a:solidFill>
                            <a:schemeClr val="tx1"/>
                          </a:solidFill>
                          <a:effectLst/>
                          <a:latin typeface="Times New Roman" pitchFamily="18" charset="0"/>
                          <a:ea typeface="標楷體" pitchFamily="65" charset="-120"/>
                        </a:rPr>
                        <a:t>．</a:t>
                      </a: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4H</a:t>
                      </a:r>
                      <a:r>
                        <a:rPr kumimoji="1" lang="en-US" altLang="zh-TW" sz="1800" b="0" i="0" u="none" strike="noStrike" cap="none" normalizeH="0" baseline="-30000">
                          <a:ln>
                            <a:noFill/>
                          </a:ln>
                          <a:solidFill>
                            <a:schemeClr val="tx1"/>
                          </a:solidFill>
                          <a:effectLst/>
                          <a:latin typeface="Times New Roman" pitchFamily="18" charset="0"/>
                          <a:ea typeface="標楷體" pitchFamily="65" charset="-120"/>
                        </a:rPr>
                        <a:t>2</a:t>
                      </a: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O</a:t>
                      </a:r>
                    </a:p>
                  </a:txBody>
                  <a:tcPr marT="45714" marB="45714"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2080</a:t>
                      </a: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38357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1800" b="0" i="0" u="none" strike="noStrike" cap="none" normalizeH="0" baseline="0" dirty="0">
                        <a:ln>
                          <a:noFill/>
                        </a:ln>
                        <a:solidFill>
                          <a:schemeClr val="tx1"/>
                        </a:solidFill>
                        <a:effectLst/>
                        <a:latin typeface="Times New Roman" pitchFamily="18" charset="0"/>
                        <a:ea typeface="標楷體" pitchFamily="65" charset="-120"/>
                      </a:endParaRPr>
                    </a:p>
                  </a:txBody>
                  <a:tcPr marT="45714" marB="45714"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1800" b="0" i="0" u="none" strike="noStrike" cap="none" normalizeH="0" baseline="0">
                          <a:ln>
                            <a:noFill/>
                          </a:ln>
                          <a:solidFill>
                            <a:schemeClr val="tx1"/>
                          </a:solidFill>
                          <a:effectLst/>
                          <a:latin typeface="Times New Roman" pitchFamily="18" charset="0"/>
                          <a:ea typeface="標楷體" pitchFamily="65" charset="-120"/>
                        </a:rPr>
                        <a:t>硝酸鉀</a:t>
                      </a:r>
                    </a:p>
                  </a:txBody>
                  <a:tcPr marT="45714" marB="45714"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KNO</a:t>
                      </a:r>
                      <a:r>
                        <a:rPr kumimoji="1" lang="en-US" altLang="zh-TW" sz="1800" b="0" i="0" u="none" strike="noStrike" cap="none" normalizeH="0" baseline="-30000">
                          <a:ln>
                            <a:noFill/>
                          </a:ln>
                          <a:solidFill>
                            <a:schemeClr val="tx1"/>
                          </a:solidFill>
                          <a:effectLst/>
                          <a:latin typeface="Times New Roman" pitchFamily="18" charset="0"/>
                          <a:ea typeface="標楷體" pitchFamily="65" charset="-120"/>
                        </a:rPr>
                        <a:t>3</a:t>
                      </a:r>
                      <a:endParaRPr kumimoji="1" lang="en-US" altLang="zh-TW"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chemeClr val="tx1"/>
                          </a:solidFill>
                          <a:effectLst/>
                          <a:latin typeface="Times New Roman" pitchFamily="18" charset="0"/>
                          <a:ea typeface="標楷體" pitchFamily="65" charset="-120"/>
                        </a:rPr>
                        <a:t>1100</a:t>
                      </a: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383570">
                <a:tc>
                  <a:txBody>
                    <a:bodyPr/>
                    <a:lstStyle/>
                    <a:p>
                      <a:pPr marL="342900" marR="0" lvl="0" indent="-342900" algn="l" defTabSz="914400" rtl="0" eaLnBrk="0" fontAlgn="ctr"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chemeClr val="tx1"/>
                          </a:solidFill>
                          <a:effectLst/>
                          <a:latin typeface="Times New Roman" pitchFamily="18" charset="0"/>
                          <a:ea typeface="標楷體" pitchFamily="65" charset="-120"/>
                        </a:rPr>
                        <a:t>　</a:t>
                      </a:r>
                    </a:p>
                  </a:txBody>
                  <a:tcPr marT="45714" marB="45714" anchor="ctr"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1800" b="0" i="0" u="none" strike="noStrike" cap="none" normalizeH="0" baseline="0">
                          <a:ln>
                            <a:noFill/>
                          </a:ln>
                          <a:solidFill>
                            <a:schemeClr val="tx1"/>
                          </a:solidFill>
                          <a:effectLst/>
                          <a:latin typeface="Times New Roman" pitchFamily="18" charset="0"/>
                          <a:ea typeface="標楷體" pitchFamily="65" charset="-120"/>
                        </a:rPr>
                        <a:t>　</a:t>
                      </a:r>
                    </a:p>
                  </a:txBody>
                  <a:tcPr marT="45714" marB="45714"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1800" b="0" i="0" u="none" strike="noStrike" cap="none" normalizeH="0" baseline="0">
                          <a:ln>
                            <a:noFill/>
                          </a:ln>
                          <a:solidFill>
                            <a:schemeClr val="tx1"/>
                          </a:solidFill>
                          <a:effectLst/>
                          <a:latin typeface="Times New Roman" pitchFamily="18" charset="0"/>
                          <a:ea typeface="標楷體" pitchFamily="65" charset="-120"/>
                        </a:rPr>
                        <a:t>　</a:t>
                      </a:r>
                    </a:p>
                  </a:txBody>
                  <a:tcPr marT="45714" marB="45714"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rgbClr val="FF0000"/>
                          </a:solidFill>
                          <a:effectLst/>
                          <a:latin typeface="Times New Roman" pitchFamily="18" charset="0"/>
                          <a:ea typeface="標楷體" pitchFamily="65" charset="-120"/>
                        </a:rPr>
                        <a:t>g/4L</a:t>
                      </a:r>
                    </a:p>
                  </a:txBody>
                  <a:tcPr marT="45714" marB="45714"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83570">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chemeClr val="tx1"/>
                          </a:solidFill>
                          <a:effectLst/>
                          <a:latin typeface="Times New Roman" pitchFamily="18" charset="0"/>
                          <a:ea typeface="標楷體" pitchFamily="65" charset="-120"/>
                        </a:rPr>
                        <a:t>Stock B</a:t>
                      </a:r>
                    </a:p>
                  </a:txBody>
                  <a:tcPr marT="45714" marB="45714" anchor="ctr"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1800" b="0" i="0" u="none" strike="noStrike" cap="none" normalizeH="0" baseline="0">
                          <a:ln>
                            <a:noFill/>
                          </a:ln>
                          <a:solidFill>
                            <a:schemeClr val="tx1"/>
                          </a:solidFill>
                          <a:effectLst/>
                          <a:latin typeface="Times New Roman" pitchFamily="18" charset="0"/>
                          <a:ea typeface="標楷體" pitchFamily="65" charset="-120"/>
                        </a:rPr>
                        <a:t>硫酸鎂</a:t>
                      </a:r>
                    </a:p>
                  </a:txBody>
                  <a:tcPr marT="45714" marB="45714"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MgSO</a:t>
                      </a:r>
                      <a:r>
                        <a:rPr kumimoji="1" lang="en-US" altLang="zh-TW" sz="1800" b="0" i="0" u="none" strike="noStrike" cap="none" normalizeH="0" baseline="-30000">
                          <a:ln>
                            <a:noFill/>
                          </a:ln>
                          <a:solidFill>
                            <a:srgbClr val="000000"/>
                          </a:solidFill>
                          <a:effectLst/>
                          <a:latin typeface="Times New Roman" pitchFamily="18" charset="0"/>
                          <a:ea typeface="標楷體" pitchFamily="65" charset="-120"/>
                        </a:rPr>
                        <a:t>4‧</a:t>
                      </a:r>
                      <a:r>
                        <a:rPr kumimoji="1" lang="en-US" altLang="zh-TW" sz="1800" b="0" i="0" u="none" strike="noStrike" cap="none" normalizeH="0" baseline="0">
                          <a:ln>
                            <a:noFill/>
                          </a:ln>
                          <a:solidFill>
                            <a:srgbClr val="000000"/>
                          </a:solidFill>
                          <a:effectLst/>
                          <a:latin typeface="Times New Roman" pitchFamily="18" charset="0"/>
                          <a:ea typeface="標楷體" pitchFamily="65" charset="-120"/>
                        </a:rPr>
                        <a:t>7H</a:t>
                      </a:r>
                      <a:r>
                        <a:rPr kumimoji="1" lang="en-US" altLang="zh-TW" sz="1800" b="0" i="0" u="none" strike="noStrike" cap="none" normalizeH="0" baseline="-30000">
                          <a:ln>
                            <a:noFill/>
                          </a:ln>
                          <a:solidFill>
                            <a:srgbClr val="000000"/>
                          </a:solidFill>
                          <a:effectLst/>
                          <a:latin typeface="Times New Roman" pitchFamily="18" charset="0"/>
                          <a:ea typeface="標楷體" pitchFamily="65" charset="-120"/>
                        </a:rPr>
                        <a:t>2</a:t>
                      </a:r>
                      <a:r>
                        <a:rPr kumimoji="1" lang="en-US" altLang="zh-TW" sz="1800" b="0" i="0" u="none" strike="noStrike" cap="none" normalizeH="0" baseline="0">
                          <a:ln>
                            <a:noFill/>
                          </a:ln>
                          <a:solidFill>
                            <a:srgbClr val="000000"/>
                          </a:solidFill>
                          <a:effectLst/>
                          <a:latin typeface="Times New Roman" pitchFamily="18" charset="0"/>
                          <a:ea typeface="標楷體" pitchFamily="65" charset="-120"/>
                        </a:rPr>
                        <a:t>O</a:t>
                      </a:r>
                      <a:endParaRPr kumimoji="1" lang="en-US" altLang="zh-TW"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492</a:t>
                      </a:r>
                    </a:p>
                  </a:txBody>
                  <a:tcPr marT="45714" marB="45714"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38357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zh-TW" sz="1800" b="0" i="0" u="none" strike="noStrike" cap="none" normalizeH="0" baseline="0" dirty="0">
                          <a:ln>
                            <a:noFill/>
                          </a:ln>
                          <a:solidFill>
                            <a:schemeClr val="tx1"/>
                          </a:solidFill>
                          <a:effectLst/>
                          <a:latin typeface="Times New Roman" pitchFamily="18" charset="0"/>
                          <a:ea typeface="標楷體" pitchFamily="65" charset="-120"/>
                        </a:rPr>
                        <a:t>(Micro)</a:t>
                      </a:r>
                      <a:endParaRPr kumimoji="1" lang="zh-TW" altLang="en-US" sz="1800" b="0" i="0" u="none" strike="noStrike" cap="none" normalizeH="0" baseline="0" dirty="0">
                        <a:ln>
                          <a:noFill/>
                        </a:ln>
                        <a:solidFill>
                          <a:schemeClr val="tx1"/>
                        </a:solidFill>
                        <a:effectLst/>
                        <a:latin typeface="Times New Roman" pitchFamily="18" charset="0"/>
                        <a:ea typeface="標楷體" pitchFamily="65" charset="-120"/>
                      </a:endParaRPr>
                    </a:p>
                  </a:txBody>
                  <a:tcPr marT="45714" marB="45714"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1800" b="0" i="0" u="none" strike="noStrike" cap="none" normalizeH="0" baseline="0">
                          <a:ln>
                            <a:noFill/>
                          </a:ln>
                          <a:solidFill>
                            <a:schemeClr val="tx1"/>
                          </a:solidFill>
                          <a:effectLst/>
                          <a:latin typeface="Times New Roman" pitchFamily="18" charset="0"/>
                          <a:ea typeface="標楷體" pitchFamily="65" charset="-120"/>
                        </a:rPr>
                        <a:t>硫酸錳</a:t>
                      </a:r>
                    </a:p>
                  </a:txBody>
                  <a:tcPr marT="45714" marB="45714"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MnSO</a:t>
                      </a:r>
                      <a:r>
                        <a:rPr kumimoji="1" lang="en-US" altLang="zh-TW" sz="1800" b="0" i="0" u="none" strike="noStrike" cap="none" normalizeH="0" baseline="-30000">
                          <a:ln>
                            <a:noFill/>
                          </a:ln>
                          <a:solidFill>
                            <a:srgbClr val="000000"/>
                          </a:solidFill>
                          <a:effectLst/>
                          <a:latin typeface="Times New Roman" pitchFamily="18" charset="0"/>
                          <a:ea typeface="標楷體" pitchFamily="65" charset="-120"/>
                        </a:rPr>
                        <a:t>4</a:t>
                      </a:r>
                      <a:r>
                        <a:rPr kumimoji="1" lang="zh-TW" altLang="en-US" sz="1800" b="0" i="0" u="none" strike="noStrike" cap="none" normalizeH="0" baseline="-30000">
                          <a:ln>
                            <a:noFill/>
                          </a:ln>
                          <a:solidFill>
                            <a:srgbClr val="000000"/>
                          </a:solidFill>
                          <a:effectLst/>
                          <a:latin typeface="Times New Roman" pitchFamily="18" charset="0"/>
                          <a:ea typeface="標楷體" pitchFamily="65" charset="-120"/>
                        </a:rPr>
                        <a:t>．</a:t>
                      </a:r>
                      <a:r>
                        <a:rPr kumimoji="1" lang="en-US" altLang="zh-TW" sz="1800" b="0" i="0" u="none" strike="noStrike" cap="none" normalizeH="0" baseline="0">
                          <a:ln>
                            <a:noFill/>
                          </a:ln>
                          <a:solidFill>
                            <a:srgbClr val="000000"/>
                          </a:solidFill>
                          <a:effectLst/>
                          <a:latin typeface="Times New Roman" pitchFamily="18" charset="0"/>
                          <a:ea typeface="標楷體" pitchFamily="65" charset="-120"/>
                        </a:rPr>
                        <a:t>4H</a:t>
                      </a:r>
                      <a:r>
                        <a:rPr kumimoji="1" lang="en-US" altLang="zh-TW" sz="1800" b="0" i="0" u="none" strike="noStrike" cap="none" normalizeH="0" baseline="-30000">
                          <a:ln>
                            <a:noFill/>
                          </a:ln>
                          <a:solidFill>
                            <a:srgbClr val="000000"/>
                          </a:solidFill>
                          <a:effectLst/>
                          <a:latin typeface="Times New Roman" pitchFamily="18" charset="0"/>
                          <a:ea typeface="標楷體" pitchFamily="65" charset="-120"/>
                        </a:rPr>
                        <a:t>2</a:t>
                      </a:r>
                      <a:r>
                        <a:rPr kumimoji="1" lang="en-US" altLang="zh-TW" sz="1800" b="0" i="0" u="none" strike="noStrike" cap="none" normalizeH="0" baseline="0">
                          <a:ln>
                            <a:noFill/>
                          </a:ln>
                          <a:solidFill>
                            <a:srgbClr val="000000"/>
                          </a:solidFill>
                          <a:effectLst/>
                          <a:latin typeface="Times New Roman" pitchFamily="18" charset="0"/>
                          <a:ea typeface="標楷體" pitchFamily="65" charset="-120"/>
                        </a:rPr>
                        <a:t>O</a:t>
                      </a:r>
                      <a:endParaRPr kumimoji="1" lang="en-US" altLang="zh-TW"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2.48</a:t>
                      </a: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38357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1800" b="0" i="0" u="none" strike="noStrike" cap="none" normalizeH="0" baseline="0">
                          <a:ln>
                            <a:noFill/>
                          </a:ln>
                          <a:solidFill>
                            <a:schemeClr val="tx1"/>
                          </a:solidFill>
                          <a:effectLst/>
                          <a:latin typeface="Times New Roman" pitchFamily="18" charset="0"/>
                          <a:ea typeface="標楷體" pitchFamily="65" charset="-120"/>
                        </a:rPr>
                        <a:t>硼酸</a:t>
                      </a:r>
                    </a:p>
                  </a:txBody>
                  <a:tcPr marT="45714" marB="45714"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H</a:t>
                      </a:r>
                      <a:r>
                        <a:rPr kumimoji="1" lang="en-US" altLang="zh-TW" sz="1800" b="0" i="0" u="none" strike="noStrike" cap="none" normalizeH="0" baseline="-30000">
                          <a:ln>
                            <a:noFill/>
                          </a:ln>
                          <a:solidFill>
                            <a:srgbClr val="000000"/>
                          </a:solidFill>
                          <a:effectLst/>
                          <a:latin typeface="Times New Roman" pitchFamily="18" charset="0"/>
                          <a:ea typeface="標楷體" pitchFamily="65" charset="-120"/>
                        </a:rPr>
                        <a:t>3</a:t>
                      </a:r>
                      <a:r>
                        <a:rPr kumimoji="1" lang="en-US" altLang="zh-TW" sz="1800" b="0" i="0" u="none" strike="noStrike" cap="none" normalizeH="0" baseline="0">
                          <a:ln>
                            <a:noFill/>
                          </a:ln>
                          <a:solidFill>
                            <a:srgbClr val="000000"/>
                          </a:solidFill>
                          <a:effectLst/>
                          <a:latin typeface="Times New Roman" pitchFamily="18" charset="0"/>
                          <a:ea typeface="標楷體" pitchFamily="65" charset="-120"/>
                        </a:rPr>
                        <a:t>BO</a:t>
                      </a:r>
                      <a:r>
                        <a:rPr kumimoji="1" lang="en-US" altLang="zh-TW" sz="1800" b="0" i="0" u="none" strike="noStrike" cap="none" normalizeH="0" baseline="-30000">
                          <a:ln>
                            <a:noFill/>
                          </a:ln>
                          <a:solidFill>
                            <a:srgbClr val="000000"/>
                          </a:solidFill>
                          <a:effectLst/>
                          <a:latin typeface="Times New Roman" pitchFamily="18" charset="0"/>
                          <a:ea typeface="標楷體" pitchFamily="65" charset="-120"/>
                        </a:rPr>
                        <a:t>3</a:t>
                      </a:r>
                      <a:endParaRPr kumimoji="1" lang="en-US" altLang="zh-TW"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6.2</a:t>
                      </a: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38357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1800" b="0" i="0" u="none" strike="noStrike" cap="none" normalizeH="0" baseline="0">
                          <a:ln>
                            <a:noFill/>
                          </a:ln>
                          <a:solidFill>
                            <a:schemeClr val="tx1"/>
                          </a:solidFill>
                          <a:effectLst/>
                          <a:latin typeface="Times New Roman" pitchFamily="18" charset="0"/>
                          <a:ea typeface="標楷體" pitchFamily="65" charset="-120"/>
                        </a:rPr>
                        <a:t>硫酸銅</a:t>
                      </a:r>
                    </a:p>
                  </a:txBody>
                  <a:tcPr marT="45714" marB="45714"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CuSO</a:t>
                      </a:r>
                      <a:r>
                        <a:rPr kumimoji="1" lang="en-US" altLang="zh-TW" sz="1800" b="0" i="0" u="none" strike="noStrike" cap="none" normalizeH="0" baseline="-30000">
                          <a:ln>
                            <a:noFill/>
                          </a:ln>
                          <a:solidFill>
                            <a:srgbClr val="000000"/>
                          </a:solidFill>
                          <a:effectLst/>
                          <a:latin typeface="Times New Roman" pitchFamily="18" charset="0"/>
                          <a:ea typeface="標楷體" pitchFamily="65" charset="-120"/>
                        </a:rPr>
                        <a:t>4</a:t>
                      </a:r>
                      <a:r>
                        <a:rPr kumimoji="1" lang="zh-TW" altLang="en-US" sz="1800" b="0" i="0" u="none" strike="noStrike" cap="none" normalizeH="0" baseline="0">
                          <a:ln>
                            <a:noFill/>
                          </a:ln>
                          <a:solidFill>
                            <a:srgbClr val="000000"/>
                          </a:solidFill>
                          <a:effectLst/>
                          <a:latin typeface="Times New Roman" pitchFamily="18" charset="0"/>
                          <a:ea typeface="標楷體" pitchFamily="65" charset="-120"/>
                        </a:rPr>
                        <a:t>．</a:t>
                      </a:r>
                      <a:r>
                        <a:rPr kumimoji="1" lang="en-US" altLang="zh-TW" sz="1800" b="0" i="0" u="none" strike="noStrike" cap="none" normalizeH="0" baseline="0">
                          <a:ln>
                            <a:noFill/>
                          </a:ln>
                          <a:solidFill>
                            <a:srgbClr val="000000"/>
                          </a:solidFill>
                          <a:effectLst/>
                          <a:latin typeface="Times New Roman" pitchFamily="18" charset="0"/>
                          <a:ea typeface="標楷體" pitchFamily="65" charset="-120"/>
                        </a:rPr>
                        <a:t>5H</a:t>
                      </a:r>
                      <a:r>
                        <a:rPr kumimoji="1" lang="en-US" altLang="zh-TW" sz="1800" b="0" i="0" u="none" strike="noStrike" cap="none" normalizeH="0" baseline="-30000">
                          <a:ln>
                            <a:noFill/>
                          </a:ln>
                          <a:solidFill>
                            <a:srgbClr val="000000"/>
                          </a:solidFill>
                          <a:effectLst/>
                          <a:latin typeface="Times New Roman" pitchFamily="18" charset="0"/>
                          <a:ea typeface="標楷體" pitchFamily="65" charset="-120"/>
                        </a:rPr>
                        <a:t>2</a:t>
                      </a:r>
                      <a:r>
                        <a:rPr kumimoji="1" lang="en-US" altLang="zh-TW" sz="1800" b="0" i="0" u="none" strike="noStrike" cap="none" normalizeH="0" baseline="0">
                          <a:ln>
                            <a:noFill/>
                          </a:ln>
                          <a:solidFill>
                            <a:srgbClr val="000000"/>
                          </a:solidFill>
                          <a:effectLst/>
                          <a:latin typeface="Times New Roman" pitchFamily="18" charset="0"/>
                          <a:ea typeface="標楷體" pitchFamily="65" charset="-120"/>
                        </a:rPr>
                        <a:t>O</a:t>
                      </a:r>
                      <a:endParaRPr kumimoji="1" lang="en-US" altLang="zh-TW"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0.48</a:t>
                      </a: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9"/>
                  </a:ext>
                </a:extLst>
              </a:tr>
              <a:tr h="38357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1800" b="0" i="0" u="none" strike="noStrike" cap="none" normalizeH="0" baseline="0">
                          <a:ln>
                            <a:noFill/>
                          </a:ln>
                          <a:solidFill>
                            <a:schemeClr val="tx1"/>
                          </a:solidFill>
                          <a:effectLst/>
                          <a:latin typeface="Times New Roman" pitchFamily="18" charset="0"/>
                          <a:ea typeface="標楷體" pitchFamily="65" charset="-120"/>
                        </a:rPr>
                        <a:t>硫酸鋅</a:t>
                      </a:r>
                    </a:p>
                  </a:txBody>
                  <a:tcPr marT="45714" marB="45714"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ZnSO</a:t>
                      </a:r>
                      <a:r>
                        <a:rPr kumimoji="1" lang="en-US" altLang="zh-TW" sz="1800" b="0" i="0" u="none" strike="noStrike" cap="none" normalizeH="0" baseline="-30000">
                          <a:ln>
                            <a:noFill/>
                          </a:ln>
                          <a:solidFill>
                            <a:srgbClr val="000000"/>
                          </a:solidFill>
                          <a:effectLst/>
                          <a:latin typeface="Times New Roman" pitchFamily="18" charset="0"/>
                          <a:ea typeface="標楷體" pitchFamily="65" charset="-120"/>
                        </a:rPr>
                        <a:t>4</a:t>
                      </a:r>
                      <a:r>
                        <a:rPr kumimoji="1" lang="zh-TW" altLang="en-US" sz="1800" b="0" i="0" u="none" strike="noStrike" cap="none" normalizeH="0" baseline="0">
                          <a:ln>
                            <a:noFill/>
                          </a:ln>
                          <a:solidFill>
                            <a:srgbClr val="000000"/>
                          </a:solidFill>
                          <a:effectLst/>
                          <a:latin typeface="Times New Roman" pitchFamily="18" charset="0"/>
                          <a:ea typeface="標楷體" pitchFamily="65" charset="-120"/>
                        </a:rPr>
                        <a:t>．</a:t>
                      </a:r>
                      <a:r>
                        <a:rPr kumimoji="1" lang="en-US" altLang="zh-TW" sz="1800" b="0" i="0" u="none" strike="noStrike" cap="none" normalizeH="0" baseline="0">
                          <a:ln>
                            <a:noFill/>
                          </a:ln>
                          <a:solidFill>
                            <a:srgbClr val="000000"/>
                          </a:solidFill>
                          <a:effectLst/>
                          <a:latin typeface="Times New Roman" pitchFamily="18" charset="0"/>
                          <a:ea typeface="標楷體" pitchFamily="65" charset="-120"/>
                        </a:rPr>
                        <a:t>7H</a:t>
                      </a:r>
                      <a:r>
                        <a:rPr kumimoji="1" lang="en-US" altLang="zh-TW" sz="1800" b="0" i="0" u="none" strike="noStrike" cap="none" normalizeH="0" baseline="-30000">
                          <a:ln>
                            <a:noFill/>
                          </a:ln>
                          <a:solidFill>
                            <a:srgbClr val="000000"/>
                          </a:solidFill>
                          <a:effectLst/>
                          <a:latin typeface="Times New Roman" pitchFamily="18" charset="0"/>
                          <a:ea typeface="標楷體" pitchFamily="65" charset="-120"/>
                        </a:rPr>
                        <a:t>2</a:t>
                      </a:r>
                      <a:r>
                        <a:rPr kumimoji="1" lang="en-US" altLang="zh-TW" sz="1800" b="0" i="0" u="none" strike="noStrike" cap="none" normalizeH="0" baseline="0">
                          <a:ln>
                            <a:noFill/>
                          </a:ln>
                          <a:solidFill>
                            <a:srgbClr val="000000"/>
                          </a:solidFill>
                          <a:effectLst/>
                          <a:latin typeface="Times New Roman" pitchFamily="18" charset="0"/>
                          <a:ea typeface="標楷體" pitchFamily="65" charset="-120"/>
                        </a:rPr>
                        <a:t>O</a:t>
                      </a:r>
                      <a:endParaRPr kumimoji="1" lang="en-US" altLang="zh-TW"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1.2</a:t>
                      </a: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0"/>
                  </a:ext>
                </a:extLst>
              </a:tr>
              <a:tr h="38357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1800" b="0" i="0" u="none" strike="noStrike" cap="none" normalizeH="0" baseline="0">
                          <a:ln>
                            <a:noFill/>
                          </a:ln>
                          <a:solidFill>
                            <a:schemeClr val="tx1"/>
                          </a:solidFill>
                          <a:effectLst/>
                          <a:latin typeface="Times New Roman" pitchFamily="18" charset="0"/>
                          <a:ea typeface="標楷體" pitchFamily="65" charset="-120"/>
                        </a:rPr>
                        <a:t>鉬酸銨</a:t>
                      </a:r>
                    </a:p>
                  </a:txBody>
                  <a:tcPr marT="45714" marB="45714"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(NH</a:t>
                      </a:r>
                      <a:r>
                        <a:rPr kumimoji="1" lang="en-US" altLang="zh-TW" sz="1800" b="0" i="0" u="none" strike="noStrike" cap="none" normalizeH="0" baseline="-30000">
                          <a:ln>
                            <a:noFill/>
                          </a:ln>
                          <a:solidFill>
                            <a:srgbClr val="000000"/>
                          </a:solidFill>
                          <a:effectLst/>
                          <a:latin typeface="Times New Roman" pitchFamily="18" charset="0"/>
                          <a:ea typeface="標楷體" pitchFamily="65" charset="-120"/>
                        </a:rPr>
                        <a:t>4</a:t>
                      </a:r>
                      <a:r>
                        <a:rPr kumimoji="1" lang="en-US" altLang="zh-TW" sz="1800" b="0" i="0" u="none" strike="noStrike" cap="none" normalizeH="0" baseline="0">
                          <a:ln>
                            <a:noFill/>
                          </a:ln>
                          <a:solidFill>
                            <a:srgbClr val="000000"/>
                          </a:solidFill>
                          <a:effectLst/>
                          <a:latin typeface="Times New Roman" pitchFamily="18" charset="0"/>
                          <a:ea typeface="標楷體" pitchFamily="65" charset="-120"/>
                        </a:rPr>
                        <a:t>)</a:t>
                      </a:r>
                      <a:r>
                        <a:rPr kumimoji="1" lang="en-US" altLang="zh-TW" sz="1800" b="0" i="0" u="none" strike="noStrike" cap="none" normalizeH="0" baseline="-30000">
                          <a:ln>
                            <a:noFill/>
                          </a:ln>
                          <a:solidFill>
                            <a:srgbClr val="000000"/>
                          </a:solidFill>
                          <a:effectLst/>
                          <a:latin typeface="Times New Roman" pitchFamily="18" charset="0"/>
                          <a:ea typeface="標楷體" pitchFamily="65" charset="-120"/>
                        </a:rPr>
                        <a:t>6</a:t>
                      </a:r>
                      <a:r>
                        <a:rPr kumimoji="1" lang="en-US" altLang="zh-TW" sz="1800" b="0" i="0" u="none" strike="noStrike" cap="none" normalizeH="0" baseline="0">
                          <a:ln>
                            <a:noFill/>
                          </a:ln>
                          <a:solidFill>
                            <a:srgbClr val="000000"/>
                          </a:solidFill>
                          <a:effectLst/>
                          <a:latin typeface="Times New Roman" pitchFamily="18" charset="0"/>
                          <a:ea typeface="標楷體" pitchFamily="65" charset="-120"/>
                        </a:rPr>
                        <a:t>Mo</a:t>
                      </a:r>
                      <a:r>
                        <a:rPr kumimoji="1" lang="en-US" altLang="zh-TW" sz="1800" b="0" i="0" u="none" strike="noStrike" cap="none" normalizeH="0" baseline="-30000">
                          <a:ln>
                            <a:noFill/>
                          </a:ln>
                          <a:solidFill>
                            <a:srgbClr val="000000"/>
                          </a:solidFill>
                          <a:effectLst/>
                          <a:latin typeface="Times New Roman" pitchFamily="18" charset="0"/>
                          <a:ea typeface="標楷體" pitchFamily="65" charset="-120"/>
                        </a:rPr>
                        <a:t>7</a:t>
                      </a:r>
                      <a:r>
                        <a:rPr kumimoji="1" lang="en-US" altLang="zh-TW" sz="1800" b="0" i="0" u="none" strike="noStrike" cap="none" normalizeH="0" baseline="0">
                          <a:ln>
                            <a:noFill/>
                          </a:ln>
                          <a:solidFill>
                            <a:srgbClr val="000000"/>
                          </a:solidFill>
                          <a:effectLst/>
                          <a:latin typeface="Times New Roman" pitchFamily="18" charset="0"/>
                          <a:ea typeface="標楷體" pitchFamily="65" charset="-120"/>
                        </a:rPr>
                        <a:t>O</a:t>
                      </a:r>
                      <a:r>
                        <a:rPr kumimoji="1" lang="en-US" altLang="zh-TW" sz="1800" b="0" i="0" u="none" strike="noStrike" cap="none" normalizeH="0" baseline="-30000">
                          <a:ln>
                            <a:noFill/>
                          </a:ln>
                          <a:solidFill>
                            <a:srgbClr val="000000"/>
                          </a:solidFill>
                          <a:effectLst/>
                          <a:latin typeface="Times New Roman" pitchFamily="18" charset="0"/>
                          <a:ea typeface="標楷體" pitchFamily="65" charset="-120"/>
                        </a:rPr>
                        <a:t>24</a:t>
                      </a:r>
                      <a:r>
                        <a:rPr kumimoji="1" lang="zh-TW" altLang="en-US" sz="1800" b="0" i="0" u="none" strike="noStrike" cap="none" normalizeH="0" baseline="0">
                          <a:ln>
                            <a:noFill/>
                          </a:ln>
                          <a:solidFill>
                            <a:srgbClr val="000000"/>
                          </a:solidFill>
                          <a:effectLst/>
                          <a:latin typeface="Times New Roman" pitchFamily="18" charset="0"/>
                          <a:ea typeface="標楷體" pitchFamily="65" charset="-120"/>
                        </a:rPr>
                        <a:t>．</a:t>
                      </a:r>
                      <a:r>
                        <a:rPr kumimoji="1" lang="en-US" altLang="zh-TW" sz="1800" b="0" i="0" u="none" strike="noStrike" cap="none" normalizeH="0" baseline="0">
                          <a:ln>
                            <a:noFill/>
                          </a:ln>
                          <a:solidFill>
                            <a:srgbClr val="000000"/>
                          </a:solidFill>
                          <a:effectLst/>
                          <a:latin typeface="Times New Roman" pitchFamily="18" charset="0"/>
                          <a:ea typeface="標楷體" pitchFamily="65" charset="-120"/>
                        </a:rPr>
                        <a:t>4H</a:t>
                      </a:r>
                      <a:r>
                        <a:rPr kumimoji="1" lang="en-US" altLang="zh-TW" sz="1800" b="0" i="0" u="none" strike="noStrike" cap="none" normalizeH="0" baseline="-30000">
                          <a:ln>
                            <a:noFill/>
                          </a:ln>
                          <a:solidFill>
                            <a:srgbClr val="000000"/>
                          </a:solidFill>
                          <a:effectLst/>
                          <a:latin typeface="Times New Roman" pitchFamily="18" charset="0"/>
                          <a:ea typeface="標楷體" pitchFamily="65" charset="-120"/>
                        </a:rPr>
                        <a:t>2</a:t>
                      </a:r>
                      <a:r>
                        <a:rPr kumimoji="1" lang="en-US" altLang="zh-TW" sz="1800" b="0" i="0" u="none" strike="noStrike" cap="none" normalizeH="0" baseline="0">
                          <a:ln>
                            <a:noFill/>
                          </a:ln>
                          <a:solidFill>
                            <a:srgbClr val="000000"/>
                          </a:solidFill>
                          <a:effectLst/>
                          <a:latin typeface="Times New Roman" pitchFamily="18" charset="0"/>
                          <a:ea typeface="標楷體" pitchFamily="65" charset="-120"/>
                        </a:rPr>
                        <a:t>O</a:t>
                      </a:r>
                      <a:endParaRPr kumimoji="1" lang="en-US" altLang="zh-TW"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0.02</a:t>
                      </a: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1"/>
                  </a:ext>
                </a:extLst>
              </a:tr>
              <a:tr h="38357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cap="flat">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FF0000"/>
                          </a:solidFill>
                          <a:effectLst/>
                          <a:latin typeface="Times New Roman" pitchFamily="18" charset="0"/>
                          <a:ea typeface="標楷體" pitchFamily="65" charset="-120"/>
                        </a:rPr>
                        <a:t>螯合鐵</a:t>
                      </a:r>
                    </a:p>
                  </a:txBody>
                  <a:tcPr marT="45714" marB="45714"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chemeClr val="tx1"/>
                          </a:solidFill>
                          <a:effectLst/>
                          <a:latin typeface="Times New Roman" pitchFamily="18" charset="0"/>
                          <a:ea typeface="標楷體" pitchFamily="65" charset="-120"/>
                        </a:rPr>
                        <a:t>EDTA</a:t>
                      </a:r>
                      <a:r>
                        <a:rPr kumimoji="1" lang="en-US" altLang="zh-TW" sz="1800" b="0" i="0" u="none" strike="noStrike" cap="none" normalizeH="0" baseline="-25000" dirty="0">
                          <a:ln>
                            <a:noFill/>
                          </a:ln>
                          <a:solidFill>
                            <a:schemeClr val="tx1"/>
                          </a:solidFill>
                          <a:effectLst/>
                          <a:latin typeface="Times New Roman" pitchFamily="18" charset="0"/>
                          <a:ea typeface="標楷體" pitchFamily="65" charset="-120"/>
                        </a:rPr>
                        <a:t>2</a:t>
                      </a:r>
                      <a:r>
                        <a:rPr kumimoji="1" lang="en-US" altLang="zh-TW" sz="1800" b="0" i="0" u="none" strike="noStrike" cap="none" normalizeH="0" baseline="0" dirty="0">
                          <a:ln>
                            <a:noFill/>
                          </a:ln>
                          <a:solidFill>
                            <a:schemeClr val="tx1"/>
                          </a:solidFill>
                          <a:effectLst/>
                          <a:latin typeface="Times New Roman" pitchFamily="18" charset="0"/>
                          <a:ea typeface="標楷體" pitchFamily="65" charset="-120"/>
                        </a:rPr>
                        <a:t>Fe</a:t>
                      </a:r>
                    </a:p>
                  </a:txBody>
                  <a:tcPr marT="45714" marB="45714"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8.46</a:t>
                      </a:r>
                    </a:p>
                  </a:txBody>
                  <a:tcPr marT="45714" marB="45714" anchor="ct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2"/>
                  </a:ext>
                </a:extLst>
              </a:tr>
              <a:tr h="383570">
                <a:tc gridSpan="4">
                  <a:txBody>
                    <a:bodyPr/>
                    <a:lstStyle/>
                    <a:p>
                      <a:pPr marL="342900" marR="0" lvl="0" indent="-342900" algn="l"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rgbClr val="FF0000"/>
                          </a:solidFill>
                          <a:effectLst/>
                          <a:latin typeface="Times New Roman" pitchFamily="18" charset="0"/>
                          <a:ea typeface="標楷體" pitchFamily="65" charset="-120"/>
                        </a:rPr>
                        <a:t>add</a:t>
                      </a:r>
                      <a:r>
                        <a:rPr kumimoji="1" lang="zh-TW" altLang="en-US" sz="1800" b="0" i="0" u="none" strike="noStrike" cap="none" normalizeH="0" baseline="0" dirty="0">
                          <a:ln>
                            <a:noFill/>
                          </a:ln>
                          <a:solidFill>
                            <a:srgbClr val="FF0000"/>
                          </a:solidFill>
                          <a:effectLst/>
                          <a:latin typeface="Times New Roman" pitchFamily="18" charset="0"/>
                          <a:ea typeface="標楷體" pitchFamily="65" charset="-120"/>
                        </a:rPr>
                        <a:t> </a:t>
                      </a:r>
                      <a:r>
                        <a:rPr kumimoji="1" lang="en-US" altLang="zh-TW" sz="1800" b="0" i="0" u="none" strike="noStrike" cap="none" normalizeH="0" baseline="0" dirty="0">
                          <a:ln>
                            <a:noFill/>
                          </a:ln>
                          <a:solidFill>
                            <a:srgbClr val="FF0000"/>
                          </a:solidFill>
                          <a:effectLst/>
                          <a:latin typeface="Times New Roman" pitchFamily="18" charset="0"/>
                          <a:ea typeface="標楷體" pitchFamily="65" charset="-120"/>
                        </a:rPr>
                        <a:t>5 ml</a:t>
                      </a:r>
                      <a:r>
                        <a:rPr kumimoji="1" lang="zh-TW" altLang="en-US" sz="1800" b="0" i="0" u="none" strike="noStrike" cap="none" normalizeH="0" baseline="0" dirty="0">
                          <a:ln>
                            <a:noFill/>
                          </a:ln>
                          <a:solidFill>
                            <a:srgbClr val="FF0000"/>
                          </a:solidFill>
                          <a:effectLst/>
                          <a:latin typeface="Times New Roman" pitchFamily="18" charset="0"/>
                          <a:ea typeface="標楷體" pitchFamily="65" charset="-120"/>
                        </a:rPr>
                        <a:t> </a:t>
                      </a:r>
                      <a:r>
                        <a:rPr kumimoji="1" lang="en-US" altLang="zh-TW" sz="1800" b="0" i="0" u="none" strike="noStrike" cap="none" normalizeH="0" baseline="0" dirty="0">
                          <a:ln>
                            <a:noFill/>
                          </a:ln>
                          <a:solidFill>
                            <a:srgbClr val="FF0000"/>
                          </a:solidFill>
                          <a:effectLst/>
                          <a:latin typeface="Times New Roman" pitchFamily="18" charset="0"/>
                          <a:ea typeface="標楷體" pitchFamily="65" charset="-120"/>
                        </a:rPr>
                        <a:t>A(Macro) and 2 ml B(micro) in 1 L of water</a:t>
                      </a:r>
                      <a:r>
                        <a:rPr kumimoji="1" lang="zh-TW" altLang="en-US" sz="1800" b="0" i="0" u="none" strike="noStrike" cap="none" normalizeH="0" baseline="0" dirty="0">
                          <a:ln>
                            <a:noFill/>
                          </a:ln>
                          <a:solidFill>
                            <a:srgbClr val="FF0000"/>
                          </a:solidFill>
                          <a:effectLst/>
                          <a:latin typeface="Times New Roman" pitchFamily="18" charset="0"/>
                          <a:ea typeface="標楷體" pitchFamily="65" charset="-120"/>
                        </a:rPr>
                        <a:t> </a:t>
                      </a:r>
                    </a:p>
                  </a:txBody>
                  <a:tcPr marT="45714" marB="45714" anchor="ctr" horzOverflow="overflow">
                    <a:lnL cap="flat">
                      <a:noFill/>
                    </a:lnL>
                    <a:lnR>
                      <a:noFill/>
                    </a:lnR>
                    <a:lnT>
                      <a:noFill/>
                    </a:lnT>
                    <a:lnB>
                      <a:noFill/>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1800" b="0" i="0" u="none" strike="noStrike" cap="none" normalizeH="0" baseline="0">
                        <a:ln>
                          <a:noFill/>
                        </a:ln>
                        <a:solidFill>
                          <a:schemeClr val="tx1"/>
                        </a:solidFill>
                        <a:effectLst/>
                        <a:latin typeface="Times New Roman" pitchFamily="18" charset="0"/>
                        <a:ea typeface="標楷體" pitchFamily="65" charset="-120"/>
                      </a:endParaRPr>
                    </a:p>
                  </a:txBody>
                  <a:tcPr marT="45714" marB="45714"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13"/>
                  </a:ext>
                </a:extLst>
              </a:tr>
              <a:tr h="671257">
                <a:tc gridSpan="4">
                  <a:txBody>
                    <a:bodyPr/>
                    <a:lstStyle/>
                    <a:p>
                      <a:pPr marL="342900" marR="0" lvl="0" indent="-342900" algn="l" defTabSz="914400" rtl="0" eaLnBrk="0" fontAlgn="ctr"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Bradley, P. And Tabares, C.H.M., 2000, Spreading Simplified Hydroponics</a:t>
                      </a:r>
                      <a:r>
                        <a:rPr kumimoji="1" lang="zh-TW" altLang="en-US" sz="1800" b="0" i="0" u="none" strike="noStrike" cap="none" normalizeH="0" baseline="0">
                          <a:ln>
                            <a:noFill/>
                          </a:ln>
                          <a:solidFill>
                            <a:schemeClr val="tx1"/>
                          </a:solidFill>
                          <a:effectLst/>
                          <a:latin typeface="Times New Roman" pitchFamily="18" charset="0"/>
                          <a:ea typeface="標楷體" pitchFamily="65" charset="-120"/>
                        </a:rPr>
                        <a:t>：</a:t>
                      </a:r>
                      <a:r>
                        <a:rPr kumimoji="1" lang="en-US" altLang="zh-TW" sz="1800" b="0" i="0" u="none" strike="noStrike" cap="none" normalizeH="0" baseline="0">
                          <a:ln>
                            <a:noFill/>
                          </a:ln>
                          <a:solidFill>
                            <a:schemeClr val="tx1"/>
                          </a:solidFill>
                          <a:effectLst/>
                          <a:latin typeface="Times New Roman" pitchFamily="18" charset="0"/>
                          <a:ea typeface="標楷體" pitchFamily="65" charset="-120"/>
                        </a:rPr>
                        <a:t>Home Hydroponic Gardens, Global Hydroponics Network, Corvallis, OR.</a:t>
                      </a:r>
                    </a:p>
                  </a:txBody>
                  <a:tcPr marT="45714" marB="45714" anchor="ctr" horzOverflow="overflow">
                    <a:lnL cap="flat">
                      <a:noFill/>
                    </a:lnL>
                    <a:lnR>
                      <a:noFill/>
                    </a:lnR>
                    <a:lnT>
                      <a:noFill/>
                    </a:lnT>
                    <a:lnB cap="flat">
                      <a:noFill/>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1800" b="0" i="0" u="none" strike="noStrike" cap="none" normalizeH="0" baseline="0" dirty="0">
                        <a:ln>
                          <a:noFill/>
                        </a:ln>
                        <a:solidFill>
                          <a:schemeClr val="tx1"/>
                        </a:solidFill>
                        <a:effectLst/>
                        <a:latin typeface="Times New Roman" pitchFamily="18" charset="0"/>
                        <a:ea typeface="標楷體" pitchFamily="65" charset="-120"/>
                      </a:endParaRPr>
                    </a:p>
                  </a:txBody>
                  <a:tcPr marT="45714" marB="45714"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57535048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216" name="Group 136"/>
          <p:cNvGraphicFramePr>
            <a:graphicFrameLocks noGrp="1"/>
          </p:cNvGraphicFramePr>
          <p:nvPr>
            <p:ph/>
            <p:extLst>
              <p:ext uri="{D42A27DB-BD31-4B8C-83A1-F6EECF244321}">
                <p14:modId xmlns:p14="http://schemas.microsoft.com/office/powerpoint/2010/main" val="4269008258"/>
              </p:ext>
            </p:extLst>
          </p:nvPr>
        </p:nvGraphicFramePr>
        <p:xfrm>
          <a:off x="1742858" y="260649"/>
          <a:ext cx="8893175" cy="6336701"/>
        </p:xfrm>
        <a:graphic>
          <a:graphicData uri="http://schemas.openxmlformats.org/drawingml/2006/table">
            <a:tbl>
              <a:tblPr/>
              <a:tblGrid>
                <a:gridCol w="973138">
                  <a:extLst>
                    <a:ext uri="{9D8B030D-6E8A-4147-A177-3AD203B41FA5}">
                      <a16:colId xmlns:a16="http://schemas.microsoft.com/office/drawing/2014/main" val="20000"/>
                    </a:ext>
                  </a:extLst>
                </a:gridCol>
                <a:gridCol w="1852612">
                  <a:extLst>
                    <a:ext uri="{9D8B030D-6E8A-4147-A177-3AD203B41FA5}">
                      <a16:colId xmlns:a16="http://schemas.microsoft.com/office/drawing/2014/main" val="20001"/>
                    </a:ext>
                  </a:extLst>
                </a:gridCol>
                <a:gridCol w="4343400">
                  <a:extLst>
                    <a:ext uri="{9D8B030D-6E8A-4147-A177-3AD203B41FA5}">
                      <a16:colId xmlns:a16="http://schemas.microsoft.com/office/drawing/2014/main" val="20002"/>
                    </a:ext>
                  </a:extLst>
                </a:gridCol>
                <a:gridCol w="1724025">
                  <a:extLst>
                    <a:ext uri="{9D8B030D-6E8A-4147-A177-3AD203B41FA5}">
                      <a16:colId xmlns:a16="http://schemas.microsoft.com/office/drawing/2014/main" val="20003"/>
                    </a:ext>
                  </a:extLst>
                </a:gridCol>
              </a:tblGrid>
              <a:tr h="589116">
                <a:tc gridSpan="4">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3200" b="0" i="0" u="none" strike="noStrike" cap="none" normalizeH="0" baseline="0" dirty="0">
                          <a:ln>
                            <a:noFill/>
                          </a:ln>
                          <a:solidFill>
                            <a:schemeClr val="tx1"/>
                          </a:solidFill>
                          <a:effectLst/>
                          <a:latin typeface="Times New Roman" pitchFamily="18" charset="0"/>
                          <a:ea typeface="標楷體" pitchFamily="65" charset="-120"/>
                        </a:rPr>
                        <a:t>Generic Hydroponic Recipe</a:t>
                      </a:r>
                      <a:endParaRPr kumimoji="1" lang="zh-TW" altLang="en-US" sz="3200" b="0" i="0" u="none" strike="noStrike" cap="none" normalizeH="0" baseline="0" dirty="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403079">
                <a:tc>
                  <a:txBody>
                    <a:bodyPr/>
                    <a:lstStyle/>
                    <a:p>
                      <a:pPr marL="342900" marR="0" lvl="0" indent="-342900" algn="l" defTabSz="914400" rtl="0" eaLnBrk="0" fontAlgn="ctr" latinLnBrk="0" hangingPunct="0">
                        <a:lnSpc>
                          <a:spcPct val="100000"/>
                        </a:lnSpc>
                        <a:spcBef>
                          <a:spcPct val="0"/>
                        </a:spcBef>
                        <a:spcAft>
                          <a:spcPct val="0"/>
                        </a:spcAft>
                        <a:buClrTx/>
                        <a:buSzTx/>
                        <a:buFontTx/>
                        <a:buNone/>
                        <a:tabLst/>
                      </a:pPr>
                      <a:r>
                        <a:rPr kumimoji="1" lang="zh-TW" altLang="en-US" sz="2000" b="0" i="0" u="none" strike="noStrike" cap="none" normalizeH="0" baseline="0">
                          <a:ln>
                            <a:noFill/>
                          </a:ln>
                          <a:solidFill>
                            <a:schemeClr val="tx1"/>
                          </a:solidFill>
                          <a:effectLst/>
                          <a:latin typeface="Times New Roman" pitchFamily="18" charset="0"/>
                          <a:ea typeface="標楷體" pitchFamily="65" charset="-120"/>
                        </a:rPr>
                        <a:t>　</a:t>
                      </a: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dirty="0">
                          <a:ln>
                            <a:noFill/>
                          </a:ln>
                          <a:solidFill>
                            <a:schemeClr val="tx1"/>
                          </a:solidFill>
                          <a:effectLst/>
                          <a:latin typeface="Times New Roman" pitchFamily="18" charset="0"/>
                          <a:ea typeface="標楷體" pitchFamily="65" charset="-120"/>
                        </a:rPr>
                        <a:t>Compound</a:t>
                      </a:r>
                      <a:endParaRPr kumimoji="1" lang="zh-TW" altLang="en-US" sz="2000" b="0" i="0" u="none" strike="noStrike" cap="none" normalizeH="0" baseline="0" dirty="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rPr>
                        <a:t>g/100L</a:t>
                      </a: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3079">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A</a:t>
                      </a: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2000" b="0" i="0" u="none" strike="noStrike" cap="none" normalizeH="0" baseline="0">
                          <a:ln>
                            <a:noFill/>
                          </a:ln>
                          <a:solidFill>
                            <a:schemeClr val="tx1"/>
                          </a:solidFill>
                          <a:effectLst/>
                          <a:latin typeface="Times New Roman" pitchFamily="18" charset="0"/>
                          <a:ea typeface="標楷體" pitchFamily="65" charset="-120"/>
                        </a:rPr>
                        <a:t>硝酸鈣</a:t>
                      </a: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Ca(NO</a:t>
                      </a:r>
                      <a:r>
                        <a:rPr kumimoji="1" lang="en-US" altLang="zh-TW" sz="2000" b="0" i="0" u="none" strike="noStrike" cap="none" normalizeH="0" baseline="-30000">
                          <a:ln>
                            <a:noFill/>
                          </a:ln>
                          <a:solidFill>
                            <a:schemeClr val="tx1"/>
                          </a:solidFill>
                          <a:effectLst/>
                          <a:latin typeface="Times New Roman" pitchFamily="18" charset="0"/>
                          <a:ea typeface="標楷體" pitchFamily="65" charset="-120"/>
                        </a:rPr>
                        <a:t>3</a:t>
                      </a: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a:t>
                      </a:r>
                      <a:r>
                        <a:rPr kumimoji="1" lang="en-US" altLang="zh-TW" sz="2000" b="0" i="0" u="none" strike="noStrike" cap="none" normalizeH="0" baseline="-30000">
                          <a:ln>
                            <a:noFill/>
                          </a:ln>
                          <a:solidFill>
                            <a:schemeClr val="tx1"/>
                          </a:solidFill>
                          <a:effectLst/>
                          <a:latin typeface="Times New Roman" pitchFamily="18" charset="0"/>
                          <a:ea typeface="標楷體" pitchFamily="65" charset="-120"/>
                        </a:rPr>
                        <a:t>2</a:t>
                      </a:r>
                      <a:r>
                        <a:rPr kumimoji="1" lang="zh-TW" altLang="en-US" sz="2000" b="0" i="0" u="none" strike="noStrike" cap="none" normalizeH="0" baseline="0">
                          <a:ln>
                            <a:noFill/>
                          </a:ln>
                          <a:solidFill>
                            <a:schemeClr val="tx1"/>
                          </a:solidFill>
                          <a:effectLst/>
                          <a:latin typeface="Times New Roman" pitchFamily="18" charset="0"/>
                          <a:ea typeface="標楷體" pitchFamily="65" charset="-120"/>
                        </a:rPr>
                        <a:t>．</a:t>
                      </a: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4H</a:t>
                      </a:r>
                      <a:r>
                        <a:rPr kumimoji="1" lang="en-US" altLang="zh-TW" sz="2000" b="0" i="0" u="none" strike="noStrike" cap="none" normalizeH="0" baseline="-30000">
                          <a:ln>
                            <a:noFill/>
                          </a:ln>
                          <a:solidFill>
                            <a:schemeClr val="tx1"/>
                          </a:solidFill>
                          <a:effectLst/>
                          <a:latin typeface="Times New Roman" pitchFamily="18" charset="0"/>
                          <a:ea typeface="標楷體" pitchFamily="65" charset="-120"/>
                        </a:rPr>
                        <a:t>2</a:t>
                      </a: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O</a:t>
                      </a: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13110</a:t>
                      </a: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r h="40307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2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2000" b="0" i="0" u="none" strike="noStrike" cap="none" normalizeH="0" baseline="0">
                          <a:ln>
                            <a:noFill/>
                          </a:ln>
                          <a:solidFill>
                            <a:schemeClr val="tx1"/>
                          </a:solidFill>
                          <a:effectLst/>
                          <a:latin typeface="Times New Roman" pitchFamily="18" charset="0"/>
                          <a:ea typeface="標楷體" pitchFamily="65" charset="-120"/>
                        </a:rPr>
                        <a:t>硝酸鉀</a:t>
                      </a: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KNO</a:t>
                      </a:r>
                      <a:r>
                        <a:rPr kumimoji="1" lang="en-US" altLang="zh-TW" sz="2000" b="0" i="0" u="none" strike="noStrike" cap="none" normalizeH="0" baseline="-30000">
                          <a:ln>
                            <a:noFill/>
                          </a:ln>
                          <a:solidFill>
                            <a:schemeClr val="tx1"/>
                          </a:solidFill>
                          <a:effectLst/>
                          <a:latin typeface="Times New Roman" pitchFamily="18" charset="0"/>
                          <a:ea typeface="標楷體" pitchFamily="65" charset="-120"/>
                        </a:rPr>
                        <a:t>3</a:t>
                      </a:r>
                      <a:endParaRPr kumimoji="1" lang="en-US" altLang="zh-TW" sz="2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2557</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403079">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2000" b="0" i="0" u="none" strike="noStrike" cap="none" normalizeH="0" baseline="0">
                          <a:ln>
                            <a:noFill/>
                          </a:ln>
                          <a:solidFill>
                            <a:schemeClr val="tx1"/>
                          </a:solidFill>
                          <a:effectLst/>
                          <a:latin typeface="Times New Roman" pitchFamily="18" charset="0"/>
                          <a:ea typeface="標楷體" pitchFamily="65" charset="-120"/>
                        </a:rPr>
                        <a:t>　</a:t>
                      </a: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0000"/>
                          </a:solidFill>
                          <a:effectLst/>
                          <a:latin typeface="Times New Roman" pitchFamily="18" charset="0"/>
                          <a:ea typeface="標楷體" pitchFamily="65" charset="-120"/>
                        </a:rPr>
                        <a:t>螯合鐵</a:t>
                      </a: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dirty="0">
                          <a:ln>
                            <a:noFill/>
                          </a:ln>
                          <a:solidFill>
                            <a:schemeClr val="tx1"/>
                          </a:solidFill>
                          <a:effectLst/>
                          <a:latin typeface="Times New Roman" pitchFamily="18" charset="0"/>
                          <a:ea typeface="標楷體" pitchFamily="65" charset="-120"/>
                        </a:rPr>
                        <a:t>EDTA</a:t>
                      </a:r>
                      <a:r>
                        <a:rPr kumimoji="1" lang="en-US" altLang="zh-TW" sz="2000" b="0" i="0" u="none" strike="noStrike" cap="none" normalizeH="0" baseline="-25000" dirty="0">
                          <a:ln>
                            <a:noFill/>
                          </a:ln>
                          <a:solidFill>
                            <a:schemeClr val="tx1"/>
                          </a:solidFill>
                          <a:effectLst/>
                          <a:latin typeface="Times New Roman" pitchFamily="18" charset="0"/>
                          <a:ea typeface="標楷體" pitchFamily="65" charset="-120"/>
                        </a:rPr>
                        <a:t>2</a:t>
                      </a:r>
                      <a:r>
                        <a:rPr kumimoji="1" lang="en-US" altLang="zh-TW" sz="2000" b="0" i="0" u="none" strike="noStrike" cap="none" normalizeH="0" baseline="0" dirty="0">
                          <a:ln>
                            <a:noFill/>
                          </a:ln>
                          <a:solidFill>
                            <a:schemeClr val="tx1"/>
                          </a:solidFill>
                          <a:effectLst/>
                          <a:latin typeface="Times New Roman" pitchFamily="18" charset="0"/>
                          <a:ea typeface="標楷體" pitchFamily="65" charset="-120"/>
                        </a:rPr>
                        <a:t>Fe</a:t>
                      </a: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500</a:t>
                      </a: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3079">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B</a:t>
                      </a: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2000" b="0" i="0" u="none" strike="noStrike" cap="none" normalizeH="0" baseline="0">
                          <a:ln>
                            <a:noFill/>
                          </a:ln>
                          <a:solidFill>
                            <a:schemeClr val="tx1"/>
                          </a:solidFill>
                          <a:effectLst/>
                          <a:latin typeface="Times New Roman" pitchFamily="18" charset="0"/>
                          <a:ea typeface="標楷體" pitchFamily="65" charset="-120"/>
                        </a:rPr>
                        <a:t>硝酸鉀</a:t>
                      </a: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KNO</a:t>
                      </a:r>
                      <a:r>
                        <a:rPr kumimoji="1" lang="en-US" altLang="zh-TW" sz="2000" b="0" i="0" u="none" strike="noStrike" cap="none" normalizeH="0" baseline="-30000">
                          <a:ln>
                            <a:noFill/>
                          </a:ln>
                          <a:solidFill>
                            <a:schemeClr val="tx1"/>
                          </a:solidFill>
                          <a:effectLst/>
                          <a:latin typeface="Times New Roman" pitchFamily="18" charset="0"/>
                          <a:ea typeface="標楷體" pitchFamily="65" charset="-120"/>
                        </a:rPr>
                        <a:t>3</a:t>
                      </a:r>
                      <a:endParaRPr kumimoji="1" lang="en-US" altLang="zh-TW" sz="2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2557</a:t>
                      </a: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5"/>
                  </a:ext>
                </a:extLst>
              </a:tr>
              <a:tr h="40307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2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2000" b="0" i="0" u="none" strike="noStrike" cap="none" normalizeH="0" baseline="0">
                          <a:ln>
                            <a:noFill/>
                          </a:ln>
                          <a:solidFill>
                            <a:schemeClr val="tx1"/>
                          </a:solidFill>
                          <a:effectLst/>
                          <a:latin typeface="Times New Roman" pitchFamily="18" charset="0"/>
                          <a:ea typeface="標楷體" pitchFamily="65" charset="-120"/>
                        </a:rPr>
                        <a:t>磷酸鉀</a:t>
                      </a: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KH</a:t>
                      </a:r>
                      <a:r>
                        <a:rPr kumimoji="1" lang="en-US" altLang="zh-TW" sz="2000" b="0" i="0" u="none" strike="noStrike" cap="none" normalizeH="0" baseline="-30000">
                          <a:ln>
                            <a:noFill/>
                          </a:ln>
                          <a:solidFill>
                            <a:srgbClr val="000000"/>
                          </a:solidFill>
                          <a:effectLst/>
                          <a:latin typeface="Times New Roman" pitchFamily="18" charset="0"/>
                          <a:ea typeface="標楷體" pitchFamily="65" charset="-120"/>
                        </a:rPr>
                        <a:t>2</a:t>
                      </a:r>
                      <a:r>
                        <a:rPr kumimoji="1" lang="en-US" altLang="zh-TW" sz="2000" b="0" i="0" u="none" strike="noStrike" cap="none" normalizeH="0" baseline="0">
                          <a:ln>
                            <a:noFill/>
                          </a:ln>
                          <a:solidFill>
                            <a:srgbClr val="000000"/>
                          </a:solidFill>
                          <a:effectLst/>
                          <a:latin typeface="Times New Roman" pitchFamily="18" charset="0"/>
                          <a:ea typeface="標楷體" pitchFamily="65" charset="-120"/>
                        </a:rPr>
                        <a:t>PO</a:t>
                      </a:r>
                      <a:r>
                        <a:rPr kumimoji="1" lang="en-US" altLang="zh-TW" sz="2000" b="0" i="0" u="none" strike="noStrike" cap="none" normalizeH="0" baseline="-30000">
                          <a:ln>
                            <a:noFill/>
                          </a:ln>
                          <a:solidFill>
                            <a:srgbClr val="000000"/>
                          </a:solidFill>
                          <a:effectLst/>
                          <a:latin typeface="Times New Roman" pitchFamily="18" charset="0"/>
                          <a:ea typeface="標楷體" pitchFamily="65" charset="-120"/>
                        </a:rPr>
                        <a:t>4</a:t>
                      </a:r>
                      <a:endParaRPr kumimoji="1" lang="en-US" altLang="zh-TW" sz="2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3567</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40307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2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2000" b="0" i="0" u="none" strike="noStrike" cap="none" normalizeH="0" baseline="0">
                          <a:ln>
                            <a:noFill/>
                          </a:ln>
                          <a:solidFill>
                            <a:schemeClr val="tx1"/>
                          </a:solidFill>
                          <a:effectLst/>
                          <a:latin typeface="Times New Roman" pitchFamily="18" charset="0"/>
                          <a:ea typeface="標楷體" pitchFamily="65" charset="-120"/>
                        </a:rPr>
                        <a:t>硫酸鎂</a:t>
                      </a: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MgSO</a:t>
                      </a:r>
                      <a:r>
                        <a:rPr kumimoji="1" lang="en-US" altLang="zh-TW" sz="2000" b="0" i="0" u="none" strike="noStrike" cap="none" normalizeH="0" baseline="-30000">
                          <a:ln>
                            <a:noFill/>
                          </a:ln>
                          <a:solidFill>
                            <a:srgbClr val="000000"/>
                          </a:solidFill>
                          <a:effectLst/>
                          <a:latin typeface="Times New Roman" pitchFamily="18" charset="0"/>
                          <a:ea typeface="標楷體" pitchFamily="65" charset="-120"/>
                        </a:rPr>
                        <a:t>4‧</a:t>
                      </a:r>
                      <a:r>
                        <a:rPr kumimoji="1" lang="en-US" altLang="zh-TW" sz="2000" b="0" i="0" u="none" strike="noStrike" cap="none" normalizeH="0" baseline="0">
                          <a:ln>
                            <a:noFill/>
                          </a:ln>
                          <a:solidFill>
                            <a:srgbClr val="000000"/>
                          </a:solidFill>
                          <a:effectLst/>
                          <a:latin typeface="Times New Roman" pitchFamily="18" charset="0"/>
                          <a:ea typeface="標楷體" pitchFamily="65" charset="-120"/>
                        </a:rPr>
                        <a:t>7H</a:t>
                      </a:r>
                      <a:r>
                        <a:rPr kumimoji="1" lang="en-US" altLang="zh-TW" sz="2000" b="0" i="0" u="none" strike="noStrike" cap="none" normalizeH="0" baseline="-30000">
                          <a:ln>
                            <a:noFill/>
                          </a:ln>
                          <a:solidFill>
                            <a:srgbClr val="000000"/>
                          </a:solidFill>
                          <a:effectLst/>
                          <a:latin typeface="Times New Roman" pitchFamily="18" charset="0"/>
                          <a:ea typeface="標楷體" pitchFamily="65" charset="-120"/>
                        </a:rPr>
                        <a:t>2</a:t>
                      </a:r>
                      <a:r>
                        <a:rPr kumimoji="1" lang="en-US" altLang="zh-TW" sz="2000" b="0" i="0" u="none" strike="noStrike" cap="none" normalizeH="0" baseline="0">
                          <a:ln>
                            <a:noFill/>
                          </a:ln>
                          <a:solidFill>
                            <a:srgbClr val="000000"/>
                          </a:solidFill>
                          <a:effectLst/>
                          <a:latin typeface="Times New Roman" pitchFamily="18" charset="0"/>
                          <a:ea typeface="標楷體" pitchFamily="65" charset="-120"/>
                        </a:rPr>
                        <a:t>O</a:t>
                      </a:r>
                      <a:endParaRPr kumimoji="1" lang="en-US" altLang="zh-TW" sz="2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6625</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40307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2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2000" b="0" i="0" u="none" strike="noStrike" cap="none" normalizeH="0" baseline="0">
                          <a:ln>
                            <a:noFill/>
                          </a:ln>
                          <a:solidFill>
                            <a:schemeClr val="tx1"/>
                          </a:solidFill>
                          <a:effectLst/>
                          <a:latin typeface="Times New Roman" pitchFamily="18" charset="0"/>
                          <a:ea typeface="標楷體" pitchFamily="65" charset="-120"/>
                        </a:rPr>
                        <a:t>硫酸錳</a:t>
                      </a: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MnSO</a:t>
                      </a:r>
                      <a:r>
                        <a:rPr kumimoji="1" lang="en-US" altLang="zh-TW" sz="2000" b="0" i="0" u="none" strike="noStrike" cap="none" normalizeH="0" baseline="-30000">
                          <a:ln>
                            <a:noFill/>
                          </a:ln>
                          <a:solidFill>
                            <a:srgbClr val="000000"/>
                          </a:solidFill>
                          <a:effectLst/>
                          <a:latin typeface="Times New Roman" pitchFamily="18" charset="0"/>
                          <a:ea typeface="標楷體" pitchFamily="65" charset="-120"/>
                        </a:rPr>
                        <a:t>4</a:t>
                      </a:r>
                      <a:r>
                        <a:rPr kumimoji="1" lang="zh-TW" altLang="en-US" sz="2000" b="0" i="0" u="none" strike="noStrike" cap="none" normalizeH="0" baseline="-30000">
                          <a:ln>
                            <a:noFill/>
                          </a:ln>
                          <a:solidFill>
                            <a:srgbClr val="000000"/>
                          </a:solidFill>
                          <a:effectLst/>
                          <a:latin typeface="Times New Roman" pitchFamily="18" charset="0"/>
                          <a:ea typeface="標楷體" pitchFamily="65" charset="-120"/>
                        </a:rPr>
                        <a:t>．</a:t>
                      </a:r>
                      <a:r>
                        <a:rPr kumimoji="1" lang="en-US" altLang="zh-TW" sz="2000" b="0" i="0" u="none" strike="noStrike" cap="none" normalizeH="0" baseline="0">
                          <a:ln>
                            <a:noFill/>
                          </a:ln>
                          <a:solidFill>
                            <a:srgbClr val="000000"/>
                          </a:solidFill>
                          <a:effectLst/>
                          <a:latin typeface="Times New Roman" pitchFamily="18" charset="0"/>
                          <a:ea typeface="標楷體" pitchFamily="65" charset="-120"/>
                        </a:rPr>
                        <a:t>4H</a:t>
                      </a:r>
                      <a:r>
                        <a:rPr kumimoji="1" lang="en-US" altLang="zh-TW" sz="2000" b="0" i="0" u="none" strike="noStrike" cap="none" normalizeH="0" baseline="-30000">
                          <a:ln>
                            <a:noFill/>
                          </a:ln>
                          <a:solidFill>
                            <a:srgbClr val="000000"/>
                          </a:solidFill>
                          <a:effectLst/>
                          <a:latin typeface="Times New Roman" pitchFamily="18" charset="0"/>
                          <a:ea typeface="標楷體" pitchFamily="65" charset="-120"/>
                        </a:rPr>
                        <a:t>2</a:t>
                      </a:r>
                      <a:r>
                        <a:rPr kumimoji="1" lang="en-US" altLang="zh-TW" sz="2000" b="0" i="0" u="none" strike="noStrike" cap="none" normalizeH="0" baseline="0">
                          <a:ln>
                            <a:noFill/>
                          </a:ln>
                          <a:solidFill>
                            <a:srgbClr val="000000"/>
                          </a:solidFill>
                          <a:effectLst/>
                          <a:latin typeface="Times New Roman" pitchFamily="18" charset="0"/>
                          <a:ea typeface="標楷體" pitchFamily="65" charset="-120"/>
                        </a:rPr>
                        <a:t>O</a:t>
                      </a:r>
                      <a:endParaRPr kumimoji="1" lang="en-US" altLang="zh-TW" sz="2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121</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40307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2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2000" b="0" i="0" u="none" strike="noStrike" cap="none" normalizeH="0" baseline="0">
                          <a:ln>
                            <a:noFill/>
                          </a:ln>
                          <a:solidFill>
                            <a:schemeClr val="tx1"/>
                          </a:solidFill>
                          <a:effectLst/>
                          <a:latin typeface="Times New Roman" pitchFamily="18" charset="0"/>
                          <a:ea typeface="標楷體" pitchFamily="65" charset="-120"/>
                        </a:rPr>
                        <a:t>硫酸鋅</a:t>
                      </a: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ZnSO</a:t>
                      </a:r>
                      <a:r>
                        <a:rPr kumimoji="1" lang="en-US" altLang="zh-TW" sz="2000" b="0" i="0" u="none" strike="noStrike" cap="none" normalizeH="0" baseline="-30000">
                          <a:ln>
                            <a:noFill/>
                          </a:ln>
                          <a:solidFill>
                            <a:srgbClr val="000000"/>
                          </a:solidFill>
                          <a:effectLst/>
                          <a:latin typeface="Times New Roman" pitchFamily="18" charset="0"/>
                          <a:ea typeface="標楷體" pitchFamily="65" charset="-120"/>
                        </a:rPr>
                        <a:t>4</a:t>
                      </a:r>
                      <a:r>
                        <a:rPr kumimoji="1" lang="zh-TW" altLang="en-US" sz="2000" b="0" i="0" u="none" strike="noStrike" cap="none" normalizeH="0" baseline="0">
                          <a:ln>
                            <a:noFill/>
                          </a:ln>
                          <a:solidFill>
                            <a:srgbClr val="000000"/>
                          </a:solidFill>
                          <a:effectLst/>
                          <a:latin typeface="Times New Roman" pitchFamily="18" charset="0"/>
                          <a:ea typeface="標楷體" pitchFamily="65" charset="-120"/>
                        </a:rPr>
                        <a:t>．</a:t>
                      </a:r>
                      <a:r>
                        <a:rPr kumimoji="1" lang="en-US" altLang="zh-TW" sz="2000" b="0" i="0" u="none" strike="noStrike" cap="none" normalizeH="0" baseline="0">
                          <a:ln>
                            <a:noFill/>
                          </a:ln>
                          <a:solidFill>
                            <a:srgbClr val="000000"/>
                          </a:solidFill>
                          <a:effectLst/>
                          <a:latin typeface="Times New Roman" pitchFamily="18" charset="0"/>
                          <a:ea typeface="標楷體" pitchFamily="65" charset="-120"/>
                        </a:rPr>
                        <a:t>7H</a:t>
                      </a:r>
                      <a:r>
                        <a:rPr kumimoji="1" lang="en-US" altLang="zh-TW" sz="2000" b="0" i="0" u="none" strike="noStrike" cap="none" normalizeH="0" baseline="-30000">
                          <a:ln>
                            <a:noFill/>
                          </a:ln>
                          <a:solidFill>
                            <a:srgbClr val="000000"/>
                          </a:solidFill>
                          <a:effectLst/>
                          <a:latin typeface="Times New Roman" pitchFamily="18" charset="0"/>
                          <a:ea typeface="標楷體" pitchFamily="65" charset="-120"/>
                        </a:rPr>
                        <a:t>2</a:t>
                      </a:r>
                      <a:r>
                        <a:rPr kumimoji="1" lang="en-US" altLang="zh-TW" sz="2000" b="0" i="0" u="none" strike="noStrike" cap="none" normalizeH="0" baseline="0">
                          <a:ln>
                            <a:noFill/>
                          </a:ln>
                          <a:solidFill>
                            <a:srgbClr val="000000"/>
                          </a:solidFill>
                          <a:effectLst/>
                          <a:latin typeface="Times New Roman" pitchFamily="18" charset="0"/>
                          <a:ea typeface="標楷體" pitchFamily="65" charset="-120"/>
                        </a:rPr>
                        <a:t>O</a:t>
                      </a:r>
                      <a:endParaRPr kumimoji="1" lang="en-US" altLang="zh-TW" sz="2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11</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r h="40307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2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2000" b="0" i="0" u="none" strike="noStrike" cap="none" normalizeH="0" baseline="0">
                          <a:ln>
                            <a:noFill/>
                          </a:ln>
                          <a:solidFill>
                            <a:schemeClr val="tx1"/>
                          </a:solidFill>
                          <a:effectLst/>
                          <a:latin typeface="Times New Roman" pitchFamily="18" charset="0"/>
                          <a:ea typeface="標楷體" pitchFamily="65" charset="-120"/>
                        </a:rPr>
                        <a:t>硼酸</a:t>
                      </a: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H</a:t>
                      </a:r>
                      <a:r>
                        <a:rPr kumimoji="1" lang="en-US" altLang="zh-TW" sz="2000" b="0" i="0" u="none" strike="noStrike" cap="none" normalizeH="0" baseline="-30000">
                          <a:ln>
                            <a:noFill/>
                          </a:ln>
                          <a:solidFill>
                            <a:srgbClr val="000000"/>
                          </a:solidFill>
                          <a:effectLst/>
                          <a:latin typeface="Times New Roman" pitchFamily="18" charset="0"/>
                          <a:ea typeface="標楷體" pitchFamily="65" charset="-120"/>
                        </a:rPr>
                        <a:t>3</a:t>
                      </a:r>
                      <a:r>
                        <a:rPr kumimoji="1" lang="en-US" altLang="zh-TW" sz="2000" b="0" i="0" u="none" strike="noStrike" cap="none" normalizeH="0" baseline="0">
                          <a:ln>
                            <a:noFill/>
                          </a:ln>
                          <a:solidFill>
                            <a:srgbClr val="000000"/>
                          </a:solidFill>
                          <a:effectLst/>
                          <a:latin typeface="Times New Roman" pitchFamily="18" charset="0"/>
                          <a:ea typeface="標楷體" pitchFamily="65" charset="-120"/>
                        </a:rPr>
                        <a:t>BO</a:t>
                      </a:r>
                      <a:r>
                        <a:rPr kumimoji="1" lang="en-US" altLang="zh-TW" sz="2000" b="0" i="0" u="none" strike="noStrike" cap="none" normalizeH="0" baseline="-30000">
                          <a:ln>
                            <a:noFill/>
                          </a:ln>
                          <a:solidFill>
                            <a:srgbClr val="000000"/>
                          </a:solidFill>
                          <a:effectLst/>
                          <a:latin typeface="Times New Roman" pitchFamily="18" charset="0"/>
                          <a:ea typeface="標楷體" pitchFamily="65" charset="-120"/>
                        </a:rPr>
                        <a:t>3</a:t>
                      </a:r>
                      <a:endParaRPr kumimoji="1" lang="en-US" altLang="zh-TW" sz="2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39</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0"/>
                  </a:ext>
                </a:extLst>
              </a:tr>
              <a:tr h="40307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2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2000" b="0" i="0" u="none" strike="noStrike" cap="none" normalizeH="0" baseline="0">
                          <a:ln>
                            <a:noFill/>
                          </a:ln>
                          <a:solidFill>
                            <a:schemeClr val="tx1"/>
                          </a:solidFill>
                          <a:effectLst/>
                          <a:latin typeface="Times New Roman" pitchFamily="18" charset="0"/>
                          <a:ea typeface="標楷體" pitchFamily="65" charset="-120"/>
                        </a:rPr>
                        <a:t>硫酸銅</a:t>
                      </a: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CuSO</a:t>
                      </a:r>
                      <a:r>
                        <a:rPr kumimoji="1" lang="en-US" altLang="zh-TW" sz="2000" b="0" i="0" u="none" strike="noStrike" cap="none" normalizeH="0" baseline="-30000">
                          <a:ln>
                            <a:noFill/>
                          </a:ln>
                          <a:solidFill>
                            <a:srgbClr val="000000"/>
                          </a:solidFill>
                          <a:effectLst/>
                          <a:latin typeface="Times New Roman" pitchFamily="18" charset="0"/>
                          <a:ea typeface="標楷體" pitchFamily="65" charset="-120"/>
                        </a:rPr>
                        <a:t>4</a:t>
                      </a:r>
                      <a:r>
                        <a:rPr kumimoji="1" lang="zh-TW" altLang="en-US" sz="2000" b="0" i="0" u="none" strike="noStrike" cap="none" normalizeH="0" baseline="0">
                          <a:ln>
                            <a:noFill/>
                          </a:ln>
                          <a:solidFill>
                            <a:srgbClr val="000000"/>
                          </a:solidFill>
                          <a:effectLst/>
                          <a:latin typeface="Times New Roman" pitchFamily="18" charset="0"/>
                          <a:ea typeface="標楷體" pitchFamily="65" charset="-120"/>
                        </a:rPr>
                        <a:t>．</a:t>
                      </a:r>
                      <a:r>
                        <a:rPr kumimoji="1" lang="en-US" altLang="zh-TW" sz="2000" b="0" i="0" u="none" strike="noStrike" cap="none" normalizeH="0" baseline="0">
                          <a:ln>
                            <a:noFill/>
                          </a:ln>
                          <a:solidFill>
                            <a:srgbClr val="000000"/>
                          </a:solidFill>
                          <a:effectLst/>
                          <a:latin typeface="Times New Roman" pitchFamily="18" charset="0"/>
                          <a:ea typeface="標楷體" pitchFamily="65" charset="-120"/>
                        </a:rPr>
                        <a:t>5H</a:t>
                      </a:r>
                      <a:r>
                        <a:rPr kumimoji="1" lang="en-US" altLang="zh-TW" sz="2000" b="0" i="0" u="none" strike="noStrike" cap="none" normalizeH="0" baseline="-30000">
                          <a:ln>
                            <a:noFill/>
                          </a:ln>
                          <a:solidFill>
                            <a:srgbClr val="000000"/>
                          </a:solidFill>
                          <a:effectLst/>
                          <a:latin typeface="Times New Roman" pitchFamily="18" charset="0"/>
                          <a:ea typeface="標楷體" pitchFamily="65" charset="-120"/>
                        </a:rPr>
                        <a:t>2</a:t>
                      </a:r>
                      <a:r>
                        <a:rPr kumimoji="1" lang="en-US" altLang="zh-TW" sz="2000" b="0" i="0" u="none" strike="noStrike" cap="none" normalizeH="0" baseline="0">
                          <a:ln>
                            <a:noFill/>
                          </a:ln>
                          <a:solidFill>
                            <a:srgbClr val="000000"/>
                          </a:solidFill>
                          <a:effectLst/>
                          <a:latin typeface="Times New Roman" pitchFamily="18" charset="0"/>
                          <a:ea typeface="標楷體" pitchFamily="65" charset="-120"/>
                        </a:rPr>
                        <a:t>O</a:t>
                      </a:r>
                      <a:endParaRPr kumimoji="1" lang="en-US" altLang="zh-TW" sz="2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3</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1"/>
                  </a:ext>
                </a:extLst>
              </a:tr>
              <a:tr h="40307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2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zh-TW" altLang="en-US" sz="2000" b="0" i="0" u="none" strike="noStrike" cap="none" normalizeH="0" baseline="0">
                          <a:ln>
                            <a:noFill/>
                          </a:ln>
                          <a:solidFill>
                            <a:schemeClr val="tx1"/>
                          </a:solidFill>
                          <a:effectLst/>
                          <a:latin typeface="Times New Roman" pitchFamily="18" charset="0"/>
                          <a:ea typeface="標楷體" pitchFamily="65" charset="-120"/>
                        </a:rPr>
                        <a:t>鉬酸銨</a:t>
                      </a: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(NH</a:t>
                      </a:r>
                      <a:r>
                        <a:rPr kumimoji="1" lang="en-US" altLang="zh-TW" sz="2000" b="0" i="0" u="none" strike="noStrike" cap="none" normalizeH="0" baseline="-30000">
                          <a:ln>
                            <a:noFill/>
                          </a:ln>
                          <a:solidFill>
                            <a:srgbClr val="000000"/>
                          </a:solidFill>
                          <a:effectLst/>
                          <a:latin typeface="Times New Roman" pitchFamily="18" charset="0"/>
                          <a:ea typeface="標楷體" pitchFamily="65" charset="-120"/>
                        </a:rPr>
                        <a:t>4</a:t>
                      </a:r>
                      <a:r>
                        <a:rPr kumimoji="1" lang="en-US" altLang="zh-TW" sz="2000" b="0" i="0" u="none" strike="noStrike" cap="none" normalizeH="0" baseline="0">
                          <a:ln>
                            <a:noFill/>
                          </a:ln>
                          <a:solidFill>
                            <a:srgbClr val="000000"/>
                          </a:solidFill>
                          <a:effectLst/>
                          <a:latin typeface="Times New Roman" pitchFamily="18" charset="0"/>
                          <a:ea typeface="標楷體" pitchFamily="65" charset="-120"/>
                        </a:rPr>
                        <a:t>)</a:t>
                      </a:r>
                      <a:r>
                        <a:rPr kumimoji="1" lang="en-US" altLang="zh-TW" sz="2000" b="0" i="0" u="none" strike="noStrike" cap="none" normalizeH="0" baseline="-30000">
                          <a:ln>
                            <a:noFill/>
                          </a:ln>
                          <a:solidFill>
                            <a:srgbClr val="000000"/>
                          </a:solidFill>
                          <a:effectLst/>
                          <a:latin typeface="Times New Roman" pitchFamily="18" charset="0"/>
                          <a:ea typeface="標楷體" pitchFamily="65" charset="-120"/>
                        </a:rPr>
                        <a:t>6</a:t>
                      </a:r>
                      <a:r>
                        <a:rPr kumimoji="1" lang="en-US" altLang="zh-TW" sz="2000" b="0" i="0" u="none" strike="noStrike" cap="none" normalizeH="0" baseline="0">
                          <a:ln>
                            <a:noFill/>
                          </a:ln>
                          <a:solidFill>
                            <a:srgbClr val="000000"/>
                          </a:solidFill>
                          <a:effectLst/>
                          <a:latin typeface="Times New Roman" pitchFamily="18" charset="0"/>
                          <a:ea typeface="標楷體" pitchFamily="65" charset="-120"/>
                        </a:rPr>
                        <a:t>Mo</a:t>
                      </a:r>
                      <a:r>
                        <a:rPr kumimoji="1" lang="en-US" altLang="zh-TW" sz="2000" b="0" i="0" u="none" strike="noStrike" cap="none" normalizeH="0" baseline="-30000">
                          <a:ln>
                            <a:noFill/>
                          </a:ln>
                          <a:solidFill>
                            <a:srgbClr val="000000"/>
                          </a:solidFill>
                          <a:effectLst/>
                          <a:latin typeface="Times New Roman" pitchFamily="18" charset="0"/>
                          <a:ea typeface="標楷體" pitchFamily="65" charset="-120"/>
                        </a:rPr>
                        <a:t>7</a:t>
                      </a:r>
                      <a:r>
                        <a:rPr kumimoji="1" lang="en-US" altLang="zh-TW" sz="2000" b="0" i="0" u="none" strike="noStrike" cap="none" normalizeH="0" baseline="0">
                          <a:ln>
                            <a:noFill/>
                          </a:ln>
                          <a:solidFill>
                            <a:srgbClr val="000000"/>
                          </a:solidFill>
                          <a:effectLst/>
                          <a:latin typeface="Times New Roman" pitchFamily="18" charset="0"/>
                          <a:ea typeface="標楷體" pitchFamily="65" charset="-120"/>
                        </a:rPr>
                        <a:t>O</a:t>
                      </a:r>
                      <a:r>
                        <a:rPr kumimoji="1" lang="en-US" altLang="zh-TW" sz="2000" b="0" i="0" u="none" strike="noStrike" cap="none" normalizeH="0" baseline="-30000">
                          <a:ln>
                            <a:noFill/>
                          </a:ln>
                          <a:solidFill>
                            <a:srgbClr val="000000"/>
                          </a:solidFill>
                          <a:effectLst/>
                          <a:latin typeface="Times New Roman" pitchFamily="18" charset="0"/>
                          <a:ea typeface="標楷體" pitchFamily="65" charset="-120"/>
                        </a:rPr>
                        <a:t>24</a:t>
                      </a:r>
                      <a:r>
                        <a:rPr kumimoji="1" lang="zh-TW" altLang="en-US" sz="2000" b="0" i="0" u="none" strike="noStrike" cap="none" normalizeH="0" baseline="0">
                          <a:ln>
                            <a:noFill/>
                          </a:ln>
                          <a:solidFill>
                            <a:srgbClr val="000000"/>
                          </a:solidFill>
                          <a:effectLst/>
                          <a:latin typeface="Times New Roman" pitchFamily="18" charset="0"/>
                          <a:ea typeface="標楷體" pitchFamily="65" charset="-120"/>
                        </a:rPr>
                        <a:t>．</a:t>
                      </a:r>
                      <a:r>
                        <a:rPr kumimoji="1" lang="en-US" altLang="zh-TW" sz="2000" b="0" i="0" u="none" strike="noStrike" cap="none" normalizeH="0" baseline="0">
                          <a:ln>
                            <a:noFill/>
                          </a:ln>
                          <a:solidFill>
                            <a:srgbClr val="000000"/>
                          </a:solidFill>
                          <a:effectLst/>
                          <a:latin typeface="Times New Roman" pitchFamily="18" charset="0"/>
                          <a:ea typeface="標楷體" pitchFamily="65" charset="-120"/>
                        </a:rPr>
                        <a:t>4H</a:t>
                      </a:r>
                      <a:r>
                        <a:rPr kumimoji="1" lang="en-US" altLang="zh-TW" sz="2000" b="0" i="0" u="none" strike="noStrike" cap="none" normalizeH="0" baseline="-30000">
                          <a:ln>
                            <a:noFill/>
                          </a:ln>
                          <a:solidFill>
                            <a:srgbClr val="000000"/>
                          </a:solidFill>
                          <a:effectLst/>
                          <a:latin typeface="Times New Roman" pitchFamily="18" charset="0"/>
                          <a:ea typeface="標楷體" pitchFamily="65" charset="-120"/>
                        </a:rPr>
                        <a:t>2</a:t>
                      </a:r>
                      <a:r>
                        <a:rPr kumimoji="1" lang="en-US" altLang="zh-TW" sz="2000" b="0" i="0" u="none" strike="noStrike" cap="none" normalizeH="0" baseline="0">
                          <a:ln>
                            <a:noFill/>
                          </a:ln>
                          <a:solidFill>
                            <a:srgbClr val="000000"/>
                          </a:solidFill>
                          <a:effectLst/>
                          <a:latin typeface="Times New Roman" pitchFamily="18" charset="0"/>
                          <a:ea typeface="標楷體" pitchFamily="65" charset="-120"/>
                        </a:rPr>
                        <a:t>O</a:t>
                      </a:r>
                      <a:endParaRPr kumimoji="1" lang="en-US" altLang="zh-TW" sz="2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tc>
                  <a:txBody>
                    <a:bodyPr/>
                    <a:lstStyle/>
                    <a:p>
                      <a:pPr marL="342900" marR="0" lvl="0" indent="-342900" algn="ctr"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a:ln>
                            <a:noFill/>
                          </a:ln>
                          <a:solidFill>
                            <a:schemeClr val="tx1"/>
                          </a:solidFill>
                          <a:effectLst/>
                          <a:latin typeface="Times New Roman" pitchFamily="18" charset="0"/>
                          <a:ea typeface="標楷體" pitchFamily="65" charset="-120"/>
                        </a:rPr>
                        <a:t>1.02</a:t>
                      </a: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2"/>
                  </a:ext>
                </a:extLst>
              </a:tr>
              <a:tr h="507558">
                <a:tc gridSpan="3">
                  <a:txBody>
                    <a:bodyPr/>
                    <a:lstStyle/>
                    <a:p>
                      <a:pPr marL="342900" marR="0" lvl="0" indent="-342900" algn="l"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dirty="0">
                          <a:ln>
                            <a:noFill/>
                          </a:ln>
                          <a:solidFill>
                            <a:schemeClr val="tx1"/>
                          </a:solidFill>
                          <a:effectLst/>
                          <a:latin typeface="Times New Roman" pitchFamily="18" charset="0"/>
                          <a:ea typeface="標楷體" pitchFamily="65" charset="-120"/>
                        </a:rPr>
                        <a:t>Both dilute 1: 100, EC=2.5, TDS=1806</a:t>
                      </a:r>
                    </a:p>
                  </a:txBody>
                  <a:tcPr anchor="ctr" horzOverflow="overflow">
                    <a:lnL>
                      <a:noFill/>
                    </a:lnL>
                    <a:lnR>
                      <a:noFill/>
                    </a:lnR>
                    <a:lnT>
                      <a:noFill/>
                    </a:lnT>
                    <a:lnB>
                      <a:noFill/>
                    </a:lnB>
                    <a:lnTlToBr>
                      <a:noFill/>
                    </a:lnTlToBr>
                    <a:lnBlToTr>
                      <a:noFill/>
                    </a:lnBlToTr>
                    <a:noFill/>
                  </a:tcPr>
                </a:tc>
                <a:tc hMerge="1">
                  <a:txBody>
                    <a:bodyPr/>
                    <a:lstStyle/>
                    <a:p>
                      <a:endParaRPr lang="zh-TW" altLang="en-US"/>
                    </a:p>
                  </a:txBody>
                  <a:tcPr/>
                </a:tc>
                <a:tc hMerge="1">
                  <a:txBody>
                    <a:bodyPr/>
                    <a:lstStyle/>
                    <a:p>
                      <a:endParaRPr lang="zh-TW" alt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1" lang="zh-TW" altLang="en-US" sz="2000" b="0" i="0" u="none" strike="noStrike" cap="none" normalizeH="0" baseline="0">
                        <a:ln>
                          <a:noFill/>
                        </a:ln>
                        <a:solidFill>
                          <a:schemeClr val="tx1"/>
                        </a:solidFill>
                        <a:effectLst/>
                        <a:latin typeface="Times New Roman" pitchFamily="18" charset="0"/>
                        <a:ea typeface="標楷體" pitchFamily="65" charset="-120"/>
                      </a:endParaRPr>
                    </a:p>
                  </a:txBody>
                  <a:tcPr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3"/>
                  </a:ext>
                </a:extLst>
              </a:tr>
              <a:tr h="403079">
                <a:tc gridSpan="4">
                  <a:txBody>
                    <a:bodyPr/>
                    <a:lstStyle/>
                    <a:p>
                      <a:pPr marL="342900" marR="0" lvl="0" indent="-342900" algn="l" defTabSz="914400" rtl="0" eaLnBrk="0" fontAlgn="ctr" latinLnBrk="0" hangingPunct="0">
                        <a:lnSpc>
                          <a:spcPct val="100000"/>
                        </a:lnSpc>
                        <a:spcBef>
                          <a:spcPct val="0"/>
                        </a:spcBef>
                        <a:spcAft>
                          <a:spcPct val="0"/>
                        </a:spcAft>
                        <a:buClrTx/>
                        <a:buSzTx/>
                        <a:buFontTx/>
                        <a:buNone/>
                        <a:tabLst/>
                      </a:pPr>
                      <a:r>
                        <a:rPr kumimoji="1" lang="en-US" altLang="zh-TW" sz="2000" b="0" i="0" u="none" strike="noStrike" cap="none" normalizeH="0" baseline="0" dirty="0">
                          <a:ln>
                            <a:noFill/>
                          </a:ln>
                          <a:solidFill>
                            <a:schemeClr val="tx1"/>
                          </a:solidFill>
                          <a:effectLst/>
                          <a:latin typeface="Times New Roman" pitchFamily="18" charset="0"/>
                          <a:ea typeface="標楷體" pitchFamily="65" charset="-120"/>
                        </a:rPr>
                        <a:t>Morgan, L., 2002e, The Growing Edge 14(1)</a:t>
                      </a:r>
                      <a:r>
                        <a:rPr kumimoji="1" lang="zh-TW" altLang="en-US" sz="2000" b="0" i="0" u="none" strike="noStrike" cap="none" normalizeH="0" baseline="0" dirty="0">
                          <a:ln>
                            <a:noFill/>
                          </a:ln>
                          <a:solidFill>
                            <a:schemeClr val="tx1"/>
                          </a:solidFill>
                          <a:effectLst/>
                          <a:latin typeface="Times New Roman" pitchFamily="18" charset="0"/>
                          <a:ea typeface="標楷體" pitchFamily="65" charset="-120"/>
                        </a:rPr>
                        <a:t>：</a:t>
                      </a:r>
                      <a:r>
                        <a:rPr kumimoji="1" lang="en-US" altLang="zh-TW" sz="2000" b="0" i="0" u="none" strike="noStrike" cap="none" normalizeH="0" baseline="0" dirty="0">
                          <a:ln>
                            <a:noFill/>
                          </a:ln>
                          <a:solidFill>
                            <a:schemeClr val="tx1"/>
                          </a:solidFill>
                          <a:effectLst/>
                          <a:latin typeface="Times New Roman" pitchFamily="18" charset="0"/>
                          <a:ea typeface="標楷體" pitchFamily="65" charset="-120"/>
                        </a:rPr>
                        <a:t>11.</a:t>
                      </a:r>
                    </a:p>
                  </a:txBody>
                  <a:tcPr anchor="ctr" horzOverflow="overflow">
                    <a:lnL>
                      <a:noFill/>
                    </a:lnL>
                    <a:lnR>
                      <a:noFill/>
                    </a:lnR>
                    <a:lnT>
                      <a:noFill/>
                    </a:lnT>
                    <a:lnB>
                      <a:noFill/>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6120867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標題 1"/>
          <p:cNvSpPr>
            <a:spLocks noGrp="1"/>
          </p:cNvSpPr>
          <p:nvPr>
            <p:ph type="title"/>
          </p:nvPr>
        </p:nvSpPr>
        <p:spPr bwMode="auto">
          <a:xfrm>
            <a:off x="1981200" y="11588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zh-TW" dirty="0"/>
              <a:t>Lettuce </a:t>
            </a:r>
            <a:r>
              <a:rPr lang="en-US" altLang="zh-TW" sz="3200" dirty="0"/>
              <a:t>(for</a:t>
            </a:r>
            <a:r>
              <a:rPr lang="zh-TW" altLang="en-US" sz="3200" dirty="0"/>
              <a:t> </a:t>
            </a:r>
            <a:r>
              <a:rPr lang="en-US" altLang="zh-TW" sz="3200" dirty="0">
                <a:solidFill>
                  <a:srgbClr val="FF0000"/>
                </a:solidFill>
              </a:rPr>
              <a:t>300 L</a:t>
            </a:r>
            <a:r>
              <a:rPr lang="en-US" altLang="zh-TW" sz="3200" dirty="0"/>
              <a:t> RO water)</a:t>
            </a:r>
            <a:r>
              <a:rPr lang="en-US" altLang="zh-TW" dirty="0"/>
              <a:t>  </a:t>
            </a:r>
            <a:endParaRPr lang="zh-TW" altLang="en-US" dirty="0"/>
          </a:p>
        </p:txBody>
      </p:sp>
      <p:pic>
        <p:nvPicPr>
          <p:cNvPr id="563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558925" y="1412777"/>
            <a:ext cx="4660900" cy="24479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219825" y="1412777"/>
            <a:ext cx="4387850" cy="41751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4079777" y="686455"/>
            <a:ext cx="4660899" cy="523220"/>
          </a:xfrm>
          <a:prstGeom prst="rect">
            <a:avLst/>
          </a:prstGeom>
          <a:noFill/>
        </p:spPr>
        <p:txBody>
          <a:bodyPr wrap="square" rtlCol="0">
            <a:spAutoFit/>
          </a:bodyPr>
          <a:lstStyle/>
          <a:p>
            <a:pPr fontAlgn="base">
              <a:spcBef>
                <a:spcPct val="0"/>
              </a:spcBef>
              <a:spcAft>
                <a:spcPct val="0"/>
              </a:spcAft>
              <a:defRPr/>
            </a:pPr>
            <a:r>
              <a:rPr kumimoji="1" lang="en-US" altLang="zh-TW" sz="2800" dirty="0">
                <a:solidFill>
                  <a:prstClr val="black"/>
                </a:solidFill>
                <a:latin typeface="Arial" charset="0"/>
                <a:ea typeface="標楷體" pitchFamily="65" charset="-120"/>
              </a:rPr>
              <a:t>diluted</a:t>
            </a:r>
            <a:r>
              <a:rPr kumimoji="1" lang="zh-TW" altLang="en-US" sz="2800" dirty="0">
                <a:solidFill>
                  <a:prstClr val="black"/>
                </a:solidFill>
                <a:latin typeface="Arial" charset="0"/>
                <a:ea typeface="標楷體" pitchFamily="65" charset="-120"/>
              </a:rPr>
              <a:t> </a:t>
            </a:r>
            <a:r>
              <a:rPr kumimoji="1" lang="en-US" altLang="zh-TW" sz="2800" dirty="0">
                <a:solidFill>
                  <a:prstClr val="black"/>
                </a:solidFill>
                <a:latin typeface="Arial" charset="0"/>
                <a:ea typeface="標楷體" pitchFamily="65" charset="-120"/>
              </a:rPr>
              <a:t>100 times</a:t>
            </a:r>
            <a:r>
              <a:rPr kumimoji="1" lang="zh-TW" altLang="en-US" sz="2800" dirty="0">
                <a:solidFill>
                  <a:prstClr val="black"/>
                </a:solidFill>
                <a:latin typeface="Arial" charset="0"/>
                <a:ea typeface="標楷體" pitchFamily="65" charset="-120"/>
              </a:rPr>
              <a:t> </a:t>
            </a:r>
            <a:r>
              <a:rPr kumimoji="1" lang="en-US" altLang="zh-TW" sz="2800" dirty="0">
                <a:solidFill>
                  <a:prstClr val="black"/>
                </a:solidFill>
                <a:latin typeface="Arial" charset="0"/>
                <a:ea typeface="標楷體" pitchFamily="65" charset="-120"/>
              </a:rPr>
              <a:t>for plants</a:t>
            </a:r>
            <a:endParaRPr kumimoji="1" lang="zh-TW" altLang="en-US" sz="2800" dirty="0">
              <a:solidFill>
                <a:prstClr val="black"/>
              </a:solidFill>
              <a:latin typeface="Arial" charset="0"/>
              <a:ea typeface="標楷體" pitchFamily="65" charset="-120"/>
            </a:endParaRPr>
          </a:p>
        </p:txBody>
      </p:sp>
      <p:cxnSp>
        <p:nvCxnSpPr>
          <p:cNvPr id="5" name="直線單箭頭接點 4">
            <a:extLst>
              <a:ext uri="{FF2B5EF4-FFF2-40B4-BE49-F238E27FC236}">
                <a16:creationId xmlns:a16="http://schemas.microsoft.com/office/drawing/2014/main" id="{0923163E-226B-4953-895A-757506378D0D}"/>
              </a:ext>
            </a:extLst>
          </p:cNvPr>
          <p:cNvCxnSpPr>
            <a:cxnSpLocks/>
          </p:cNvCxnSpPr>
          <p:nvPr/>
        </p:nvCxnSpPr>
        <p:spPr>
          <a:xfrm>
            <a:off x="3444517" y="2564904"/>
            <a:ext cx="2965709" cy="648072"/>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14F31F8E-90ED-42F8-B8C8-EF33ACEDAE57}"/>
              </a:ext>
            </a:extLst>
          </p:cNvPr>
          <p:cNvCxnSpPr>
            <a:cxnSpLocks/>
          </p:cNvCxnSpPr>
          <p:nvPr/>
        </p:nvCxnSpPr>
        <p:spPr>
          <a:xfrm>
            <a:off x="3444517" y="2492896"/>
            <a:ext cx="2965709" cy="144016"/>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D45170C2-8DC7-43B1-B7CD-C7BFF1014B2A}"/>
              </a:ext>
            </a:extLst>
          </p:cNvPr>
          <p:cNvSpPr txBox="1"/>
          <p:nvPr/>
        </p:nvSpPr>
        <p:spPr>
          <a:xfrm>
            <a:off x="1687425" y="4110573"/>
            <a:ext cx="4516313" cy="1477328"/>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kumimoji="1" lang="en-US" altLang="zh-TW" b="1" dirty="0">
                <a:solidFill>
                  <a:srgbClr val="FF0000"/>
                </a:solidFill>
                <a:latin typeface="Arial" charset="0"/>
                <a:ea typeface="標楷體" pitchFamily="65" charset="-120"/>
              </a:rPr>
              <a:t>Both ends of red line will leads to precipitation if put in same tank</a:t>
            </a:r>
          </a:p>
          <a:p>
            <a:pPr marL="285750" indent="-285750" fontAlgn="base">
              <a:spcBef>
                <a:spcPct val="0"/>
              </a:spcBef>
              <a:spcAft>
                <a:spcPct val="0"/>
              </a:spcAft>
              <a:buFont typeface="Arial" panose="020B0604020202020204" pitchFamily="34" charset="0"/>
              <a:buChar char="•"/>
            </a:pPr>
            <a:endParaRPr kumimoji="1" lang="en-US" altLang="zh-TW" dirty="0">
              <a:solidFill>
                <a:prstClr val="black"/>
              </a:solidFill>
              <a:latin typeface="Arial" charset="0"/>
              <a:ea typeface="標楷體" pitchFamily="65" charset="-120"/>
            </a:endParaRPr>
          </a:p>
          <a:p>
            <a:pPr marL="285750" indent="-285750" fontAlgn="base">
              <a:spcBef>
                <a:spcPct val="0"/>
              </a:spcBef>
              <a:spcAft>
                <a:spcPct val="0"/>
              </a:spcAft>
              <a:buFont typeface="Arial" panose="020B0604020202020204" pitchFamily="34" charset="0"/>
              <a:buChar char="•"/>
            </a:pPr>
            <a:r>
              <a:rPr kumimoji="1" lang="en-US" altLang="zh-TW" dirty="0">
                <a:solidFill>
                  <a:prstClr val="black"/>
                </a:solidFill>
                <a:latin typeface="Arial" charset="0"/>
                <a:ea typeface="標楷體" pitchFamily="65" charset="-120"/>
              </a:rPr>
              <a:t>Stock A and B should not mixed directly, dilute separately</a:t>
            </a:r>
            <a:endParaRPr kumimoji="1" lang="zh-TW" altLang="en-US" dirty="0">
              <a:solidFill>
                <a:prstClr val="black"/>
              </a:solidFill>
              <a:latin typeface="Arial" charset="0"/>
              <a:ea typeface="標楷體" pitchFamily="65" charset="-120"/>
            </a:endParaRPr>
          </a:p>
        </p:txBody>
      </p:sp>
      <p:sp>
        <p:nvSpPr>
          <p:cNvPr id="3" name="文字方塊 2">
            <a:extLst>
              <a:ext uri="{FF2B5EF4-FFF2-40B4-BE49-F238E27FC236}">
                <a16:creationId xmlns:a16="http://schemas.microsoft.com/office/drawing/2014/main" id="{86688CB7-000E-4794-8BCA-8E7411B5AE39}"/>
              </a:ext>
            </a:extLst>
          </p:cNvPr>
          <p:cNvSpPr txBox="1"/>
          <p:nvPr/>
        </p:nvSpPr>
        <p:spPr>
          <a:xfrm>
            <a:off x="9167515" y="5703985"/>
            <a:ext cx="1440160" cy="369332"/>
          </a:xfrm>
          <a:prstGeom prst="rect">
            <a:avLst/>
          </a:prstGeom>
          <a:noFill/>
        </p:spPr>
        <p:txBody>
          <a:bodyPr wrap="square" rtlCol="0">
            <a:spAutoFit/>
          </a:bodyPr>
          <a:lstStyle/>
          <a:p>
            <a:pPr fontAlgn="base">
              <a:spcBef>
                <a:spcPct val="0"/>
              </a:spcBef>
              <a:spcAft>
                <a:spcPct val="0"/>
              </a:spcAft>
            </a:pPr>
            <a:r>
              <a:rPr kumimoji="1" lang="en-US" altLang="zh-TW" dirty="0">
                <a:solidFill>
                  <a:srgbClr val="FF0000"/>
                </a:solidFill>
                <a:latin typeface="Arial" charset="0"/>
                <a:ea typeface="標楷體" pitchFamily="65" charset="-120"/>
              </a:rPr>
              <a:t>Cornell Univ.</a:t>
            </a:r>
            <a:endParaRPr kumimoji="1" lang="zh-TW" altLang="en-US" dirty="0">
              <a:solidFill>
                <a:srgbClr val="FF0000"/>
              </a:solidFill>
              <a:latin typeface="Arial" charset="0"/>
              <a:ea typeface="標楷體" pitchFamily="65" charset="-120"/>
            </a:endParaRPr>
          </a:p>
        </p:txBody>
      </p:sp>
    </p:spTree>
    <p:extLst>
      <p:ext uri="{BB962C8B-B14F-4D97-AF65-F5344CB8AC3E}">
        <p14:creationId xmlns:p14="http://schemas.microsoft.com/office/powerpoint/2010/main" val="286083516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for</a:t>
            </a:r>
            <a:r>
              <a:rPr lang="zh-TW" altLang="en-US" dirty="0"/>
              <a:t> </a:t>
            </a:r>
            <a:r>
              <a:rPr lang="en-US" altLang="zh-TW" dirty="0">
                <a:solidFill>
                  <a:srgbClr val="FF0000"/>
                </a:solidFill>
              </a:rPr>
              <a:t>30 L</a:t>
            </a:r>
            <a:r>
              <a:rPr lang="en-US" altLang="zh-TW" dirty="0"/>
              <a:t> RO water</a:t>
            </a:r>
            <a:endParaRPr lang="zh-TW" altLang="en-US" dirty="0"/>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a:stretch/>
        </p:blipFill>
        <p:spPr bwMode="auto">
          <a:xfrm>
            <a:off x="2747250" y="1170721"/>
            <a:ext cx="6453945" cy="5256584"/>
          </a:xfrm>
          <a:prstGeom prst="rect">
            <a:avLst/>
          </a:prstGeom>
          <a:noFill/>
          <a:ln>
            <a:noFill/>
          </a:ln>
          <a:effectLst/>
          <a:extLst>
            <a:ext uri="{53640926-AAD7-44D8-BBD7-CCE9431645EC}">
              <a14:shadowObscured xmlns:a14="http://schemas.microsoft.com/office/drawing/2010/main"/>
            </a:ext>
          </a:extLst>
        </p:spPr>
      </p:pic>
      <p:sp>
        <p:nvSpPr>
          <p:cNvPr id="5" name="橢圓 4"/>
          <p:cNvSpPr/>
          <p:nvPr/>
        </p:nvSpPr>
        <p:spPr>
          <a:xfrm>
            <a:off x="2614258" y="3429000"/>
            <a:ext cx="2504007" cy="12241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kumimoji="1" lang="zh-TW" altLang="en-US">
              <a:solidFill>
                <a:prstClr val="white"/>
              </a:solidFill>
              <a:latin typeface="Calibri"/>
              <a:ea typeface="新細明體" panose="02020500000000000000" pitchFamily="18" charset="-120"/>
            </a:endParaRPr>
          </a:p>
        </p:txBody>
      </p:sp>
      <p:sp>
        <p:nvSpPr>
          <p:cNvPr id="6" name="橢圓 5"/>
          <p:cNvSpPr/>
          <p:nvPr/>
        </p:nvSpPr>
        <p:spPr>
          <a:xfrm>
            <a:off x="5973288" y="5203169"/>
            <a:ext cx="2319783" cy="12241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defRPr/>
            </a:pPr>
            <a:endParaRPr kumimoji="1" lang="zh-TW" altLang="en-US">
              <a:solidFill>
                <a:prstClr val="white"/>
              </a:solidFill>
              <a:latin typeface="Calibri"/>
              <a:ea typeface="新細明體" panose="02020500000000000000" pitchFamily="18" charset="-120"/>
            </a:endParaRPr>
          </a:p>
        </p:txBody>
      </p:sp>
      <p:pic>
        <p:nvPicPr>
          <p:cNvPr id="7" name="Picture 4">
            <a:extLst>
              <a:ext uri="{FF2B5EF4-FFF2-40B4-BE49-F238E27FC236}">
                <a16:creationId xmlns:a16="http://schemas.microsoft.com/office/drawing/2014/main" id="{AFC0E918-E937-42E3-B2A9-96404AF495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56" t="36804" r="30512"/>
          <a:stretch/>
        </p:blipFill>
        <p:spPr bwMode="auto">
          <a:xfrm>
            <a:off x="0" y="1540230"/>
            <a:ext cx="3049694" cy="154698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69BA87AA-836F-42D7-A40B-24C4373DE2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643" r="26189" b="43869"/>
          <a:stretch/>
        </p:blipFill>
        <p:spPr bwMode="auto">
          <a:xfrm>
            <a:off x="8248695" y="1786444"/>
            <a:ext cx="3238706" cy="16069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9D48345C-AF47-46AC-B11B-AAB304F29F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4503" r="26189" b="8122"/>
          <a:stretch/>
        </p:blipFill>
        <p:spPr bwMode="auto">
          <a:xfrm>
            <a:off x="8293071" y="3469568"/>
            <a:ext cx="3238706" cy="11430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a:extLst>
              <a:ext uri="{FF2B5EF4-FFF2-40B4-BE49-F238E27FC236}">
                <a16:creationId xmlns:a16="http://schemas.microsoft.com/office/drawing/2014/main" id="{F219C021-33A6-49B1-B0CB-9349276379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6913" r="26189" b="36500"/>
          <a:stretch/>
        </p:blipFill>
        <p:spPr bwMode="auto">
          <a:xfrm>
            <a:off x="8293071" y="4647090"/>
            <a:ext cx="3238706" cy="27501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299484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solidFill>
                  <a:schemeClr val="tx1"/>
                </a:solidFill>
              </a:rPr>
              <a:t>4 single element fertilizers for </a:t>
            </a:r>
            <a:r>
              <a:rPr lang="en-US" altLang="zh-TW" dirty="0">
                <a:solidFill>
                  <a:srgbClr val="FF0000"/>
                </a:solidFill>
              </a:rPr>
              <a:t>stock solution A</a:t>
            </a:r>
            <a:endParaRPr lang="zh-TW" altLang="en-US" dirty="0">
              <a:solidFill>
                <a:srgbClr val="FF0000"/>
              </a:solidFill>
            </a:endParaRPr>
          </a:p>
        </p:txBody>
      </p:sp>
      <p:grpSp>
        <p:nvGrpSpPr>
          <p:cNvPr id="3" name="群組 2">
            <a:extLst>
              <a:ext uri="{FF2B5EF4-FFF2-40B4-BE49-F238E27FC236}">
                <a16:creationId xmlns:a16="http://schemas.microsoft.com/office/drawing/2014/main" id="{1CA9A706-B2E2-4379-82E6-80C703A7F83E}"/>
              </a:ext>
            </a:extLst>
          </p:cNvPr>
          <p:cNvGrpSpPr/>
          <p:nvPr/>
        </p:nvGrpSpPr>
        <p:grpSpPr>
          <a:xfrm>
            <a:off x="523439" y="1496320"/>
            <a:ext cx="2900933" cy="5049839"/>
            <a:chOff x="523439" y="1496320"/>
            <a:chExt cx="2900933" cy="5049839"/>
          </a:xfrm>
        </p:grpSpPr>
        <p:pic>
          <p:nvPicPr>
            <p:cNvPr id="11" name="圖片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5521" y="1496320"/>
              <a:ext cx="2440879" cy="3960000"/>
            </a:xfrm>
            <a:prstGeom prst="rect">
              <a:avLst/>
            </a:prstGeom>
          </p:spPr>
        </p:pic>
        <p:sp>
          <p:nvSpPr>
            <p:cNvPr id="12" name="標題 1"/>
            <p:cNvSpPr txBox="1">
              <a:spLocks/>
            </p:cNvSpPr>
            <p:nvPr/>
          </p:nvSpPr>
          <p:spPr>
            <a:xfrm>
              <a:off x="523439" y="5509001"/>
              <a:ext cx="2900933"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fontAlgn="base">
                <a:spcAft>
                  <a:spcPct val="0"/>
                </a:spcAft>
              </a:pPr>
              <a:r>
                <a:rPr lang="zh-TW" altLang="en-US" dirty="0">
                  <a:solidFill>
                    <a:srgbClr val="FF0000"/>
                  </a:solidFill>
                </a:rPr>
                <a:t>四水</a:t>
              </a:r>
              <a:r>
                <a:rPr lang="zh-TW" altLang="en-US" dirty="0">
                  <a:solidFill>
                    <a:srgbClr val="FF0000"/>
                  </a:solidFill>
                  <a:latin typeface="Calibri"/>
                  <a:ea typeface="新細明體" panose="02020500000000000000" pitchFamily="18" charset="-120"/>
                </a:rPr>
                <a:t>硝酸鈣</a:t>
              </a:r>
              <a:endParaRPr lang="en-US" altLang="zh-TW" dirty="0">
                <a:solidFill>
                  <a:srgbClr val="FF0000"/>
                </a:solidFill>
                <a:latin typeface="Calibri"/>
                <a:ea typeface="新細明體" panose="02020500000000000000" pitchFamily="18" charset="-120"/>
              </a:endParaRPr>
            </a:p>
          </p:txBody>
        </p:sp>
        <p:pic>
          <p:nvPicPr>
            <p:cNvPr id="15" name="Picture 4">
              <a:extLst>
                <a:ext uri="{FF2B5EF4-FFF2-40B4-BE49-F238E27FC236}">
                  <a16:creationId xmlns:a16="http://schemas.microsoft.com/office/drawing/2014/main" id="{7F730237-CA8C-4CE5-ACC4-FA56A18F86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57" t="36804" r="63216" b="47551"/>
            <a:stretch/>
          </p:blipFill>
          <p:spPr bwMode="auto">
            <a:xfrm>
              <a:off x="1305857" y="6163179"/>
              <a:ext cx="1525374" cy="38298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群組 3">
            <a:extLst>
              <a:ext uri="{FF2B5EF4-FFF2-40B4-BE49-F238E27FC236}">
                <a16:creationId xmlns:a16="http://schemas.microsoft.com/office/drawing/2014/main" id="{0B90AF63-7460-4360-A064-42DC69E02B33}"/>
              </a:ext>
            </a:extLst>
          </p:cNvPr>
          <p:cNvGrpSpPr/>
          <p:nvPr/>
        </p:nvGrpSpPr>
        <p:grpSpPr>
          <a:xfrm>
            <a:off x="3717244" y="1496320"/>
            <a:ext cx="2147680" cy="4999369"/>
            <a:chOff x="3661035" y="1496320"/>
            <a:chExt cx="2147680" cy="4999369"/>
          </a:xfrm>
        </p:grpSpPr>
        <p:pic>
          <p:nvPicPr>
            <p:cNvPr id="9" name="圖片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61035" y="1496320"/>
              <a:ext cx="2147680" cy="3960000"/>
            </a:xfrm>
            <a:prstGeom prst="rect">
              <a:avLst/>
            </a:prstGeom>
          </p:spPr>
        </p:pic>
        <p:sp>
          <p:nvSpPr>
            <p:cNvPr id="8" name="標題 1"/>
            <p:cNvSpPr txBox="1">
              <a:spLocks/>
            </p:cNvSpPr>
            <p:nvPr/>
          </p:nvSpPr>
          <p:spPr>
            <a:xfrm>
              <a:off x="3692760" y="5509001"/>
              <a:ext cx="1911498"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fontAlgn="base">
                <a:spcAft>
                  <a:spcPct val="0"/>
                </a:spcAft>
              </a:pPr>
              <a:r>
                <a:rPr lang="zh-TW" altLang="en-US" dirty="0">
                  <a:solidFill>
                    <a:prstClr val="black"/>
                  </a:solidFill>
                  <a:latin typeface="Calibri"/>
                  <a:ea typeface="新細明體" panose="02020500000000000000" pitchFamily="18" charset="-120"/>
                </a:rPr>
                <a:t>硝酸鉀</a:t>
              </a:r>
            </a:p>
          </p:txBody>
        </p:sp>
        <p:pic>
          <p:nvPicPr>
            <p:cNvPr id="16" name="Picture 4">
              <a:extLst>
                <a:ext uri="{FF2B5EF4-FFF2-40B4-BE49-F238E27FC236}">
                  <a16:creationId xmlns:a16="http://schemas.microsoft.com/office/drawing/2014/main" id="{ADC0AA1C-7021-4576-BFA1-375FD0A471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57" t="50785" r="57563" b="35632"/>
            <a:stretch/>
          </p:blipFill>
          <p:spPr bwMode="auto">
            <a:xfrm>
              <a:off x="3753921" y="6163179"/>
              <a:ext cx="1788825" cy="33251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群組 4">
            <a:extLst>
              <a:ext uri="{FF2B5EF4-FFF2-40B4-BE49-F238E27FC236}">
                <a16:creationId xmlns:a16="http://schemas.microsoft.com/office/drawing/2014/main" id="{301EF6C0-DA1F-45BD-B3AC-260B8F92C02C}"/>
              </a:ext>
            </a:extLst>
          </p:cNvPr>
          <p:cNvGrpSpPr/>
          <p:nvPr/>
        </p:nvGrpSpPr>
        <p:grpSpPr>
          <a:xfrm>
            <a:off x="6157796" y="1496320"/>
            <a:ext cx="2300161" cy="4972903"/>
            <a:chOff x="6066373" y="1496320"/>
            <a:chExt cx="2300161" cy="4972903"/>
          </a:xfrm>
        </p:grpSpPr>
        <p:pic>
          <p:nvPicPr>
            <p:cNvPr id="7" name="圖片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73350" y="1496320"/>
              <a:ext cx="2193184" cy="3960000"/>
            </a:xfrm>
            <a:prstGeom prst="rect">
              <a:avLst/>
            </a:prstGeom>
          </p:spPr>
        </p:pic>
        <p:sp>
          <p:nvSpPr>
            <p:cNvPr id="14" name="標題 1"/>
            <p:cNvSpPr txBox="1">
              <a:spLocks/>
            </p:cNvSpPr>
            <p:nvPr/>
          </p:nvSpPr>
          <p:spPr>
            <a:xfrm>
              <a:off x="6066373" y="5509001"/>
              <a:ext cx="2141916"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fontAlgn="base">
                <a:spcAft>
                  <a:spcPct val="0"/>
                </a:spcAft>
              </a:pPr>
              <a:r>
                <a:rPr lang="zh-TW" altLang="en-US" dirty="0">
                  <a:solidFill>
                    <a:prstClr val="black"/>
                  </a:solidFill>
                  <a:latin typeface="Calibri"/>
                  <a:ea typeface="新細明體" panose="02020500000000000000" pitchFamily="18" charset="-120"/>
                </a:rPr>
                <a:t>硝酸銨</a:t>
              </a:r>
            </a:p>
          </p:txBody>
        </p:sp>
        <p:pic>
          <p:nvPicPr>
            <p:cNvPr id="17" name="Picture 4">
              <a:extLst>
                <a:ext uri="{FF2B5EF4-FFF2-40B4-BE49-F238E27FC236}">
                  <a16:creationId xmlns:a16="http://schemas.microsoft.com/office/drawing/2014/main" id="{2827F2D9-25CC-4011-9A83-50B172F911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56" t="66422" r="54932" b="21076"/>
            <a:stretch/>
          </p:blipFill>
          <p:spPr bwMode="auto">
            <a:xfrm>
              <a:off x="6423323" y="6163179"/>
              <a:ext cx="1911498" cy="30604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群組 5">
            <a:extLst>
              <a:ext uri="{FF2B5EF4-FFF2-40B4-BE49-F238E27FC236}">
                <a16:creationId xmlns:a16="http://schemas.microsoft.com/office/drawing/2014/main" id="{88B29FC3-86ED-47FE-9AB2-2F502E0E942B}"/>
              </a:ext>
            </a:extLst>
          </p:cNvPr>
          <p:cNvGrpSpPr/>
          <p:nvPr/>
        </p:nvGrpSpPr>
        <p:grpSpPr>
          <a:xfrm>
            <a:off x="8750830" y="1496320"/>
            <a:ext cx="3214464" cy="4972903"/>
            <a:chOff x="8750830" y="1496320"/>
            <a:chExt cx="3214464" cy="4972903"/>
          </a:xfrm>
        </p:grpSpPr>
        <p:pic>
          <p:nvPicPr>
            <p:cNvPr id="10" name="圖片 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38846" y="1496320"/>
              <a:ext cx="2104638" cy="3960000"/>
            </a:xfrm>
            <a:prstGeom prst="rect">
              <a:avLst/>
            </a:prstGeom>
          </p:spPr>
        </p:pic>
        <p:sp>
          <p:nvSpPr>
            <p:cNvPr id="13" name="標題 1"/>
            <p:cNvSpPr txBox="1">
              <a:spLocks/>
            </p:cNvSpPr>
            <p:nvPr/>
          </p:nvSpPr>
          <p:spPr>
            <a:xfrm>
              <a:off x="9138846" y="5509001"/>
              <a:ext cx="2415352"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fontAlgn="base">
                <a:spcAft>
                  <a:spcPct val="0"/>
                </a:spcAft>
              </a:pPr>
              <a:r>
                <a:rPr lang="zh-TW" altLang="en-US" dirty="0">
                  <a:solidFill>
                    <a:prstClr val="black"/>
                  </a:solidFill>
                  <a:latin typeface="Calibri"/>
                  <a:ea typeface="新細明體" panose="02020500000000000000" pitchFamily="18" charset="-120"/>
                </a:rPr>
                <a:t>螯合鐵</a:t>
              </a:r>
            </a:p>
          </p:txBody>
        </p:sp>
        <p:pic>
          <p:nvPicPr>
            <p:cNvPr id="18" name="Picture 4">
              <a:extLst>
                <a:ext uri="{FF2B5EF4-FFF2-40B4-BE49-F238E27FC236}">
                  <a16:creationId xmlns:a16="http://schemas.microsoft.com/office/drawing/2014/main" id="{E17D1C49-F08D-4224-A7BE-8457A8E6D0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 t="80462" r="31048" b="7036"/>
            <a:stretch/>
          </p:blipFill>
          <p:spPr bwMode="auto">
            <a:xfrm>
              <a:off x="8750830" y="6163179"/>
              <a:ext cx="3214464" cy="30604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34333322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sz="4000" dirty="0"/>
              <a:t>4 out of 9 single element fertilizers for stock solution B</a:t>
            </a:r>
            <a:endParaRPr lang="zh-TW" altLang="en-US" sz="4000" dirty="0"/>
          </a:p>
        </p:txBody>
      </p:sp>
      <p:grpSp>
        <p:nvGrpSpPr>
          <p:cNvPr id="3" name="群組 2">
            <a:extLst>
              <a:ext uri="{FF2B5EF4-FFF2-40B4-BE49-F238E27FC236}">
                <a16:creationId xmlns:a16="http://schemas.microsoft.com/office/drawing/2014/main" id="{37B458F5-1C0E-4A21-A3CA-57CFEE78A2E4}"/>
              </a:ext>
            </a:extLst>
          </p:cNvPr>
          <p:cNvGrpSpPr/>
          <p:nvPr/>
        </p:nvGrpSpPr>
        <p:grpSpPr>
          <a:xfrm>
            <a:off x="250571" y="1427651"/>
            <a:ext cx="2777359" cy="5184606"/>
            <a:chOff x="500231" y="1398756"/>
            <a:chExt cx="2777359" cy="5184606"/>
          </a:xfrm>
        </p:grpSpPr>
        <p:pic>
          <p:nvPicPr>
            <p:cNvPr id="8" name="圖片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1286" y="1398756"/>
              <a:ext cx="2147680" cy="3960000"/>
            </a:xfrm>
            <a:prstGeom prst="rect">
              <a:avLst/>
            </a:prstGeom>
          </p:spPr>
        </p:pic>
        <p:sp>
          <p:nvSpPr>
            <p:cNvPr id="12" name="矩形 11"/>
            <p:cNvSpPr/>
            <p:nvPr/>
          </p:nvSpPr>
          <p:spPr>
            <a:xfrm>
              <a:off x="1127377" y="5743801"/>
              <a:ext cx="1378317" cy="523220"/>
            </a:xfrm>
            <a:prstGeom prst="rect">
              <a:avLst/>
            </a:prstGeom>
          </p:spPr>
          <p:txBody>
            <a:bodyPr wrap="square">
              <a:spAutoFit/>
            </a:bodyPr>
            <a:lstStyle/>
            <a:p>
              <a:pPr algn="ctr" fontAlgn="base">
                <a:spcBef>
                  <a:spcPct val="0"/>
                </a:spcBef>
                <a:spcAft>
                  <a:spcPct val="0"/>
                </a:spcAft>
              </a:pPr>
              <a:r>
                <a:rPr kumimoji="1" lang="zh-TW" altLang="en-US" sz="2800" dirty="0">
                  <a:solidFill>
                    <a:prstClr val="black"/>
                  </a:solidFill>
                  <a:latin typeface="Arial" charset="0"/>
                  <a:ea typeface="微軟正黑體"/>
                </a:rPr>
                <a:t>硝酸鉀</a:t>
              </a:r>
              <a:endParaRPr kumimoji="1" lang="zh-TW" altLang="en-US" sz="2800" dirty="0">
                <a:solidFill>
                  <a:srgbClr val="FF0000"/>
                </a:solidFill>
                <a:latin typeface="Arial" charset="0"/>
                <a:ea typeface="微軟正黑體"/>
              </a:endParaRPr>
            </a:p>
          </p:txBody>
        </p:sp>
        <p:sp>
          <p:nvSpPr>
            <p:cNvPr id="11" name="矩形 10">
              <a:extLst>
                <a:ext uri="{FF2B5EF4-FFF2-40B4-BE49-F238E27FC236}">
                  <a16:creationId xmlns:a16="http://schemas.microsoft.com/office/drawing/2014/main" id="{988B2A8F-A167-4338-9668-C1D60671F855}"/>
                </a:ext>
              </a:extLst>
            </p:cNvPr>
            <p:cNvSpPr/>
            <p:nvPr/>
          </p:nvSpPr>
          <p:spPr>
            <a:xfrm>
              <a:off x="500231" y="5339874"/>
              <a:ext cx="2777359" cy="523220"/>
            </a:xfrm>
            <a:prstGeom prst="rect">
              <a:avLst/>
            </a:prstGeom>
          </p:spPr>
          <p:txBody>
            <a:bodyPr wrap="square">
              <a:spAutoFit/>
            </a:bodyPr>
            <a:lstStyle/>
            <a:p>
              <a:pPr algn="ctr" fontAlgn="base">
                <a:spcBef>
                  <a:spcPct val="0"/>
                </a:spcBef>
                <a:spcAft>
                  <a:spcPct val="0"/>
                </a:spcAft>
              </a:pPr>
              <a:r>
                <a:rPr kumimoji="1" lang="en-US" altLang="zh-TW" sz="2800" dirty="0">
                  <a:solidFill>
                    <a:prstClr val="black"/>
                  </a:solidFill>
                  <a:latin typeface="Arial" charset="0"/>
                  <a:ea typeface="微軟正黑體"/>
                </a:rPr>
                <a:t>KNO3</a:t>
              </a:r>
              <a:endParaRPr kumimoji="1" lang="zh-TW" altLang="en-US" sz="2800" dirty="0">
                <a:solidFill>
                  <a:srgbClr val="FF0000"/>
                </a:solidFill>
                <a:latin typeface="Arial" charset="0"/>
                <a:ea typeface="微軟正黑體"/>
              </a:endParaRPr>
            </a:p>
          </p:txBody>
        </p:sp>
        <p:pic>
          <p:nvPicPr>
            <p:cNvPr id="14" name="Picture 4">
              <a:extLst>
                <a:ext uri="{FF2B5EF4-FFF2-40B4-BE49-F238E27FC236}">
                  <a16:creationId xmlns:a16="http://schemas.microsoft.com/office/drawing/2014/main" id="{133529F4-37D8-4C62-B445-0860152BFC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643" r="56233" b="74232"/>
            <a:stretch/>
          </p:blipFill>
          <p:spPr bwMode="auto">
            <a:xfrm>
              <a:off x="1036195" y="6244122"/>
              <a:ext cx="1920465" cy="33924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群組 3">
            <a:extLst>
              <a:ext uri="{FF2B5EF4-FFF2-40B4-BE49-F238E27FC236}">
                <a16:creationId xmlns:a16="http://schemas.microsoft.com/office/drawing/2014/main" id="{88A6EBEE-1840-4C33-A848-9D659D15EC40}"/>
              </a:ext>
            </a:extLst>
          </p:cNvPr>
          <p:cNvGrpSpPr/>
          <p:nvPr/>
        </p:nvGrpSpPr>
        <p:grpSpPr>
          <a:xfrm>
            <a:off x="3623520" y="1427651"/>
            <a:ext cx="2476375" cy="5213501"/>
            <a:chOff x="3802293" y="1398756"/>
            <a:chExt cx="2476375" cy="5213501"/>
          </a:xfrm>
        </p:grpSpPr>
        <p:pic>
          <p:nvPicPr>
            <p:cNvPr id="102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857746" y="1398756"/>
              <a:ext cx="1961835"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a:extLst>
                <a:ext uri="{FF2B5EF4-FFF2-40B4-BE49-F238E27FC236}">
                  <a16:creationId xmlns:a16="http://schemas.microsoft.com/office/drawing/2014/main" id="{2BFBAC15-63E0-4AB8-A947-48C21CD21D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05" r="43563" b="66778"/>
            <a:stretch/>
          </p:blipFill>
          <p:spPr bwMode="auto">
            <a:xfrm>
              <a:off x="3802293" y="6244122"/>
              <a:ext cx="2476375" cy="36813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矩形 17">
              <a:extLst>
                <a:ext uri="{FF2B5EF4-FFF2-40B4-BE49-F238E27FC236}">
                  <a16:creationId xmlns:a16="http://schemas.microsoft.com/office/drawing/2014/main" id="{B15786F4-C838-497C-9519-FEC5DC8F7D9A}"/>
                </a:ext>
              </a:extLst>
            </p:cNvPr>
            <p:cNvSpPr/>
            <p:nvPr/>
          </p:nvSpPr>
          <p:spPr>
            <a:xfrm>
              <a:off x="4146816" y="5743801"/>
              <a:ext cx="1942123" cy="523220"/>
            </a:xfrm>
            <a:prstGeom prst="rect">
              <a:avLst/>
            </a:prstGeom>
          </p:spPr>
          <p:txBody>
            <a:bodyPr wrap="square">
              <a:spAutoFit/>
            </a:bodyPr>
            <a:lstStyle/>
            <a:p>
              <a:pPr fontAlgn="base">
                <a:spcBef>
                  <a:spcPct val="0"/>
                </a:spcBef>
                <a:spcAft>
                  <a:spcPct val="0"/>
                </a:spcAft>
              </a:pPr>
              <a:r>
                <a:rPr kumimoji="1" lang="zh-TW" altLang="en-US" sz="2800" dirty="0">
                  <a:solidFill>
                    <a:prstClr val="black"/>
                  </a:solidFill>
                  <a:latin typeface="Arial" charset="0"/>
                  <a:ea typeface="微軟正黑體"/>
                </a:rPr>
                <a:t>磷酸一鉀</a:t>
              </a:r>
              <a:endParaRPr kumimoji="1" lang="zh-TW" altLang="en-US" sz="2800" dirty="0">
                <a:solidFill>
                  <a:srgbClr val="FF0000"/>
                </a:solidFill>
                <a:latin typeface="Arial" charset="0"/>
                <a:ea typeface="微軟正黑體"/>
              </a:endParaRPr>
            </a:p>
          </p:txBody>
        </p:sp>
        <p:sp>
          <p:nvSpPr>
            <p:cNvPr id="19" name="矩形 18">
              <a:extLst>
                <a:ext uri="{FF2B5EF4-FFF2-40B4-BE49-F238E27FC236}">
                  <a16:creationId xmlns:a16="http://schemas.microsoft.com/office/drawing/2014/main" id="{A58A4A69-E4DA-46E0-9ABC-18E382FB1288}"/>
                </a:ext>
              </a:extLst>
            </p:cNvPr>
            <p:cNvSpPr/>
            <p:nvPr/>
          </p:nvSpPr>
          <p:spPr>
            <a:xfrm>
              <a:off x="4146816" y="5339874"/>
              <a:ext cx="1942123" cy="523220"/>
            </a:xfrm>
            <a:prstGeom prst="rect">
              <a:avLst/>
            </a:prstGeom>
          </p:spPr>
          <p:txBody>
            <a:bodyPr wrap="square">
              <a:spAutoFit/>
            </a:bodyPr>
            <a:lstStyle/>
            <a:p>
              <a:pPr fontAlgn="base">
                <a:spcBef>
                  <a:spcPct val="0"/>
                </a:spcBef>
                <a:spcAft>
                  <a:spcPct val="0"/>
                </a:spcAft>
              </a:pPr>
              <a:r>
                <a:rPr kumimoji="1" lang="en-US" altLang="zh-TW" sz="2800" dirty="0">
                  <a:solidFill>
                    <a:prstClr val="black"/>
                  </a:solidFill>
                  <a:latin typeface="Arial" charset="0"/>
                  <a:ea typeface="微軟正黑體"/>
                </a:rPr>
                <a:t>KH2PO4</a:t>
              </a:r>
              <a:endParaRPr kumimoji="1" lang="zh-TW" altLang="en-US" sz="2800" dirty="0">
                <a:solidFill>
                  <a:srgbClr val="FF0000"/>
                </a:solidFill>
                <a:latin typeface="Arial" charset="0"/>
                <a:ea typeface="微軟正黑體"/>
              </a:endParaRPr>
            </a:p>
          </p:txBody>
        </p:sp>
      </p:grpSp>
      <p:grpSp>
        <p:nvGrpSpPr>
          <p:cNvPr id="5" name="群組 4">
            <a:extLst>
              <a:ext uri="{FF2B5EF4-FFF2-40B4-BE49-F238E27FC236}">
                <a16:creationId xmlns:a16="http://schemas.microsoft.com/office/drawing/2014/main" id="{713FF04A-5FA6-4B42-85AC-D5E04B2B59C9}"/>
              </a:ext>
            </a:extLst>
          </p:cNvPr>
          <p:cNvGrpSpPr/>
          <p:nvPr/>
        </p:nvGrpSpPr>
        <p:grpSpPr>
          <a:xfrm>
            <a:off x="6695485" y="1398756"/>
            <a:ext cx="2265015" cy="5215453"/>
            <a:chOff x="6649397" y="1365821"/>
            <a:chExt cx="2265015" cy="5215453"/>
          </a:xfrm>
        </p:grpSpPr>
        <p:pic>
          <p:nvPicPr>
            <p:cNvPr id="9" name="圖片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49397" y="1365821"/>
              <a:ext cx="2265015" cy="3960000"/>
            </a:xfrm>
            <a:prstGeom prst="rect">
              <a:avLst/>
            </a:prstGeom>
          </p:spPr>
        </p:pic>
        <p:pic>
          <p:nvPicPr>
            <p:cNvPr id="16" name="Picture 4">
              <a:extLst>
                <a:ext uri="{FF2B5EF4-FFF2-40B4-BE49-F238E27FC236}">
                  <a16:creationId xmlns:a16="http://schemas.microsoft.com/office/drawing/2014/main" id="{6C6BB8D5-75B1-4A50-ABDA-DFF7CFF18E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145" r="59799" b="58991"/>
            <a:stretch/>
          </p:blipFill>
          <p:spPr bwMode="auto">
            <a:xfrm>
              <a:off x="6929180" y="6211187"/>
              <a:ext cx="1763950" cy="37008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矩形 19">
              <a:extLst>
                <a:ext uri="{FF2B5EF4-FFF2-40B4-BE49-F238E27FC236}">
                  <a16:creationId xmlns:a16="http://schemas.microsoft.com/office/drawing/2014/main" id="{CBCFCE57-C7D5-4922-A8EF-3697E89EB376}"/>
                </a:ext>
              </a:extLst>
            </p:cNvPr>
            <p:cNvSpPr/>
            <p:nvPr/>
          </p:nvSpPr>
          <p:spPr>
            <a:xfrm>
              <a:off x="7177429" y="5710866"/>
              <a:ext cx="1649808" cy="523220"/>
            </a:xfrm>
            <a:prstGeom prst="rect">
              <a:avLst/>
            </a:prstGeom>
          </p:spPr>
          <p:txBody>
            <a:bodyPr wrap="square">
              <a:spAutoFit/>
            </a:bodyPr>
            <a:lstStyle/>
            <a:p>
              <a:pPr fontAlgn="base">
                <a:spcBef>
                  <a:spcPct val="0"/>
                </a:spcBef>
                <a:spcAft>
                  <a:spcPct val="0"/>
                </a:spcAft>
              </a:pPr>
              <a:r>
                <a:rPr kumimoji="1" lang="zh-TW" altLang="en-US" sz="2800" dirty="0">
                  <a:solidFill>
                    <a:prstClr val="black"/>
                  </a:solidFill>
                  <a:latin typeface="Arial" charset="0"/>
                  <a:ea typeface="微軟正黑體"/>
                </a:rPr>
                <a:t>硫酸鉀</a:t>
              </a:r>
              <a:endParaRPr kumimoji="1" lang="zh-TW" altLang="en-US" sz="2800" dirty="0">
                <a:solidFill>
                  <a:srgbClr val="FF0000"/>
                </a:solidFill>
                <a:latin typeface="Arial" charset="0"/>
                <a:ea typeface="微軟正黑體"/>
              </a:endParaRPr>
            </a:p>
          </p:txBody>
        </p:sp>
        <p:sp>
          <p:nvSpPr>
            <p:cNvPr id="21" name="矩形 20">
              <a:extLst>
                <a:ext uri="{FF2B5EF4-FFF2-40B4-BE49-F238E27FC236}">
                  <a16:creationId xmlns:a16="http://schemas.microsoft.com/office/drawing/2014/main" id="{EECE1106-CAF3-46BE-A4AB-30E30E49953C}"/>
                </a:ext>
              </a:extLst>
            </p:cNvPr>
            <p:cNvSpPr/>
            <p:nvPr/>
          </p:nvSpPr>
          <p:spPr>
            <a:xfrm>
              <a:off x="7177428" y="5306939"/>
              <a:ext cx="1465769" cy="523220"/>
            </a:xfrm>
            <a:prstGeom prst="rect">
              <a:avLst/>
            </a:prstGeom>
          </p:spPr>
          <p:txBody>
            <a:bodyPr wrap="square">
              <a:spAutoFit/>
            </a:bodyPr>
            <a:lstStyle/>
            <a:p>
              <a:pPr fontAlgn="base">
                <a:spcBef>
                  <a:spcPct val="0"/>
                </a:spcBef>
                <a:spcAft>
                  <a:spcPct val="0"/>
                </a:spcAft>
              </a:pPr>
              <a:r>
                <a:rPr kumimoji="1" lang="en-US" altLang="zh-TW" sz="2800" dirty="0">
                  <a:solidFill>
                    <a:prstClr val="black"/>
                  </a:solidFill>
                  <a:latin typeface="Arial" charset="0"/>
                  <a:ea typeface="微軟正黑體"/>
                </a:rPr>
                <a:t>K2SO4  </a:t>
              </a:r>
              <a:endParaRPr kumimoji="1" lang="zh-TW" altLang="en-US" sz="2800" dirty="0">
                <a:solidFill>
                  <a:srgbClr val="FF0000"/>
                </a:solidFill>
                <a:latin typeface="Arial" charset="0"/>
                <a:ea typeface="微軟正黑體"/>
              </a:endParaRPr>
            </a:p>
          </p:txBody>
        </p:sp>
      </p:grpSp>
      <p:grpSp>
        <p:nvGrpSpPr>
          <p:cNvPr id="6" name="群組 5">
            <a:extLst>
              <a:ext uri="{FF2B5EF4-FFF2-40B4-BE49-F238E27FC236}">
                <a16:creationId xmlns:a16="http://schemas.microsoft.com/office/drawing/2014/main" id="{3E45C8B6-72B8-4194-A267-C739436ACBE2}"/>
              </a:ext>
            </a:extLst>
          </p:cNvPr>
          <p:cNvGrpSpPr/>
          <p:nvPr/>
        </p:nvGrpSpPr>
        <p:grpSpPr>
          <a:xfrm>
            <a:off x="9556091" y="1417638"/>
            <a:ext cx="2624250" cy="5149585"/>
            <a:chOff x="9672311" y="1398756"/>
            <a:chExt cx="2624250" cy="5149585"/>
          </a:xfrm>
        </p:grpSpPr>
        <p:pic>
          <p:nvPicPr>
            <p:cNvPr id="10" name="圖片 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842339" y="1398756"/>
              <a:ext cx="1891589" cy="3960000"/>
            </a:xfrm>
            <a:prstGeom prst="rect">
              <a:avLst/>
            </a:prstGeom>
          </p:spPr>
        </p:pic>
        <p:sp>
          <p:nvSpPr>
            <p:cNvPr id="13" name="矩形 12">
              <a:extLst>
                <a:ext uri="{FF2B5EF4-FFF2-40B4-BE49-F238E27FC236}">
                  <a16:creationId xmlns:a16="http://schemas.microsoft.com/office/drawing/2014/main" id="{6BC9231D-81BE-4CD9-AD86-8FBD5E89410D}"/>
                </a:ext>
              </a:extLst>
            </p:cNvPr>
            <p:cNvSpPr/>
            <p:nvPr/>
          </p:nvSpPr>
          <p:spPr>
            <a:xfrm>
              <a:off x="9716579" y="5339874"/>
              <a:ext cx="2579982" cy="523220"/>
            </a:xfrm>
            <a:prstGeom prst="rect">
              <a:avLst/>
            </a:prstGeom>
          </p:spPr>
          <p:txBody>
            <a:bodyPr wrap="square">
              <a:spAutoFit/>
            </a:bodyPr>
            <a:lstStyle/>
            <a:p>
              <a:pPr algn="ctr" fontAlgn="base">
                <a:spcBef>
                  <a:spcPct val="0"/>
                </a:spcBef>
                <a:spcAft>
                  <a:spcPct val="0"/>
                </a:spcAft>
              </a:pPr>
              <a:r>
                <a:rPr kumimoji="1" lang="en-US" altLang="zh-TW" sz="2800" dirty="0">
                  <a:solidFill>
                    <a:prstClr val="black"/>
                  </a:solidFill>
                  <a:latin typeface="Arial" charset="0"/>
                  <a:ea typeface="微軟正黑體"/>
                </a:rPr>
                <a:t>MgSO4.7H2O</a:t>
              </a:r>
              <a:endParaRPr kumimoji="1" lang="zh-TW" altLang="en-US" sz="2800" dirty="0">
                <a:solidFill>
                  <a:srgbClr val="FF0000"/>
                </a:solidFill>
                <a:latin typeface="Arial" charset="0"/>
                <a:ea typeface="微軟正黑體"/>
              </a:endParaRPr>
            </a:p>
          </p:txBody>
        </p:sp>
        <p:pic>
          <p:nvPicPr>
            <p:cNvPr id="17" name="Picture 4">
              <a:extLst>
                <a:ext uri="{FF2B5EF4-FFF2-40B4-BE49-F238E27FC236}">
                  <a16:creationId xmlns:a16="http://schemas.microsoft.com/office/drawing/2014/main" id="{83BDD73A-B4D1-478B-A811-C0663C91F8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163" r="57186" b="52551"/>
            <a:stretch/>
          </p:blipFill>
          <p:spPr bwMode="auto">
            <a:xfrm>
              <a:off x="9672311" y="6244122"/>
              <a:ext cx="1878619" cy="30421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矩形 21">
              <a:extLst>
                <a:ext uri="{FF2B5EF4-FFF2-40B4-BE49-F238E27FC236}">
                  <a16:creationId xmlns:a16="http://schemas.microsoft.com/office/drawing/2014/main" id="{3958277B-31B2-4A96-9AE4-F1336378331A}"/>
                </a:ext>
              </a:extLst>
            </p:cNvPr>
            <p:cNvSpPr/>
            <p:nvPr/>
          </p:nvSpPr>
          <p:spPr>
            <a:xfrm>
              <a:off x="9842339" y="5743801"/>
              <a:ext cx="2265015" cy="523220"/>
            </a:xfrm>
            <a:prstGeom prst="rect">
              <a:avLst/>
            </a:prstGeom>
          </p:spPr>
          <p:txBody>
            <a:bodyPr wrap="square">
              <a:spAutoFit/>
            </a:bodyPr>
            <a:lstStyle/>
            <a:p>
              <a:pPr fontAlgn="base">
                <a:spcBef>
                  <a:spcPct val="0"/>
                </a:spcBef>
                <a:spcAft>
                  <a:spcPct val="0"/>
                </a:spcAft>
              </a:pPr>
              <a:r>
                <a:rPr kumimoji="1" lang="zh-TW" altLang="en-US" sz="2800" dirty="0">
                  <a:solidFill>
                    <a:srgbClr val="FF0000"/>
                  </a:solidFill>
                  <a:latin typeface="Arial" charset="0"/>
                  <a:ea typeface="微軟正黑體"/>
                </a:rPr>
                <a:t>七水硫酸鎂</a:t>
              </a:r>
            </a:p>
          </p:txBody>
        </p:sp>
      </p:grpSp>
    </p:spTree>
    <p:extLst>
      <p:ext uri="{BB962C8B-B14F-4D97-AF65-F5344CB8AC3E}">
        <p14:creationId xmlns:p14="http://schemas.microsoft.com/office/powerpoint/2010/main" val="220120319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t>5 out of 9 single element fertilizers for stock solution B</a:t>
            </a:r>
            <a:endParaRPr lang="zh-TW" altLang="en-US" dirty="0"/>
          </a:p>
        </p:txBody>
      </p:sp>
      <p:sp>
        <p:nvSpPr>
          <p:cNvPr id="4" name="投影片編號版面配置區 3"/>
          <p:cNvSpPr>
            <a:spLocks noGrp="1"/>
          </p:cNvSpPr>
          <p:nvPr>
            <p:ph type="sldNum" sz="quarter" idx="4294967295"/>
          </p:nvPr>
        </p:nvSpPr>
        <p:spPr>
          <a:xfrm>
            <a:off x="7715897" y="6142037"/>
            <a:ext cx="457200" cy="441325"/>
          </a:xfrm>
          <a:prstGeom prst="rect">
            <a:avLst/>
          </a:prstGeom>
        </p:spPr>
        <p:txBody>
          <a:bodyPr/>
          <a:lstStyle/>
          <a:p>
            <a:pPr fontAlgn="base">
              <a:spcBef>
                <a:spcPct val="0"/>
              </a:spcBef>
              <a:spcAft>
                <a:spcPct val="0"/>
              </a:spcAft>
            </a:pPr>
            <a:fld id="{2C6B1FF6-39B9-40F5-8B67-33C6354A3D4F}" type="slidenum">
              <a:rPr lang="en-US">
                <a:solidFill>
                  <a:prstClr val="black">
                    <a:tint val="75000"/>
                  </a:prstClr>
                </a:solidFill>
                <a:latin typeface="Arial" charset="0"/>
                <a:ea typeface="標楷體" pitchFamily="65" charset="-120"/>
              </a:rPr>
              <a:pPr fontAlgn="base">
                <a:spcBef>
                  <a:spcPct val="0"/>
                </a:spcBef>
                <a:spcAft>
                  <a:spcPct val="0"/>
                </a:spcAft>
              </a:pPr>
              <a:t>48</a:t>
            </a:fld>
            <a:endParaRPr lang="en-US" dirty="0">
              <a:solidFill>
                <a:prstClr val="black">
                  <a:tint val="75000"/>
                </a:prstClr>
              </a:solidFill>
              <a:latin typeface="Arial" charset="0"/>
              <a:ea typeface="標楷體" pitchFamily="65" charset="-120"/>
            </a:endParaRPr>
          </a:p>
        </p:txBody>
      </p:sp>
      <p:pic>
        <p:nvPicPr>
          <p:cNvPr id="8" name="圖片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82424" y="1738913"/>
            <a:ext cx="1864489" cy="3240000"/>
          </a:xfrm>
          <a:prstGeom prst="rect">
            <a:avLst/>
          </a:prstGeom>
        </p:spPr>
      </p:pic>
      <p:pic>
        <p:nvPicPr>
          <p:cNvPr id="9" name="內容版面配置區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09243" y="1722161"/>
            <a:ext cx="1855895" cy="3240000"/>
          </a:xfrm>
          <a:prstGeom prst="rect">
            <a:avLst/>
          </a:prstGeom>
        </p:spPr>
      </p:pic>
      <p:pic>
        <p:nvPicPr>
          <p:cNvPr id="10" name="內容版面配置區 5"/>
          <p:cNvPicPr>
            <a:picLocks noGrp="1" noChangeAspect="1"/>
          </p:cNvPicPr>
          <p:nvPr>
            <p:ph sz="quarter" idx="1"/>
          </p:nvPr>
        </p:nvPicPr>
        <p:blipFill rotWithShape="1">
          <a:blip r:embed="rId4" cstate="screen">
            <a:extLst>
              <a:ext uri="{28A0092B-C50C-407E-A947-70E740481C1C}">
                <a14:useLocalDpi xmlns:a14="http://schemas.microsoft.com/office/drawing/2010/main"/>
              </a:ext>
            </a:extLst>
          </a:blip>
          <a:srcRect/>
          <a:stretch/>
        </p:blipFill>
        <p:spPr>
          <a:xfrm>
            <a:off x="3434055" y="1694626"/>
            <a:ext cx="1885300" cy="3240000"/>
          </a:xfrm>
          <a:prstGeom prst="rect">
            <a:avLst/>
          </a:prstGeom>
        </p:spPr>
      </p:pic>
      <p:pic>
        <p:nvPicPr>
          <p:cNvPr id="12" name="圖片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0445" y="1694626"/>
            <a:ext cx="2022091" cy="3240000"/>
          </a:xfrm>
          <a:prstGeom prst="rect">
            <a:avLst/>
          </a:prstGeom>
        </p:spPr>
      </p:pic>
      <p:pic>
        <p:nvPicPr>
          <p:cNvPr id="13" name="內容版面配置區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072427" y="1738913"/>
            <a:ext cx="1618844" cy="3240000"/>
          </a:xfrm>
          <a:prstGeom prst="rect">
            <a:avLst/>
          </a:prstGeom>
        </p:spPr>
      </p:pic>
      <p:sp>
        <p:nvSpPr>
          <p:cNvPr id="14" name="標題 1"/>
          <p:cNvSpPr txBox="1">
            <a:spLocks/>
          </p:cNvSpPr>
          <p:nvPr/>
        </p:nvSpPr>
        <p:spPr>
          <a:xfrm>
            <a:off x="83127" y="5078562"/>
            <a:ext cx="12108873" cy="758952"/>
          </a:xfrm>
          <a:prstGeom prst="rect">
            <a:avLst/>
          </a:prstGeom>
        </p:spPr>
        <p:txBody>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fontAlgn="base">
              <a:spcAft>
                <a:spcPct val="0"/>
              </a:spcAft>
            </a:pPr>
            <a:r>
              <a:rPr lang="zh-TW" altLang="en-US" dirty="0">
                <a:solidFill>
                  <a:srgbClr val="FF0000"/>
                </a:solidFill>
              </a:rPr>
              <a:t>一水</a:t>
            </a:r>
            <a:r>
              <a:rPr lang="zh-TW" altLang="en-US" dirty="0">
                <a:solidFill>
                  <a:prstClr val="black"/>
                </a:solidFill>
                <a:latin typeface="Calibri"/>
                <a:ea typeface="新細明體" panose="02020500000000000000" pitchFamily="18" charset="-120"/>
              </a:rPr>
              <a:t>硫酸亞錳        硼酸         </a:t>
            </a:r>
            <a:r>
              <a:rPr lang="zh-TW" altLang="en-US" dirty="0">
                <a:solidFill>
                  <a:srgbClr val="FF0000"/>
                </a:solidFill>
              </a:rPr>
              <a:t>五水硫酸銅   二水鉬</a:t>
            </a:r>
            <a:r>
              <a:rPr lang="zh-TW" altLang="en-US" dirty="0">
                <a:solidFill>
                  <a:srgbClr val="FF0000"/>
                </a:solidFill>
                <a:latin typeface="Calibri"/>
                <a:ea typeface="新細明體" panose="02020500000000000000" pitchFamily="18" charset="-120"/>
              </a:rPr>
              <a:t>酸</a:t>
            </a:r>
            <a:r>
              <a:rPr lang="zh-TW" altLang="en-US" dirty="0">
                <a:solidFill>
                  <a:srgbClr val="FF0000"/>
                </a:solidFill>
              </a:rPr>
              <a:t>鈉 七水硫酸鋅</a:t>
            </a:r>
            <a:endParaRPr lang="en-US" altLang="zh-TW" dirty="0">
              <a:solidFill>
                <a:srgbClr val="FF0000"/>
              </a:solidFill>
              <a:latin typeface="Calibri"/>
              <a:ea typeface="新細明體" panose="02020500000000000000" pitchFamily="18" charset="-120"/>
            </a:endParaRPr>
          </a:p>
        </p:txBody>
      </p:sp>
      <p:pic>
        <p:nvPicPr>
          <p:cNvPr id="11" name="Picture 4">
            <a:extLst>
              <a:ext uri="{FF2B5EF4-FFF2-40B4-BE49-F238E27FC236}">
                <a16:creationId xmlns:a16="http://schemas.microsoft.com/office/drawing/2014/main" id="{95C2F905-7E4A-4524-A8C9-6A617671B0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7954" r="26189" b="43869"/>
          <a:stretch/>
        </p:blipFill>
        <p:spPr bwMode="auto">
          <a:xfrm>
            <a:off x="362137" y="5640681"/>
            <a:ext cx="3238706" cy="34141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a:extLst>
              <a:ext uri="{FF2B5EF4-FFF2-40B4-BE49-F238E27FC236}">
                <a16:creationId xmlns:a16="http://schemas.microsoft.com/office/drawing/2014/main" id="{F82EABA2-E1DD-401D-95B7-7A096EFE0B8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39" t="63025" r="57743" b="28443"/>
          <a:stretch/>
        </p:blipFill>
        <p:spPr bwMode="auto">
          <a:xfrm>
            <a:off x="2992536" y="6006470"/>
            <a:ext cx="2123567" cy="35622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a:extLst>
              <a:ext uri="{FF2B5EF4-FFF2-40B4-BE49-F238E27FC236}">
                <a16:creationId xmlns:a16="http://schemas.microsoft.com/office/drawing/2014/main" id="{F856CE60-FC7A-4E2A-A94C-BC3B7E4DA597}"/>
              </a:ext>
            </a:extLst>
          </p:cNvPr>
          <p:cNvSpPr txBox="1"/>
          <p:nvPr/>
        </p:nvSpPr>
        <p:spPr>
          <a:xfrm>
            <a:off x="9438997" y="5621639"/>
            <a:ext cx="2885704" cy="338554"/>
          </a:xfrm>
          <a:prstGeom prst="rect">
            <a:avLst/>
          </a:prstGeom>
          <a:solidFill>
            <a:schemeClr val="bg1"/>
          </a:solidFill>
        </p:spPr>
        <p:txBody>
          <a:bodyPr wrap="square" rtlCol="0">
            <a:spAutoFit/>
          </a:bodyPr>
          <a:lstStyle/>
          <a:p>
            <a:r>
              <a:rPr lang="en-US" altLang="zh-TW" sz="1600" b="1" dirty="0">
                <a:latin typeface="Times New Roman" panose="02020603050405020304" pitchFamily="18" charset="0"/>
                <a:cs typeface="Times New Roman" panose="02020603050405020304" pitchFamily="18" charset="0"/>
              </a:rPr>
              <a:t>Zinc Sulfate*</a:t>
            </a:r>
            <a:r>
              <a:rPr lang="en-US" altLang="zh-TW" sz="1600" b="1" dirty="0">
                <a:solidFill>
                  <a:srgbClr val="FF0000"/>
                </a:solidFill>
                <a:latin typeface="Times New Roman" panose="02020603050405020304" pitchFamily="18" charset="0"/>
                <a:cs typeface="Times New Roman" panose="02020603050405020304" pitchFamily="18" charset="0"/>
              </a:rPr>
              <a:t>7H2O</a:t>
            </a:r>
            <a:r>
              <a:rPr lang="en-US" altLang="zh-TW" sz="1600" b="1" dirty="0">
                <a:latin typeface="Times New Roman" panose="02020603050405020304" pitchFamily="18" charset="0"/>
                <a:cs typeface="Times New Roman" panose="02020603050405020304" pitchFamily="18" charset="0"/>
              </a:rPr>
              <a:t> (??%Zn)</a:t>
            </a:r>
            <a:endParaRPr lang="zh-TW" altLang="en-US" sz="1600" b="1" dirty="0">
              <a:latin typeface="Times New Roman" panose="02020603050405020304" pitchFamily="18" charset="0"/>
              <a:cs typeface="Times New Roman" panose="02020603050405020304" pitchFamily="18" charset="0"/>
            </a:endParaRPr>
          </a:p>
        </p:txBody>
      </p:sp>
      <p:pic>
        <p:nvPicPr>
          <p:cNvPr id="18" name="Picture 4">
            <a:extLst>
              <a:ext uri="{FF2B5EF4-FFF2-40B4-BE49-F238E27FC236}">
                <a16:creationId xmlns:a16="http://schemas.microsoft.com/office/drawing/2014/main" id="{14E12CCF-5DF2-4386-B2BD-F015176456D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3701" r="26189" b="19031"/>
          <a:stretch/>
        </p:blipFill>
        <p:spPr bwMode="auto">
          <a:xfrm>
            <a:off x="4705791" y="5656725"/>
            <a:ext cx="3238706" cy="30346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a:extLst>
              <a:ext uri="{FF2B5EF4-FFF2-40B4-BE49-F238E27FC236}">
                <a16:creationId xmlns:a16="http://schemas.microsoft.com/office/drawing/2014/main" id="{1F5E9A54-6A0B-41AF-8E7B-54132E31141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1308" r="26189" b="8122"/>
          <a:stretch/>
        </p:blipFill>
        <p:spPr bwMode="auto">
          <a:xfrm>
            <a:off x="7217837" y="6001725"/>
            <a:ext cx="3238706" cy="4413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646404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標題 1"/>
          <p:cNvSpPr>
            <a:spLocks noGrp="1"/>
          </p:cNvSpPr>
          <p:nvPr>
            <p:ph type="title"/>
          </p:nvPr>
        </p:nvSpPr>
        <p:spPr bwMode="auto">
          <a:xfrm>
            <a:off x="1997075" y="333376"/>
            <a:ext cx="8229600" cy="777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r>
              <a:rPr lang="en-US" altLang="zh-TW" dirty="0"/>
              <a:t>Final concentration of each element</a:t>
            </a:r>
            <a:endParaRPr lang="zh-TW" altLang="en-US" dirty="0"/>
          </a:p>
        </p:txBody>
      </p:sp>
      <p:pic>
        <p:nvPicPr>
          <p:cNvPr id="4"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703389" y="1268413"/>
            <a:ext cx="8816975" cy="46799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60" name="文字方塊 1"/>
          <p:cNvSpPr txBox="1">
            <a:spLocks noChangeArrowheads="1"/>
          </p:cNvSpPr>
          <p:nvPr/>
        </p:nvSpPr>
        <p:spPr bwMode="auto">
          <a:xfrm>
            <a:off x="1919536" y="5589588"/>
            <a:ext cx="8424936" cy="954107"/>
          </a:xfrm>
          <a:prstGeom prst="rect">
            <a:avLst/>
          </a:prstGeom>
          <a:ln/>
          <a:extLst/>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kumimoji="1">
                <a:solidFill>
                  <a:schemeClr val="tx1"/>
                </a:solidFill>
                <a:latin typeface="Arial" charset="0"/>
                <a:ea typeface="標楷體" pitchFamily="65" charset="-120"/>
              </a:defRPr>
            </a:lvl1pPr>
            <a:lvl2pPr marL="742950" indent="-285750" eaLnBrk="0" hangingPunct="0">
              <a:defRPr kumimoji="1">
                <a:solidFill>
                  <a:schemeClr val="tx1"/>
                </a:solidFill>
                <a:latin typeface="Arial" charset="0"/>
                <a:ea typeface="標楷體" pitchFamily="65" charset="-120"/>
              </a:defRPr>
            </a:lvl2pPr>
            <a:lvl3pPr marL="1143000" indent="-228600" eaLnBrk="0" hangingPunct="0">
              <a:defRPr kumimoji="1">
                <a:solidFill>
                  <a:schemeClr val="tx1"/>
                </a:solidFill>
                <a:latin typeface="Arial" charset="0"/>
                <a:ea typeface="標楷體" pitchFamily="65" charset="-120"/>
              </a:defRPr>
            </a:lvl3pPr>
            <a:lvl4pPr marL="1600200" indent="-228600" eaLnBrk="0" hangingPunct="0">
              <a:defRPr kumimoji="1">
                <a:solidFill>
                  <a:schemeClr val="tx1"/>
                </a:solidFill>
                <a:latin typeface="Arial" charset="0"/>
                <a:ea typeface="標楷體" pitchFamily="65" charset="-120"/>
              </a:defRPr>
            </a:lvl4pPr>
            <a:lvl5pPr marL="2057400" indent="-228600" eaLnBrk="0" hangingPunct="0">
              <a:defRPr kumimoji="1">
                <a:solidFill>
                  <a:schemeClr val="tx1"/>
                </a:solidFill>
                <a:latin typeface="Arial"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charset="0"/>
                <a:ea typeface="標楷體" pitchFamily="65" charset="-120"/>
              </a:defRPr>
            </a:lvl9pPr>
          </a:lstStyle>
          <a:p>
            <a:pPr algn="ctr" eaLnBrk="1" fontAlgn="base" hangingPunct="1">
              <a:spcBef>
                <a:spcPct val="0"/>
              </a:spcBef>
              <a:spcAft>
                <a:spcPct val="0"/>
              </a:spcAft>
              <a:defRPr/>
            </a:pPr>
            <a:r>
              <a:rPr lang="en-US" altLang="zh-TW" sz="2800" dirty="0" err="1">
                <a:solidFill>
                  <a:srgbClr val="FF0000"/>
                </a:solidFill>
              </a:rPr>
              <a:t>millimol</a:t>
            </a:r>
            <a:r>
              <a:rPr lang="en-US" altLang="zh-TW" sz="2800" dirty="0">
                <a:solidFill>
                  <a:srgbClr val="FF0000"/>
                </a:solidFill>
              </a:rPr>
              <a:t>/L * molecular weight = mg/L = ppm</a:t>
            </a:r>
          </a:p>
          <a:p>
            <a:pPr algn="ctr" eaLnBrk="1" fontAlgn="base" hangingPunct="1">
              <a:spcBef>
                <a:spcPct val="0"/>
              </a:spcBef>
              <a:spcAft>
                <a:spcPct val="0"/>
              </a:spcAft>
              <a:defRPr/>
            </a:pPr>
            <a:r>
              <a:rPr lang="en-US" altLang="zh-TW" sz="2800" dirty="0" err="1">
                <a:solidFill>
                  <a:srgbClr val="FF0000"/>
                </a:solidFill>
              </a:rPr>
              <a:t>micromol</a:t>
            </a:r>
            <a:r>
              <a:rPr lang="en-US" altLang="zh-TW" sz="2800" dirty="0">
                <a:solidFill>
                  <a:srgbClr val="FF0000"/>
                </a:solidFill>
              </a:rPr>
              <a:t>/L * molecular weight / 1000 = ppm </a:t>
            </a:r>
            <a:endParaRPr lang="zh-TW" altLang="en-US" sz="2800" dirty="0">
              <a:solidFill>
                <a:srgbClr val="FF0000"/>
              </a:solidFill>
            </a:endParaRPr>
          </a:p>
        </p:txBody>
      </p:sp>
      <p:sp>
        <p:nvSpPr>
          <p:cNvPr id="2" name="文字方塊 1">
            <a:extLst>
              <a:ext uri="{FF2B5EF4-FFF2-40B4-BE49-F238E27FC236}">
                <a16:creationId xmlns:a16="http://schemas.microsoft.com/office/drawing/2014/main" id="{A01A4FAD-0133-4505-B1DE-352941A15ABC}"/>
              </a:ext>
            </a:extLst>
          </p:cNvPr>
          <p:cNvSpPr txBox="1"/>
          <p:nvPr/>
        </p:nvSpPr>
        <p:spPr>
          <a:xfrm>
            <a:off x="1487488" y="2122224"/>
            <a:ext cx="576064" cy="3293209"/>
          </a:xfrm>
          <a:prstGeom prst="rect">
            <a:avLst/>
          </a:prstGeom>
          <a:noFill/>
        </p:spPr>
        <p:txBody>
          <a:bodyPr wrap="square" rtlCol="0">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14</a:t>
            </a:r>
          </a:p>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r>
              <a:rPr kumimoji="1" lang="en-US" altLang="zh-TW" dirty="0">
                <a:solidFill>
                  <a:prstClr val="black"/>
                </a:solidFill>
                <a:latin typeface="Arial" charset="0"/>
                <a:ea typeface="標楷體" pitchFamily="65" charset="-120"/>
              </a:rPr>
              <a:t>31</a:t>
            </a:r>
          </a:p>
          <a:p>
            <a:pPr fontAlgn="base">
              <a:spcBef>
                <a:spcPct val="0"/>
              </a:spcBef>
              <a:spcAft>
                <a:spcPct val="0"/>
              </a:spcAft>
            </a:pPr>
            <a:endParaRPr kumimoji="1" lang="en-US" altLang="zh-TW" sz="2000" dirty="0">
              <a:solidFill>
                <a:prstClr val="black"/>
              </a:solidFill>
              <a:latin typeface="Arial" charset="0"/>
              <a:ea typeface="標楷體" pitchFamily="65" charset="-120"/>
            </a:endParaRPr>
          </a:p>
          <a:p>
            <a:pPr fontAlgn="base">
              <a:spcBef>
                <a:spcPct val="0"/>
              </a:spcBef>
              <a:spcAft>
                <a:spcPct val="0"/>
              </a:spcAft>
            </a:pPr>
            <a:r>
              <a:rPr kumimoji="1" lang="en-US" altLang="zh-TW" dirty="0">
                <a:solidFill>
                  <a:prstClr val="black"/>
                </a:solidFill>
                <a:latin typeface="Arial" charset="0"/>
                <a:ea typeface="標楷體" pitchFamily="65" charset="-120"/>
              </a:rPr>
              <a:t>39</a:t>
            </a:r>
          </a:p>
          <a:p>
            <a:pPr fontAlgn="base">
              <a:spcBef>
                <a:spcPct val="0"/>
              </a:spcBef>
              <a:spcAft>
                <a:spcPct val="0"/>
              </a:spcAft>
            </a:pPr>
            <a:endParaRPr kumimoji="1" lang="en-US" altLang="zh-TW" sz="2400" dirty="0">
              <a:solidFill>
                <a:prstClr val="black"/>
              </a:solidFill>
              <a:latin typeface="Arial" charset="0"/>
              <a:ea typeface="標楷體" pitchFamily="65" charset="-120"/>
            </a:endParaRPr>
          </a:p>
          <a:p>
            <a:pPr fontAlgn="base">
              <a:spcBef>
                <a:spcPct val="0"/>
              </a:spcBef>
              <a:spcAft>
                <a:spcPct val="0"/>
              </a:spcAft>
            </a:pPr>
            <a:r>
              <a:rPr kumimoji="1" lang="en-US" altLang="zh-TW" dirty="0">
                <a:solidFill>
                  <a:prstClr val="black"/>
                </a:solidFill>
                <a:latin typeface="Arial" charset="0"/>
                <a:ea typeface="標楷體" pitchFamily="65" charset="-120"/>
              </a:rPr>
              <a:t>40</a:t>
            </a:r>
          </a:p>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r>
              <a:rPr kumimoji="1" lang="en-US" altLang="zh-TW" dirty="0">
                <a:solidFill>
                  <a:prstClr val="black"/>
                </a:solidFill>
                <a:latin typeface="Arial" charset="0"/>
                <a:ea typeface="標楷體" pitchFamily="65" charset="-120"/>
              </a:rPr>
              <a:t>24</a:t>
            </a:r>
          </a:p>
          <a:p>
            <a:pPr fontAlgn="base">
              <a:spcBef>
                <a:spcPct val="0"/>
              </a:spcBef>
              <a:spcAft>
                <a:spcPct val="0"/>
              </a:spcAft>
            </a:pPr>
            <a:endParaRPr kumimoji="1" lang="en-US" altLang="zh-TW" dirty="0">
              <a:solidFill>
                <a:prstClr val="black"/>
              </a:solidFill>
              <a:latin typeface="Arial" charset="0"/>
              <a:ea typeface="標楷體" pitchFamily="65" charset="-120"/>
            </a:endParaRPr>
          </a:p>
          <a:p>
            <a:pPr fontAlgn="base">
              <a:spcBef>
                <a:spcPct val="0"/>
              </a:spcBef>
              <a:spcAft>
                <a:spcPct val="0"/>
              </a:spcAft>
            </a:pPr>
            <a:r>
              <a:rPr kumimoji="1" lang="en-US" altLang="zh-TW" dirty="0">
                <a:solidFill>
                  <a:prstClr val="black"/>
                </a:solidFill>
                <a:latin typeface="Arial" charset="0"/>
                <a:ea typeface="標楷體" pitchFamily="65" charset="-120"/>
              </a:rPr>
              <a:t>32</a:t>
            </a:r>
            <a:endParaRPr kumimoji="1" lang="zh-TW" altLang="en-US" dirty="0">
              <a:solidFill>
                <a:prstClr val="black"/>
              </a:solidFill>
              <a:latin typeface="Arial" charset="0"/>
              <a:ea typeface="標楷體" pitchFamily="65" charset="-120"/>
            </a:endParaRPr>
          </a:p>
        </p:txBody>
      </p:sp>
    </p:spTree>
    <p:extLst>
      <p:ext uri="{BB962C8B-B14F-4D97-AF65-F5344CB8AC3E}">
        <p14:creationId xmlns:p14="http://schemas.microsoft.com/office/powerpoint/2010/main" val="116838564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群組 22">
            <a:extLst>
              <a:ext uri="{FF2B5EF4-FFF2-40B4-BE49-F238E27FC236}">
                <a16:creationId xmlns:a16="http://schemas.microsoft.com/office/drawing/2014/main" id="{36243135-DDF2-4C74-9CB1-A62F547B88EF}"/>
              </a:ext>
            </a:extLst>
          </p:cNvPr>
          <p:cNvGrpSpPr/>
          <p:nvPr/>
        </p:nvGrpSpPr>
        <p:grpSpPr>
          <a:xfrm>
            <a:off x="1775956" y="1190536"/>
            <a:ext cx="8640088" cy="5322034"/>
            <a:chOff x="251956" y="1190536"/>
            <a:chExt cx="8640088" cy="5322034"/>
          </a:xfrm>
        </p:grpSpPr>
        <p:pic>
          <p:nvPicPr>
            <p:cNvPr id="24" name="Picture 2">
              <a:extLst>
                <a:ext uri="{FF2B5EF4-FFF2-40B4-BE49-F238E27FC236}">
                  <a16:creationId xmlns:a16="http://schemas.microsoft.com/office/drawing/2014/main" id="{55BA6208-0FAB-45B3-B725-7D6BF8E012EB}"/>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5742" b="4840"/>
            <a:stretch/>
          </p:blipFill>
          <p:spPr bwMode="auto">
            <a:xfrm>
              <a:off x="251956" y="1190536"/>
              <a:ext cx="8640088" cy="5322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文字方塊 24">
              <a:extLst>
                <a:ext uri="{FF2B5EF4-FFF2-40B4-BE49-F238E27FC236}">
                  <a16:creationId xmlns:a16="http://schemas.microsoft.com/office/drawing/2014/main" id="{1A8CB6BB-A1BA-4CDF-BBC4-A91DCE97FD02}"/>
                </a:ext>
              </a:extLst>
            </p:cNvPr>
            <p:cNvSpPr txBox="1"/>
            <p:nvPr/>
          </p:nvSpPr>
          <p:spPr>
            <a:xfrm>
              <a:off x="3059832" y="1268760"/>
              <a:ext cx="1080120" cy="253916"/>
            </a:xfrm>
            <a:prstGeom prst="rect">
              <a:avLst/>
            </a:prstGeom>
            <a:solidFill>
              <a:srgbClr val="FFCCCC"/>
            </a:solidFill>
          </p:spPr>
          <p:txBody>
            <a:bodyPr wrap="square" rtlCol="0">
              <a:spAutoFit/>
            </a:bodyPr>
            <a:lstStyle/>
            <a:p>
              <a:pPr algn="ctr" fontAlgn="base">
                <a:spcBef>
                  <a:spcPct val="0"/>
                </a:spcBef>
                <a:spcAft>
                  <a:spcPct val="0"/>
                </a:spcAft>
              </a:pPr>
              <a:r>
                <a:rPr kumimoji="1" lang="en-US" altLang="zh-TW" sz="1050" b="1" dirty="0">
                  <a:solidFill>
                    <a:prstClr val="black"/>
                  </a:solidFill>
                  <a:latin typeface="Arial" charset="0"/>
                  <a:ea typeface="標楷體" pitchFamily="65" charset="-120"/>
                </a:rPr>
                <a:t>Temperature</a:t>
              </a:r>
              <a:endParaRPr kumimoji="1" lang="zh-TW" altLang="en-US" sz="1050" b="1" dirty="0">
                <a:solidFill>
                  <a:prstClr val="black"/>
                </a:solidFill>
                <a:latin typeface="Arial" charset="0"/>
                <a:ea typeface="標楷體" pitchFamily="65" charset="-120"/>
              </a:endParaRPr>
            </a:p>
          </p:txBody>
        </p:sp>
        <p:sp>
          <p:nvSpPr>
            <p:cNvPr id="26" name="文字方塊 25">
              <a:extLst>
                <a:ext uri="{FF2B5EF4-FFF2-40B4-BE49-F238E27FC236}">
                  <a16:creationId xmlns:a16="http://schemas.microsoft.com/office/drawing/2014/main" id="{FE19C4A6-AA3F-43E4-BC73-6ADB64E67530}"/>
                </a:ext>
              </a:extLst>
            </p:cNvPr>
            <p:cNvSpPr txBox="1"/>
            <p:nvPr/>
          </p:nvSpPr>
          <p:spPr>
            <a:xfrm>
              <a:off x="4211960" y="1268760"/>
              <a:ext cx="1008112" cy="253916"/>
            </a:xfrm>
            <a:prstGeom prst="rect">
              <a:avLst/>
            </a:prstGeom>
            <a:solidFill>
              <a:schemeClr val="tx2">
                <a:lumMod val="20000"/>
                <a:lumOff val="80000"/>
              </a:schemeClr>
            </a:solidFill>
          </p:spPr>
          <p:txBody>
            <a:bodyPr wrap="square" rtlCol="0">
              <a:spAutoFit/>
            </a:bodyPr>
            <a:lstStyle/>
            <a:p>
              <a:pPr algn="ctr" fontAlgn="base">
                <a:spcBef>
                  <a:spcPct val="0"/>
                </a:spcBef>
                <a:spcAft>
                  <a:spcPct val="0"/>
                </a:spcAft>
              </a:pPr>
              <a:r>
                <a:rPr kumimoji="1" lang="en-US" altLang="zh-TW" sz="1050" b="1" dirty="0">
                  <a:solidFill>
                    <a:prstClr val="black"/>
                  </a:solidFill>
                  <a:latin typeface="Arial" charset="0"/>
                  <a:ea typeface="標楷體" pitchFamily="65" charset="-120"/>
                </a:rPr>
                <a:t>Light</a:t>
              </a:r>
              <a:endParaRPr kumimoji="1" lang="zh-TW" altLang="en-US" sz="1050" b="1" dirty="0">
                <a:solidFill>
                  <a:prstClr val="black"/>
                </a:solidFill>
                <a:latin typeface="Arial" charset="0"/>
                <a:ea typeface="標楷體" pitchFamily="65" charset="-120"/>
              </a:endParaRPr>
            </a:p>
          </p:txBody>
        </p:sp>
        <p:sp>
          <p:nvSpPr>
            <p:cNvPr id="27" name="文字方塊 26">
              <a:extLst>
                <a:ext uri="{FF2B5EF4-FFF2-40B4-BE49-F238E27FC236}">
                  <a16:creationId xmlns:a16="http://schemas.microsoft.com/office/drawing/2014/main" id="{0ACB5EE7-FA6C-4622-AF30-4B363804BE49}"/>
                </a:ext>
              </a:extLst>
            </p:cNvPr>
            <p:cNvSpPr txBox="1"/>
            <p:nvPr/>
          </p:nvSpPr>
          <p:spPr>
            <a:xfrm>
              <a:off x="5292080" y="1268760"/>
              <a:ext cx="1080120" cy="253916"/>
            </a:xfrm>
            <a:prstGeom prst="rect">
              <a:avLst/>
            </a:prstGeom>
            <a:solidFill>
              <a:srgbClr val="FFCCCC"/>
            </a:solidFill>
          </p:spPr>
          <p:txBody>
            <a:bodyPr wrap="square" rtlCol="0">
              <a:spAutoFit/>
            </a:bodyPr>
            <a:lstStyle/>
            <a:p>
              <a:pPr algn="ctr" fontAlgn="base">
                <a:spcBef>
                  <a:spcPct val="0"/>
                </a:spcBef>
                <a:spcAft>
                  <a:spcPct val="0"/>
                </a:spcAft>
              </a:pPr>
              <a:r>
                <a:rPr kumimoji="1" lang="en-US" altLang="zh-TW" sz="1050" b="1" dirty="0">
                  <a:solidFill>
                    <a:prstClr val="black"/>
                  </a:solidFill>
                  <a:latin typeface="Arial" charset="0"/>
                  <a:ea typeface="標楷體" pitchFamily="65" charset="-120"/>
                </a:rPr>
                <a:t>Humidity</a:t>
              </a:r>
              <a:endParaRPr kumimoji="1" lang="zh-TW" altLang="en-US" sz="1050" b="1" dirty="0">
                <a:solidFill>
                  <a:prstClr val="black"/>
                </a:solidFill>
                <a:latin typeface="Arial" charset="0"/>
                <a:ea typeface="標楷體" pitchFamily="65" charset="-120"/>
              </a:endParaRPr>
            </a:p>
          </p:txBody>
        </p:sp>
        <p:sp>
          <p:nvSpPr>
            <p:cNvPr id="28" name="文字方塊 27">
              <a:extLst>
                <a:ext uri="{FF2B5EF4-FFF2-40B4-BE49-F238E27FC236}">
                  <a16:creationId xmlns:a16="http://schemas.microsoft.com/office/drawing/2014/main" id="{C0DE5B95-4E65-479C-8544-1CCC98277D76}"/>
                </a:ext>
              </a:extLst>
            </p:cNvPr>
            <p:cNvSpPr txBox="1"/>
            <p:nvPr/>
          </p:nvSpPr>
          <p:spPr>
            <a:xfrm>
              <a:off x="7483688" y="1290680"/>
              <a:ext cx="1080120" cy="253916"/>
            </a:xfrm>
            <a:prstGeom prst="rect">
              <a:avLst/>
            </a:prstGeom>
            <a:solidFill>
              <a:schemeClr val="bg1">
                <a:lumMod val="85000"/>
              </a:schemeClr>
            </a:solidFill>
          </p:spPr>
          <p:txBody>
            <a:bodyPr wrap="square" rtlCol="0">
              <a:spAutoFit/>
            </a:bodyPr>
            <a:lstStyle/>
            <a:p>
              <a:pPr algn="ctr" fontAlgn="base">
                <a:spcBef>
                  <a:spcPct val="0"/>
                </a:spcBef>
                <a:spcAft>
                  <a:spcPct val="0"/>
                </a:spcAft>
              </a:pPr>
              <a:r>
                <a:rPr kumimoji="1" lang="en-US" altLang="zh-TW" sz="1050" b="1" dirty="0">
                  <a:solidFill>
                    <a:prstClr val="black"/>
                  </a:solidFill>
                  <a:latin typeface="Arial" charset="0"/>
                  <a:ea typeface="標楷體" pitchFamily="65" charset="-120"/>
                </a:rPr>
                <a:t>Nutrient+H</a:t>
              </a:r>
              <a:r>
                <a:rPr kumimoji="1" lang="en-US" altLang="zh-TW" sz="1050" b="1" baseline="-25000" dirty="0">
                  <a:solidFill>
                    <a:prstClr val="black"/>
                  </a:solidFill>
                  <a:latin typeface="Arial" charset="0"/>
                  <a:ea typeface="標楷體" pitchFamily="65" charset="-120"/>
                </a:rPr>
                <a:t>2</a:t>
              </a:r>
              <a:r>
                <a:rPr kumimoji="1" lang="en-US" altLang="zh-TW" sz="1050" b="1" dirty="0">
                  <a:solidFill>
                    <a:prstClr val="black"/>
                  </a:solidFill>
                  <a:latin typeface="Arial" charset="0"/>
                  <a:ea typeface="標楷體" pitchFamily="65" charset="-120"/>
                </a:rPr>
                <a:t>O</a:t>
              </a:r>
              <a:endParaRPr kumimoji="1" lang="zh-TW" altLang="en-US" sz="1050" b="1" dirty="0">
                <a:solidFill>
                  <a:prstClr val="black"/>
                </a:solidFill>
                <a:latin typeface="Arial" charset="0"/>
                <a:ea typeface="標楷體" pitchFamily="65" charset="-120"/>
              </a:endParaRPr>
            </a:p>
          </p:txBody>
        </p:sp>
        <p:sp>
          <p:nvSpPr>
            <p:cNvPr id="29" name="文字方塊 28">
              <a:extLst>
                <a:ext uri="{FF2B5EF4-FFF2-40B4-BE49-F238E27FC236}">
                  <a16:creationId xmlns:a16="http://schemas.microsoft.com/office/drawing/2014/main" id="{C6F03A72-4D89-4334-82E2-B98DB1273E04}"/>
                </a:ext>
              </a:extLst>
            </p:cNvPr>
            <p:cNvSpPr txBox="1"/>
            <p:nvPr/>
          </p:nvSpPr>
          <p:spPr>
            <a:xfrm>
              <a:off x="611560" y="5589240"/>
              <a:ext cx="6408712" cy="923330"/>
            </a:xfrm>
            <a:prstGeom prst="rect">
              <a:avLst/>
            </a:prstGeom>
            <a:solidFill>
              <a:schemeClr val="bg1"/>
            </a:solidFill>
          </p:spPr>
          <p:txBody>
            <a:bodyPr wrap="square" rtlCol="0">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Degree of influence: +++</a:t>
              </a:r>
              <a:r>
                <a:rPr kumimoji="1" lang="zh-TW" altLang="en-US" dirty="0">
                  <a:solidFill>
                    <a:prstClr val="black"/>
                  </a:solidFill>
                  <a:latin typeface="Arial" charset="0"/>
                  <a:ea typeface="標楷體" pitchFamily="65" charset="-120"/>
                </a:rPr>
                <a:t> </a:t>
              </a:r>
              <a:r>
                <a:rPr kumimoji="1" lang="en-US" altLang="zh-TW" dirty="0">
                  <a:solidFill>
                    <a:prstClr val="black"/>
                  </a:solidFill>
                  <a:latin typeface="Arial" charset="0"/>
                  <a:ea typeface="標楷體" pitchFamily="65" charset="-120"/>
                </a:rPr>
                <a:t>large, ++ medium, + small</a:t>
              </a:r>
            </a:p>
            <a:p>
              <a:pPr fontAlgn="base">
                <a:spcBef>
                  <a:spcPct val="0"/>
                </a:spcBef>
                <a:spcAft>
                  <a:spcPct val="0"/>
                </a:spcAft>
              </a:pPr>
              <a:r>
                <a:rPr kumimoji="1" lang="en-US" altLang="zh-TW" dirty="0">
                  <a:solidFill>
                    <a:prstClr val="black"/>
                  </a:solidFill>
                  <a:latin typeface="Arial" charset="0"/>
                  <a:ea typeface="標楷體" pitchFamily="65" charset="-120"/>
                </a:rPr>
                <a:t>Suitable range in between 15 ~ 30 </a:t>
              </a:r>
              <a:r>
                <a:rPr kumimoji="1" lang="en-US" altLang="zh-TW" baseline="30000" dirty="0" err="1">
                  <a:solidFill>
                    <a:prstClr val="black"/>
                  </a:solidFill>
                  <a:latin typeface="Arial" charset="0"/>
                  <a:ea typeface="標楷體" pitchFamily="65" charset="-120"/>
                </a:rPr>
                <a:t>o</a:t>
              </a:r>
              <a:r>
                <a:rPr kumimoji="1" lang="en-US" altLang="zh-TW" dirty="0" err="1">
                  <a:solidFill>
                    <a:prstClr val="black"/>
                  </a:solidFill>
                  <a:latin typeface="Arial" charset="0"/>
                  <a:ea typeface="標楷體" pitchFamily="65" charset="-120"/>
                </a:rPr>
                <a:t>C</a:t>
              </a:r>
              <a:endParaRPr kumimoji="1" lang="en-US" altLang="zh-TW" dirty="0">
                <a:solidFill>
                  <a:prstClr val="black"/>
                </a:solidFill>
                <a:latin typeface="Arial" charset="0"/>
                <a:ea typeface="標楷體" pitchFamily="65" charset="-120"/>
              </a:endParaRPr>
            </a:p>
            <a:p>
              <a:pPr fontAlgn="base">
                <a:spcBef>
                  <a:spcPct val="0"/>
                </a:spcBef>
                <a:spcAft>
                  <a:spcPct val="0"/>
                </a:spcAft>
              </a:pPr>
              <a:endParaRPr kumimoji="1" lang="zh-TW" altLang="en-US" dirty="0">
                <a:solidFill>
                  <a:prstClr val="black"/>
                </a:solidFill>
                <a:latin typeface="Arial" charset="0"/>
                <a:ea typeface="標楷體" pitchFamily="65" charset="-120"/>
              </a:endParaRPr>
            </a:p>
          </p:txBody>
        </p:sp>
        <p:sp>
          <p:nvSpPr>
            <p:cNvPr id="30" name="文字方塊 29">
              <a:extLst>
                <a:ext uri="{FF2B5EF4-FFF2-40B4-BE49-F238E27FC236}">
                  <a16:creationId xmlns:a16="http://schemas.microsoft.com/office/drawing/2014/main" id="{BA530E60-FD63-4242-92CF-1BEA6657740B}"/>
                </a:ext>
              </a:extLst>
            </p:cNvPr>
            <p:cNvSpPr txBox="1"/>
            <p:nvPr/>
          </p:nvSpPr>
          <p:spPr>
            <a:xfrm>
              <a:off x="549712" y="1566952"/>
              <a:ext cx="2518608" cy="369332"/>
            </a:xfrm>
            <a:prstGeom prst="rect">
              <a:avLst/>
            </a:prstGeom>
            <a:solidFill>
              <a:srgbClr val="FFFFCC"/>
            </a:solidFill>
            <a:ln>
              <a:solidFill>
                <a:schemeClr val="tx1"/>
              </a:solidFill>
            </a:ln>
          </p:spPr>
          <p:txBody>
            <a:bodyPr wrap="square" rtlCol="0">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photosynthesis</a:t>
              </a:r>
              <a:endParaRPr kumimoji="1" lang="zh-TW" altLang="en-US" dirty="0">
                <a:solidFill>
                  <a:prstClr val="black"/>
                </a:solidFill>
                <a:latin typeface="Arial" charset="0"/>
                <a:ea typeface="標楷體" pitchFamily="65" charset="-120"/>
              </a:endParaRPr>
            </a:p>
          </p:txBody>
        </p:sp>
        <p:sp>
          <p:nvSpPr>
            <p:cNvPr id="31" name="文字方塊 30">
              <a:extLst>
                <a:ext uri="{FF2B5EF4-FFF2-40B4-BE49-F238E27FC236}">
                  <a16:creationId xmlns:a16="http://schemas.microsoft.com/office/drawing/2014/main" id="{632EAAAA-6279-4F1F-B865-2D2B3CC6AC43}"/>
                </a:ext>
              </a:extLst>
            </p:cNvPr>
            <p:cNvSpPr txBox="1"/>
            <p:nvPr/>
          </p:nvSpPr>
          <p:spPr>
            <a:xfrm>
              <a:off x="549712" y="1907540"/>
              <a:ext cx="2518608" cy="369332"/>
            </a:xfrm>
            <a:prstGeom prst="rect">
              <a:avLst/>
            </a:prstGeom>
            <a:solidFill>
              <a:srgbClr val="FFFFCC"/>
            </a:solidFill>
            <a:ln>
              <a:solidFill>
                <a:schemeClr val="tx1"/>
              </a:solidFill>
            </a:ln>
          </p:spPr>
          <p:txBody>
            <a:bodyPr wrap="square" rtlCol="0">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respiration</a:t>
              </a:r>
              <a:endParaRPr kumimoji="1" lang="zh-TW" altLang="en-US" dirty="0">
                <a:solidFill>
                  <a:prstClr val="black"/>
                </a:solidFill>
                <a:latin typeface="Arial" charset="0"/>
                <a:ea typeface="標楷體" pitchFamily="65" charset="-120"/>
              </a:endParaRPr>
            </a:p>
          </p:txBody>
        </p:sp>
        <p:sp>
          <p:nvSpPr>
            <p:cNvPr id="32" name="文字方塊 31">
              <a:extLst>
                <a:ext uri="{FF2B5EF4-FFF2-40B4-BE49-F238E27FC236}">
                  <a16:creationId xmlns:a16="http://schemas.microsoft.com/office/drawing/2014/main" id="{DD2CA182-1177-4933-82C7-C2E4E9097BC2}"/>
                </a:ext>
              </a:extLst>
            </p:cNvPr>
            <p:cNvSpPr txBox="1"/>
            <p:nvPr/>
          </p:nvSpPr>
          <p:spPr>
            <a:xfrm>
              <a:off x="549712" y="2276872"/>
              <a:ext cx="2518608" cy="338554"/>
            </a:xfrm>
            <a:prstGeom prst="rect">
              <a:avLst/>
            </a:prstGeom>
            <a:solidFill>
              <a:srgbClr val="FFFFCC"/>
            </a:solidFill>
            <a:ln>
              <a:solidFill>
                <a:schemeClr val="tx1"/>
              </a:solidFill>
            </a:ln>
          </p:spPr>
          <p:txBody>
            <a:bodyPr wrap="square" rtlCol="0">
              <a:spAutoFit/>
            </a:bodyPr>
            <a:lstStyle/>
            <a:p>
              <a:pPr fontAlgn="base">
                <a:spcBef>
                  <a:spcPct val="0"/>
                </a:spcBef>
                <a:spcAft>
                  <a:spcPct val="0"/>
                </a:spcAft>
              </a:pPr>
              <a:r>
                <a:rPr kumimoji="1" lang="en-US" altLang="zh-TW" sz="1600" dirty="0">
                  <a:solidFill>
                    <a:prstClr val="black"/>
                  </a:solidFill>
                  <a:latin typeface="Arial" charset="0"/>
                  <a:ea typeface="標楷體" pitchFamily="65" charset="-120"/>
                </a:rPr>
                <a:t>Absorb. of nutrient+H</a:t>
              </a:r>
              <a:r>
                <a:rPr kumimoji="1" lang="en-US" altLang="zh-TW" sz="1600" baseline="-25000" dirty="0">
                  <a:solidFill>
                    <a:prstClr val="black"/>
                  </a:solidFill>
                  <a:latin typeface="Arial" charset="0"/>
                  <a:ea typeface="標楷體" pitchFamily="65" charset="-120"/>
                </a:rPr>
                <a:t>2</a:t>
              </a:r>
              <a:r>
                <a:rPr kumimoji="1" lang="en-US" altLang="zh-TW" sz="1600" dirty="0">
                  <a:solidFill>
                    <a:prstClr val="black"/>
                  </a:solidFill>
                  <a:latin typeface="Arial" charset="0"/>
                  <a:ea typeface="標楷體" pitchFamily="65" charset="-120"/>
                </a:rPr>
                <a:t>O</a:t>
              </a:r>
              <a:endParaRPr kumimoji="1" lang="zh-TW" altLang="en-US" sz="1600" dirty="0">
                <a:solidFill>
                  <a:prstClr val="black"/>
                </a:solidFill>
                <a:latin typeface="Arial" charset="0"/>
                <a:ea typeface="標楷體" pitchFamily="65" charset="-120"/>
              </a:endParaRPr>
            </a:p>
          </p:txBody>
        </p:sp>
        <p:sp>
          <p:nvSpPr>
            <p:cNvPr id="33" name="文字方塊 32">
              <a:extLst>
                <a:ext uri="{FF2B5EF4-FFF2-40B4-BE49-F238E27FC236}">
                  <a16:creationId xmlns:a16="http://schemas.microsoft.com/office/drawing/2014/main" id="{63E6BFE6-8017-4E56-9AA1-66F442109C77}"/>
                </a:ext>
              </a:extLst>
            </p:cNvPr>
            <p:cNvSpPr txBox="1"/>
            <p:nvPr/>
          </p:nvSpPr>
          <p:spPr>
            <a:xfrm>
              <a:off x="549712" y="2627620"/>
              <a:ext cx="2518608" cy="369332"/>
            </a:xfrm>
            <a:prstGeom prst="rect">
              <a:avLst/>
            </a:prstGeom>
            <a:solidFill>
              <a:srgbClr val="FFFFCC"/>
            </a:solidFill>
            <a:ln>
              <a:solidFill>
                <a:schemeClr val="tx1"/>
              </a:solidFill>
            </a:ln>
          </p:spPr>
          <p:txBody>
            <a:bodyPr wrap="square" rtlCol="0">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Transpiration</a:t>
              </a:r>
              <a:endParaRPr kumimoji="1" lang="zh-TW" altLang="en-US" dirty="0">
                <a:solidFill>
                  <a:prstClr val="black"/>
                </a:solidFill>
                <a:latin typeface="Arial" charset="0"/>
                <a:ea typeface="標楷體" pitchFamily="65" charset="-120"/>
              </a:endParaRPr>
            </a:p>
          </p:txBody>
        </p:sp>
        <p:sp>
          <p:nvSpPr>
            <p:cNvPr id="34" name="文字方塊 33">
              <a:extLst>
                <a:ext uri="{FF2B5EF4-FFF2-40B4-BE49-F238E27FC236}">
                  <a16:creationId xmlns:a16="http://schemas.microsoft.com/office/drawing/2014/main" id="{4B3DB2A1-E480-4315-9188-46B0005BA86C}"/>
                </a:ext>
              </a:extLst>
            </p:cNvPr>
            <p:cNvSpPr txBox="1"/>
            <p:nvPr/>
          </p:nvSpPr>
          <p:spPr>
            <a:xfrm>
              <a:off x="549712" y="3025398"/>
              <a:ext cx="2518608" cy="276999"/>
            </a:xfrm>
            <a:prstGeom prst="rect">
              <a:avLst/>
            </a:prstGeom>
            <a:solidFill>
              <a:srgbClr val="FFFFCC"/>
            </a:solidFill>
            <a:ln>
              <a:solidFill>
                <a:schemeClr val="tx1"/>
              </a:solidFill>
            </a:ln>
          </p:spPr>
          <p:txBody>
            <a:bodyPr wrap="square" rtlCol="0">
              <a:spAutoFit/>
            </a:bodyPr>
            <a:lstStyle/>
            <a:p>
              <a:pPr fontAlgn="base">
                <a:spcBef>
                  <a:spcPct val="0"/>
                </a:spcBef>
                <a:spcAft>
                  <a:spcPct val="0"/>
                </a:spcAft>
              </a:pPr>
              <a:r>
                <a:rPr kumimoji="1" lang="en-US" altLang="zh-TW" sz="1100" dirty="0">
                  <a:solidFill>
                    <a:prstClr val="black"/>
                  </a:solidFill>
                  <a:latin typeface="Arial" charset="0"/>
                  <a:ea typeface="標楷體" pitchFamily="65" charset="-120"/>
                </a:rPr>
                <a:t>Development </a:t>
              </a:r>
              <a:r>
                <a:rPr kumimoji="1" lang="en-US" altLang="zh-TW" sz="1200" dirty="0">
                  <a:solidFill>
                    <a:prstClr val="black"/>
                  </a:solidFill>
                  <a:latin typeface="Arial" charset="0"/>
                  <a:ea typeface="標楷體" pitchFamily="65" charset="-120"/>
                </a:rPr>
                <a:t>(</a:t>
              </a:r>
              <a:r>
                <a:rPr kumimoji="1" lang="en-US" altLang="zh-TW" sz="1200" dirty="0" err="1">
                  <a:solidFill>
                    <a:prstClr val="black"/>
                  </a:solidFill>
                  <a:latin typeface="Arial" charset="0"/>
                  <a:ea typeface="標楷體" pitchFamily="65" charset="-120"/>
                </a:rPr>
                <a:t>leaf,flower</a:t>
              </a:r>
              <a:r>
                <a:rPr kumimoji="1" lang="en-US" altLang="zh-TW" sz="1200" dirty="0">
                  <a:solidFill>
                    <a:prstClr val="black"/>
                  </a:solidFill>
                  <a:latin typeface="Arial" charset="0"/>
                  <a:ea typeface="標楷體" pitchFamily="65" charset="-120"/>
                </a:rPr>
                <a:t> formation)</a:t>
              </a:r>
              <a:endParaRPr kumimoji="1" lang="zh-TW" altLang="en-US" dirty="0">
                <a:solidFill>
                  <a:prstClr val="black"/>
                </a:solidFill>
                <a:latin typeface="Arial" charset="0"/>
                <a:ea typeface="標楷體" pitchFamily="65" charset="-120"/>
              </a:endParaRPr>
            </a:p>
          </p:txBody>
        </p:sp>
        <p:sp>
          <p:nvSpPr>
            <p:cNvPr id="35" name="文字方塊 34">
              <a:extLst>
                <a:ext uri="{FF2B5EF4-FFF2-40B4-BE49-F238E27FC236}">
                  <a16:creationId xmlns:a16="http://schemas.microsoft.com/office/drawing/2014/main" id="{9C18E7B3-5E71-4069-BF71-D735D9023F4B}"/>
                </a:ext>
              </a:extLst>
            </p:cNvPr>
            <p:cNvSpPr txBox="1"/>
            <p:nvPr/>
          </p:nvSpPr>
          <p:spPr>
            <a:xfrm>
              <a:off x="549712" y="3337917"/>
              <a:ext cx="2518608" cy="369332"/>
            </a:xfrm>
            <a:prstGeom prst="rect">
              <a:avLst/>
            </a:prstGeom>
            <a:solidFill>
              <a:srgbClr val="FFFFCC"/>
            </a:solidFill>
            <a:ln>
              <a:solidFill>
                <a:schemeClr val="tx1"/>
              </a:solidFill>
            </a:ln>
          </p:spPr>
          <p:txBody>
            <a:bodyPr wrap="square" rtlCol="0">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booming</a:t>
              </a:r>
              <a:endParaRPr kumimoji="1" lang="zh-TW" altLang="en-US" dirty="0">
                <a:solidFill>
                  <a:prstClr val="black"/>
                </a:solidFill>
                <a:latin typeface="Arial" charset="0"/>
                <a:ea typeface="標楷體" pitchFamily="65" charset="-120"/>
              </a:endParaRPr>
            </a:p>
          </p:txBody>
        </p:sp>
        <p:sp>
          <p:nvSpPr>
            <p:cNvPr id="36" name="文字方塊 35">
              <a:extLst>
                <a:ext uri="{FF2B5EF4-FFF2-40B4-BE49-F238E27FC236}">
                  <a16:creationId xmlns:a16="http://schemas.microsoft.com/office/drawing/2014/main" id="{7EE577C0-3E76-4C45-B6B0-440F44E237B3}"/>
                </a:ext>
              </a:extLst>
            </p:cNvPr>
            <p:cNvSpPr txBox="1"/>
            <p:nvPr/>
          </p:nvSpPr>
          <p:spPr>
            <a:xfrm>
              <a:off x="549712" y="3717032"/>
              <a:ext cx="2518608" cy="369332"/>
            </a:xfrm>
            <a:prstGeom prst="rect">
              <a:avLst/>
            </a:prstGeom>
            <a:solidFill>
              <a:srgbClr val="FFFFCC"/>
            </a:solidFill>
            <a:ln>
              <a:solidFill>
                <a:schemeClr val="tx1"/>
              </a:solidFill>
            </a:ln>
          </p:spPr>
          <p:txBody>
            <a:bodyPr wrap="square" rtlCol="0">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fruiting</a:t>
              </a:r>
              <a:endParaRPr kumimoji="1" lang="zh-TW" altLang="en-US" dirty="0">
                <a:solidFill>
                  <a:prstClr val="black"/>
                </a:solidFill>
                <a:latin typeface="Arial" charset="0"/>
                <a:ea typeface="標楷體" pitchFamily="65" charset="-120"/>
              </a:endParaRPr>
            </a:p>
          </p:txBody>
        </p:sp>
        <p:sp>
          <p:nvSpPr>
            <p:cNvPr id="37" name="文字方塊 36">
              <a:extLst>
                <a:ext uri="{FF2B5EF4-FFF2-40B4-BE49-F238E27FC236}">
                  <a16:creationId xmlns:a16="http://schemas.microsoft.com/office/drawing/2014/main" id="{CBC6E0C9-D549-4942-ADA8-FBC68FB8F407}"/>
                </a:ext>
              </a:extLst>
            </p:cNvPr>
            <p:cNvSpPr txBox="1"/>
            <p:nvPr/>
          </p:nvSpPr>
          <p:spPr>
            <a:xfrm>
              <a:off x="549712" y="4067780"/>
              <a:ext cx="2518608" cy="369332"/>
            </a:xfrm>
            <a:prstGeom prst="rect">
              <a:avLst/>
            </a:prstGeom>
            <a:solidFill>
              <a:srgbClr val="FFFFCC"/>
            </a:solidFill>
            <a:ln>
              <a:solidFill>
                <a:schemeClr val="tx1"/>
              </a:solidFill>
            </a:ln>
          </p:spPr>
          <p:txBody>
            <a:bodyPr wrap="square" rtlCol="0">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Distribution of sugar</a:t>
              </a:r>
              <a:endParaRPr kumimoji="1" lang="zh-TW" altLang="en-US" dirty="0">
                <a:solidFill>
                  <a:prstClr val="black"/>
                </a:solidFill>
                <a:latin typeface="Arial" charset="0"/>
                <a:ea typeface="標楷體" pitchFamily="65" charset="-120"/>
              </a:endParaRPr>
            </a:p>
          </p:txBody>
        </p:sp>
        <p:sp>
          <p:nvSpPr>
            <p:cNvPr id="38" name="文字方塊 37">
              <a:extLst>
                <a:ext uri="{FF2B5EF4-FFF2-40B4-BE49-F238E27FC236}">
                  <a16:creationId xmlns:a16="http://schemas.microsoft.com/office/drawing/2014/main" id="{C5DB0B89-E676-4AA8-94A3-540E84B2C035}"/>
                </a:ext>
              </a:extLst>
            </p:cNvPr>
            <p:cNvSpPr txBox="1"/>
            <p:nvPr/>
          </p:nvSpPr>
          <p:spPr>
            <a:xfrm>
              <a:off x="549712" y="4405744"/>
              <a:ext cx="2518608" cy="369332"/>
            </a:xfrm>
            <a:prstGeom prst="rect">
              <a:avLst/>
            </a:prstGeom>
            <a:solidFill>
              <a:srgbClr val="FFFFCC"/>
            </a:solidFill>
            <a:ln>
              <a:solidFill>
                <a:schemeClr val="tx1"/>
              </a:solidFill>
            </a:ln>
          </p:spPr>
          <p:txBody>
            <a:bodyPr wrap="square" rtlCol="0">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Formation of organ</a:t>
              </a:r>
              <a:endParaRPr kumimoji="1" lang="zh-TW" altLang="en-US" dirty="0">
                <a:solidFill>
                  <a:prstClr val="black"/>
                </a:solidFill>
                <a:latin typeface="Arial" charset="0"/>
                <a:ea typeface="標楷體" pitchFamily="65" charset="-120"/>
              </a:endParaRPr>
            </a:p>
          </p:txBody>
        </p:sp>
        <p:sp>
          <p:nvSpPr>
            <p:cNvPr id="39" name="文字方塊 38">
              <a:extLst>
                <a:ext uri="{FF2B5EF4-FFF2-40B4-BE49-F238E27FC236}">
                  <a16:creationId xmlns:a16="http://schemas.microsoft.com/office/drawing/2014/main" id="{0DB55FF7-A39A-4A1B-A2A3-E7E5F884E572}"/>
                </a:ext>
              </a:extLst>
            </p:cNvPr>
            <p:cNvSpPr txBox="1"/>
            <p:nvPr/>
          </p:nvSpPr>
          <p:spPr>
            <a:xfrm>
              <a:off x="549712" y="4775076"/>
              <a:ext cx="2518608" cy="369332"/>
            </a:xfrm>
            <a:prstGeom prst="rect">
              <a:avLst/>
            </a:prstGeom>
            <a:solidFill>
              <a:srgbClr val="FFFFCC"/>
            </a:solidFill>
            <a:ln>
              <a:solidFill>
                <a:schemeClr val="tx1"/>
              </a:solidFill>
            </a:ln>
          </p:spPr>
          <p:txBody>
            <a:bodyPr wrap="square" rtlCol="0">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Extension of cell/organ</a:t>
              </a:r>
              <a:endParaRPr kumimoji="1" lang="zh-TW" altLang="en-US" dirty="0">
                <a:solidFill>
                  <a:prstClr val="black"/>
                </a:solidFill>
                <a:latin typeface="Arial" charset="0"/>
                <a:ea typeface="標楷體" pitchFamily="65" charset="-120"/>
              </a:endParaRPr>
            </a:p>
          </p:txBody>
        </p:sp>
        <p:sp>
          <p:nvSpPr>
            <p:cNvPr id="40" name="文字方塊 39">
              <a:extLst>
                <a:ext uri="{FF2B5EF4-FFF2-40B4-BE49-F238E27FC236}">
                  <a16:creationId xmlns:a16="http://schemas.microsoft.com/office/drawing/2014/main" id="{03943544-F446-4B19-8B67-EC5EE68E890C}"/>
                </a:ext>
              </a:extLst>
            </p:cNvPr>
            <p:cNvSpPr txBox="1"/>
            <p:nvPr/>
          </p:nvSpPr>
          <p:spPr>
            <a:xfrm>
              <a:off x="549712" y="5095488"/>
              <a:ext cx="2518608" cy="369332"/>
            </a:xfrm>
            <a:prstGeom prst="rect">
              <a:avLst/>
            </a:prstGeom>
            <a:solidFill>
              <a:srgbClr val="FFFFCC"/>
            </a:solidFill>
            <a:ln>
              <a:solidFill>
                <a:schemeClr val="tx1"/>
              </a:solidFill>
            </a:ln>
          </p:spPr>
          <p:txBody>
            <a:bodyPr wrap="square" rtlCol="0">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Mature of fruit</a:t>
              </a:r>
              <a:endParaRPr kumimoji="1" lang="zh-TW" altLang="en-US" dirty="0">
                <a:solidFill>
                  <a:prstClr val="black"/>
                </a:solidFill>
                <a:latin typeface="Arial" charset="0"/>
                <a:ea typeface="標楷體" pitchFamily="65" charset="-120"/>
              </a:endParaRPr>
            </a:p>
          </p:txBody>
        </p:sp>
      </p:grpSp>
      <p:sp>
        <p:nvSpPr>
          <p:cNvPr id="2" name="標題 1">
            <a:extLst>
              <a:ext uri="{FF2B5EF4-FFF2-40B4-BE49-F238E27FC236}">
                <a16:creationId xmlns:a16="http://schemas.microsoft.com/office/drawing/2014/main" id="{DDBD853E-C8A1-4166-A597-C78543EC8A52}"/>
              </a:ext>
            </a:extLst>
          </p:cNvPr>
          <p:cNvSpPr>
            <a:spLocks noGrp="1"/>
          </p:cNvSpPr>
          <p:nvPr>
            <p:ph type="title"/>
          </p:nvPr>
        </p:nvSpPr>
        <p:spPr>
          <a:xfrm>
            <a:off x="1981200" y="274638"/>
            <a:ext cx="8229600" cy="595486"/>
          </a:xfrm>
        </p:spPr>
        <p:txBody>
          <a:bodyPr>
            <a:noAutofit/>
          </a:bodyPr>
          <a:lstStyle/>
          <a:p>
            <a:r>
              <a:rPr lang="en-US" altLang="zh-TW" sz="3200" dirty="0"/>
              <a:t>Factors affecting plant growth and development</a:t>
            </a:r>
            <a:endParaRPr lang="zh-TW" altLang="en-US" sz="3200" dirty="0"/>
          </a:p>
        </p:txBody>
      </p:sp>
      <p:sp>
        <p:nvSpPr>
          <p:cNvPr id="20" name="矩形 19">
            <a:extLst>
              <a:ext uri="{FF2B5EF4-FFF2-40B4-BE49-F238E27FC236}">
                <a16:creationId xmlns:a16="http://schemas.microsoft.com/office/drawing/2014/main" id="{0372C0DE-34BF-4981-924F-702EECB35C2B}"/>
              </a:ext>
            </a:extLst>
          </p:cNvPr>
          <p:cNvSpPr/>
          <p:nvPr/>
        </p:nvSpPr>
        <p:spPr>
          <a:xfrm>
            <a:off x="8904312" y="1175018"/>
            <a:ext cx="1203112" cy="43400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dirty="0">
              <a:solidFill>
                <a:prstClr val="white"/>
              </a:solidFill>
              <a:latin typeface="Calibri"/>
              <a:ea typeface="新細明體" panose="02020500000000000000" pitchFamily="18" charset="-120"/>
            </a:endParaRPr>
          </a:p>
        </p:txBody>
      </p:sp>
      <p:sp>
        <p:nvSpPr>
          <p:cNvPr id="3" name="文字方塊 2">
            <a:extLst>
              <a:ext uri="{FF2B5EF4-FFF2-40B4-BE49-F238E27FC236}">
                <a16:creationId xmlns:a16="http://schemas.microsoft.com/office/drawing/2014/main" id="{F5202A9B-BE47-476A-B801-81B8F352F63D}"/>
              </a:ext>
            </a:extLst>
          </p:cNvPr>
          <p:cNvSpPr txBox="1"/>
          <p:nvPr/>
        </p:nvSpPr>
        <p:spPr>
          <a:xfrm>
            <a:off x="6011184" y="4014803"/>
            <a:ext cx="588397" cy="461665"/>
          </a:xfrm>
          <a:prstGeom prst="rect">
            <a:avLst/>
          </a:prstGeom>
          <a:noFill/>
        </p:spPr>
        <p:txBody>
          <a:bodyPr wrap="square" rtlCol="0">
            <a:spAutoFit/>
          </a:bodyPr>
          <a:lstStyle/>
          <a:p>
            <a:r>
              <a:rPr lang="en-US" altLang="zh-TW" sz="2400" dirty="0">
                <a:solidFill>
                  <a:srgbClr val="FF0000"/>
                </a:solidFill>
              </a:rPr>
              <a:t>++</a:t>
            </a:r>
            <a:endParaRPr lang="zh-TW" altLang="en-US" sz="2400" dirty="0">
              <a:solidFill>
                <a:srgbClr val="FF0000"/>
              </a:solidFill>
            </a:endParaRPr>
          </a:p>
        </p:txBody>
      </p:sp>
      <p:sp>
        <p:nvSpPr>
          <p:cNvPr id="4" name="文字方塊 3">
            <a:extLst>
              <a:ext uri="{FF2B5EF4-FFF2-40B4-BE49-F238E27FC236}">
                <a16:creationId xmlns:a16="http://schemas.microsoft.com/office/drawing/2014/main" id="{567798D9-2271-4F00-9428-6D96023DE7BE}"/>
              </a:ext>
            </a:extLst>
          </p:cNvPr>
          <p:cNvSpPr txBox="1"/>
          <p:nvPr/>
        </p:nvSpPr>
        <p:spPr>
          <a:xfrm>
            <a:off x="8428937" y="5682983"/>
            <a:ext cx="1987107" cy="307777"/>
          </a:xfrm>
          <a:prstGeom prst="rect">
            <a:avLst/>
          </a:prstGeom>
          <a:noFill/>
        </p:spPr>
        <p:txBody>
          <a:bodyPr wrap="square" rtlCol="0">
            <a:spAutoFit/>
          </a:bodyPr>
          <a:lstStyle/>
          <a:p>
            <a:r>
              <a:rPr lang="en-US" altLang="zh-TW" sz="1400" dirty="0"/>
              <a:t>Modified by Fang, 2018</a:t>
            </a:r>
            <a:endParaRPr lang="zh-TW" altLang="en-US" sz="1400" dirty="0"/>
          </a:p>
        </p:txBody>
      </p:sp>
    </p:spTree>
    <p:extLst>
      <p:ext uri="{BB962C8B-B14F-4D97-AF65-F5344CB8AC3E}">
        <p14:creationId xmlns:p14="http://schemas.microsoft.com/office/powerpoint/2010/main" val="211624120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4294967295"/>
          </p:nvPr>
        </p:nvSpPr>
        <p:spPr>
          <a:xfrm>
            <a:off x="8210872" y="5996312"/>
            <a:ext cx="2133600" cy="365125"/>
          </a:xfrm>
          <a:prstGeom prst="rect">
            <a:avLst/>
          </a:prstGeom>
        </p:spPr>
        <p:txBody>
          <a:bodyPr/>
          <a:lstStyle/>
          <a:p>
            <a:pPr fontAlgn="base">
              <a:spcBef>
                <a:spcPct val="0"/>
              </a:spcBef>
              <a:spcAft>
                <a:spcPct val="0"/>
              </a:spcAft>
            </a:pPr>
            <a:fld id="{2C6B1FF6-39B9-40F5-8B67-33C6354A3D4F}" type="slidenum">
              <a:rPr lang="en-US">
                <a:solidFill>
                  <a:prstClr val="black">
                    <a:tint val="75000"/>
                  </a:prstClr>
                </a:solidFill>
                <a:latin typeface="Arial" charset="0"/>
                <a:ea typeface="標楷體" pitchFamily="65" charset="-120"/>
              </a:rPr>
              <a:pPr fontAlgn="base">
                <a:spcBef>
                  <a:spcPct val="0"/>
                </a:spcBef>
                <a:spcAft>
                  <a:spcPct val="0"/>
                </a:spcAft>
              </a:pPr>
              <a:t>50</a:t>
            </a:fld>
            <a:endParaRPr lang="en-US" dirty="0">
              <a:solidFill>
                <a:prstClr val="black">
                  <a:tint val="75000"/>
                </a:prstClr>
              </a:solidFill>
              <a:latin typeface="Arial" charset="0"/>
              <a:ea typeface="標楷體" pitchFamily="65" charset="-120"/>
            </a:endParaRPr>
          </a:p>
        </p:txBody>
      </p:sp>
      <p:sp>
        <p:nvSpPr>
          <p:cNvPr id="6" name="標題 1"/>
          <p:cNvSpPr txBox="1">
            <a:spLocks/>
          </p:cNvSpPr>
          <p:nvPr/>
        </p:nvSpPr>
        <p:spPr>
          <a:xfrm>
            <a:off x="1665890" y="188641"/>
            <a:ext cx="8966614" cy="666961"/>
          </a:xfrm>
          <a:prstGeom prst="rect">
            <a:avLst/>
          </a:prstGeom>
        </p:spPr>
        <p:txBody>
          <a:bodyPr>
            <a:norm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fontAlgn="base">
              <a:spcAft>
                <a:spcPct val="0"/>
              </a:spcAft>
            </a:pPr>
            <a:r>
              <a:rPr lang="en-US" altLang="zh-TW" dirty="0">
                <a:solidFill>
                  <a:prstClr val="black"/>
                </a:solidFill>
                <a:latin typeface="Times New Roman" panose="02020603050405020304" pitchFamily="18" charset="0"/>
                <a:ea typeface="新細明體" panose="02020500000000000000" pitchFamily="18" charset="-120"/>
                <a:cs typeface="Times New Roman" panose="02020603050405020304" pitchFamily="18" charset="0"/>
              </a:rPr>
              <a:t>2015 Cornell Recipe</a:t>
            </a:r>
            <a:r>
              <a:rPr lang="zh-TW" altLang="en-US" dirty="0">
                <a:solidFill>
                  <a:prstClr val="black"/>
                </a:solidFill>
                <a:latin typeface="標楷體" panose="03000509000000000000" pitchFamily="65" charset="-120"/>
                <a:ea typeface="標楷體" panose="03000509000000000000" pitchFamily="65" charset="-120"/>
              </a:rPr>
              <a:t>：</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DFT</a:t>
            </a:r>
            <a:endParaRPr lang="zh-TW" altLang="en-US" dirty="0">
              <a:solidFill>
                <a:prstClr val="black"/>
              </a:solidFill>
              <a:latin typeface="標楷體" panose="03000509000000000000" pitchFamily="65" charset="-120"/>
              <a:ea typeface="標楷體" panose="03000509000000000000" pitchFamily="65" charset="-120"/>
            </a:endParaRPr>
          </a:p>
        </p:txBody>
      </p:sp>
      <p:pic>
        <p:nvPicPr>
          <p:cNvPr id="7" name="圖片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83924" y="1522562"/>
            <a:ext cx="8488540" cy="3490614"/>
          </a:xfrm>
          <a:prstGeom prst="rect">
            <a:avLst/>
          </a:prstGeom>
        </p:spPr>
      </p:pic>
      <p:sp>
        <p:nvSpPr>
          <p:cNvPr id="8" name="文字方塊 7"/>
          <p:cNvSpPr txBox="1"/>
          <p:nvPr/>
        </p:nvSpPr>
        <p:spPr>
          <a:xfrm>
            <a:off x="1524001" y="1120909"/>
            <a:ext cx="9143999" cy="338554"/>
          </a:xfrm>
          <a:prstGeom prst="rect">
            <a:avLst/>
          </a:prstGeom>
          <a:noFill/>
        </p:spPr>
        <p:txBody>
          <a:bodyPr wrap="square" rtlCol="0">
            <a:spAutoFit/>
          </a:bodyPr>
          <a:lstStyle/>
          <a:p>
            <a:pPr algn="ctr" fontAlgn="base">
              <a:spcBef>
                <a:spcPct val="0"/>
              </a:spcBef>
              <a:spcAft>
                <a:spcPct val="0"/>
              </a:spcAft>
            </a:pPr>
            <a:r>
              <a:rPr kumimoji="1" lang="en-US" altLang="zh-TW" sz="1600" dirty="0">
                <a:solidFill>
                  <a:prstClr val="black"/>
                </a:solidFill>
                <a:latin typeface="Times New Roman" panose="02020603050405020304" pitchFamily="18" charset="0"/>
                <a:ea typeface="標楷體" pitchFamily="65" charset="-120"/>
                <a:cs typeface="Times New Roman" panose="02020603050405020304" pitchFamily="18" charset="0"/>
              </a:rPr>
              <a:t>For 100 gallon</a:t>
            </a:r>
            <a:r>
              <a:rPr kumimoji="1" lang="zh-TW" altLang="en-US" sz="1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1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(378.5 L) RO water</a:t>
            </a:r>
            <a:r>
              <a:rPr kumimoji="1" lang="zh-TW" altLang="en-US" sz="1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1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Dilute 100 times</a:t>
            </a:r>
            <a:r>
              <a:rPr kumimoji="1" lang="zh-TW" altLang="en-US" sz="1600" dirty="0">
                <a:solidFill>
                  <a:prstClr val="black"/>
                </a:solidFill>
                <a:latin typeface="Times New Roman" panose="02020603050405020304" pitchFamily="18" charset="0"/>
                <a:ea typeface="標楷體" pitchFamily="65" charset="-120"/>
                <a:cs typeface="Times New Roman" panose="02020603050405020304" pitchFamily="18" charset="0"/>
              </a:rPr>
              <a:t> </a:t>
            </a:r>
            <a:r>
              <a:rPr kumimoji="1" lang="en-US" altLang="zh-TW" sz="1600" dirty="0">
                <a:solidFill>
                  <a:prstClr val="black"/>
                </a:solidFill>
                <a:latin typeface="Times New Roman" panose="02020603050405020304" pitchFamily="18" charset="0"/>
                <a:ea typeface="標楷體" pitchFamily="65" charset="-120"/>
                <a:cs typeface="Times New Roman" panose="02020603050405020304" pitchFamily="18" charset="0"/>
              </a:rPr>
              <a:t>in</a:t>
            </a:r>
            <a:r>
              <a:rPr kumimoji="1" lang="zh-TW" altLang="en-US" sz="1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1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 gallon RO water to make stock solution</a:t>
            </a:r>
            <a:endParaRPr kumimoji="1" lang="zh-TW" altLang="en-US" sz="1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文字方塊 1"/>
          <p:cNvSpPr txBox="1"/>
          <p:nvPr/>
        </p:nvSpPr>
        <p:spPr>
          <a:xfrm>
            <a:off x="3218642" y="4789602"/>
            <a:ext cx="2088232" cy="1015663"/>
          </a:xfrm>
          <a:prstGeom prst="rect">
            <a:avLst/>
          </a:prstGeom>
          <a:noFill/>
        </p:spPr>
        <p:txBody>
          <a:bodyPr wrap="square" rtlCol="0">
            <a:spAutoFit/>
          </a:bodyPr>
          <a:lstStyle/>
          <a:p>
            <a:pPr algn="ctr" fontAlgn="base">
              <a:spcBef>
                <a:spcPct val="0"/>
              </a:spcBef>
              <a:spcAft>
                <a:spcPct val="0"/>
              </a:spcAft>
            </a:pPr>
            <a:r>
              <a:rPr kumimoji="1" lang="en-US" altLang="zh-TW" sz="6000" dirty="0">
                <a:solidFill>
                  <a:prstClr val="black"/>
                </a:solidFill>
                <a:latin typeface="Arial" charset="0"/>
                <a:ea typeface="標楷體" pitchFamily="65" charset="-120"/>
              </a:rPr>
              <a:t>4</a:t>
            </a:r>
            <a:endParaRPr kumimoji="1" lang="zh-TW" altLang="en-US" dirty="0">
              <a:solidFill>
                <a:prstClr val="black"/>
              </a:solidFill>
              <a:latin typeface="Arial" charset="0"/>
              <a:ea typeface="標楷體" pitchFamily="65" charset="-120"/>
            </a:endParaRPr>
          </a:p>
        </p:txBody>
      </p:sp>
      <p:sp>
        <p:nvSpPr>
          <p:cNvPr id="9" name="文字方塊 8"/>
          <p:cNvSpPr txBox="1"/>
          <p:nvPr/>
        </p:nvSpPr>
        <p:spPr>
          <a:xfrm>
            <a:off x="7381800" y="4789601"/>
            <a:ext cx="2088232" cy="1015663"/>
          </a:xfrm>
          <a:prstGeom prst="rect">
            <a:avLst/>
          </a:prstGeom>
          <a:noFill/>
        </p:spPr>
        <p:txBody>
          <a:bodyPr wrap="square" rtlCol="0">
            <a:spAutoFit/>
          </a:bodyPr>
          <a:lstStyle/>
          <a:p>
            <a:pPr algn="ctr" fontAlgn="base">
              <a:spcBef>
                <a:spcPct val="0"/>
              </a:spcBef>
              <a:spcAft>
                <a:spcPct val="0"/>
              </a:spcAft>
            </a:pPr>
            <a:r>
              <a:rPr kumimoji="1" lang="en-US" altLang="zh-TW" sz="6000" dirty="0">
                <a:solidFill>
                  <a:prstClr val="black"/>
                </a:solidFill>
                <a:latin typeface="Arial" charset="0"/>
                <a:ea typeface="標楷體" pitchFamily="65" charset="-120"/>
              </a:rPr>
              <a:t>7</a:t>
            </a:r>
            <a:endParaRPr kumimoji="1" lang="zh-TW" altLang="en-US" dirty="0">
              <a:solidFill>
                <a:prstClr val="black"/>
              </a:solidFill>
              <a:latin typeface="Arial" charset="0"/>
              <a:ea typeface="標楷體" pitchFamily="65" charset="-120"/>
            </a:endParaRPr>
          </a:p>
        </p:txBody>
      </p:sp>
      <p:sp>
        <p:nvSpPr>
          <p:cNvPr id="3" name="文字方塊 2"/>
          <p:cNvSpPr txBox="1"/>
          <p:nvPr/>
        </p:nvSpPr>
        <p:spPr>
          <a:xfrm>
            <a:off x="2272159" y="5083913"/>
            <a:ext cx="1892966" cy="369332"/>
          </a:xfrm>
          <a:prstGeom prst="rect">
            <a:avLst/>
          </a:prstGeom>
          <a:noFill/>
        </p:spPr>
        <p:txBody>
          <a:bodyPr wrap="square" rtlCol="0">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New recipe</a:t>
            </a:r>
            <a:endParaRPr kumimoji="1" lang="zh-TW" altLang="en-US" dirty="0">
              <a:solidFill>
                <a:prstClr val="black"/>
              </a:solidFill>
              <a:latin typeface="Arial" charset="0"/>
              <a:ea typeface="標楷體" pitchFamily="65" charset="-120"/>
            </a:endParaRPr>
          </a:p>
        </p:txBody>
      </p:sp>
      <p:sp>
        <p:nvSpPr>
          <p:cNvPr id="10" name="文字方塊 9"/>
          <p:cNvSpPr txBox="1"/>
          <p:nvPr/>
        </p:nvSpPr>
        <p:spPr>
          <a:xfrm>
            <a:off x="2258508" y="5626605"/>
            <a:ext cx="1892966" cy="369332"/>
          </a:xfrm>
          <a:prstGeom prst="rect">
            <a:avLst/>
          </a:prstGeom>
          <a:noFill/>
        </p:spPr>
        <p:txBody>
          <a:bodyPr wrap="square" rtlCol="0">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Old  recipe</a:t>
            </a:r>
            <a:endParaRPr kumimoji="1" lang="zh-TW" altLang="en-US" dirty="0">
              <a:solidFill>
                <a:prstClr val="black"/>
              </a:solidFill>
              <a:latin typeface="Arial" charset="0"/>
              <a:ea typeface="標楷體" pitchFamily="65" charset="-120"/>
            </a:endParaRPr>
          </a:p>
        </p:txBody>
      </p:sp>
      <p:sp>
        <p:nvSpPr>
          <p:cNvPr id="11" name="文字方塊 10"/>
          <p:cNvSpPr txBox="1"/>
          <p:nvPr/>
        </p:nvSpPr>
        <p:spPr>
          <a:xfrm>
            <a:off x="7354498" y="5361299"/>
            <a:ext cx="2088232" cy="1015663"/>
          </a:xfrm>
          <a:prstGeom prst="rect">
            <a:avLst/>
          </a:prstGeom>
          <a:noFill/>
        </p:spPr>
        <p:txBody>
          <a:bodyPr wrap="square" rtlCol="0">
            <a:spAutoFit/>
          </a:bodyPr>
          <a:lstStyle/>
          <a:p>
            <a:pPr algn="ctr" fontAlgn="base">
              <a:spcBef>
                <a:spcPct val="0"/>
              </a:spcBef>
              <a:spcAft>
                <a:spcPct val="0"/>
              </a:spcAft>
            </a:pPr>
            <a:r>
              <a:rPr kumimoji="1" lang="en-US" altLang="zh-TW" sz="6000" dirty="0">
                <a:solidFill>
                  <a:prstClr val="black"/>
                </a:solidFill>
                <a:latin typeface="Arial" charset="0"/>
                <a:ea typeface="標楷體" pitchFamily="65" charset="-120"/>
              </a:rPr>
              <a:t>9</a:t>
            </a:r>
            <a:endParaRPr kumimoji="1" lang="zh-TW" altLang="en-US" dirty="0">
              <a:solidFill>
                <a:prstClr val="black"/>
              </a:solidFill>
              <a:latin typeface="Arial" charset="0"/>
              <a:ea typeface="標楷體" pitchFamily="65" charset="-120"/>
            </a:endParaRPr>
          </a:p>
        </p:txBody>
      </p:sp>
      <p:sp>
        <p:nvSpPr>
          <p:cNvPr id="12" name="文字方塊 11"/>
          <p:cNvSpPr txBox="1"/>
          <p:nvPr/>
        </p:nvSpPr>
        <p:spPr>
          <a:xfrm>
            <a:off x="3204991" y="5361298"/>
            <a:ext cx="2088232" cy="1015663"/>
          </a:xfrm>
          <a:prstGeom prst="rect">
            <a:avLst/>
          </a:prstGeom>
          <a:noFill/>
        </p:spPr>
        <p:txBody>
          <a:bodyPr wrap="square" rtlCol="0">
            <a:spAutoFit/>
          </a:bodyPr>
          <a:lstStyle/>
          <a:p>
            <a:pPr algn="ctr" fontAlgn="base">
              <a:spcBef>
                <a:spcPct val="0"/>
              </a:spcBef>
              <a:spcAft>
                <a:spcPct val="0"/>
              </a:spcAft>
            </a:pPr>
            <a:r>
              <a:rPr kumimoji="1" lang="en-US" altLang="zh-TW" sz="6000" dirty="0">
                <a:solidFill>
                  <a:prstClr val="black"/>
                </a:solidFill>
                <a:latin typeface="Arial" charset="0"/>
                <a:ea typeface="標楷體" pitchFamily="65" charset="-120"/>
              </a:rPr>
              <a:t>4</a:t>
            </a:r>
            <a:endParaRPr kumimoji="1" lang="zh-TW" altLang="en-US" dirty="0">
              <a:solidFill>
                <a:prstClr val="black"/>
              </a:solidFill>
              <a:latin typeface="Arial" charset="0"/>
              <a:ea typeface="標楷體" pitchFamily="65" charset="-120"/>
            </a:endParaRPr>
          </a:p>
        </p:txBody>
      </p:sp>
    </p:spTree>
    <p:extLst>
      <p:ext uri="{BB962C8B-B14F-4D97-AF65-F5344CB8AC3E}">
        <p14:creationId xmlns:p14="http://schemas.microsoft.com/office/powerpoint/2010/main" val="377598170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75520" y="-24101"/>
            <a:ext cx="8229600" cy="1143000"/>
          </a:xfrm>
        </p:spPr>
        <p:txBody>
          <a:bodyPr>
            <a:noAutofit/>
          </a:bodyPr>
          <a:lstStyle/>
          <a:p>
            <a:r>
              <a:rPr lang="en-US" altLang="zh-TW" sz="3600" dirty="0"/>
              <a:t>Comparison on new/old Cornell Recipes</a:t>
            </a:r>
            <a:endParaRPr lang="zh-TW" altLang="en-US" sz="3600" dirty="0"/>
          </a:p>
        </p:txBody>
      </p:sp>
      <p:pic>
        <p:nvPicPr>
          <p:cNvPr id="3" name="圖片 2"/>
          <p:cNvPicPr>
            <a:picLocks noChangeAspect="1"/>
          </p:cNvPicPr>
          <p:nvPr/>
        </p:nvPicPr>
        <p:blipFill>
          <a:blip r:embed="rId2"/>
          <a:stretch>
            <a:fillRect/>
          </a:stretch>
        </p:blipFill>
        <p:spPr>
          <a:xfrm>
            <a:off x="1445126" y="1280491"/>
            <a:ext cx="8446726" cy="5040560"/>
          </a:xfrm>
          <a:prstGeom prst="rect">
            <a:avLst/>
          </a:prstGeom>
        </p:spPr>
      </p:pic>
      <p:sp>
        <p:nvSpPr>
          <p:cNvPr id="4" name="橢圓 3"/>
          <p:cNvSpPr/>
          <p:nvPr/>
        </p:nvSpPr>
        <p:spPr>
          <a:xfrm>
            <a:off x="6136033" y="2452380"/>
            <a:ext cx="4104456"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5" name="橢圓 4"/>
          <p:cNvSpPr/>
          <p:nvPr/>
        </p:nvSpPr>
        <p:spPr>
          <a:xfrm>
            <a:off x="7540697" y="3420613"/>
            <a:ext cx="2808312" cy="5636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6" name="橢圓 5"/>
          <p:cNvSpPr/>
          <p:nvPr/>
        </p:nvSpPr>
        <p:spPr>
          <a:xfrm>
            <a:off x="7731061" y="3991567"/>
            <a:ext cx="1537828"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7" name="橢圓 6"/>
          <p:cNvSpPr/>
          <p:nvPr/>
        </p:nvSpPr>
        <p:spPr>
          <a:xfrm>
            <a:off x="2212105" y="3984309"/>
            <a:ext cx="2412406" cy="3672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8" name="文字方塊 7">
            <a:extLst>
              <a:ext uri="{FF2B5EF4-FFF2-40B4-BE49-F238E27FC236}">
                <a16:creationId xmlns:a16="http://schemas.microsoft.com/office/drawing/2014/main" id="{13645904-629A-4D78-8972-05492851F98E}"/>
              </a:ext>
            </a:extLst>
          </p:cNvPr>
          <p:cNvSpPr txBox="1"/>
          <p:nvPr/>
        </p:nvSpPr>
        <p:spPr>
          <a:xfrm>
            <a:off x="380010" y="2270833"/>
            <a:ext cx="662277" cy="1015663"/>
          </a:xfrm>
          <a:prstGeom prst="rect">
            <a:avLst/>
          </a:prstGeom>
          <a:noFill/>
        </p:spPr>
        <p:txBody>
          <a:bodyPr wrap="square" rtlCol="0">
            <a:spAutoFit/>
          </a:bodyPr>
          <a:lstStyle/>
          <a:p>
            <a:pPr algn="r" fontAlgn="base">
              <a:spcBef>
                <a:spcPct val="0"/>
              </a:spcBef>
              <a:spcAft>
                <a:spcPct val="0"/>
              </a:spcAft>
            </a:pPr>
            <a:r>
              <a:rPr kumimoji="1" lang="en-US" altLang="zh-TW" sz="6000" dirty="0">
                <a:solidFill>
                  <a:prstClr val="black"/>
                </a:solidFill>
                <a:latin typeface="Arial" charset="0"/>
                <a:ea typeface="標楷體" pitchFamily="65" charset="-120"/>
              </a:rPr>
              <a:t>4</a:t>
            </a:r>
            <a:endParaRPr kumimoji="1" lang="zh-TW" altLang="en-US" dirty="0">
              <a:solidFill>
                <a:prstClr val="black"/>
              </a:solidFill>
              <a:latin typeface="Arial" charset="0"/>
              <a:ea typeface="標楷體" pitchFamily="65" charset="-120"/>
            </a:endParaRPr>
          </a:p>
        </p:txBody>
      </p:sp>
      <p:sp>
        <p:nvSpPr>
          <p:cNvPr id="9" name="文字方塊 8">
            <a:extLst>
              <a:ext uri="{FF2B5EF4-FFF2-40B4-BE49-F238E27FC236}">
                <a16:creationId xmlns:a16="http://schemas.microsoft.com/office/drawing/2014/main" id="{592FCB63-9BAD-4FD6-9D38-F7027A6DA51C}"/>
              </a:ext>
            </a:extLst>
          </p:cNvPr>
          <p:cNvSpPr txBox="1"/>
          <p:nvPr/>
        </p:nvSpPr>
        <p:spPr>
          <a:xfrm>
            <a:off x="434211" y="4276838"/>
            <a:ext cx="662277" cy="1015663"/>
          </a:xfrm>
          <a:prstGeom prst="rect">
            <a:avLst/>
          </a:prstGeom>
          <a:noFill/>
        </p:spPr>
        <p:txBody>
          <a:bodyPr wrap="square" rtlCol="0">
            <a:spAutoFit/>
          </a:bodyPr>
          <a:lstStyle/>
          <a:p>
            <a:pPr algn="r" fontAlgn="base">
              <a:spcBef>
                <a:spcPct val="0"/>
              </a:spcBef>
              <a:spcAft>
                <a:spcPct val="0"/>
              </a:spcAft>
            </a:pPr>
            <a:r>
              <a:rPr kumimoji="1" lang="en-US" altLang="zh-TW" sz="6000" dirty="0">
                <a:solidFill>
                  <a:prstClr val="black"/>
                </a:solidFill>
                <a:latin typeface="Arial" charset="0"/>
                <a:ea typeface="標楷體" pitchFamily="65" charset="-120"/>
              </a:rPr>
              <a:t>7</a:t>
            </a:r>
            <a:endParaRPr kumimoji="1" lang="zh-TW" altLang="en-US" dirty="0">
              <a:solidFill>
                <a:prstClr val="black"/>
              </a:solidFill>
              <a:latin typeface="Arial" charset="0"/>
              <a:ea typeface="標楷體" pitchFamily="65" charset="-120"/>
            </a:endParaRPr>
          </a:p>
        </p:txBody>
      </p:sp>
      <p:sp>
        <p:nvSpPr>
          <p:cNvPr id="10" name="文字方塊 9">
            <a:extLst>
              <a:ext uri="{FF2B5EF4-FFF2-40B4-BE49-F238E27FC236}">
                <a16:creationId xmlns:a16="http://schemas.microsoft.com/office/drawing/2014/main" id="{B5BD4F0B-68CE-49E7-BF55-A47BF1ECD663}"/>
              </a:ext>
            </a:extLst>
          </p:cNvPr>
          <p:cNvSpPr txBox="1"/>
          <p:nvPr/>
        </p:nvSpPr>
        <p:spPr>
          <a:xfrm>
            <a:off x="10349009" y="2152436"/>
            <a:ext cx="1316832" cy="1015663"/>
          </a:xfrm>
          <a:prstGeom prst="rect">
            <a:avLst/>
          </a:prstGeom>
          <a:noFill/>
        </p:spPr>
        <p:txBody>
          <a:bodyPr wrap="square" rtlCol="0">
            <a:spAutoFit/>
          </a:bodyPr>
          <a:lstStyle/>
          <a:p>
            <a:pPr algn="ctr" fontAlgn="base">
              <a:spcBef>
                <a:spcPct val="0"/>
              </a:spcBef>
              <a:spcAft>
                <a:spcPct val="0"/>
              </a:spcAft>
            </a:pPr>
            <a:r>
              <a:rPr kumimoji="1" lang="en-US" altLang="zh-TW" sz="6000" dirty="0">
                <a:solidFill>
                  <a:prstClr val="black"/>
                </a:solidFill>
                <a:latin typeface="Arial" charset="0"/>
                <a:ea typeface="標楷體" pitchFamily="65" charset="-120"/>
              </a:rPr>
              <a:t>4</a:t>
            </a:r>
            <a:endParaRPr kumimoji="1" lang="zh-TW" altLang="en-US" dirty="0">
              <a:solidFill>
                <a:prstClr val="black"/>
              </a:solidFill>
              <a:latin typeface="Arial" charset="0"/>
              <a:ea typeface="標楷體" pitchFamily="65" charset="-120"/>
            </a:endParaRPr>
          </a:p>
        </p:txBody>
      </p:sp>
      <p:sp>
        <p:nvSpPr>
          <p:cNvPr id="11" name="文字方塊 10">
            <a:extLst>
              <a:ext uri="{FF2B5EF4-FFF2-40B4-BE49-F238E27FC236}">
                <a16:creationId xmlns:a16="http://schemas.microsoft.com/office/drawing/2014/main" id="{57AC3A1D-EE31-4DC5-A6D7-DF5473076B49}"/>
              </a:ext>
            </a:extLst>
          </p:cNvPr>
          <p:cNvSpPr txBox="1"/>
          <p:nvPr/>
        </p:nvSpPr>
        <p:spPr>
          <a:xfrm>
            <a:off x="10349009" y="4236823"/>
            <a:ext cx="1316832" cy="1015663"/>
          </a:xfrm>
          <a:prstGeom prst="rect">
            <a:avLst/>
          </a:prstGeom>
          <a:noFill/>
        </p:spPr>
        <p:txBody>
          <a:bodyPr wrap="square" rtlCol="0">
            <a:spAutoFit/>
          </a:bodyPr>
          <a:lstStyle/>
          <a:p>
            <a:pPr algn="ctr" fontAlgn="base">
              <a:spcBef>
                <a:spcPct val="0"/>
              </a:spcBef>
              <a:spcAft>
                <a:spcPct val="0"/>
              </a:spcAft>
            </a:pPr>
            <a:r>
              <a:rPr kumimoji="1" lang="en-US" altLang="zh-TW" sz="6000" dirty="0">
                <a:solidFill>
                  <a:prstClr val="black"/>
                </a:solidFill>
                <a:latin typeface="Arial" charset="0"/>
                <a:ea typeface="標楷體" pitchFamily="65" charset="-120"/>
              </a:rPr>
              <a:t>9</a:t>
            </a:r>
            <a:endParaRPr kumimoji="1" lang="zh-TW" altLang="en-US" dirty="0">
              <a:solidFill>
                <a:prstClr val="black"/>
              </a:solidFill>
              <a:latin typeface="Arial" charset="0"/>
              <a:ea typeface="標楷體" pitchFamily="65" charset="-120"/>
            </a:endParaRPr>
          </a:p>
        </p:txBody>
      </p:sp>
      <p:sp>
        <p:nvSpPr>
          <p:cNvPr id="12" name="右大括弧 11">
            <a:extLst>
              <a:ext uri="{FF2B5EF4-FFF2-40B4-BE49-F238E27FC236}">
                <a16:creationId xmlns:a16="http://schemas.microsoft.com/office/drawing/2014/main" id="{AEA62503-5860-4E2E-90FC-316915B4C606}"/>
              </a:ext>
            </a:extLst>
          </p:cNvPr>
          <p:cNvSpPr/>
          <p:nvPr/>
        </p:nvSpPr>
        <p:spPr>
          <a:xfrm>
            <a:off x="9891852" y="3468043"/>
            <a:ext cx="762205" cy="2900438"/>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174442642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526667" y="6367"/>
            <a:ext cx="4510844" cy="706090"/>
          </a:xfrm>
        </p:spPr>
        <p:txBody>
          <a:bodyPr>
            <a:normAutofit fontScale="90000"/>
          </a:bodyPr>
          <a:lstStyle/>
          <a:p>
            <a:r>
              <a:rPr lang="en-US" altLang="zh-TW" dirty="0"/>
              <a:t>2015  Cornell</a:t>
            </a:r>
            <a:endParaRPr lang="zh-TW" altLang="en-US" dirty="0"/>
          </a:p>
        </p:txBody>
      </p:sp>
      <p:grpSp>
        <p:nvGrpSpPr>
          <p:cNvPr id="7" name="群組 6"/>
          <p:cNvGrpSpPr/>
          <p:nvPr/>
        </p:nvGrpSpPr>
        <p:grpSpPr>
          <a:xfrm>
            <a:off x="4007768" y="330466"/>
            <a:ext cx="6480720" cy="6192688"/>
            <a:chOff x="323528" y="548680"/>
            <a:chExt cx="4754805" cy="5328592"/>
          </a:xfrm>
        </p:grpSpPr>
        <p:pic>
          <p:nvPicPr>
            <p:cNvPr id="5" name="圖片 4"/>
            <p:cNvPicPr/>
            <p:nvPr/>
          </p:nvPicPr>
          <p:blipFill rotWithShape="1">
            <a:blip r:embed="rId2">
              <a:extLst>
                <a:ext uri="{28A0092B-C50C-407E-A947-70E740481C1C}">
                  <a14:useLocalDpi xmlns:a14="http://schemas.microsoft.com/office/drawing/2010/main" val="0"/>
                </a:ext>
              </a:extLst>
            </a:blip>
            <a:srcRect r="62389"/>
            <a:stretch/>
          </p:blipFill>
          <p:spPr bwMode="auto">
            <a:xfrm>
              <a:off x="323528" y="548680"/>
              <a:ext cx="3060340" cy="5328592"/>
            </a:xfrm>
            <a:prstGeom prst="rect">
              <a:avLst/>
            </a:prstGeom>
            <a:noFill/>
            <a:ln>
              <a:noFill/>
            </a:ln>
          </p:spPr>
        </p:pic>
        <p:pic>
          <p:nvPicPr>
            <p:cNvPr id="6" name="圖片 5"/>
            <p:cNvPicPr/>
            <p:nvPr/>
          </p:nvPicPr>
          <p:blipFill rotWithShape="1">
            <a:blip r:embed="rId2">
              <a:extLst>
                <a:ext uri="{28A0092B-C50C-407E-A947-70E740481C1C}">
                  <a14:useLocalDpi xmlns:a14="http://schemas.microsoft.com/office/drawing/2010/main" val="0"/>
                </a:ext>
              </a:extLst>
            </a:blip>
            <a:srcRect l="77876"/>
            <a:stretch/>
          </p:blipFill>
          <p:spPr bwMode="auto">
            <a:xfrm>
              <a:off x="3278133" y="548680"/>
              <a:ext cx="1800200" cy="5328592"/>
            </a:xfrm>
            <a:prstGeom prst="rect">
              <a:avLst/>
            </a:prstGeom>
            <a:noFill/>
            <a:ln>
              <a:noFill/>
            </a:ln>
          </p:spPr>
        </p:pic>
      </p:grpSp>
      <p:sp>
        <p:nvSpPr>
          <p:cNvPr id="8" name="矩形 7"/>
          <p:cNvSpPr/>
          <p:nvPr/>
        </p:nvSpPr>
        <p:spPr>
          <a:xfrm>
            <a:off x="659143" y="1115452"/>
            <a:ext cx="2670171" cy="2554545"/>
          </a:xfrm>
          <a:prstGeom prst="rect">
            <a:avLst/>
          </a:prstGeom>
        </p:spPr>
        <p:txBody>
          <a:bodyPr wrap="square">
            <a:spAutoFit/>
          </a:bodyPr>
          <a:lstStyle/>
          <a:p>
            <a:pPr fontAlgn="base">
              <a:spcBef>
                <a:spcPct val="0"/>
              </a:spcBef>
              <a:spcAft>
                <a:spcPct val="0"/>
              </a:spcAft>
            </a:pPr>
            <a:r>
              <a:rPr kumimoji="1" lang="en-US" altLang="zh-TW"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Recipe adjustment due to compounds with various hydrate </a:t>
            </a:r>
            <a:endParaRPr kumimoji="1" lang="zh-TW" altLang="en-US" sz="3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文字方塊 1"/>
          <p:cNvSpPr txBox="1"/>
          <p:nvPr/>
        </p:nvSpPr>
        <p:spPr>
          <a:xfrm>
            <a:off x="8613644" y="1844824"/>
            <a:ext cx="720080" cy="523220"/>
          </a:xfrm>
          <a:prstGeom prst="rect">
            <a:avLst/>
          </a:prstGeom>
          <a:noFill/>
        </p:spPr>
        <p:txBody>
          <a:bodyPr wrap="square" rtlCol="0">
            <a:spAutoFit/>
          </a:bodyPr>
          <a:lstStyle/>
          <a:p>
            <a:pPr fontAlgn="base">
              <a:spcBef>
                <a:spcPct val="0"/>
              </a:spcBef>
              <a:spcAft>
                <a:spcPct val="0"/>
              </a:spcAft>
            </a:pPr>
            <a:r>
              <a:rPr kumimoji="1" lang="en-US" altLang="zh-TW" sz="2800" dirty="0">
                <a:solidFill>
                  <a:prstClr val="black"/>
                </a:solidFill>
                <a:latin typeface="Arial" charset="0"/>
                <a:ea typeface="標楷體" pitchFamily="65" charset="-120"/>
              </a:rPr>
              <a:t>or</a:t>
            </a:r>
            <a:endParaRPr kumimoji="1" lang="zh-TW" altLang="en-US" dirty="0">
              <a:solidFill>
                <a:prstClr val="black"/>
              </a:solidFill>
              <a:latin typeface="Arial" charset="0"/>
              <a:ea typeface="標楷體" pitchFamily="65" charset="-120"/>
            </a:endParaRPr>
          </a:p>
        </p:txBody>
      </p:sp>
      <p:sp>
        <p:nvSpPr>
          <p:cNvPr id="9" name="文字方塊 8"/>
          <p:cNvSpPr txBox="1"/>
          <p:nvPr/>
        </p:nvSpPr>
        <p:spPr>
          <a:xfrm>
            <a:off x="8616280" y="2848762"/>
            <a:ext cx="720080" cy="523220"/>
          </a:xfrm>
          <a:prstGeom prst="rect">
            <a:avLst/>
          </a:prstGeom>
          <a:noFill/>
        </p:spPr>
        <p:txBody>
          <a:bodyPr wrap="square" rtlCol="0">
            <a:spAutoFit/>
          </a:bodyPr>
          <a:lstStyle/>
          <a:p>
            <a:pPr fontAlgn="base">
              <a:spcBef>
                <a:spcPct val="0"/>
              </a:spcBef>
              <a:spcAft>
                <a:spcPct val="0"/>
              </a:spcAft>
            </a:pPr>
            <a:r>
              <a:rPr kumimoji="1" lang="en-US" altLang="zh-TW" sz="2800" dirty="0">
                <a:solidFill>
                  <a:prstClr val="black"/>
                </a:solidFill>
                <a:latin typeface="Arial" charset="0"/>
                <a:ea typeface="標楷體" pitchFamily="65" charset="-120"/>
              </a:rPr>
              <a:t>or</a:t>
            </a:r>
            <a:endParaRPr kumimoji="1" lang="zh-TW" altLang="en-US" dirty="0">
              <a:solidFill>
                <a:prstClr val="black"/>
              </a:solidFill>
              <a:latin typeface="Arial" charset="0"/>
              <a:ea typeface="標楷體" pitchFamily="65" charset="-120"/>
            </a:endParaRPr>
          </a:p>
        </p:txBody>
      </p:sp>
      <p:sp>
        <p:nvSpPr>
          <p:cNvPr id="10" name="文字方塊 9"/>
          <p:cNvSpPr txBox="1"/>
          <p:nvPr/>
        </p:nvSpPr>
        <p:spPr>
          <a:xfrm>
            <a:off x="8616280" y="5081010"/>
            <a:ext cx="720080" cy="523220"/>
          </a:xfrm>
          <a:prstGeom prst="rect">
            <a:avLst/>
          </a:prstGeom>
          <a:noFill/>
        </p:spPr>
        <p:txBody>
          <a:bodyPr wrap="square" rtlCol="0">
            <a:spAutoFit/>
          </a:bodyPr>
          <a:lstStyle/>
          <a:p>
            <a:pPr fontAlgn="base">
              <a:spcBef>
                <a:spcPct val="0"/>
              </a:spcBef>
              <a:spcAft>
                <a:spcPct val="0"/>
              </a:spcAft>
            </a:pPr>
            <a:r>
              <a:rPr kumimoji="1" lang="en-US" altLang="zh-TW" sz="2800" dirty="0">
                <a:solidFill>
                  <a:prstClr val="black"/>
                </a:solidFill>
                <a:latin typeface="Arial" charset="0"/>
                <a:ea typeface="標楷體" pitchFamily="65" charset="-120"/>
              </a:rPr>
              <a:t>or</a:t>
            </a:r>
            <a:endParaRPr kumimoji="1" lang="zh-TW" altLang="en-US" dirty="0">
              <a:solidFill>
                <a:prstClr val="black"/>
              </a:solidFill>
              <a:latin typeface="Arial" charset="0"/>
              <a:ea typeface="標楷體" pitchFamily="65" charset="-120"/>
            </a:endParaRPr>
          </a:p>
        </p:txBody>
      </p:sp>
      <p:sp>
        <p:nvSpPr>
          <p:cNvPr id="3" name="矩形 2">
            <a:extLst>
              <a:ext uri="{FF2B5EF4-FFF2-40B4-BE49-F238E27FC236}">
                <a16:creationId xmlns:a16="http://schemas.microsoft.com/office/drawing/2014/main" id="{9A228602-DB38-4789-92F4-F0ED4FEFE6A4}"/>
              </a:ext>
            </a:extLst>
          </p:cNvPr>
          <p:cNvSpPr/>
          <p:nvPr/>
        </p:nvSpPr>
        <p:spPr>
          <a:xfrm>
            <a:off x="106533" y="5234898"/>
            <a:ext cx="3775393" cy="369332"/>
          </a:xfrm>
          <a:prstGeom prst="rect">
            <a:avLst/>
          </a:prstGeom>
        </p:spPr>
        <p:txBody>
          <a:bodyPr wrap="none">
            <a:spAutoFit/>
          </a:bodyPr>
          <a:lstStyle/>
          <a:p>
            <a:r>
              <a:rPr lang="en-US" altLang="zh-TW" b="1" dirty="0">
                <a:solidFill>
                  <a:srgbClr val="202124"/>
                </a:solidFill>
                <a:latin typeface="arial" panose="020B0604020202020204" pitchFamily="34" charset="0"/>
              </a:rPr>
              <a:t>Magnesium sulfate </a:t>
            </a:r>
            <a:r>
              <a:rPr lang="en-US" altLang="zh-TW" b="1" dirty="0">
                <a:solidFill>
                  <a:srgbClr val="FF0000"/>
                </a:solidFill>
                <a:latin typeface="arial" panose="020B0604020202020204" pitchFamily="34" charset="0"/>
              </a:rPr>
              <a:t>hepta</a:t>
            </a:r>
            <a:r>
              <a:rPr lang="en-US" altLang="zh-TW" b="1" dirty="0">
                <a:solidFill>
                  <a:srgbClr val="202124"/>
                </a:solidFill>
                <a:latin typeface="arial" panose="020B0604020202020204" pitchFamily="34" charset="0"/>
              </a:rPr>
              <a:t>hydrate</a:t>
            </a:r>
            <a:endParaRPr lang="zh-TW" altLang="en-US" dirty="0"/>
          </a:p>
        </p:txBody>
      </p:sp>
      <p:sp>
        <p:nvSpPr>
          <p:cNvPr id="11" name="矩形 10">
            <a:extLst>
              <a:ext uri="{FF2B5EF4-FFF2-40B4-BE49-F238E27FC236}">
                <a16:creationId xmlns:a16="http://schemas.microsoft.com/office/drawing/2014/main" id="{05CA3C44-585F-4CC9-981F-CAA836BF6F0F}"/>
              </a:ext>
            </a:extLst>
          </p:cNvPr>
          <p:cNvSpPr/>
          <p:nvPr/>
        </p:nvSpPr>
        <p:spPr>
          <a:xfrm>
            <a:off x="106533" y="4865566"/>
            <a:ext cx="3788217" cy="369332"/>
          </a:xfrm>
          <a:prstGeom prst="rect">
            <a:avLst/>
          </a:prstGeom>
        </p:spPr>
        <p:txBody>
          <a:bodyPr wrap="none">
            <a:spAutoFit/>
          </a:bodyPr>
          <a:lstStyle/>
          <a:p>
            <a:r>
              <a:rPr lang="en-US" altLang="zh-TW" b="1" dirty="0">
                <a:solidFill>
                  <a:srgbClr val="202124"/>
                </a:solidFill>
                <a:latin typeface="arial" panose="020B0604020202020204" pitchFamily="34" charset="0"/>
              </a:rPr>
              <a:t>Magnesium sulfate </a:t>
            </a:r>
            <a:r>
              <a:rPr lang="en-US" altLang="zh-TW" b="1" dirty="0">
                <a:solidFill>
                  <a:srgbClr val="FF0000"/>
                </a:solidFill>
                <a:latin typeface="arial" panose="020B0604020202020204" pitchFamily="34" charset="0"/>
              </a:rPr>
              <a:t>mono</a:t>
            </a:r>
            <a:r>
              <a:rPr lang="en-US" altLang="zh-TW" b="1" dirty="0">
                <a:solidFill>
                  <a:srgbClr val="202124"/>
                </a:solidFill>
                <a:latin typeface="arial" panose="020B0604020202020204" pitchFamily="34" charset="0"/>
              </a:rPr>
              <a:t>hydrate</a:t>
            </a:r>
            <a:endParaRPr lang="zh-TW" altLang="en-US" dirty="0"/>
          </a:p>
        </p:txBody>
      </p:sp>
      <p:sp>
        <p:nvSpPr>
          <p:cNvPr id="12" name="矩形 11">
            <a:extLst>
              <a:ext uri="{FF2B5EF4-FFF2-40B4-BE49-F238E27FC236}">
                <a16:creationId xmlns:a16="http://schemas.microsoft.com/office/drawing/2014/main" id="{21495F1C-6399-4F4A-8293-314AB0E50CE8}"/>
              </a:ext>
            </a:extLst>
          </p:cNvPr>
          <p:cNvSpPr/>
          <p:nvPr/>
        </p:nvSpPr>
        <p:spPr>
          <a:xfrm>
            <a:off x="106533" y="4514003"/>
            <a:ext cx="2262158" cy="369332"/>
          </a:xfrm>
          <a:prstGeom prst="rect">
            <a:avLst/>
          </a:prstGeom>
        </p:spPr>
        <p:txBody>
          <a:bodyPr wrap="none">
            <a:spAutoFit/>
          </a:bodyPr>
          <a:lstStyle/>
          <a:p>
            <a:r>
              <a:rPr lang="en-US" altLang="zh-TW" b="1" dirty="0">
                <a:solidFill>
                  <a:srgbClr val="202124"/>
                </a:solidFill>
                <a:latin typeface="arial" panose="020B0604020202020204" pitchFamily="34" charset="0"/>
              </a:rPr>
              <a:t>Magnesium sulfate</a:t>
            </a:r>
            <a:endParaRPr lang="zh-TW" altLang="en-US" dirty="0"/>
          </a:p>
        </p:txBody>
      </p:sp>
    </p:spTree>
    <p:extLst>
      <p:ext uri="{BB962C8B-B14F-4D97-AF65-F5344CB8AC3E}">
        <p14:creationId xmlns:p14="http://schemas.microsoft.com/office/powerpoint/2010/main" val="351116825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8ACB72B-622C-4766-8B9E-BE9AAE64793A}"/>
              </a:ext>
            </a:extLst>
          </p:cNvPr>
          <p:cNvSpPr>
            <a:spLocks noGrp="1"/>
          </p:cNvSpPr>
          <p:nvPr>
            <p:ph type="title"/>
          </p:nvPr>
        </p:nvSpPr>
        <p:spPr>
          <a:xfrm>
            <a:off x="1981200" y="274638"/>
            <a:ext cx="8229600" cy="706090"/>
          </a:xfrm>
        </p:spPr>
        <p:txBody>
          <a:bodyPr>
            <a:normAutofit fontScale="90000"/>
          </a:bodyPr>
          <a:lstStyle/>
          <a:p>
            <a:r>
              <a:rPr lang="en-US" altLang="zh-TW" dirty="0"/>
              <a:t>Outline</a:t>
            </a:r>
            <a:endParaRPr lang="zh-TW" altLang="en-US" dirty="0"/>
          </a:p>
        </p:txBody>
      </p:sp>
      <p:graphicFrame>
        <p:nvGraphicFramePr>
          <p:cNvPr id="4" name="內容版面配置區 3">
            <a:extLst>
              <a:ext uri="{FF2B5EF4-FFF2-40B4-BE49-F238E27FC236}">
                <a16:creationId xmlns:a16="http://schemas.microsoft.com/office/drawing/2014/main" id="{EABB8B28-80CD-4DAC-AA9D-8C83572E3CEB}"/>
              </a:ext>
            </a:extLst>
          </p:cNvPr>
          <p:cNvGraphicFramePr>
            <a:graphicFrameLocks noGrp="1"/>
          </p:cNvGraphicFramePr>
          <p:nvPr>
            <p:ph idx="1"/>
            <p:extLst/>
          </p:nvPr>
        </p:nvGraphicFramePr>
        <p:xfrm>
          <a:off x="1524000" y="908720"/>
          <a:ext cx="9396536" cy="5674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262320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81519" y="1707357"/>
            <a:ext cx="3990553" cy="4128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2567608" y="233354"/>
            <a:ext cx="6768752" cy="1323439"/>
          </a:xfrm>
          <a:prstGeom prst="rect">
            <a:avLst/>
          </a:prstGeom>
          <a:noFill/>
        </p:spPr>
        <p:txBody>
          <a:bodyPr wrap="square" rtlCol="0">
            <a:spAutoFit/>
          </a:bodyPr>
          <a:lstStyle/>
          <a:p>
            <a:pPr algn="ctr" fontAlgn="base">
              <a:spcBef>
                <a:spcPct val="0"/>
              </a:spcBef>
              <a:spcAft>
                <a:spcPct val="0"/>
              </a:spcAft>
            </a:pPr>
            <a:r>
              <a:rPr kumimoji="1" lang="en-US" altLang="zh-TW" sz="4000" dirty="0">
                <a:solidFill>
                  <a:srgbClr val="0070C0"/>
                </a:solidFill>
                <a:latin typeface="Times New Roman" panose="02020603050405020304" pitchFamily="18" charset="0"/>
                <a:ea typeface="標楷體" pitchFamily="65" charset="-120"/>
                <a:cs typeface="Times New Roman" panose="02020603050405020304" pitchFamily="18" charset="0"/>
              </a:rPr>
              <a:t>Desktop device </a:t>
            </a:r>
          </a:p>
          <a:p>
            <a:pPr algn="ctr" fontAlgn="base">
              <a:spcBef>
                <a:spcPct val="0"/>
              </a:spcBef>
              <a:spcAft>
                <a:spcPct val="0"/>
              </a:spcAft>
            </a:pPr>
            <a:r>
              <a:rPr kumimoji="1" lang="en-US" altLang="zh-TW" sz="4000" dirty="0">
                <a:solidFill>
                  <a:srgbClr val="0070C0"/>
                </a:solidFill>
                <a:latin typeface="Times New Roman" panose="02020603050405020304" pitchFamily="18" charset="0"/>
                <a:ea typeface="標楷體" pitchFamily="65" charset="-120"/>
                <a:cs typeface="Times New Roman" panose="02020603050405020304" pitchFamily="18" charset="0"/>
              </a:rPr>
              <a:t>EC meter   pH meter</a:t>
            </a:r>
            <a:endParaRPr kumimoji="1" lang="zh-TW" altLang="en-US" sz="4000" dirty="0">
              <a:solidFill>
                <a:srgbClr val="0070C0"/>
              </a:solidFill>
              <a:latin typeface="Times New Roman" panose="02020603050405020304" pitchFamily="18" charset="0"/>
              <a:ea typeface="標楷體" pitchFamily="65" charset="-120"/>
              <a:cs typeface="Times New Roman" panose="02020603050405020304" pitchFamily="18" charset="0"/>
            </a:endParaRPr>
          </a:p>
        </p:txBody>
      </p:sp>
      <p:grpSp>
        <p:nvGrpSpPr>
          <p:cNvPr id="6" name="群組 5">
            <a:extLst>
              <a:ext uri="{FF2B5EF4-FFF2-40B4-BE49-F238E27FC236}">
                <a16:creationId xmlns:a16="http://schemas.microsoft.com/office/drawing/2014/main" id="{951B1F47-C9FD-4603-9FB9-B1785D5F8C50}"/>
              </a:ext>
            </a:extLst>
          </p:cNvPr>
          <p:cNvGrpSpPr/>
          <p:nvPr/>
        </p:nvGrpSpPr>
        <p:grpSpPr>
          <a:xfrm>
            <a:off x="4876612" y="1916833"/>
            <a:ext cx="5467861" cy="4549473"/>
            <a:chOff x="683568" y="1975871"/>
            <a:chExt cx="5467861" cy="4549473"/>
          </a:xfrm>
        </p:grpSpPr>
        <p:pic>
          <p:nvPicPr>
            <p:cNvPr id="7" name="Picture 2">
              <a:extLst>
                <a:ext uri="{FF2B5EF4-FFF2-40B4-BE49-F238E27FC236}">
                  <a16:creationId xmlns:a16="http://schemas.microsoft.com/office/drawing/2014/main" id="{DD5024C7-3D4C-4514-8FB7-211BEC16F13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984458" y="1975871"/>
              <a:ext cx="4166971" cy="4166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a:extLst>
                <a:ext uri="{FF2B5EF4-FFF2-40B4-BE49-F238E27FC236}">
                  <a16:creationId xmlns:a16="http://schemas.microsoft.com/office/drawing/2014/main" id="{3230B32B-F42A-4DF2-B153-4FDEB95A6872}"/>
                </a:ext>
              </a:extLst>
            </p:cNvPr>
            <p:cNvSpPr/>
            <p:nvPr/>
          </p:nvSpPr>
          <p:spPr>
            <a:xfrm>
              <a:off x="683568" y="5805264"/>
              <a:ext cx="936104"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Times New Roman" panose="02020603050405020304" pitchFamily="18" charset="0"/>
                <a:ea typeface="新細明體" panose="02020500000000000000" pitchFamily="18" charset="-120"/>
                <a:cs typeface="Times New Roman" panose="02020603050405020304" pitchFamily="18" charset="0"/>
              </a:endParaRPr>
            </a:p>
          </p:txBody>
        </p:sp>
      </p:grpSp>
    </p:spTree>
    <p:extLst>
      <p:ext uri="{BB962C8B-B14F-4D97-AF65-F5344CB8AC3E}">
        <p14:creationId xmlns:p14="http://schemas.microsoft.com/office/powerpoint/2010/main" val="98697494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itchFamily="18" charset="0"/>
                <a:ea typeface="標楷體" pitchFamily="65" charset="-120"/>
                <a:cs typeface="Times New Roman" pitchFamily="18" charset="0"/>
              </a:rPr>
              <a:t>Portable pH/EC meter</a:t>
            </a:r>
            <a:endParaRPr lang="zh-TW" altLang="en-US" dirty="0">
              <a:latin typeface="Times New Roman" pitchFamily="18" charset="0"/>
              <a:ea typeface="標楷體" pitchFamily="65" charset="-120"/>
              <a:cs typeface="Times New Roman" pitchFamily="18" charset="0"/>
            </a:endParaRPr>
          </a:p>
        </p:txBody>
      </p:sp>
      <p:pic>
        <p:nvPicPr>
          <p:cNvPr id="2457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5760" y="1634590"/>
            <a:ext cx="3976896" cy="4426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8782F9D3-A496-41A3-AE43-18A9EBB4619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596" b="-8168"/>
          <a:stretch/>
        </p:blipFill>
        <p:spPr bwMode="auto">
          <a:xfrm>
            <a:off x="3079892" y="5085184"/>
            <a:ext cx="5688632" cy="1594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62980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1963" t="15507" b="31043"/>
          <a:stretch/>
        </p:blipFill>
        <p:spPr bwMode="auto">
          <a:xfrm>
            <a:off x="1703512" y="1628800"/>
            <a:ext cx="8964488"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p:txBody>
          <a:bodyPr/>
          <a:lstStyle/>
          <a:p>
            <a:r>
              <a:rPr lang="en-US" altLang="zh-TW" dirty="0"/>
              <a:t>pH and Alkalinity</a:t>
            </a:r>
            <a:endParaRPr lang="zh-TW" altLang="en-US" dirty="0"/>
          </a:p>
        </p:txBody>
      </p:sp>
      <p:sp>
        <p:nvSpPr>
          <p:cNvPr id="3" name="投影片編號版面配置區 2"/>
          <p:cNvSpPr>
            <a:spLocks noGrp="1"/>
          </p:cNvSpPr>
          <p:nvPr>
            <p:ph type="sldNum" sz="quarter" idx="4294967295"/>
          </p:nvPr>
        </p:nvSpPr>
        <p:spPr>
          <a:xfrm>
            <a:off x="8534400" y="6356351"/>
            <a:ext cx="2133600" cy="365125"/>
          </a:xfrm>
          <a:prstGeom prst="rect">
            <a:avLst/>
          </a:prstGeom>
        </p:spPr>
        <p:txBody>
          <a:bodyPr/>
          <a:lstStyle/>
          <a:p>
            <a:pPr fontAlgn="base">
              <a:spcBef>
                <a:spcPct val="0"/>
              </a:spcBef>
              <a:spcAft>
                <a:spcPct val="0"/>
              </a:spcAft>
            </a:pPr>
            <a:fld id="{5418D2CD-0AE4-4ECF-925A-4C31E905158F}" type="slidenum">
              <a:rPr kumimoji="1" lang="zh-TW" altLang="en-US">
                <a:solidFill>
                  <a:prstClr val="black">
                    <a:tint val="75000"/>
                  </a:prstClr>
                </a:solidFill>
                <a:latin typeface="Arial" charset="0"/>
                <a:ea typeface="標楷體" pitchFamily="65" charset="-120"/>
              </a:rPr>
              <a:pPr fontAlgn="base">
                <a:spcBef>
                  <a:spcPct val="0"/>
                </a:spcBef>
                <a:spcAft>
                  <a:spcPct val="0"/>
                </a:spcAft>
              </a:pPr>
              <a:t>56</a:t>
            </a:fld>
            <a:endParaRPr kumimoji="1" lang="zh-TW" altLang="en-US" dirty="0">
              <a:solidFill>
                <a:prstClr val="black">
                  <a:tint val="75000"/>
                </a:prstClr>
              </a:solidFill>
              <a:latin typeface="Arial" charset="0"/>
              <a:ea typeface="標楷體" pitchFamily="65" charset="-120"/>
            </a:endParaRPr>
          </a:p>
        </p:txBody>
      </p:sp>
    </p:spTree>
    <p:extLst>
      <p:ext uri="{BB962C8B-B14F-4D97-AF65-F5344CB8AC3E}">
        <p14:creationId xmlns:p14="http://schemas.microsoft.com/office/powerpoint/2010/main" val="256520073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10666" t="13817" r="11373" b="12356"/>
          <a:stretch/>
        </p:blipFill>
        <p:spPr bwMode="auto">
          <a:xfrm>
            <a:off x="2121950" y="418356"/>
            <a:ext cx="7948100" cy="602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投影片編號版面配置區 2"/>
          <p:cNvSpPr>
            <a:spLocks noGrp="1"/>
          </p:cNvSpPr>
          <p:nvPr>
            <p:ph type="sldNum" sz="quarter" idx="4294967295"/>
          </p:nvPr>
        </p:nvSpPr>
        <p:spPr>
          <a:xfrm>
            <a:off x="8077200" y="6356351"/>
            <a:ext cx="2133600" cy="365125"/>
          </a:xfrm>
          <a:prstGeom prst="rect">
            <a:avLst/>
          </a:prstGeom>
        </p:spPr>
        <p:txBody>
          <a:bodyPr/>
          <a:lstStyle/>
          <a:p>
            <a:pPr fontAlgn="base">
              <a:spcBef>
                <a:spcPct val="0"/>
              </a:spcBef>
              <a:spcAft>
                <a:spcPct val="0"/>
              </a:spcAft>
            </a:pPr>
            <a:fld id="{5418D2CD-0AE4-4ECF-925A-4C31E905158F}" type="slidenum">
              <a:rPr kumimoji="1" lang="zh-TW" altLang="en-US">
                <a:solidFill>
                  <a:prstClr val="black">
                    <a:tint val="75000"/>
                  </a:prstClr>
                </a:solidFill>
                <a:latin typeface="Arial" charset="0"/>
                <a:ea typeface="標楷體" pitchFamily="65" charset="-120"/>
              </a:rPr>
              <a:pPr fontAlgn="base">
                <a:spcBef>
                  <a:spcPct val="0"/>
                </a:spcBef>
                <a:spcAft>
                  <a:spcPct val="0"/>
                </a:spcAft>
              </a:pPr>
              <a:t>57</a:t>
            </a:fld>
            <a:endParaRPr kumimoji="1" lang="zh-TW" altLang="en-US" dirty="0">
              <a:solidFill>
                <a:prstClr val="black">
                  <a:tint val="75000"/>
                </a:prstClr>
              </a:solidFill>
              <a:latin typeface="Arial" charset="0"/>
              <a:ea typeface="標楷體" pitchFamily="65" charset="-120"/>
            </a:endParaRPr>
          </a:p>
        </p:txBody>
      </p:sp>
    </p:spTree>
    <p:extLst>
      <p:ext uri="{BB962C8B-B14F-4D97-AF65-F5344CB8AC3E}">
        <p14:creationId xmlns:p14="http://schemas.microsoft.com/office/powerpoint/2010/main" val="233608377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Alkalinity</a:t>
            </a:r>
            <a:endParaRPr lang="zh-TW" altLang="en-US" dirty="0"/>
          </a:p>
        </p:txBody>
      </p:sp>
      <p:sp>
        <p:nvSpPr>
          <p:cNvPr id="3" name="內容版面配置區 2"/>
          <p:cNvSpPr>
            <a:spLocks noGrp="1"/>
          </p:cNvSpPr>
          <p:nvPr>
            <p:ph idx="1"/>
          </p:nvPr>
        </p:nvSpPr>
        <p:spPr>
          <a:xfrm>
            <a:off x="1981200" y="1600201"/>
            <a:ext cx="8229600" cy="1828800"/>
          </a:xfrm>
        </p:spPr>
        <p:txBody>
          <a:bodyPr>
            <a:normAutofit fontScale="77500" lnSpcReduction="20000"/>
          </a:bodyPr>
          <a:lstStyle/>
          <a:p>
            <a:r>
              <a:rPr lang="en-US" altLang="zh-TW" dirty="0"/>
              <a:t>Alkalinity: Determine the sensitivity / durability of water to pH variation. </a:t>
            </a:r>
          </a:p>
          <a:p>
            <a:r>
              <a:rPr lang="en-US" altLang="zh-TW" dirty="0"/>
              <a:t>Low alkalinity: very sensitive</a:t>
            </a:r>
          </a:p>
          <a:p>
            <a:r>
              <a:rPr lang="en-US" altLang="zh-TW" dirty="0"/>
              <a:t>High alkalinity:</a:t>
            </a:r>
            <a:r>
              <a:rPr lang="zh-TW" altLang="en-US" dirty="0"/>
              <a:t> </a:t>
            </a:r>
            <a:r>
              <a:rPr lang="en-US" altLang="zh-TW" dirty="0"/>
              <a:t>low sensitive, required more acid to reduce pH and more alkali liquid to increase pH</a:t>
            </a:r>
          </a:p>
          <a:p>
            <a:endParaRPr lang="en-US" altLang="zh-TW" dirty="0"/>
          </a:p>
          <a:p>
            <a:endParaRPr lang="en-US" altLang="zh-TW" dirty="0"/>
          </a:p>
          <a:p>
            <a:endParaRPr lang="zh-TW" altLang="en-US" dirty="0"/>
          </a:p>
        </p:txBody>
      </p:sp>
      <p:pic>
        <p:nvPicPr>
          <p:cNvPr id="4" name="Picture 2"/>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59450" t="26317" r="5113" b="39230"/>
          <a:stretch/>
        </p:blipFill>
        <p:spPr bwMode="auto">
          <a:xfrm>
            <a:off x="6942651" y="3375248"/>
            <a:ext cx="3240360"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內容版面配置區 2">
            <a:extLst>
              <a:ext uri="{FF2B5EF4-FFF2-40B4-BE49-F238E27FC236}">
                <a16:creationId xmlns:a16="http://schemas.microsoft.com/office/drawing/2014/main" id="{129D2BB2-2795-41B5-A6EF-7FB3F8FB8353}"/>
              </a:ext>
            </a:extLst>
          </p:cNvPr>
          <p:cNvSpPr txBox="1">
            <a:spLocks/>
          </p:cNvSpPr>
          <p:nvPr/>
        </p:nvSpPr>
        <p:spPr>
          <a:xfrm>
            <a:off x="1981200" y="3720989"/>
            <a:ext cx="5122912" cy="182880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dirty="0">
                <a:solidFill>
                  <a:prstClr val="black"/>
                </a:solidFill>
                <a:latin typeface="Calibri"/>
                <a:ea typeface="新細明體" panose="02020500000000000000" pitchFamily="18" charset="-120"/>
              </a:rPr>
              <a:t>Alkalinity high, pH also high</a:t>
            </a:r>
          </a:p>
          <a:p>
            <a:r>
              <a:rPr lang="en-US" altLang="zh-TW" dirty="0">
                <a:solidFill>
                  <a:prstClr val="black"/>
                </a:solidFill>
                <a:latin typeface="Calibri"/>
                <a:ea typeface="新細明體" panose="02020500000000000000" pitchFamily="18" charset="-120"/>
              </a:rPr>
              <a:t>Knowing alkalinity of source water is vital.</a:t>
            </a:r>
          </a:p>
          <a:p>
            <a:r>
              <a:rPr lang="en-US" altLang="zh-TW" dirty="0">
                <a:solidFill>
                  <a:prstClr val="black"/>
                </a:solidFill>
                <a:latin typeface="Calibri"/>
                <a:ea typeface="新細明體" panose="02020500000000000000" pitchFamily="18" charset="-120"/>
              </a:rPr>
              <a:t>Alkalinity test strip</a:t>
            </a:r>
          </a:p>
          <a:p>
            <a:endParaRPr lang="en-US" altLang="zh-TW" dirty="0">
              <a:solidFill>
                <a:prstClr val="black"/>
              </a:solidFill>
              <a:latin typeface="Calibri"/>
              <a:ea typeface="新細明體" panose="02020500000000000000" pitchFamily="18" charset="-120"/>
            </a:endParaRPr>
          </a:p>
          <a:p>
            <a:endParaRPr lang="zh-TW" altLang="en-US" dirty="0">
              <a:solidFill>
                <a:prstClr val="black"/>
              </a:solidFill>
              <a:latin typeface="Calibri"/>
              <a:ea typeface="新細明體" panose="02020500000000000000" pitchFamily="18" charset="-120"/>
            </a:endParaRPr>
          </a:p>
        </p:txBody>
      </p:sp>
    </p:spTree>
    <p:extLst>
      <p:ext uri="{BB962C8B-B14F-4D97-AF65-F5344CB8AC3E}">
        <p14:creationId xmlns:p14="http://schemas.microsoft.com/office/powerpoint/2010/main" val="245579710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3538" t="20431" b="20630"/>
          <a:stretch/>
        </p:blipFill>
        <p:spPr bwMode="auto">
          <a:xfrm>
            <a:off x="1839211" y="1441845"/>
            <a:ext cx="8820472" cy="4311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p:txBody>
          <a:bodyPr>
            <a:normAutofit/>
          </a:bodyPr>
          <a:lstStyle/>
          <a:p>
            <a:r>
              <a:rPr lang="en-US" altLang="zh-TW" dirty="0"/>
              <a:t>Proper range for alkalinity</a:t>
            </a:r>
            <a:endParaRPr lang="zh-TW" altLang="en-US" dirty="0"/>
          </a:p>
        </p:txBody>
      </p:sp>
      <p:sp>
        <p:nvSpPr>
          <p:cNvPr id="3" name="投影片編號版面配置區 2"/>
          <p:cNvSpPr>
            <a:spLocks noGrp="1"/>
          </p:cNvSpPr>
          <p:nvPr>
            <p:ph type="sldNum" sz="quarter" idx="4294967295"/>
          </p:nvPr>
        </p:nvSpPr>
        <p:spPr>
          <a:xfrm>
            <a:off x="8534400" y="6356351"/>
            <a:ext cx="2133600" cy="365125"/>
          </a:xfrm>
          <a:prstGeom prst="rect">
            <a:avLst/>
          </a:prstGeom>
        </p:spPr>
        <p:txBody>
          <a:bodyPr/>
          <a:lstStyle/>
          <a:p>
            <a:pPr fontAlgn="base">
              <a:spcBef>
                <a:spcPct val="0"/>
              </a:spcBef>
              <a:spcAft>
                <a:spcPct val="0"/>
              </a:spcAft>
            </a:pPr>
            <a:fld id="{5418D2CD-0AE4-4ECF-925A-4C31E905158F}" type="slidenum">
              <a:rPr kumimoji="1" lang="zh-TW" altLang="en-US">
                <a:solidFill>
                  <a:prstClr val="black">
                    <a:tint val="75000"/>
                  </a:prstClr>
                </a:solidFill>
                <a:latin typeface="Arial" charset="0"/>
                <a:ea typeface="標楷體" pitchFamily="65" charset="-120"/>
              </a:rPr>
              <a:pPr fontAlgn="base">
                <a:spcBef>
                  <a:spcPct val="0"/>
                </a:spcBef>
                <a:spcAft>
                  <a:spcPct val="0"/>
                </a:spcAft>
              </a:pPr>
              <a:t>59</a:t>
            </a:fld>
            <a:endParaRPr kumimoji="1" lang="zh-TW" altLang="en-US" dirty="0">
              <a:solidFill>
                <a:prstClr val="black">
                  <a:tint val="75000"/>
                </a:prstClr>
              </a:solidFill>
              <a:latin typeface="Arial" charset="0"/>
              <a:ea typeface="標楷體" pitchFamily="65" charset="-120"/>
            </a:endParaRPr>
          </a:p>
        </p:txBody>
      </p:sp>
    </p:spTree>
    <p:extLst>
      <p:ext uri="{BB962C8B-B14F-4D97-AF65-F5344CB8AC3E}">
        <p14:creationId xmlns:p14="http://schemas.microsoft.com/office/powerpoint/2010/main" val="324835225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群組 18">
            <a:extLst>
              <a:ext uri="{FF2B5EF4-FFF2-40B4-BE49-F238E27FC236}">
                <a16:creationId xmlns:a16="http://schemas.microsoft.com/office/drawing/2014/main" id="{9FE52ED2-F4CC-4A79-A104-05BF7E88ADDE}"/>
              </a:ext>
            </a:extLst>
          </p:cNvPr>
          <p:cNvGrpSpPr/>
          <p:nvPr/>
        </p:nvGrpSpPr>
        <p:grpSpPr>
          <a:xfrm>
            <a:off x="1991544" y="404664"/>
            <a:ext cx="8172400" cy="5680746"/>
            <a:chOff x="611560" y="154135"/>
            <a:chExt cx="8172400" cy="5680746"/>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9540"/>
            <a:stretch/>
          </p:blipFill>
          <p:spPr bwMode="auto">
            <a:xfrm>
              <a:off x="611560" y="154135"/>
              <a:ext cx="8172400"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a:extLst>
                <a:ext uri="{FF2B5EF4-FFF2-40B4-BE49-F238E27FC236}">
                  <a16:creationId xmlns:a16="http://schemas.microsoft.com/office/drawing/2014/main" id="{CB99EBFC-86A5-4DA6-8A32-955670CC24A7}"/>
                </a:ext>
              </a:extLst>
            </p:cNvPr>
            <p:cNvSpPr txBox="1"/>
            <p:nvPr/>
          </p:nvSpPr>
          <p:spPr>
            <a:xfrm>
              <a:off x="1403648" y="3717032"/>
              <a:ext cx="792088" cy="646331"/>
            </a:xfrm>
            <a:prstGeom prst="rect">
              <a:avLst/>
            </a:prstGeom>
            <a:solidFill>
              <a:srgbClr val="FFFFFF"/>
            </a:solidFill>
          </p:spPr>
          <p:txBody>
            <a:bodyPr wrap="square" rtlCol="0">
              <a:spAutoFit/>
            </a:bodyPr>
            <a:lstStyle/>
            <a:p>
              <a:pPr fontAlgn="base">
                <a:spcBef>
                  <a:spcPct val="0"/>
                </a:spcBef>
                <a:spcAft>
                  <a:spcPct val="0"/>
                </a:spcAft>
              </a:pPr>
              <a:r>
                <a:rPr kumimoji="1" lang="en-US" altLang="zh-TW" dirty="0" err="1">
                  <a:solidFill>
                    <a:prstClr val="black"/>
                  </a:solidFill>
                  <a:latin typeface="Arial" charset="0"/>
                  <a:ea typeface="標楷體" pitchFamily="65" charset="-120"/>
                </a:rPr>
                <a:t>T</a:t>
              </a:r>
              <a:r>
                <a:rPr kumimoji="1" lang="en-US" altLang="zh-TW" baseline="-25000" dirty="0" err="1">
                  <a:solidFill>
                    <a:prstClr val="black"/>
                  </a:solidFill>
                  <a:latin typeface="Arial" charset="0"/>
                  <a:ea typeface="標楷體" pitchFamily="65" charset="-120"/>
                </a:rPr>
                <a:t>air</a:t>
              </a:r>
              <a:endParaRPr kumimoji="1" lang="en-US" altLang="zh-TW" baseline="-25000" dirty="0">
                <a:solidFill>
                  <a:prstClr val="black"/>
                </a:solidFill>
                <a:latin typeface="Arial" charset="0"/>
                <a:ea typeface="標楷體" pitchFamily="65" charset="-120"/>
              </a:endParaRPr>
            </a:p>
            <a:p>
              <a:pPr fontAlgn="base">
                <a:spcBef>
                  <a:spcPct val="0"/>
                </a:spcBef>
                <a:spcAft>
                  <a:spcPct val="0"/>
                </a:spcAft>
              </a:pPr>
              <a:r>
                <a:rPr kumimoji="1" lang="en-US" altLang="zh-TW" dirty="0" err="1">
                  <a:solidFill>
                    <a:prstClr val="black"/>
                  </a:solidFill>
                  <a:latin typeface="Arial" charset="0"/>
                  <a:ea typeface="標楷體" pitchFamily="65" charset="-120"/>
                </a:rPr>
                <a:t>T</a:t>
              </a:r>
              <a:r>
                <a:rPr kumimoji="1" lang="en-US" altLang="zh-TW" baseline="-25000" dirty="0" err="1">
                  <a:solidFill>
                    <a:prstClr val="black"/>
                  </a:solidFill>
                  <a:latin typeface="Arial" charset="0"/>
                  <a:ea typeface="標楷體" pitchFamily="65" charset="-120"/>
                </a:rPr>
                <a:t>leaf</a:t>
              </a:r>
              <a:endParaRPr kumimoji="1" lang="zh-TW" altLang="en-US" baseline="-25000" dirty="0">
                <a:solidFill>
                  <a:prstClr val="black"/>
                </a:solidFill>
                <a:latin typeface="Arial" charset="0"/>
                <a:ea typeface="標楷體" pitchFamily="65" charset="-120"/>
              </a:endParaRPr>
            </a:p>
          </p:txBody>
        </p:sp>
        <p:sp>
          <p:nvSpPr>
            <p:cNvPr id="4" name="文字方塊 3">
              <a:extLst>
                <a:ext uri="{FF2B5EF4-FFF2-40B4-BE49-F238E27FC236}">
                  <a16:creationId xmlns:a16="http://schemas.microsoft.com/office/drawing/2014/main" id="{59746A56-C5A0-4B7A-B746-89928B5FDAB0}"/>
                </a:ext>
              </a:extLst>
            </p:cNvPr>
            <p:cNvSpPr txBox="1"/>
            <p:nvPr/>
          </p:nvSpPr>
          <p:spPr>
            <a:xfrm>
              <a:off x="4211960" y="4470211"/>
              <a:ext cx="3672408" cy="830997"/>
            </a:xfrm>
            <a:prstGeom prst="rect">
              <a:avLst/>
            </a:prstGeom>
            <a:solidFill>
              <a:srgbClr val="FCFDFA"/>
            </a:solidFill>
          </p:spPr>
          <p:txBody>
            <a:bodyPr wrap="square" rtlCol="0">
              <a:spAutoFit/>
            </a:bodyPr>
            <a:lstStyle/>
            <a:p>
              <a:pPr marL="171450" indent="-171450" fontAlgn="base">
                <a:spcBef>
                  <a:spcPct val="0"/>
                </a:spcBef>
                <a:spcAft>
                  <a:spcPct val="0"/>
                </a:spcAft>
                <a:buFont typeface="Arial" panose="020B0604020202020204" pitchFamily="34" charset="0"/>
                <a:buChar char="•"/>
              </a:pPr>
              <a:r>
                <a:rPr kumimoji="1" lang="en-US" altLang="zh-TW" sz="1600" dirty="0">
                  <a:solidFill>
                    <a:prstClr val="black"/>
                  </a:solidFill>
                  <a:latin typeface="Arial" charset="0"/>
                  <a:ea typeface="標楷體" pitchFamily="65" charset="-120"/>
                </a:rPr>
                <a:t>Resistant of root, root zone</a:t>
              </a:r>
            </a:p>
            <a:p>
              <a:pPr marL="171450" indent="-171450" fontAlgn="base">
                <a:spcBef>
                  <a:spcPct val="0"/>
                </a:spcBef>
                <a:spcAft>
                  <a:spcPct val="0"/>
                </a:spcAft>
                <a:buFont typeface="Arial" panose="020B0604020202020204" pitchFamily="34" charset="0"/>
                <a:buChar char="•"/>
              </a:pPr>
              <a:r>
                <a:rPr kumimoji="1" lang="en-US" altLang="zh-TW" sz="1600" dirty="0">
                  <a:solidFill>
                    <a:prstClr val="black"/>
                  </a:solidFill>
                  <a:latin typeface="Arial" charset="0"/>
                  <a:ea typeface="標楷體" pitchFamily="65" charset="-120"/>
                </a:rPr>
                <a:t>Water potential difference between root and growth media</a:t>
              </a:r>
              <a:endParaRPr kumimoji="1" lang="zh-TW" altLang="en-US" sz="1600" baseline="-25000" dirty="0">
                <a:solidFill>
                  <a:prstClr val="black"/>
                </a:solidFill>
                <a:latin typeface="Arial" charset="0"/>
                <a:ea typeface="標楷體" pitchFamily="65" charset="-120"/>
              </a:endParaRPr>
            </a:p>
          </p:txBody>
        </p:sp>
        <p:sp>
          <p:nvSpPr>
            <p:cNvPr id="5" name="文字方塊 4">
              <a:extLst>
                <a:ext uri="{FF2B5EF4-FFF2-40B4-BE49-F238E27FC236}">
                  <a16:creationId xmlns:a16="http://schemas.microsoft.com/office/drawing/2014/main" id="{E5ADBDA9-AA35-4ABB-BD3C-D481A775772E}"/>
                </a:ext>
              </a:extLst>
            </p:cNvPr>
            <p:cNvSpPr txBox="1"/>
            <p:nvPr/>
          </p:nvSpPr>
          <p:spPr>
            <a:xfrm>
              <a:off x="2987824" y="4211796"/>
              <a:ext cx="792088" cy="369332"/>
            </a:xfrm>
            <a:prstGeom prst="rect">
              <a:avLst/>
            </a:prstGeom>
            <a:solidFill>
              <a:schemeClr val="bg1">
                <a:lumMod val="75000"/>
              </a:schemeClr>
            </a:solidFill>
          </p:spPr>
          <p:txBody>
            <a:bodyPr wrap="square" rtlCol="0">
              <a:spAutoFit/>
            </a:bodyPr>
            <a:lstStyle/>
            <a:p>
              <a:pPr algn="ctr" fontAlgn="base">
                <a:spcBef>
                  <a:spcPct val="0"/>
                </a:spcBef>
                <a:spcAft>
                  <a:spcPct val="0"/>
                </a:spcAft>
              </a:pPr>
              <a:r>
                <a:rPr kumimoji="1" lang="en-US" altLang="zh-TW" dirty="0">
                  <a:solidFill>
                    <a:prstClr val="black"/>
                  </a:solidFill>
                  <a:latin typeface="Arial" charset="0"/>
                  <a:ea typeface="標楷體" pitchFamily="65" charset="-120"/>
                </a:rPr>
                <a:t>root</a:t>
              </a:r>
              <a:endParaRPr kumimoji="1" lang="zh-TW" altLang="en-US" baseline="-25000" dirty="0">
                <a:solidFill>
                  <a:prstClr val="black"/>
                </a:solidFill>
                <a:latin typeface="Arial" charset="0"/>
                <a:ea typeface="標楷體" pitchFamily="65" charset="-120"/>
              </a:endParaRPr>
            </a:p>
          </p:txBody>
        </p:sp>
        <p:sp>
          <p:nvSpPr>
            <p:cNvPr id="6" name="文字方塊 5">
              <a:extLst>
                <a:ext uri="{FF2B5EF4-FFF2-40B4-BE49-F238E27FC236}">
                  <a16:creationId xmlns:a16="http://schemas.microsoft.com/office/drawing/2014/main" id="{C1A52804-2F9D-4F02-94C4-71F48F0CADDF}"/>
                </a:ext>
              </a:extLst>
            </p:cNvPr>
            <p:cNvSpPr txBox="1"/>
            <p:nvPr/>
          </p:nvSpPr>
          <p:spPr>
            <a:xfrm>
              <a:off x="2988216" y="2884005"/>
              <a:ext cx="792088" cy="369332"/>
            </a:xfrm>
            <a:prstGeom prst="rect">
              <a:avLst/>
            </a:prstGeom>
            <a:solidFill>
              <a:srgbClr val="D1D1CB"/>
            </a:solidFill>
          </p:spPr>
          <p:txBody>
            <a:bodyPr wrap="square" rtlCol="0">
              <a:spAutoFit/>
            </a:bodyPr>
            <a:lstStyle/>
            <a:p>
              <a:pPr algn="ctr" fontAlgn="base">
                <a:spcBef>
                  <a:spcPct val="0"/>
                </a:spcBef>
                <a:spcAft>
                  <a:spcPct val="0"/>
                </a:spcAft>
              </a:pPr>
              <a:r>
                <a:rPr kumimoji="1" lang="en-US" altLang="zh-TW" dirty="0">
                  <a:solidFill>
                    <a:prstClr val="black"/>
                  </a:solidFill>
                  <a:latin typeface="Arial" charset="0"/>
                  <a:ea typeface="標楷體" pitchFamily="65" charset="-120"/>
                </a:rPr>
                <a:t>stem</a:t>
              </a:r>
              <a:endParaRPr kumimoji="1" lang="zh-TW" altLang="en-US" baseline="-25000" dirty="0">
                <a:solidFill>
                  <a:prstClr val="black"/>
                </a:solidFill>
                <a:latin typeface="Arial" charset="0"/>
                <a:ea typeface="標楷體" pitchFamily="65" charset="-120"/>
              </a:endParaRPr>
            </a:p>
          </p:txBody>
        </p:sp>
        <p:sp>
          <p:nvSpPr>
            <p:cNvPr id="7" name="文字方塊 6">
              <a:extLst>
                <a:ext uri="{FF2B5EF4-FFF2-40B4-BE49-F238E27FC236}">
                  <a16:creationId xmlns:a16="http://schemas.microsoft.com/office/drawing/2014/main" id="{B03C46C4-C7C2-4069-A834-0F316775B212}"/>
                </a:ext>
              </a:extLst>
            </p:cNvPr>
            <p:cNvSpPr txBox="1"/>
            <p:nvPr/>
          </p:nvSpPr>
          <p:spPr>
            <a:xfrm>
              <a:off x="2991168" y="1556214"/>
              <a:ext cx="792088" cy="369332"/>
            </a:xfrm>
            <a:prstGeom prst="rect">
              <a:avLst/>
            </a:prstGeom>
            <a:solidFill>
              <a:srgbClr val="EBE8E7"/>
            </a:solidFill>
          </p:spPr>
          <p:txBody>
            <a:bodyPr wrap="square" rtlCol="0">
              <a:spAutoFit/>
            </a:bodyPr>
            <a:lstStyle/>
            <a:p>
              <a:pPr algn="ctr" fontAlgn="base">
                <a:spcBef>
                  <a:spcPct val="0"/>
                </a:spcBef>
                <a:spcAft>
                  <a:spcPct val="0"/>
                </a:spcAft>
              </a:pPr>
              <a:r>
                <a:rPr kumimoji="1" lang="en-US" altLang="zh-TW" dirty="0">
                  <a:solidFill>
                    <a:prstClr val="black"/>
                  </a:solidFill>
                  <a:latin typeface="Arial" charset="0"/>
                  <a:ea typeface="標楷體" pitchFamily="65" charset="-120"/>
                </a:rPr>
                <a:t>leaf</a:t>
              </a:r>
              <a:endParaRPr kumimoji="1" lang="zh-TW" altLang="en-US" baseline="-25000" dirty="0">
                <a:solidFill>
                  <a:prstClr val="black"/>
                </a:solidFill>
                <a:latin typeface="Arial" charset="0"/>
                <a:ea typeface="標楷體" pitchFamily="65" charset="-120"/>
              </a:endParaRPr>
            </a:p>
          </p:txBody>
        </p:sp>
        <p:sp>
          <p:nvSpPr>
            <p:cNvPr id="8" name="文字方塊 7">
              <a:extLst>
                <a:ext uri="{FF2B5EF4-FFF2-40B4-BE49-F238E27FC236}">
                  <a16:creationId xmlns:a16="http://schemas.microsoft.com/office/drawing/2014/main" id="{9489050C-B246-4E24-A6B2-D37A8DEC7725}"/>
                </a:ext>
              </a:extLst>
            </p:cNvPr>
            <p:cNvSpPr txBox="1"/>
            <p:nvPr/>
          </p:nvSpPr>
          <p:spPr>
            <a:xfrm>
              <a:off x="7020272" y="3445552"/>
              <a:ext cx="864096" cy="400110"/>
            </a:xfrm>
            <a:prstGeom prst="rect">
              <a:avLst/>
            </a:prstGeom>
            <a:solidFill>
              <a:srgbClr val="E7EAE7"/>
            </a:solidFill>
          </p:spPr>
          <p:txBody>
            <a:bodyPr wrap="square" rtlCol="0" anchor="ctr">
              <a:spAutoFit/>
            </a:bodyPr>
            <a:lstStyle/>
            <a:p>
              <a:pPr algn="ctr" fontAlgn="base">
                <a:spcBef>
                  <a:spcPct val="0"/>
                </a:spcBef>
                <a:spcAft>
                  <a:spcPct val="0"/>
                </a:spcAft>
              </a:pPr>
              <a:r>
                <a:rPr kumimoji="1" lang="en-US" altLang="zh-TW" sz="2000" dirty="0">
                  <a:solidFill>
                    <a:prstClr val="black"/>
                  </a:solidFill>
                  <a:latin typeface="Arial" charset="0"/>
                  <a:ea typeface="標楷體" pitchFamily="65" charset="-120"/>
                </a:rPr>
                <a:t>plant</a:t>
              </a:r>
              <a:endParaRPr kumimoji="1" lang="zh-TW" altLang="en-US" sz="2000" dirty="0">
                <a:solidFill>
                  <a:prstClr val="black"/>
                </a:solidFill>
                <a:latin typeface="Arial" charset="0"/>
                <a:ea typeface="標楷體" pitchFamily="65" charset="-120"/>
              </a:endParaRPr>
            </a:p>
          </p:txBody>
        </p:sp>
        <p:sp>
          <p:nvSpPr>
            <p:cNvPr id="9" name="文字方塊 8">
              <a:extLst>
                <a:ext uri="{FF2B5EF4-FFF2-40B4-BE49-F238E27FC236}">
                  <a16:creationId xmlns:a16="http://schemas.microsoft.com/office/drawing/2014/main" id="{02D30B1A-14A2-4578-A16D-71D6619F741F}"/>
                </a:ext>
              </a:extLst>
            </p:cNvPr>
            <p:cNvSpPr txBox="1"/>
            <p:nvPr/>
          </p:nvSpPr>
          <p:spPr>
            <a:xfrm>
              <a:off x="5868652" y="3429000"/>
              <a:ext cx="504056" cy="297517"/>
            </a:xfrm>
            <a:prstGeom prst="rect">
              <a:avLst/>
            </a:prstGeom>
            <a:solidFill>
              <a:srgbClr val="E1E4E1"/>
            </a:solidFill>
          </p:spPr>
          <p:txBody>
            <a:bodyPr wrap="square" rtlCol="0" anchor="ctr">
              <a:spAutoFit/>
            </a:bodyPr>
            <a:lstStyle/>
            <a:p>
              <a:pPr algn="ctr" fontAlgn="base">
                <a:spcBef>
                  <a:spcPct val="0"/>
                </a:spcBef>
                <a:spcAft>
                  <a:spcPct val="0"/>
                </a:spcAft>
              </a:pPr>
              <a:r>
                <a:rPr kumimoji="1" lang="en-US" altLang="zh-TW" sz="2000" baseline="-25000" dirty="0">
                  <a:solidFill>
                    <a:prstClr val="black"/>
                  </a:solidFill>
                  <a:latin typeface="Arial" charset="0"/>
                  <a:ea typeface="標楷體" pitchFamily="65" charset="-120"/>
                </a:rPr>
                <a:t>etc.</a:t>
              </a:r>
              <a:endParaRPr kumimoji="1" lang="zh-TW" altLang="en-US" sz="2000" baseline="-25000" dirty="0">
                <a:solidFill>
                  <a:prstClr val="black"/>
                </a:solidFill>
                <a:latin typeface="Arial" charset="0"/>
                <a:ea typeface="標楷體" pitchFamily="65" charset="-120"/>
              </a:endParaRPr>
            </a:p>
          </p:txBody>
        </p:sp>
        <p:sp>
          <p:nvSpPr>
            <p:cNvPr id="10" name="文字方塊 9">
              <a:extLst>
                <a:ext uri="{FF2B5EF4-FFF2-40B4-BE49-F238E27FC236}">
                  <a16:creationId xmlns:a16="http://schemas.microsoft.com/office/drawing/2014/main" id="{13523C31-1DCE-4A90-8087-D38DD0C62285}"/>
                </a:ext>
              </a:extLst>
            </p:cNvPr>
            <p:cNvSpPr txBox="1"/>
            <p:nvPr/>
          </p:nvSpPr>
          <p:spPr>
            <a:xfrm>
              <a:off x="4203940" y="577558"/>
              <a:ext cx="4328500" cy="830997"/>
            </a:xfrm>
            <a:prstGeom prst="rect">
              <a:avLst/>
            </a:prstGeom>
            <a:solidFill>
              <a:srgbClr val="FFFFFF"/>
            </a:solidFill>
          </p:spPr>
          <p:txBody>
            <a:bodyPr wrap="square" rtlCol="0">
              <a:spAutoFit/>
            </a:bodyPr>
            <a:lstStyle/>
            <a:p>
              <a:pPr marL="171450" indent="-171450" fontAlgn="base">
                <a:spcBef>
                  <a:spcPct val="0"/>
                </a:spcBef>
                <a:spcAft>
                  <a:spcPct val="0"/>
                </a:spcAft>
                <a:buFont typeface="Arial" panose="020B0604020202020204" pitchFamily="34" charset="0"/>
                <a:buChar char="•"/>
              </a:pPr>
              <a:r>
                <a:rPr kumimoji="1" lang="en-US" altLang="zh-TW" sz="1600" dirty="0">
                  <a:solidFill>
                    <a:prstClr val="black"/>
                  </a:solidFill>
                  <a:latin typeface="Arial" charset="0"/>
                  <a:ea typeface="標楷體" pitchFamily="65" charset="-120"/>
                </a:rPr>
                <a:t>Stomata resistant </a:t>
              </a:r>
            </a:p>
            <a:p>
              <a:pPr marL="171450" indent="-171450" fontAlgn="base">
                <a:spcBef>
                  <a:spcPct val="0"/>
                </a:spcBef>
                <a:spcAft>
                  <a:spcPct val="0"/>
                </a:spcAft>
                <a:buFont typeface="Arial" panose="020B0604020202020204" pitchFamily="34" charset="0"/>
                <a:buChar char="•"/>
              </a:pPr>
              <a:r>
                <a:rPr kumimoji="1" lang="en-US" altLang="zh-TW" sz="1600" dirty="0">
                  <a:solidFill>
                    <a:prstClr val="black"/>
                  </a:solidFill>
                  <a:latin typeface="Arial" charset="0"/>
                  <a:ea typeface="標楷體" pitchFamily="65" charset="-120"/>
                </a:rPr>
                <a:t>Air velocity </a:t>
              </a:r>
              <a:r>
                <a:rPr kumimoji="1" lang="en-US" altLang="zh-TW" sz="1000" dirty="0">
                  <a:solidFill>
                    <a:prstClr val="black"/>
                  </a:solidFill>
                  <a:latin typeface="Arial" charset="0"/>
                  <a:ea typeface="標楷體" pitchFamily="65" charset="-120"/>
                </a:rPr>
                <a:t>(resistant of boundary layer of air and leaf)</a:t>
              </a:r>
            </a:p>
            <a:p>
              <a:pPr marL="171450" indent="-171450" fontAlgn="base">
                <a:spcBef>
                  <a:spcPct val="0"/>
                </a:spcBef>
                <a:spcAft>
                  <a:spcPct val="0"/>
                </a:spcAft>
                <a:buFont typeface="Arial" panose="020B0604020202020204" pitchFamily="34" charset="0"/>
                <a:buChar char="•"/>
              </a:pPr>
              <a:r>
                <a:rPr kumimoji="1" lang="en-US" altLang="zh-TW" sz="1600" dirty="0">
                  <a:solidFill>
                    <a:prstClr val="black"/>
                  </a:solidFill>
                  <a:latin typeface="Arial" charset="0"/>
                  <a:ea typeface="標楷體" pitchFamily="65" charset="-120"/>
                </a:rPr>
                <a:t>VPD/AHD </a:t>
              </a:r>
              <a:r>
                <a:rPr kumimoji="1" lang="en-US" altLang="zh-TW" sz="1000" dirty="0">
                  <a:solidFill>
                    <a:prstClr val="black"/>
                  </a:solidFill>
                  <a:latin typeface="Arial" charset="0"/>
                  <a:ea typeface="標楷體" pitchFamily="65" charset="-120"/>
                </a:rPr>
                <a:t>between air and leaf affected by T and RH / AH</a:t>
              </a:r>
              <a:endParaRPr kumimoji="1" lang="en-US" altLang="zh-TW" sz="1600" dirty="0">
                <a:solidFill>
                  <a:prstClr val="black"/>
                </a:solidFill>
                <a:latin typeface="Arial" charset="0"/>
                <a:ea typeface="標楷體" pitchFamily="65" charset="-120"/>
              </a:endParaRPr>
            </a:p>
          </p:txBody>
        </p:sp>
        <p:sp>
          <p:nvSpPr>
            <p:cNvPr id="11" name="文字方塊 10">
              <a:extLst>
                <a:ext uri="{FF2B5EF4-FFF2-40B4-BE49-F238E27FC236}">
                  <a16:creationId xmlns:a16="http://schemas.microsoft.com/office/drawing/2014/main" id="{1D99FD5E-9CF2-4433-83AD-F9520C3929CC}"/>
                </a:ext>
              </a:extLst>
            </p:cNvPr>
            <p:cNvSpPr txBox="1"/>
            <p:nvPr/>
          </p:nvSpPr>
          <p:spPr>
            <a:xfrm>
              <a:off x="1475656" y="707072"/>
              <a:ext cx="792088" cy="369332"/>
            </a:xfrm>
            <a:prstGeom prst="rect">
              <a:avLst/>
            </a:prstGeom>
            <a:solidFill>
              <a:srgbClr val="EBE8E7"/>
            </a:solidFill>
          </p:spPr>
          <p:txBody>
            <a:bodyPr wrap="square" rtlCol="0">
              <a:spAutoFit/>
            </a:bodyPr>
            <a:lstStyle/>
            <a:p>
              <a:pPr algn="ctr" fontAlgn="base">
                <a:spcBef>
                  <a:spcPct val="0"/>
                </a:spcBef>
                <a:spcAft>
                  <a:spcPct val="0"/>
                </a:spcAft>
              </a:pPr>
              <a:r>
                <a:rPr kumimoji="1" lang="en-US" altLang="zh-TW" dirty="0">
                  <a:solidFill>
                    <a:prstClr val="black"/>
                  </a:solidFill>
                  <a:latin typeface="Arial" charset="0"/>
                  <a:ea typeface="標楷體" pitchFamily="65" charset="-120"/>
                </a:rPr>
                <a:t>light</a:t>
              </a:r>
              <a:endParaRPr kumimoji="1" lang="zh-TW" altLang="en-US" baseline="-25000" dirty="0">
                <a:solidFill>
                  <a:prstClr val="black"/>
                </a:solidFill>
                <a:latin typeface="Arial" charset="0"/>
                <a:ea typeface="標楷體" pitchFamily="65" charset="-120"/>
              </a:endParaRPr>
            </a:p>
          </p:txBody>
        </p:sp>
        <p:sp>
          <p:nvSpPr>
            <p:cNvPr id="12" name="文字方塊 11">
              <a:extLst>
                <a:ext uri="{FF2B5EF4-FFF2-40B4-BE49-F238E27FC236}">
                  <a16:creationId xmlns:a16="http://schemas.microsoft.com/office/drawing/2014/main" id="{EBFDA15B-CAD7-4F8E-889E-3B06126D8602}"/>
                </a:ext>
              </a:extLst>
            </p:cNvPr>
            <p:cNvSpPr txBox="1"/>
            <p:nvPr/>
          </p:nvSpPr>
          <p:spPr>
            <a:xfrm>
              <a:off x="2627784" y="205892"/>
              <a:ext cx="2232248" cy="307777"/>
            </a:xfrm>
            <a:prstGeom prst="rect">
              <a:avLst/>
            </a:prstGeom>
            <a:solidFill>
              <a:srgbClr val="F7F9F6"/>
            </a:solidFill>
          </p:spPr>
          <p:txBody>
            <a:bodyPr wrap="square" rtlCol="0">
              <a:spAutoFit/>
            </a:bodyPr>
            <a:lstStyle/>
            <a:p>
              <a:pPr algn="ctr" fontAlgn="base">
                <a:spcBef>
                  <a:spcPct val="0"/>
                </a:spcBef>
                <a:spcAft>
                  <a:spcPct val="0"/>
                </a:spcAft>
              </a:pPr>
              <a:r>
                <a:rPr kumimoji="1" lang="en-US" altLang="zh-TW" sz="1400" dirty="0">
                  <a:solidFill>
                    <a:prstClr val="black"/>
                  </a:solidFill>
                  <a:latin typeface="Arial" charset="0"/>
                  <a:ea typeface="標楷體" pitchFamily="65" charset="-120"/>
                </a:rPr>
                <a:t>H</a:t>
              </a:r>
              <a:r>
                <a:rPr kumimoji="1" lang="en-US" altLang="zh-TW" sz="1400" baseline="-25000" dirty="0">
                  <a:solidFill>
                    <a:prstClr val="black"/>
                  </a:solidFill>
                  <a:latin typeface="Arial" charset="0"/>
                  <a:ea typeface="標楷體" pitchFamily="65" charset="-120"/>
                </a:rPr>
                <a:t>2</a:t>
              </a:r>
              <a:r>
                <a:rPr kumimoji="1" lang="en-US" altLang="zh-TW" sz="1400" dirty="0">
                  <a:solidFill>
                    <a:prstClr val="black"/>
                  </a:solidFill>
                  <a:latin typeface="Arial" charset="0"/>
                  <a:ea typeface="標楷體" pitchFamily="65" charset="-120"/>
                </a:rPr>
                <a:t>O   CO</a:t>
              </a:r>
              <a:r>
                <a:rPr kumimoji="1" lang="en-US" altLang="zh-TW" sz="1400" baseline="-25000" dirty="0">
                  <a:solidFill>
                    <a:prstClr val="black"/>
                  </a:solidFill>
                  <a:latin typeface="Arial" charset="0"/>
                  <a:ea typeface="標楷體" pitchFamily="65" charset="-120"/>
                </a:rPr>
                <a:t>2</a:t>
              </a:r>
              <a:r>
                <a:rPr kumimoji="1" lang="en-US" altLang="zh-TW" sz="1400" dirty="0">
                  <a:solidFill>
                    <a:prstClr val="black"/>
                  </a:solidFill>
                  <a:latin typeface="Arial" charset="0"/>
                  <a:ea typeface="標楷體" pitchFamily="65" charset="-120"/>
                </a:rPr>
                <a:t> concentration</a:t>
              </a:r>
              <a:endParaRPr kumimoji="1" lang="zh-TW" altLang="en-US" sz="1400" dirty="0">
                <a:solidFill>
                  <a:prstClr val="black"/>
                </a:solidFill>
                <a:latin typeface="Arial" charset="0"/>
                <a:ea typeface="標楷體" pitchFamily="65" charset="-120"/>
              </a:endParaRPr>
            </a:p>
          </p:txBody>
        </p:sp>
        <p:sp>
          <p:nvSpPr>
            <p:cNvPr id="13" name="文字方塊 12">
              <a:extLst>
                <a:ext uri="{FF2B5EF4-FFF2-40B4-BE49-F238E27FC236}">
                  <a16:creationId xmlns:a16="http://schemas.microsoft.com/office/drawing/2014/main" id="{C45C1DB5-4F66-4BAD-AE97-CFE5AE6DD6DF}"/>
                </a:ext>
              </a:extLst>
            </p:cNvPr>
            <p:cNvSpPr txBox="1"/>
            <p:nvPr/>
          </p:nvSpPr>
          <p:spPr>
            <a:xfrm>
              <a:off x="4992804" y="1510662"/>
              <a:ext cx="1972712" cy="369332"/>
            </a:xfrm>
            <a:prstGeom prst="rect">
              <a:avLst/>
            </a:prstGeom>
            <a:solidFill>
              <a:srgbClr val="E7EAE7"/>
            </a:solidFill>
          </p:spPr>
          <p:txBody>
            <a:bodyPr wrap="square" rtlCol="0" anchor="ctr">
              <a:spAutoFit/>
            </a:bodyPr>
            <a:lstStyle/>
            <a:p>
              <a:pPr algn="ctr" fontAlgn="base">
                <a:spcBef>
                  <a:spcPct val="0"/>
                </a:spcBef>
                <a:spcAft>
                  <a:spcPct val="0"/>
                </a:spcAft>
              </a:pPr>
              <a:r>
                <a:rPr kumimoji="1" lang="en-US" altLang="zh-TW" dirty="0" err="1">
                  <a:solidFill>
                    <a:prstClr val="black"/>
                  </a:solidFill>
                  <a:latin typeface="Arial" charset="0"/>
                  <a:ea typeface="標楷體" pitchFamily="65" charset="-120"/>
                </a:rPr>
                <a:t>Energy</a:t>
              </a:r>
              <a:r>
                <a:rPr kumimoji="1" lang="en-US" altLang="zh-TW" baseline="-36000" dirty="0" err="1">
                  <a:solidFill>
                    <a:prstClr val="black"/>
                  </a:solidFill>
                  <a:latin typeface="Arial" charset="0"/>
                  <a:ea typeface="標楷體" pitchFamily="65" charset="-120"/>
                </a:rPr>
                <a:t>light</a:t>
              </a:r>
              <a:r>
                <a:rPr kumimoji="1" lang="en-US" altLang="zh-TW" dirty="0">
                  <a:solidFill>
                    <a:prstClr val="black"/>
                  </a:solidFill>
                  <a:latin typeface="Arial" charset="0"/>
                  <a:ea typeface="標楷體" pitchFamily="65" charset="-120"/>
                </a:rPr>
                <a:t> (480kJ)</a:t>
              </a:r>
              <a:endParaRPr kumimoji="1" lang="zh-TW" altLang="en-US" dirty="0">
                <a:solidFill>
                  <a:prstClr val="black"/>
                </a:solidFill>
                <a:latin typeface="Arial" charset="0"/>
                <a:ea typeface="標楷體" pitchFamily="65" charset="-120"/>
              </a:endParaRPr>
            </a:p>
          </p:txBody>
        </p:sp>
        <p:sp>
          <p:nvSpPr>
            <p:cNvPr id="14" name="文字方塊 13">
              <a:extLst>
                <a:ext uri="{FF2B5EF4-FFF2-40B4-BE49-F238E27FC236}">
                  <a16:creationId xmlns:a16="http://schemas.microsoft.com/office/drawing/2014/main" id="{4B60C637-89F8-464D-90B7-1EE9FD5A766B}"/>
                </a:ext>
              </a:extLst>
            </p:cNvPr>
            <p:cNvSpPr txBox="1"/>
            <p:nvPr/>
          </p:nvSpPr>
          <p:spPr>
            <a:xfrm>
              <a:off x="1649999" y="5373216"/>
              <a:ext cx="4187818" cy="461665"/>
            </a:xfrm>
            <a:prstGeom prst="rect">
              <a:avLst/>
            </a:prstGeom>
            <a:solidFill>
              <a:srgbClr val="FBF9F7"/>
            </a:solidFill>
          </p:spPr>
          <p:txBody>
            <a:bodyPr wrap="square" rtlCol="0" anchor="ctr">
              <a:spAutoFit/>
            </a:bodyPr>
            <a:lstStyle/>
            <a:p>
              <a:pPr algn="ctr" fontAlgn="base">
                <a:spcBef>
                  <a:spcPct val="0"/>
                </a:spcBef>
                <a:spcAft>
                  <a:spcPct val="0"/>
                </a:spcAft>
              </a:pPr>
              <a:r>
                <a:rPr kumimoji="1" lang="en-US" altLang="zh-TW" sz="1200" dirty="0">
                  <a:solidFill>
                    <a:prstClr val="black"/>
                  </a:solidFill>
                  <a:latin typeface="Arial" charset="0"/>
                  <a:ea typeface="標楷體" pitchFamily="65" charset="-120"/>
                </a:rPr>
                <a:t>Material exchange:</a:t>
              </a:r>
              <a:r>
                <a:rPr kumimoji="1" lang="zh-TW" altLang="en-US" sz="1200" dirty="0">
                  <a:solidFill>
                    <a:prstClr val="black"/>
                  </a:solidFill>
                  <a:latin typeface="Arial" charset="0"/>
                  <a:ea typeface="標楷體" pitchFamily="65" charset="-120"/>
                </a:rPr>
                <a:t> </a:t>
              </a:r>
              <a:r>
                <a:rPr kumimoji="1" lang="en-US" altLang="zh-TW" sz="1200" dirty="0">
                  <a:solidFill>
                    <a:prstClr val="black"/>
                  </a:solidFill>
                  <a:latin typeface="Arial" charset="0"/>
                  <a:ea typeface="標楷體" pitchFamily="65" charset="-120"/>
                </a:rPr>
                <a:t>H</a:t>
              </a:r>
              <a:r>
                <a:rPr kumimoji="1" lang="en-US" altLang="zh-TW" sz="1200" baseline="-25000" dirty="0">
                  <a:solidFill>
                    <a:prstClr val="black"/>
                  </a:solidFill>
                  <a:latin typeface="Arial" charset="0"/>
                  <a:ea typeface="標楷體" pitchFamily="65" charset="-120"/>
                </a:rPr>
                <a:t>2</a:t>
              </a:r>
              <a:r>
                <a:rPr kumimoji="1" lang="en-US" altLang="zh-TW" sz="1200" dirty="0">
                  <a:solidFill>
                    <a:prstClr val="black"/>
                  </a:solidFill>
                  <a:latin typeface="Arial" charset="0"/>
                  <a:ea typeface="標楷體" pitchFamily="65" charset="-120"/>
                </a:rPr>
                <a:t>O, inorganic macro/micro nutrients (N, P, K, …) concentration</a:t>
              </a:r>
              <a:endParaRPr kumimoji="1" lang="zh-TW" altLang="en-US" sz="1200" dirty="0">
                <a:solidFill>
                  <a:prstClr val="black"/>
                </a:solidFill>
                <a:latin typeface="Arial" charset="0"/>
                <a:ea typeface="標楷體" pitchFamily="65" charset="-120"/>
              </a:endParaRPr>
            </a:p>
          </p:txBody>
        </p:sp>
        <p:sp>
          <p:nvSpPr>
            <p:cNvPr id="15" name="文字方塊 14">
              <a:extLst>
                <a:ext uri="{FF2B5EF4-FFF2-40B4-BE49-F238E27FC236}">
                  <a16:creationId xmlns:a16="http://schemas.microsoft.com/office/drawing/2014/main" id="{93BD45D7-84FF-4C7C-BDC7-7FD97E44D194}"/>
                </a:ext>
              </a:extLst>
            </p:cNvPr>
            <p:cNvSpPr txBox="1"/>
            <p:nvPr/>
          </p:nvSpPr>
          <p:spPr>
            <a:xfrm>
              <a:off x="1547664" y="2636912"/>
              <a:ext cx="792088" cy="584775"/>
            </a:xfrm>
            <a:prstGeom prst="rect">
              <a:avLst/>
            </a:prstGeom>
            <a:solidFill>
              <a:srgbClr val="808080"/>
            </a:solidFill>
          </p:spPr>
          <p:txBody>
            <a:bodyPr wrap="square" rtlCol="0" anchor="ctr">
              <a:spAutoFit/>
            </a:bodyPr>
            <a:lstStyle/>
            <a:p>
              <a:pPr algn="ctr" fontAlgn="base">
                <a:spcBef>
                  <a:spcPct val="0"/>
                </a:spcBef>
                <a:spcAft>
                  <a:spcPct val="0"/>
                </a:spcAft>
              </a:pPr>
              <a:r>
                <a:rPr kumimoji="1" lang="en-US" altLang="zh-TW" sz="2400" baseline="-25000" dirty="0">
                  <a:solidFill>
                    <a:prstClr val="white"/>
                  </a:solidFill>
                  <a:latin typeface="Arial" charset="0"/>
                  <a:ea typeface="標楷體" pitchFamily="65" charset="-120"/>
                </a:rPr>
                <a:t>Flower</a:t>
              </a:r>
            </a:p>
            <a:p>
              <a:pPr algn="ctr" fontAlgn="base">
                <a:spcBef>
                  <a:spcPct val="0"/>
                </a:spcBef>
                <a:spcAft>
                  <a:spcPct val="0"/>
                </a:spcAft>
              </a:pPr>
              <a:r>
                <a:rPr kumimoji="1" lang="en-US" altLang="zh-TW" sz="2400" baseline="-25000" dirty="0">
                  <a:solidFill>
                    <a:prstClr val="white"/>
                  </a:solidFill>
                  <a:latin typeface="Arial" charset="0"/>
                  <a:ea typeface="標楷體" pitchFamily="65" charset="-120"/>
                </a:rPr>
                <a:t>Fruit</a:t>
              </a:r>
            </a:p>
          </p:txBody>
        </p:sp>
        <p:sp>
          <p:nvSpPr>
            <p:cNvPr id="16" name="文字方塊 15">
              <a:extLst>
                <a:ext uri="{FF2B5EF4-FFF2-40B4-BE49-F238E27FC236}">
                  <a16:creationId xmlns:a16="http://schemas.microsoft.com/office/drawing/2014/main" id="{6BCA720C-BC32-4E0F-AD53-364AFFB24099}"/>
                </a:ext>
              </a:extLst>
            </p:cNvPr>
            <p:cNvSpPr txBox="1"/>
            <p:nvPr/>
          </p:nvSpPr>
          <p:spPr>
            <a:xfrm rot="5607078">
              <a:off x="2370346" y="3514802"/>
              <a:ext cx="437725" cy="230832"/>
            </a:xfrm>
            <a:prstGeom prst="rect">
              <a:avLst/>
            </a:prstGeom>
            <a:solidFill>
              <a:srgbClr val="DDDDDD"/>
            </a:solidFill>
          </p:spPr>
          <p:txBody>
            <a:bodyPr wrap="square" rtlCol="0" anchor="ctr">
              <a:spAutoFit/>
            </a:bodyPr>
            <a:lstStyle/>
            <a:p>
              <a:pPr algn="ctr" fontAlgn="base">
                <a:spcBef>
                  <a:spcPct val="0"/>
                </a:spcBef>
                <a:spcAft>
                  <a:spcPct val="0"/>
                </a:spcAft>
              </a:pPr>
              <a:endParaRPr kumimoji="1" lang="zh-TW" altLang="en-US" sz="900" dirty="0">
                <a:solidFill>
                  <a:prstClr val="black"/>
                </a:solidFill>
                <a:latin typeface="Arial" charset="0"/>
                <a:ea typeface="標楷體" pitchFamily="65" charset="-120"/>
              </a:endParaRPr>
            </a:p>
          </p:txBody>
        </p:sp>
        <p:sp>
          <p:nvSpPr>
            <p:cNvPr id="17" name="文字方塊 16">
              <a:extLst>
                <a:ext uri="{FF2B5EF4-FFF2-40B4-BE49-F238E27FC236}">
                  <a16:creationId xmlns:a16="http://schemas.microsoft.com/office/drawing/2014/main" id="{96325B57-D012-4E4E-B7C3-42296D359204}"/>
                </a:ext>
              </a:extLst>
            </p:cNvPr>
            <p:cNvSpPr txBox="1"/>
            <p:nvPr/>
          </p:nvSpPr>
          <p:spPr>
            <a:xfrm rot="5400000">
              <a:off x="2179087" y="3650540"/>
              <a:ext cx="825385" cy="276999"/>
            </a:xfrm>
            <a:prstGeom prst="rect">
              <a:avLst/>
            </a:prstGeom>
            <a:solidFill>
              <a:srgbClr val="DDDDDD"/>
            </a:solidFill>
          </p:spPr>
          <p:txBody>
            <a:bodyPr wrap="square" rtlCol="0" anchor="ctr">
              <a:spAutoFit/>
            </a:bodyPr>
            <a:lstStyle/>
            <a:p>
              <a:pPr algn="ctr" fontAlgn="base">
                <a:spcBef>
                  <a:spcPct val="0"/>
                </a:spcBef>
                <a:spcAft>
                  <a:spcPct val="0"/>
                </a:spcAft>
              </a:pPr>
              <a:r>
                <a:rPr kumimoji="1" lang="en-US" altLang="zh-TW" sz="1200" dirty="0">
                  <a:solidFill>
                    <a:prstClr val="black"/>
                  </a:solidFill>
                  <a:latin typeface="Arial" charset="0"/>
                  <a:ea typeface="標楷體" pitchFamily="65" charset="-120"/>
                </a:rPr>
                <a:t>materials</a:t>
              </a:r>
              <a:endParaRPr kumimoji="1" lang="zh-TW" altLang="en-US" sz="1200" dirty="0">
                <a:solidFill>
                  <a:prstClr val="black"/>
                </a:solidFill>
                <a:latin typeface="Arial" charset="0"/>
                <a:ea typeface="標楷體" pitchFamily="65" charset="-120"/>
              </a:endParaRPr>
            </a:p>
          </p:txBody>
        </p:sp>
        <p:sp>
          <p:nvSpPr>
            <p:cNvPr id="18" name="文字方塊 17">
              <a:extLst>
                <a:ext uri="{FF2B5EF4-FFF2-40B4-BE49-F238E27FC236}">
                  <a16:creationId xmlns:a16="http://schemas.microsoft.com/office/drawing/2014/main" id="{833CAB64-9601-41F5-BC17-9E456F157B63}"/>
                </a:ext>
              </a:extLst>
            </p:cNvPr>
            <p:cNvSpPr txBox="1"/>
            <p:nvPr/>
          </p:nvSpPr>
          <p:spPr>
            <a:xfrm rot="5400000">
              <a:off x="1949699" y="2240408"/>
              <a:ext cx="1271472" cy="261610"/>
            </a:xfrm>
            <a:prstGeom prst="rect">
              <a:avLst/>
            </a:prstGeom>
            <a:solidFill>
              <a:srgbClr val="DDDDDD"/>
            </a:solidFill>
          </p:spPr>
          <p:txBody>
            <a:bodyPr wrap="square" rtlCol="0" anchor="ctr">
              <a:spAutoFit/>
            </a:bodyPr>
            <a:lstStyle/>
            <a:p>
              <a:pPr fontAlgn="base">
                <a:spcBef>
                  <a:spcPct val="0"/>
                </a:spcBef>
                <a:spcAft>
                  <a:spcPct val="0"/>
                </a:spcAft>
              </a:pPr>
              <a:r>
                <a:rPr kumimoji="1" lang="en-US" altLang="zh-TW" sz="1100" dirty="0">
                  <a:solidFill>
                    <a:prstClr val="black"/>
                  </a:solidFill>
                  <a:latin typeface="Arial" charset="0"/>
                  <a:ea typeface="標楷體" pitchFamily="65" charset="-120"/>
                </a:rPr>
                <a:t>2</a:t>
              </a:r>
              <a:r>
                <a:rPr kumimoji="1" lang="en-US" altLang="zh-TW" sz="1100" baseline="30000" dirty="0">
                  <a:solidFill>
                    <a:prstClr val="black"/>
                  </a:solidFill>
                  <a:latin typeface="Arial" charset="0"/>
                  <a:ea typeface="標楷體" pitchFamily="65" charset="-120"/>
                </a:rPr>
                <a:t>ndary</a:t>
              </a:r>
              <a:r>
                <a:rPr kumimoji="1" lang="en-US" altLang="zh-TW" sz="1100" dirty="0">
                  <a:solidFill>
                    <a:prstClr val="black"/>
                  </a:solidFill>
                  <a:latin typeface="Arial" charset="0"/>
                  <a:ea typeface="標楷體" pitchFamily="65" charset="-120"/>
                </a:rPr>
                <a:t> metabolites</a:t>
              </a:r>
              <a:endParaRPr kumimoji="1" lang="zh-TW" altLang="en-US" sz="1100" dirty="0">
                <a:solidFill>
                  <a:prstClr val="black"/>
                </a:solidFill>
                <a:latin typeface="Arial" charset="0"/>
                <a:ea typeface="標楷體" pitchFamily="65" charset="-120"/>
              </a:endParaRPr>
            </a:p>
          </p:txBody>
        </p:sp>
      </p:grpSp>
    </p:spTree>
    <p:extLst>
      <p:ext uri="{BB962C8B-B14F-4D97-AF65-F5344CB8AC3E}">
        <p14:creationId xmlns:p14="http://schemas.microsoft.com/office/powerpoint/2010/main" val="107114140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Electrical Conductivity (EC)</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投影片編號版面配置區 2"/>
          <p:cNvSpPr>
            <a:spLocks noGrp="1"/>
          </p:cNvSpPr>
          <p:nvPr>
            <p:ph type="sldNum" sz="quarter" idx="12"/>
          </p:nvPr>
        </p:nvSpPr>
        <p:spPr/>
        <p:txBody>
          <a:bodyPr>
            <a:normAutofit fontScale="92500" lnSpcReduction="10000"/>
          </a:bodyPr>
          <a:lstStyle/>
          <a:p>
            <a:pPr fontAlgn="base">
              <a:spcBef>
                <a:spcPct val="0"/>
              </a:spcBef>
              <a:spcAft>
                <a:spcPct val="0"/>
              </a:spcAft>
            </a:pPr>
            <a:fld id="{E1147AC2-09A9-4061-AFE5-81CD77CECD4B}" type="slidenum">
              <a:rPr kumimoji="1" lang="zh-TW" altLang="en-US">
                <a:solidFill>
                  <a:prstClr val="black">
                    <a:tint val="75000"/>
                  </a:prstClr>
                </a:solidFill>
                <a:latin typeface="Times New Roman" panose="02020603050405020304" pitchFamily="18" charset="0"/>
                <a:ea typeface="標楷體" pitchFamily="65" charset="-120"/>
                <a:cs typeface="Times New Roman" panose="02020603050405020304" pitchFamily="18" charset="0"/>
              </a:rPr>
              <a:pPr fontAlgn="base">
                <a:spcBef>
                  <a:spcPct val="0"/>
                </a:spcBef>
                <a:spcAft>
                  <a:spcPct val="0"/>
                </a:spcAft>
              </a:pPr>
              <a:t>60</a:t>
            </a:fld>
            <a:endParaRPr kumimoji="1" lang="zh-TW" altLang="en-US">
              <a:solidFill>
                <a:prstClr val="black">
                  <a:tint val="75000"/>
                </a:prstClr>
              </a:solidFill>
              <a:latin typeface="Times New Roman" panose="02020603050405020304" pitchFamily="18" charset="0"/>
              <a:ea typeface="標楷體" pitchFamily="65" charset="-120"/>
              <a:cs typeface="Times New Roman" panose="02020603050405020304" pitchFamily="18" charset="0"/>
            </a:endParaRPr>
          </a:p>
        </p:txBody>
      </p:sp>
      <p:sp>
        <p:nvSpPr>
          <p:cNvPr id="4" name="內容版面配置區 3"/>
          <p:cNvSpPr>
            <a:spLocks noGrp="1"/>
          </p:cNvSpPr>
          <p:nvPr>
            <p:ph sz="quarter" idx="1"/>
          </p:nvPr>
        </p:nvSpPr>
        <p:spPr>
          <a:xfrm>
            <a:off x="1847529" y="1844824"/>
            <a:ext cx="5538361" cy="4495800"/>
          </a:xfrm>
        </p:spPr>
        <p:txBody>
          <a:bodyPr>
            <a:normAutofit fontScale="92500" lnSpcReduction="10000"/>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Positively proportion to concentration of ionized nutrients</a:t>
            </a:r>
          </a:p>
          <a:p>
            <a:r>
              <a:rPr lang="en-US" altLang="zh-TW" sz="4000" dirty="0"/>
              <a:t>EC in mS/cm= </a:t>
            </a:r>
            <a:r>
              <a:rPr lang="en-US" altLang="zh-TW" sz="4000" dirty="0" err="1">
                <a:latin typeface="Times New Roman" pitchFamily="18" charset="0"/>
              </a:rPr>
              <a:t>mmhos</a:t>
            </a:r>
            <a:r>
              <a:rPr lang="en-US" altLang="zh-TW" sz="4000" dirty="0">
                <a:latin typeface="Times New Roman" pitchFamily="18" charset="0"/>
              </a:rPr>
              <a:t>/cm</a:t>
            </a:r>
            <a:endParaRPr lang="en-US" altLang="zh-TW" sz="4000" dirty="0"/>
          </a:p>
          <a:p>
            <a:pPr lvl="2" algn="just"/>
            <a:r>
              <a:rPr lang="en-US" altLang="zh-TW" sz="2800" dirty="0"/>
              <a:t>1.0 mS/cm = 0.1 S/m </a:t>
            </a:r>
            <a:r>
              <a:rPr lang="en-US" altLang="zh-TW" sz="2800" dirty="0">
                <a:latin typeface="Times New Roman" pitchFamily="18" charset="0"/>
              </a:rPr>
              <a:t>= 1000 </a:t>
            </a:r>
            <a:r>
              <a:rPr lang="en-US" altLang="zh-TW" sz="2800" dirty="0">
                <a:latin typeface="Times New Roman" pitchFamily="18" charset="0"/>
                <a:sym typeface="Symbol"/>
              </a:rPr>
              <a:t></a:t>
            </a:r>
            <a:r>
              <a:rPr lang="en-US" altLang="zh-TW" sz="2800" dirty="0">
                <a:latin typeface="Times New Roman" pitchFamily="18" charset="0"/>
              </a:rPr>
              <a:t>S/cm</a:t>
            </a:r>
          </a:p>
          <a:p>
            <a:pPr lvl="2" algn="just"/>
            <a:r>
              <a:rPr lang="en-US" altLang="zh-TW" dirty="0">
                <a:latin typeface="Times New Roman" pitchFamily="18" charset="0"/>
              </a:rPr>
              <a:t>1 </a:t>
            </a:r>
            <a:r>
              <a:rPr lang="en-US" altLang="zh-TW" dirty="0" err="1">
                <a:latin typeface="Times New Roman" pitchFamily="18" charset="0"/>
              </a:rPr>
              <a:t>dS</a:t>
            </a:r>
            <a:r>
              <a:rPr lang="en-US" altLang="zh-TW" dirty="0">
                <a:latin typeface="Times New Roman" pitchFamily="18" charset="0"/>
              </a:rPr>
              <a:t>/m = 0.1 S/m = 100 mS/100 cm = 1 mS/cm</a:t>
            </a:r>
          </a:p>
          <a:p>
            <a:r>
              <a:rPr lang="en-US" altLang="zh-TW" dirty="0">
                <a:latin typeface="Times New Roman" pitchFamily="18" charset="0"/>
              </a:rPr>
              <a:t>An overall index, not able to know details of each elements</a:t>
            </a:r>
          </a:p>
        </p:txBody>
      </p:sp>
      <p:sp>
        <p:nvSpPr>
          <p:cNvPr id="6" name="矩形 5"/>
          <p:cNvSpPr/>
          <p:nvPr/>
        </p:nvSpPr>
        <p:spPr>
          <a:xfrm>
            <a:off x="7385889" y="1700808"/>
            <a:ext cx="2454528" cy="264457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fontAlgn="base">
              <a:spcBef>
                <a:spcPct val="0"/>
              </a:spcBef>
              <a:spcAft>
                <a:spcPct val="0"/>
              </a:spcAft>
            </a:pPr>
            <a:r>
              <a:rPr kumimoji="1" lang="en-US" altLang="zh-TW" sz="3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EC meter</a:t>
            </a:r>
            <a:endParaRPr kumimoji="1" lang="zh-TW" altLang="en-US" sz="3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矩形 6"/>
          <p:cNvSpPr/>
          <p:nvPr/>
        </p:nvSpPr>
        <p:spPr>
          <a:xfrm>
            <a:off x="8084391" y="4371684"/>
            <a:ext cx="1313043" cy="147706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kumimoji="1" lang="en-US" altLang="zh-TW" sz="200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solution</a:t>
            </a:r>
            <a:endParaRPr kumimoji="1" lang="zh-TW" altLang="en-US" sz="480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8" name="群組 7"/>
          <p:cNvGrpSpPr/>
          <p:nvPr/>
        </p:nvGrpSpPr>
        <p:grpSpPr>
          <a:xfrm>
            <a:off x="7070717" y="4576116"/>
            <a:ext cx="619223" cy="619223"/>
            <a:chOff x="2267744" y="3836918"/>
            <a:chExt cx="619223" cy="619223"/>
          </a:xfrm>
        </p:grpSpPr>
        <p:sp>
          <p:nvSpPr>
            <p:cNvPr id="9" name="橢圓 8"/>
            <p:cNvSpPr/>
            <p:nvPr/>
          </p:nvSpPr>
          <p:spPr>
            <a:xfrm>
              <a:off x="2267744" y="3836918"/>
              <a:ext cx="619223" cy="61922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矩形 9"/>
            <p:cNvSpPr/>
            <p:nvPr/>
          </p:nvSpPr>
          <p:spPr>
            <a:xfrm>
              <a:off x="2325327" y="4123669"/>
              <a:ext cx="504056"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11" name="矩形 10"/>
          <p:cNvSpPr/>
          <p:nvPr/>
        </p:nvSpPr>
        <p:spPr>
          <a:xfrm>
            <a:off x="7796358" y="3697314"/>
            <a:ext cx="288032" cy="21602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kumimoji="1" lang="en-US" altLang="zh-TW" dirty="0" err="1">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electrod</a:t>
            </a:r>
            <a:endParaRPr kumimoji="1"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矩形 11"/>
          <p:cNvSpPr/>
          <p:nvPr/>
        </p:nvSpPr>
        <p:spPr>
          <a:xfrm>
            <a:off x="9397433" y="3688507"/>
            <a:ext cx="288032" cy="216024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kumimoji="1" lang="en-US" altLang="zh-TW" dirty="0" err="1">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electrod</a:t>
            </a:r>
            <a:endParaRPr kumimoji="1"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7" name="群組 16"/>
          <p:cNvGrpSpPr/>
          <p:nvPr/>
        </p:nvGrpSpPr>
        <p:grpSpPr>
          <a:xfrm>
            <a:off x="9840418" y="4619994"/>
            <a:ext cx="619223" cy="619223"/>
            <a:chOff x="5220389" y="5191244"/>
            <a:chExt cx="619223" cy="619223"/>
          </a:xfrm>
        </p:grpSpPr>
        <p:grpSp>
          <p:nvGrpSpPr>
            <p:cNvPr id="5" name="群組 4"/>
            <p:cNvGrpSpPr/>
            <p:nvPr/>
          </p:nvGrpSpPr>
          <p:grpSpPr>
            <a:xfrm>
              <a:off x="5220389" y="5191244"/>
              <a:ext cx="619223" cy="619223"/>
              <a:chOff x="5220389" y="5191244"/>
              <a:chExt cx="619223" cy="619223"/>
            </a:xfrm>
          </p:grpSpPr>
          <p:sp>
            <p:nvSpPr>
              <p:cNvPr id="14" name="橢圓 13"/>
              <p:cNvSpPr/>
              <p:nvPr/>
            </p:nvSpPr>
            <p:spPr>
              <a:xfrm>
                <a:off x="5220389" y="5191244"/>
                <a:ext cx="619223" cy="61922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矩形 14"/>
              <p:cNvSpPr/>
              <p:nvPr/>
            </p:nvSpPr>
            <p:spPr>
              <a:xfrm>
                <a:off x="5277972" y="5477995"/>
                <a:ext cx="504056"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16" name="矩形 15"/>
            <p:cNvSpPr/>
            <p:nvPr/>
          </p:nvSpPr>
          <p:spPr>
            <a:xfrm rot="5400000">
              <a:off x="5277971" y="5482125"/>
              <a:ext cx="504056"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Tree>
    <p:extLst>
      <p:ext uri="{BB962C8B-B14F-4D97-AF65-F5344CB8AC3E}">
        <p14:creationId xmlns:p14="http://schemas.microsoft.com/office/powerpoint/2010/main" val="322684108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4.44444E-6 -9.89824E-7 L 0.35833 0.00393 " pathEditMode="relative" ptsTypes="AA">
                                      <p:cBhvr>
                                        <p:cTn id="12" dur="2000" fill="hold"/>
                                        <p:tgtEl>
                                          <p:spTgt spid="8"/>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0007 5.55042E-8 L 0.35902 0.00393 " pathEditMode="relative" ptsTypes="AA">
                                      <p:cBhvr>
                                        <p:cTn id="14" dur="2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2601" t="73233" b="7730"/>
          <a:stretch/>
        </p:blipFill>
        <p:spPr bwMode="auto">
          <a:xfrm>
            <a:off x="1778731" y="5223411"/>
            <a:ext cx="8906172" cy="1392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xfrm>
            <a:off x="1991544" y="69081"/>
            <a:ext cx="8229600" cy="1143000"/>
          </a:xfrm>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Electrical Conductivity (EC)</a:t>
            </a:r>
            <a:endParaRPr lang="zh-TW" altLang="en-US" dirty="0"/>
          </a:p>
        </p:txBody>
      </p:sp>
      <p:sp>
        <p:nvSpPr>
          <p:cNvPr id="3" name="投影片編號版面配置區 2"/>
          <p:cNvSpPr>
            <a:spLocks noGrp="1"/>
          </p:cNvSpPr>
          <p:nvPr>
            <p:ph type="sldNum" sz="quarter" idx="4294967295"/>
          </p:nvPr>
        </p:nvSpPr>
        <p:spPr>
          <a:xfrm>
            <a:off x="8534400" y="6356351"/>
            <a:ext cx="2133600" cy="365125"/>
          </a:xfrm>
          <a:prstGeom prst="rect">
            <a:avLst/>
          </a:prstGeom>
        </p:spPr>
        <p:txBody>
          <a:bodyPr/>
          <a:lstStyle/>
          <a:p>
            <a:pPr fontAlgn="base">
              <a:spcBef>
                <a:spcPct val="0"/>
              </a:spcBef>
              <a:spcAft>
                <a:spcPct val="0"/>
              </a:spcAft>
            </a:pPr>
            <a:fld id="{5418D2CD-0AE4-4ECF-925A-4C31E905158F}" type="slidenum">
              <a:rPr kumimoji="1" lang="zh-TW" altLang="en-US">
                <a:solidFill>
                  <a:prstClr val="black">
                    <a:tint val="75000"/>
                  </a:prstClr>
                </a:solidFill>
                <a:latin typeface="Arial" charset="0"/>
                <a:ea typeface="標楷體" pitchFamily="65" charset="-120"/>
              </a:rPr>
              <a:pPr fontAlgn="base">
                <a:spcBef>
                  <a:spcPct val="0"/>
                </a:spcBef>
                <a:spcAft>
                  <a:spcPct val="0"/>
                </a:spcAft>
              </a:pPr>
              <a:t>61</a:t>
            </a:fld>
            <a:endParaRPr kumimoji="1" lang="zh-TW" altLang="en-US" dirty="0">
              <a:solidFill>
                <a:prstClr val="black">
                  <a:tint val="75000"/>
                </a:prstClr>
              </a:solidFill>
              <a:latin typeface="Arial" charset="0"/>
              <a:ea typeface="標楷體" pitchFamily="65" charset="-120"/>
            </a:endParaRPr>
          </a:p>
        </p:txBody>
      </p:sp>
      <p:sp>
        <p:nvSpPr>
          <p:cNvPr id="5" name="文字方塊 4">
            <a:extLst>
              <a:ext uri="{FF2B5EF4-FFF2-40B4-BE49-F238E27FC236}">
                <a16:creationId xmlns:a16="http://schemas.microsoft.com/office/drawing/2014/main" id="{37F981EC-5725-4BFF-95EE-79BB3129D514}"/>
              </a:ext>
            </a:extLst>
          </p:cNvPr>
          <p:cNvSpPr txBox="1"/>
          <p:nvPr/>
        </p:nvSpPr>
        <p:spPr>
          <a:xfrm>
            <a:off x="7032104" y="5157193"/>
            <a:ext cx="792088" cy="646331"/>
          </a:xfrm>
          <a:prstGeom prst="rect">
            <a:avLst/>
          </a:prstGeom>
          <a:noFill/>
        </p:spPr>
        <p:txBody>
          <a:bodyPr wrap="square" rtlCol="0">
            <a:spAutoFit/>
          </a:bodyPr>
          <a:lstStyle/>
          <a:p>
            <a:pPr fontAlgn="base">
              <a:spcBef>
                <a:spcPct val="0"/>
              </a:spcBef>
              <a:spcAft>
                <a:spcPct val="0"/>
              </a:spcAft>
            </a:pPr>
            <a:r>
              <a:rPr kumimoji="1" lang="en-US" altLang="zh-TW" sz="3600" dirty="0">
                <a:solidFill>
                  <a:srgbClr val="FF0000"/>
                </a:solidFill>
                <a:highlight>
                  <a:srgbClr val="FFFF00"/>
                </a:highlight>
                <a:latin typeface="Arial" charset="0"/>
                <a:ea typeface="標楷體" pitchFamily="65" charset="-120"/>
              </a:rPr>
              <a:t>?</a:t>
            </a:r>
            <a:endParaRPr kumimoji="1" lang="zh-TW" altLang="en-US" dirty="0">
              <a:solidFill>
                <a:srgbClr val="FF0000"/>
              </a:solidFill>
              <a:highlight>
                <a:srgbClr val="FFFF00"/>
              </a:highlight>
              <a:latin typeface="Arial" charset="0"/>
              <a:ea typeface="標楷體" pitchFamily="65" charset="-120"/>
            </a:endParaRPr>
          </a:p>
        </p:txBody>
      </p:sp>
      <p:graphicFrame>
        <p:nvGraphicFramePr>
          <p:cNvPr id="6" name="資料庫圖表 5">
            <a:extLst>
              <a:ext uri="{FF2B5EF4-FFF2-40B4-BE49-F238E27FC236}">
                <a16:creationId xmlns:a16="http://schemas.microsoft.com/office/drawing/2014/main" id="{15E5BDA3-B685-4F3A-AE36-7A35D38511F1}"/>
              </a:ext>
            </a:extLst>
          </p:cNvPr>
          <p:cNvGraphicFramePr/>
          <p:nvPr>
            <p:extLst/>
          </p:nvPr>
        </p:nvGraphicFramePr>
        <p:xfrm>
          <a:off x="5486400" y="867892"/>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2">
            <a:extLst>
              <a:ext uri="{FF2B5EF4-FFF2-40B4-BE49-F238E27FC236}">
                <a16:creationId xmlns:a16="http://schemas.microsoft.com/office/drawing/2014/main" id="{7F006214-3880-4843-83F5-4A58D72B1EC9}"/>
              </a:ext>
            </a:extLst>
          </p:cNvPr>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2601" t="12538" r="46300" b="30370"/>
          <a:stretch/>
        </p:blipFill>
        <p:spPr bwMode="auto">
          <a:xfrm>
            <a:off x="1747697" y="906166"/>
            <a:ext cx="4672508"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471250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24000" y="274638"/>
            <a:ext cx="9144000" cy="1143000"/>
          </a:xfrm>
        </p:spPr>
        <p:txBody>
          <a:bodyPr>
            <a:norm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RO water is a must better source water</a:t>
            </a:r>
            <a:endPar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a:xfrm>
            <a:off x="1847528" y="1600202"/>
            <a:ext cx="8507288" cy="676671"/>
          </a:xfrm>
        </p:spPr>
        <p:txBody>
          <a:bodyPr>
            <a:normAutofit fontScale="85000" lnSpcReduction="10000"/>
          </a:bodyPr>
          <a:lstStyle/>
          <a:p>
            <a:pPr marL="0" indent="0" algn="ctr">
              <a:buNone/>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Assuming Target EC for nutrient solution is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1.2 mS/cm</a:t>
            </a:r>
          </a:p>
        </p:txBody>
      </p:sp>
      <p:graphicFrame>
        <p:nvGraphicFramePr>
          <p:cNvPr id="4" name="表格 3"/>
          <p:cNvGraphicFramePr>
            <a:graphicFrameLocks noGrp="1"/>
          </p:cNvGraphicFramePr>
          <p:nvPr>
            <p:extLst/>
          </p:nvPr>
        </p:nvGraphicFramePr>
        <p:xfrm>
          <a:off x="2423592" y="2564904"/>
          <a:ext cx="7560840" cy="3083022"/>
        </p:xfrm>
        <a:graphic>
          <a:graphicData uri="http://schemas.openxmlformats.org/drawingml/2006/table">
            <a:tbl>
              <a:tblPr firstRow="1" bandRow="1">
                <a:tableStyleId>{00A15C55-8517-42AA-B614-E9B94910E393}</a:tableStyleId>
              </a:tblPr>
              <a:tblGrid>
                <a:gridCol w="2232248">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tblGrid>
              <a:tr h="672074">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Water</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EC</a:t>
                      </a:r>
                      <a:b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mS/cm</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gridSpan="2">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Unknown risk</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hMerge="1">
                  <a:txBody>
                    <a:bodyPr/>
                    <a:lstStyle/>
                    <a:p>
                      <a:endParaRPr lang="zh-TW" altLang="en-US" sz="3200" dirty="0"/>
                    </a:p>
                  </a:txBody>
                  <a:tcPr/>
                </a:tc>
                <a:extLst>
                  <a:ext uri="{0D108BD9-81ED-4DB2-BD59-A6C34878D82A}">
                    <a16:rowId xmlns:a16="http://schemas.microsoft.com/office/drawing/2014/main" val="10000"/>
                  </a:ext>
                </a:extLst>
              </a:tr>
              <a:tr h="672074">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Tap water</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0.2</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16.67%</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10001"/>
                  </a:ext>
                </a:extLst>
              </a:tr>
              <a:tr h="672074">
                <a:tc>
                  <a:txBody>
                    <a:bodyPr/>
                    <a:lstStyle/>
                    <a:p>
                      <a:pPr marL="0" algn="ctr" defTabSz="914400" rtl="0" eaLnBrk="1" latinLnBrk="0" hangingPunct="1"/>
                      <a:r>
                        <a:rPr lang="en-US" altLang="zh-TW" sz="3200"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Tap water</a:t>
                      </a:r>
                      <a:endParaRPr lang="zh-TW" altLang="en-US" sz="3200"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marL="0" algn="ctr" defTabSz="914400" rtl="0" eaLnBrk="1" latinLnBrk="0" hangingPunct="1"/>
                      <a:r>
                        <a:rPr lang="en-US" altLang="zh-TW" sz="3200"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0.1</a:t>
                      </a:r>
                      <a:endParaRPr lang="zh-TW" altLang="en-US" sz="3200"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marL="0" algn="ctr" defTabSz="914400" rtl="0" eaLnBrk="1" latinLnBrk="0" hangingPunct="1"/>
                      <a:r>
                        <a:rPr lang="en-US" altLang="zh-TW" sz="3200"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8.3%</a:t>
                      </a:r>
                      <a:endParaRPr lang="zh-TW" altLang="en-US" sz="3200" kern="1200"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endParaRPr>
                    </a:p>
                  </a:txBody>
                  <a:tcPr anchor="ct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nchor="ctr"/>
                </a:tc>
                <a:extLst>
                  <a:ext uri="{0D108BD9-81ED-4DB2-BD59-A6C34878D82A}">
                    <a16:rowId xmlns:a16="http://schemas.microsoft.com/office/drawing/2014/main" val="10002"/>
                  </a:ext>
                </a:extLst>
              </a:tr>
              <a:tr h="672074">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RO</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water</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0.01</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0.83%</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a:txBody>
                  <a:tcPr/>
                </a:tc>
                <a:extLst>
                  <a:ext uri="{0D108BD9-81ED-4DB2-BD59-A6C34878D82A}">
                    <a16:rowId xmlns:a16="http://schemas.microsoft.com/office/drawing/2014/main" val="2259141825"/>
                  </a:ext>
                </a:extLst>
              </a:tr>
            </a:tbl>
          </a:graphicData>
        </a:graphic>
      </p:graphicFrame>
    </p:spTree>
    <p:extLst>
      <p:ext uri="{BB962C8B-B14F-4D97-AF65-F5344CB8AC3E}">
        <p14:creationId xmlns:p14="http://schemas.microsoft.com/office/powerpoint/2010/main" val="253668097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a:xfrm>
            <a:off x="1524001" y="260053"/>
            <a:ext cx="2439585" cy="6048672"/>
          </a:xfrm>
        </p:spPr>
        <p:txBody>
          <a:bodyPr>
            <a:normAutofit/>
          </a:bodyPr>
          <a:lstStyle/>
          <a:p>
            <a:r>
              <a:rPr lang="en-US" altLang="zh-TW" dirty="0"/>
              <a:t>Upper limit of source water</a:t>
            </a:r>
            <a:endParaRPr lang="zh-TW" altLang="en-US" dirty="0"/>
          </a:p>
        </p:txBody>
      </p:sp>
      <p:sp>
        <p:nvSpPr>
          <p:cNvPr id="4" name="投影片編號版面配置區 3"/>
          <p:cNvSpPr>
            <a:spLocks noGrp="1"/>
          </p:cNvSpPr>
          <p:nvPr>
            <p:ph type="sldNum" sz="quarter" idx="4294967295"/>
          </p:nvPr>
        </p:nvSpPr>
        <p:spPr>
          <a:xfrm>
            <a:off x="9982200" y="6308726"/>
            <a:ext cx="457200" cy="441325"/>
          </a:xfrm>
          <a:prstGeom prst="rect">
            <a:avLst/>
          </a:prstGeom>
        </p:spPr>
        <p:txBody>
          <a:bodyPr/>
          <a:lstStyle/>
          <a:p>
            <a:pPr fontAlgn="base">
              <a:spcBef>
                <a:spcPct val="0"/>
              </a:spcBef>
              <a:spcAft>
                <a:spcPct val="0"/>
              </a:spcAft>
            </a:pPr>
            <a:fld id="{2C6B1FF6-39B9-40F5-8B67-33C6354A3D4F}" type="slidenum">
              <a:rPr lang="en-US">
                <a:solidFill>
                  <a:prstClr val="black">
                    <a:tint val="75000"/>
                  </a:prstClr>
                </a:solidFill>
                <a:latin typeface="Arial" charset="0"/>
                <a:ea typeface="標楷體" pitchFamily="65" charset="-120"/>
              </a:rPr>
              <a:pPr fontAlgn="base">
                <a:spcBef>
                  <a:spcPct val="0"/>
                </a:spcBef>
                <a:spcAft>
                  <a:spcPct val="0"/>
                </a:spcAft>
              </a:pPr>
              <a:t>63</a:t>
            </a:fld>
            <a:endParaRPr lang="en-US" dirty="0">
              <a:solidFill>
                <a:srgbClr val="9BBB59">
                  <a:shade val="75000"/>
                </a:srgbClr>
              </a:solidFill>
              <a:latin typeface="Arial" charset="0"/>
              <a:ea typeface="標楷體" pitchFamily="65" charset="-120"/>
            </a:endParaRPr>
          </a:p>
        </p:txBody>
      </p:sp>
      <p:pic>
        <p:nvPicPr>
          <p:cNvPr id="9" name="Picture 2"/>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41338" t="14086" b="7019"/>
          <a:stretch/>
        </p:blipFill>
        <p:spPr bwMode="auto">
          <a:xfrm>
            <a:off x="3963586" y="0"/>
            <a:ext cx="6704415" cy="675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386281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3" descr="圖5"/>
          <p:cNvPicPr>
            <a:picLocks noChangeAspect="1" noChangeArrowheads="1"/>
          </p:cNvPicPr>
          <p:nvPr/>
        </p:nvPicPr>
        <p:blipFill>
          <a:blip r:embed="rId3" cstate="email">
            <a:lum bright="-18000" contrast="24000"/>
            <a:extLst>
              <a:ext uri="{28A0092B-C50C-407E-A947-70E740481C1C}">
                <a14:useLocalDpi xmlns:a14="http://schemas.microsoft.com/office/drawing/2010/main" val="0"/>
              </a:ext>
            </a:extLst>
          </a:blip>
          <a:srcRect/>
          <a:stretch>
            <a:fillRect/>
          </a:stretch>
        </p:blipFill>
        <p:spPr bwMode="auto">
          <a:xfrm>
            <a:off x="2711625" y="1700808"/>
            <a:ext cx="6580463" cy="36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標題 1"/>
          <p:cNvSpPr txBox="1">
            <a:spLocks/>
          </p:cNvSpPr>
          <p:nvPr/>
        </p:nvSpPr>
        <p:spPr bwMode="auto">
          <a:xfrm>
            <a:off x="1981200" y="115888"/>
            <a:ext cx="82296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標楷體" pitchFamily="65" charset="-120"/>
              </a:defRPr>
            </a:lvl1pPr>
            <a:lvl2pPr marL="742950" indent="-285750" eaLnBrk="0" hangingPunct="0">
              <a:defRPr kumimoji="1">
                <a:solidFill>
                  <a:schemeClr val="tx1"/>
                </a:solidFill>
                <a:latin typeface="Arial" charset="0"/>
                <a:ea typeface="標楷體" pitchFamily="65" charset="-120"/>
              </a:defRPr>
            </a:lvl2pPr>
            <a:lvl3pPr marL="1143000" indent="-228600" eaLnBrk="0" hangingPunct="0">
              <a:defRPr kumimoji="1">
                <a:solidFill>
                  <a:schemeClr val="tx1"/>
                </a:solidFill>
                <a:latin typeface="Arial" charset="0"/>
                <a:ea typeface="標楷體" pitchFamily="65" charset="-120"/>
              </a:defRPr>
            </a:lvl3pPr>
            <a:lvl4pPr marL="1600200" indent="-228600" eaLnBrk="0" hangingPunct="0">
              <a:defRPr kumimoji="1">
                <a:solidFill>
                  <a:schemeClr val="tx1"/>
                </a:solidFill>
                <a:latin typeface="Arial" charset="0"/>
                <a:ea typeface="標楷體" pitchFamily="65" charset="-120"/>
              </a:defRPr>
            </a:lvl4pPr>
            <a:lvl5pPr marL="2057400" indent="-228600" eaLnBrk="0" hangingPunct="0">
              <a:defRPr kumimoji="1">
                <a:solidFill>
                  <a:schemeClr val="tx1"/>
                </a:solidFill>
                <a:latin typeface="Arial"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charset="0"/>
                <a:ea typeface="標楷體" pitchFamily="65" charset="-120"/>
              </a:defRPr>
            </a:lvl9pPr>
          </a:lstStyle>
          <a:p>
            <a:pPr algn="ctr" fontAlgn="base">
              <a:spcBef>
                <a:spcPct val="0"/>
              </a:spcBef>
              <a:spcAft>
                <a:spcPct val="0"/>
              </a:spcAft>
              <a:defRPr/>
            </a:pPr>
            <a:r>
              <a:rPr lang="en-US" altLang="zh-TW" sz="4400" dirty="0">
                <a:solidFill>
                  <a:srgbClr val="1F497D"/>
                </a:solidFill>
                <a:latin typeface="Times New Roman" pitchFamily="18" charset="0"/>
              </a:rPr>
              <a:t>EC vs. Nutrient concentration of a Japanese hydroponic recipe</a:t>
            </a:r>
            <a:endParaRPr lang="zh-TW" altLang="en-US" sz="4400" dirty="0">
              <a:solidFill>
                <a:srgbClr val="1F497D"/>
              </a:solidFill>
              <a:latin typeface="Times New Roman" pitchFamily="18" charset="0"/>
            </a:endParaRPr>
          </a:p>
        </p:txBody>
      </p:sp>
    </p:spTree>
    <p:extLst>
      <p:ext uri="{BB962C8B-B14F-4D97-AF65-F5344CB8AC3E}">
        <p14:creationId xmlns:p14="http://schemas.microsoft.com/office/powerpoint/2010/main" val="46068409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標題 1"/>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EC, CF, TDS </a:t>
            </a:r>
            <a:endParaRPr lang="zh-TW" altLang="en-US"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rtlCol="0">
            <a:normAutofit/>
          </a:bodyPr>
          <a:lstStyle/>
          <a:p>
            <a:pPr>
              <a:defRP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More ions in the water leads to higher Electrical Conductivity.</a:t>
            </a:r>
          </a:p>
          <a:p>
            <a:pPr>
              <a:defRP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Three commonly used terms for measuring concentration of the solution</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lvl="1">
              <a:buFont typeface="Arial" pitchFamily="34" charset="0"/>
              <a:buChar char="•"/>
              <a:defRPr/>
            </a:pP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EC (in mS/cm or </a:t>
            </a:r>
            <a:r>
              <a:rPr lang="el-GR" altLang="zh-TW"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μ</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S/cm)</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Conductivity Factor (CF, in CF)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and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Total Dissolved Solid (TDS, in ppm)</a:t>
            </a:r>
          </a:p>
          <a:p>
            <a:pPr lvl="2">
              <a:defRP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Convert EC to CF: 1 mS/cm = 10 CF</a:t>
            </a:r>
          </a:p>
          <a:p>
            <a:pPr lvl="2">
              <a:defRP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Convert EC to TDS: There exists different standard, leads to different conversion constant</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1 mS/cm = 500, 640 and</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700 ppm</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for US</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ERUO</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and Australia, respectively.</a:t>
            </a:r>
          </a:p>
        </p:txBody>
      </p:sp>
      <p:sp>
        <p:nvSpPr>
          <p:cNvPr id="123908" name="投影片編號版面配置區 15"/>
          <p:cNvSpPr>
            <a:spLocks noGrp="1"/>
          </p:cNvSpPr>
          <p:nvPr>
            <p:ph type="sldNum" sz="quarter" idx="12"/>
          </p:nvPr>
        </p:nvSpPr>
        <p:spPr bwMode="auto">
          <a:xfrm>
            <a:off x="8401050" y="6400800"/>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fontAlgn="base">
              <a:spcBef>
                <a:spcPct val="0"/>
              </a:spcBef>
              <a:spcAft>
                <a:spcPct val="0"/>
              </a:spcAft>
            </a:pPr>
            <a:fld id="{C3BE5892-32A7-4767-B110-5B4CB123F5E3}" type="slidenum">
              <a:rPr kumimoji="1" lang="zh-TW" altLang="en-US">
                <a:solidFill>
                  <a:srgbClr val="000000"/>
                </a:solidFill>
                <a:latin typeface="Times New Roman" panose="02020603050405020304" pitchFamily="18" charset="0"/>
                <a:cs typeface="Times New Roman" panose="02020603050405020304" pitchFamily="18" charset="0"/>
              </a:rPr>
              <a:pPr fontAlgn="base">
                <a:spcBef>
                  <a:spcPct val="0"/>
                </a:spcBef>
                <a:spcAft>
                  <a:spcPct val="0"/>
                </a:spcAft>
              </a:pPr>
              <a:t>65</a:t>
            </a:fld>
            <a:endParaRPr kumimoji="1" lang="en-US" altLang="zh-TW">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580007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5388" y="1"/>
            <a:ext cx="4392612" cy="670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931" name="矩形 3"/>
          <p:cNvSpPr>
            <a:spLocks noChangeArrowheads="1"/>
          </p:cNvSpPr>
          <p:nvPr/>
        </p:nvSpPr>
        <p:spPr bwMode="auto">
          <a:xfrm>
            <a:off x="2279650" y="901700"/>
            <a:ext cx="338455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fontAlgn="base">
              <a:spcBef>
                <a:spcPct val="0"/>
              </a:spcBef>
              <a:spcAft>
                <a:spcPct val="0"/>
              </a:spcAft>
            </a:pPr>
            <a:r>
              <a:rPr lang="en-US" altLang="zh-TW" sz="4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Conversion Tables for devices from different countries</a:t>
            </a:r>
          </a:p>
          <a:p>
            <a:pPr fontAlgn="base">
              <a:spcBef>
                <a:spcPct val="0"/>
              </a:spcBef>
              <a:spcAft>
                <a:spcPct val="0"/>
              </a:spcAft>
            </a:pPr>
            <a:r>
              <a:rPr lang="en-US" altLang="zh-TW" sz="4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for EC measurement</a:t>
            </a:r>
            <a:endParaRPr lang="zh-TW" altLang="en-US" sz="4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4932" name="投影片編號版面配置區 15"/>
          <p:cNvSpPr>
            <a:spLocks noGrp="1"/>
          </p:cNvSpPr>
          <p:nvPr>
            <p:ph type="sldNum" sz="quarter" idx="12"/>
          </p:nvPr>
        </p:nvSpPr>
        <p:spPr bwMode="auto">
          <a:xfrm>
            <a:off x="1631950" y="6308725"/>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algn="l" fontAlgn="base">
              <a:spcBef>
                <a:spcPct val="0"/>
              </a:spcBef>
              <a:spcAft>
                <a:spcPct val="0"/>
              </a:spcAft>
            </a:pPr>
            <a:fld id="{4CE5E445-4C0E-4D1C-B855-A01007274560}" type="slidenum">
              <a:rPr kumimoji="1" lang="zh-TW" altLang="en-US">
                <a:solidFill>
                  <a:srgbClr val="000000"/>
                </a:solidFill>
                <a:latin typeface="Times New Roman" panose="02020603050405020304" pitchFamily="18" charset="0"/>
                <a:cs typeface="Times New Roman" panose="02020603050405020304" pitchFamily="18" charset="0"/>
              </a:rPr>
              <a:pPr algn="l" fontAlgn="base">
                <a:spcBef>
                  <a:spcPct val="0"/>
                </a:spcBef>
                <a:spcAft>
                  <a:spcPct val="0"/>
                </a:spcAft>
              </a:pPr>
              <a:t>66</a:t>
            </a:fld>
            <a:endParaRPr kumimoji="1" lang="en-US" altLang="zh-TW">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736808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pH</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投影片編號版面配置區 2"/>
          <p:cNvSpPr>
            <a:spLocks noGrp="1"/>
          </p:cNvSpPr>
          <p:nvPr>
            <p:ph type="sldNum" sz="quarter" idx="12"/>
          </p:nvPr>
        </p:nvSpPr>
        <p:spPr/>
        <p:txBody>
          <a:bodyPr>
            <a:normAutofit fontScale="92500" lnSpcReduction="10000"/>
          </a:bodyPr>
          <a:lstStyle/>
          <a:p>
            <a:pPr fontAlgn="base">
              <a:spcBef>
                <a:spcPct val="0"/>
              </a:spcBef>
              <a:spcAft>
                <a:spcPct val="0"/>
              </a:spcAft>
            </a:pPr>
            <a:fld id="{E1147AC2-09A9-4061-AFE5-81CD77CECD4B}" type="slidenum">
              <a:rPr kumimoji="1" lang="zh-TW" altLang="en-US">
                <a:solidFill>
                  <a:prstClr val="black">
                    <a:tint val="75000"/>
                  </a:prstClr>
                </a:solidFill>
                <a:latin typeface="Times New Roman" panose="02020603050405020304" pitchFamily="18" charset="0"/>
                <a:ea typeface="標楷體" panose="03000509000000000000" pitchFamily="65" charset="-120"/>
                <a:cs typeface="Times New Roman" panose="02020603050405020304" pitchFamily="18" charset="0"/>
              </a:rPr>
              <a:pPr fontAlgn="base">
                <a:spcBef>
                  <a:spcPct val="0"/>
                </a:spcBef>
                <a:spcAft>
                  <a:spcPct val="0"/>
                </a:spcAft>
              </a:pPr>
              <a:t>67</a:t>
            </a:fld>
            <a:endParaRPr kumimoji="1" lang="zh-TW" altLang="en-US">
              <a:solidFill>
                <a:prstClr val="black">
                  <a:tint val="75000"/>
                </a:prst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內容版面配置區 3"/>
          <p:cNvSpPr>
            <a:spLocks noGrp="1"/>
          </p:cNvSpPr>
          <p:nvPr>
            <p:ph sz="quarter" idx="1"/>
          </p:nvPr>
        </p:nvSpPr>
        <p:spPr>
          <a:xfrm>
            <a:off x="1775520" y="1600201"/>
            <a:ext cx="4752528" cy="4525963"/>
          </a:xfrm>
        </p:spPr>
        <p:txBody>
          <a:bodyPr>
            <a:normAutofit/>
          </a:bodyPr>
          <a:lstStyle/>
          <a:p>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Range of pH varied for different crops</a:t>
            </a:r>
          </a:p>
          <a:p>
            <a:endParaRPr lang="en-US" altLang="zh-TW" sz="40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pH range for hydroponics:</a:t>
            </a:r>
            <a:b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b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 5.5~6.5</a:t>
            </a:r>
          </a:p>
          <a:p>
            <a:endParaRPr lang="en-US" altLang="zh-TW" sz="40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40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Picture 3" descr="C:\Users\HANK\Desktop\25_0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33408" y="1628801"/>
            <a:ext cx="3899097" cy="4713931"/>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8837636" y="1905066"/>
            <a:ext cx="858765" cy="43204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32244196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92500" lnSpcReduction="10000"/>
          </a:bodyPr>
          <a:lstStyle/>
          <a:p>
            <a:pPr fontAlgn="base">
              <a:spcBef>
                <a:spcPct val="0"/>
              </a:spcBef>
              <a:spcAft>
                <a:spcPct val="0"/>
              </a:spcAft>
            </a:pPr>
            <a:fld id="{E1147AC2-09A9-4061-AFE5-81CD77CECD4B}" type="slidenum">
              <a:rPr kumimoji="1" lang="zh-TW" altLang="en-US">
                <a:solidFill>
                  <a:srgbClr val="646B86"/>
                </a:solidFill>
                <a:latin typeface="Arial" charset="0"/>
                <a:ea typeface="標楷體" pitchFamily="65" charset="-120"/>
              </a:rPr>
              <a:pPr fontAlgn="base">
                <a:spcBef>
                  <a:spcPct val="0"/>
                </a:spcBef>
                <a:spcAft>
                  <a:spcPct val="0"/>
                </a:spcAft>
              </a:pPr>
              <a:t>68</a:t>
            </a:fld>
            <a:endParaRPr kumimoji="1" lang="zh-TW" altLang="en-US">
              <a:solidFill>
                <a:srgbClr val="646B86"/>
              </a:solidFill>
              <a:latin typeface="Arial" charset="0"/>
              <a:ea typeface="標楷體" pitchFamily="65" charset="-120"/>
            </a:endParaRPr>
          </a:p>
        </p:txBody>
      </p:sp>
      <p:pic>
        <p:nvPicPr>
          <p:cNvPr id="3074" name="Picture 2" descr="http://organicgarden.org.uk/blog/wp-content/uploads/2009/02/ph_nutrient_chart.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83158" y="1590"/>
            <a:ext cx="6960138"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接點 5"/>
          <p:cNvCxnSpPr/>
          <p:nvPr/>
        </p:nvCxnSpPr>
        <p:spPr>
          <a:xfrm flipV="1">
            <a:off x="5591944" y="-27384"/>
            <a:ext cx="0" cy="1080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flipV="1">
            <a:off x="4511824" y="-27384"/>
            <a:ext cx="0" cy="1080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260904" y="5280647"/>
            <a:ext cx="13716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fontAlgn="base">
              <a:spcBef>
                <a:spcPct val="0"/>
              </a:spcBef>
              <a:spcAft>
                <a:spcPct val="0"/>
              </a:spcAft>
            </a:pPr>
            <a:r>
              <a:rPr kumimoji="1" lang="en-US" altLang="zh-TW" sz="2400" dirty="0">
                <a:solidFill>
                  <a:prstClr val="black"/>
                </a:solidFill>
                <a:latin typeface="Times New Roman" pitchFamily="18" charset="0"/>
                <a:ea typeface="標楷體" pitchFamily="65" charset="-120"/>
                <a:cs typeface="Times New Roman" pitchFamily="18" charset="0"/>
              </a:rPr>
              <a:t>pH &gt; 8</a:t>
            </a:r>
          </a:p>
        </p:txBody>
      </p:sp>
      <p:sp>
        <p:nvSpPr>
          <p:cNvPr id="7" name="矩形 6"/>
          <p:cNvSpPr/>
          <p:nvPr/>
        </p:nvSpPr>
        <p:spPr>
          <a:xfrm>
            <a:off x="1524000" y="5271712"/>
            <a:ext cx="1368152"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fontAlgn="base">
              <a:spcBef>
                <a:spcPct val="0"/>
              </a:spcBef>
              <a:spcAft>
                <a:spcPct val="0"/>
              </a:spcAft>
            </a:pPr>
            <a:r>
              <a:rPr kumimoji="1" lang="en-US" altLang="zh-TW" sz="2400" dirty="0">
                <a:solidFill>
                  <a:prstClr val="black"/>
                </a:solidFill>
                <a:latin typeface="Times New Roman" pitchFamily="18" charset="0"/>
                <a:ea typeface="標楷體" pitchFamily="65" charset="-120"/>
                <a:cs typeface="Times New Roman" pitchFamily="18" charset="0"/>
              </a:rPr>
              <a:t>pH &lt; 4.5 </a:t>
            </a:r>
          </a:p>
        </p:txBody>
      </p:sp>
      <p:cxnSp>
        <p:nvCxnSpPr>
          <p:cNvPr id="9" name="直線接點 8"/>
          <p:cNvCxnSpPr/>
          <p:nvPr/>
        </p:nvCxnSpPr>
        <p:spPr>
          <a:xfrm flipV="1">
            <a:off x="7680176" y="5778000"/>
            <a:ext cx="0" cy="1080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flipV="1">
            <a:off x="3453475" y="5733376"/>
            <a:ext cx="0" cy="1080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85561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53752"/>
            <a:ext cx="8229600" cy="1143000"/>
          </a:xfrm>
        </p:spPr>
        <p:txBody>
          <a:bodyPr/>
          <a:lstStyle/>
          <a:p>
            <a:r>
              <a:rPr lang="en-US" altLang="zh-TW" dirty="0"/>
              <a:t>pH Adjustment for RO/Tap water</a:t>
            </a:r>
            <a:endParaRPr lang="zh-TW" altLang="en-US" dirty="0"/>
          </a:p>
        </p:txBody>
      </p:sp>
      <p:graphicFrame>
        <p:nvGraphicFramePr>
          <p:cNvPr id="4" name="內容版面配置區 3"/>
          <p:cNvGraphicFramePr>
            <a:graphicFrameLocks noGrp="1"/>
          </p:cNvGraphicFramePr>
          <p:nvPr>
            <p:ph idx="1"/>
            <p:extLst/>
          </p:nvPr>
        </p:nvGraphicFramePr>
        <p:xfrm>
          <a:off x="2315580" y="1052736"/>
          <a:ext cx="7560840" cy="5196840"/>
        </p:xfrm>
        <a:graphic>
          <a:graphicData uri="http://schemas.openxmlformats.org/drawingml/2006/table">
            <a:tbl>
              <a:tblPr>
                <a:tableStyleId>{10A1B5D5-9B99-4C35-A422-299274C87663}</a:tableStyleId>
              </a:tblPr>
              <a:tblGrid>
                <a:gridCol w="1528254">
                  <a:extLst>
                    <a:ext uri="{9D8B030D-6E8A-4147-A177-3AD203B41FA5}">
                      <a16:colId xmlns:a16="http://schemas.microsoft.com/office/drawing/2014/main" val="20000"/>
                    </a:ext>
                  </a:extLst>
                </a:gridCol>
                <a:gridCol w="6032586">
                  <a:extLst>
                    <a:ext uri="{9D8B030D-6E8A-4147-A177-3AD203B41FA5}">
                      <a16:colId xmlns:a16="http://schemas.microsoft.com/office/drawing/2014/main" val="20001"/>
                    </a:ext>
                  </a:extLst>
                </a:gridCol>
              </a:tblGrid>
              <a:tr h="614800">
                <a:tc gridSpan="2">
                  <a:txBody>
                    <a:bodyPr/>
                    <a:lstStyle/>
                    <a:p>
                      <a:pPr algn="ctr" fontAlgn="ctr"/>
                      <a:r>
                        <a:rPr lang="en-US" sz="4000" u="none" strike="noStrike" dirty="0">
                          <a:effectLst/>
                          <a:latin typeface="+mn-lt"/>
                          <a:ea typeface="標楷體" panose="03000509000000000000" pitchFamily="65" charset="-120"/>
                        </a:rPr>
                        <a:t>RO water</a:t>
                      </a:r>
                      <a:endParaRPr lang="zh-TW" altLang="en-US" sz="4000" b="0" i="0" u="none" strike="noStrike" dirty="0">
                        <a:solidFill>
                          <a:srgbClr val="1F497D"/>
                        </a:solidFill>
                        <a:effectLst/>
                        <a:latin typeface="+mn-lt"/>
                        <a:ea typeface="標楷體" panose="03000509000000000000" pitchFamily="65"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zh-TW" altLang="en-US"/>
                    </a:p>
                  </a:txBody>
                  <a:tcPr/>
                </a:tc>
                <a:extLst>
                  <a:ext uri="{0D108BD9-81ED-4DB2-BD59-A6C34878D82A}">
                    <a16:rowId xmlns:a16="http://schemas.microsoft.com/office/drawing/2014/main" val="10000"/>
                  </a:ext>
                </a:extLst>
              </a:tr>
              <a:tr h="614800">
                <a:tc>
                  <a:txBody>
                    <a:bodyPr/>
                    <a:lstStyle/>
                    <a:p>
                      <a:pPr algn="ctr" fontAlgn="ctr"/>
                      <a:r>
                        <a:rPr lang="en-US" sz="4000" u="none" strike="noStrike" dirty="0">
                          <a:effectLst/>
                          <a:latin typeface="+mn-lt"/>
                          <a:ea typeface="標楷體" panose="03000509000000000000" pitchFamily="65" charset="-120"/>
                        </a:rPr>
                        <a:t>pH</a:t>
                      </a:r>
                      <a:endParaRPr lang="en-US" sz="4000" b="0" i="0" u="none" strike="noStrike" dirty="0">
                        <a:solidFill>
                          <a:srgbClr val="1F497D"/>
                        </a:solidFill>
                        <a:effectLst/>
                        <a:latin typeface="+mn-lt"/>
                        <a:ea typeface="標楷體" panose="03000509000000000000" pitchFamily="65"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altLang="zh-TW" sz="4000" u="none" strike="noStrike" dirty="0">
                          <a:solidFill>
                            <a:srgbClr val="FF0000"/>
                          </a:solidFill>
                          <a:effectLst/>
                          <a:latin typeface="+mn-lt"/>
                          <a:ea typeface="標楷體" panose="03000509000000000000" pitchFamily="65" charset="-120"/>
                        </a:rPr>
                        <a:t>5.0~5.3~5.5</a:t>
                      </a:r>
                      <a:endParaRPr lang="en-US" sz="4000" b="0" i="0" u="none" strike="noStrike" dirty="0">
                        <a:solidFill>
                          <a:srgbClr val="FF0000"/>
                        </a:solidFill>
                        <a:effectLst/>
                        <a:latin typeface="+mn-lt"/>
                        <a:ea typeface="標楷體" panose="03000509000000000000" pitchFamily="65"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614800">
                <a:tc>
                  <a:txBody>
                    <a:bodyPr/>
                    <a:lstStyle/>
                    <a:p>
                      <a:pPr algn="ctr" fontAlgn="ctr"/>
                      <a:r>
                        <a:rPr lang="en-US" sz="4000" u="none" strike="noStrike" dirty="0">
                          <a:effectLst/>
                          <a:latin typeface="+mn-lt"/>
                          <a:ea typeface="標楷體" panose="03000509000000000000" pitchFamily="65" charset="-120"/>
                        </a:rPr>
                        <a:t>EC</a:t>
                      </a:r>
                      <a:endParaRPr lang="en-US" sz="4000" b="0" i="0" u="none" strike="noStrike" dirty="0">
                        <a:solidFill>
                          <a:srgbClr val="1F497D"/>
                        </a:solidFill>
                        <a:effectLst/>
                        <a:latin typeface="+mn-lt"/>
                        <a:ea typeface="標楷體" panose="03000509000000000000" pitchFamily="65"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altLang="zh-TW" sz="4000" b="0" i="0" u="none" strike="noStrike" dirty="0">
                          <a:solidFill>
                            <a:srgbClr val="1F497D"/>
                          </a:solidFill>
                          <a:effectLst/>
                          <a:latin typeface="+mn-lt"/>
                          <a:ea typeface="標楷體" panose="03000509000000000000" pitchFamily="65" charset="-120"/>
                        </a:rPr>
                        <a:t>&lt;</a:t>
                      </a:r>
                      <a:r>
                        <a:rPr lang="zh-TW" altLang="en-US" sz="4000" b="0" i="0" u="none" strike="noStrike" dirty="0">
                          <a:solidFill>
                            <a:srgbClr val="1F497D"/>
                          </a:solidFill>
                          <a:effectLst/>
                          <a:latin typeface="+mn-lt"/>
                          <a:ea typeface="標楷體" panose="03000509000000000000" pitchFamily="65" charset="-120"/>
                        </a:rPr>
                        <a:t> </a:t>
                      </a:r>
                      <a:r>
                        <a:rPr lang="en-US" altLang="zh-TW" sz="4000" b="0" i="0" u="none" strike="noStrike" dirty="0">
                          <a:solidFill>
                            <a:srgbClr val="1F497D"/>
                          </a:solidFill>
                          <a:effectLst/>
                          <a:latin typeface="+mn-lt"/>
                          <a:ea typeface="標楷體" panose="03000509000000000000" pitchFamily="65" charset="-120"/>
                        </a:rPr>
                        <a:t>0.01</a:t>
                      </a:r>
                      <a:r>
                        <a:rPr lang="zh-TW" altLang="en-US" sz="4000" b="0" i="0" u="none" strike="noStrike" dirty="0">
                          <a:solidFill>
                            <a:srgbClr val="1F497D"/>
                          </a:solidFill>
                          <a:effectLst/>
                          <a:latin typeface="+mn-lt"/>
                          <a:ea typeface="標楷體" panose="03000509000000000000" pitchFamily="65" charset="-120"/>
                        </a:rPr>
                        <a:t> </a:t>
                      </a:r>
                      <a:r>
                        <a:rPr lang="en-US" altLang="zh-TW" sz="4000" b="0" i="0" u="none" strike="noStrike" dirty="0" err="1">
                          <a:solidFill>
                            <a:srgbClr val="1F497D"/>
                          </a:solidFill>
                          <a:effectLst/>
                          <a:latin typeface="+mn-lt"/>
                          <a:ea typeface="標楷體" panose="03000509000000000000" pitchFamily="65" charset="-120"/>
                        </a:rPr>
                        <a:t>mS</a:t>
                      </a:r>
                      <a:r>
                        <a:rPr lang="en-US" altLang="zh-TW" sz="4000" b="0" i="0" u="none" strike="noStrike" dirty="0">
                          <a:solidFill>
                            <a:srgbClr val="1F497D"/>
                          </a:solidFill>
                          <a:effectLst/>
                          <a:latin typeface="+mn-lt"/>
                          <a:ea typeface="標楷體" panose="03000509000000000000" pitchFamily="65" charset="-120"/>
                        </a:rPr>
                        <a:t>/cm</a:t>
                      </a:r>
                      <a:endParaRPr lang="en-US" sz="4000" b="0" i="0" u="none" strike="noStrike" dirty="0">
                        <a:solidFill>
                          <a:srgbClr val="1F497D"/>
                        </a:solidFill>
                        <a:effectLst/>
                        <a:latin typeface="+mn-lt"/>
                        <a:ea typeface="標楷體" panose="03000509000000000000" pitchFamily="65"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614800">
                <a:tc gridSpan="2">
                  <a:txBody>
                    <a:bodyPr/>
                    <a:lstStyle/>
                    <a:p>
                      <a:pPr algn="ctr" fontAlgn="ctr"/>
                      <a:r>
                        <a:rPr lang="en-US" altLang="zh-TW" sz="4000" b="0" i="0" u="none" strike="noStrike" dirty="0">
                          <a:solidFill>
                            <a:srgbClr val="1F497D"/>
                          </a:solidFill>
                          <a:effectLst/>
                          <a:latin typeface="+mn-lt"/>
                          <a:ea typeface="標楷體" panose="03000509000000000000" pitchFamily="65" charset="-120"/>
                        </a:rPr>
                        <a:t>Tap</a:t>
                      </a:r>
                      <a:r>
                        <a:rPr lang="zh-TW" altLang="en-US" sz="4000" b="0" i="0" u="none" strike="noStrike" dirty="0">
                          <a:solidFill>
                            <a:srgbClr val="1F497D"/>
                          </a:solidFill>
                          <a:effectLst/>
                          <a:latin typeface="+mn-lt"/>
                          <a:ea typeface="標楷體" panose="03000509000000000000" pitchFamily="65" charset="-120"/>
                        </a:rPr>
                        <a:t> </a:t>
                      </a:r>
                      <a:r>
                        <a:rPr lang="en-US" altLang="zh-TW" sz="4000" b="0" i="0" u="none" strike="noStrike" dirty="0">
                          <a:solidFill>
                            <a:srgbClr val="1F497D"/>
                          </a:solidFill>
                          <a:effectLst/>
                          <a:latin typeface="+mn-lt"/>
                          <a:ea typeface="標楷體" panose="03000509000000000000" pitchFamily="65" charset="-120"/>
                        </a:rPr>
                        <a:t>water</a:t>
                      </a:r>
                      <a:r>
                        <a:rPr lang="zh-TW" altLang="en-US" sz="4000" b="0" i="0" u="none" strike="noStrike" dirty="0">
                          <a:solidFill>
                            <a:srgbClr val="1F497D"/>
                          </a:solidFill>
                          <a:effectLst/>
                          <a:latin typeface="+mn-lt"/>
                          <a:ea typeface="標楷體" panose="03000509000000000000" pitchFamily="65" charset="-120"/>
                        </a:rPr>
                        <a:t> </a:t>
                      </a:r>
                      <a:r>
                        <a:rPr lang="en-US" altLang="zh-TW" sz="4000" b="0" i="0" u="none" strike="noStrike" dirty="0">
                          <a:solidFill>
                            <a:srgbClr val="1F497D"/>
                          </a:solidFill>
                          <a:effectLst/>
                          <a:latin typeface="+mn-lt"/>
                          <a:ea typeface="標楷體" panose="03000509000000000000" pitchFamily="65" charset="-120"/>
                        </a:rPr>
                        <a:t>in</a:t>
                      </a:r>
                      <a:r>
                        <a:rPr lang="zh-TW" altLang="en-US" sz="4000" b="0" i="0" u="none" strike="noStrike" dirty="0">
                          <a:solidFill>
                            <a:srgbClr val="1F497D"/>
                          </a:solidFill>
                          <a:effectLst/>
                          <a:latin typeface="+mn-lt"/>
                          <a:ea typeface="標楷體" panose="03000509000000000000" pitchFamily="65" charset="-120"/>
                        </a:rPr>
                        <a:t> </a:t>
                      </a:r>
                      <a:r>
                        <a:rPr lang="en-US" altLang="zh-TW" sz="4000" b="0" i="0" u="none" strike="noStrike" dirty="0">
                          <a:solidFill>
                            <a:srgbClr val="1F497D"/>
                          </a:solidFill>
                          <a:effectLst/>
                          <a:latin typeface="+mn-lt"/>
                          <a:ea typeface="標楷體" panose="03000509000000000000" pitchFamily="65" charset="-120"/>
                        </a:rPr>
                        <a:t>Taipei</a:t>
                      </a:r>
                      <a:endParaRPr lang="zh-TW" altLang="en-US" sz="4000" b="0" i="0" u="none" strike="noStrike" dirty="0">
                        <a:solidFill>
                          <a:srgbClr val="1F497D"/>
                        </a:solidFill>
                        <a:effectLst/>
                        <a:latin typeface="+mn-lt"/>
                        <a:ea typeface="標楷體" panose="03000509000000000000" pitchFamily="65"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zh-TW" altLang="en-US"/>
                    </a:p>
                  </a:txBody>
                  <a:tcPr/>
                </a:tc>
                <a:extLst>
                  <a:ext uri="{0D108BD9-81ED-4DB2-BD59-A6C34878D82A}">
                    <a16:rowId xmlns:a16="http://schemas.microsoft.com/office/drawing/2014/main" val="10003"/>
                  </a:ext>
                </a:extLst>
              </a:tr>
              <a:tr h="614800">
                <a:tc>
                  <a:txBody>
                    <a:bodyPr/>
                    <a:lstStyle/>
                    <a:p>
                      <a:pPr algn="ctr" fontAlgn="ctr"/>
                      <a:r>
                        <a:rPr lang="en-US" sz="4000" u="none" strike="noStrike" dirty="0">
                          <a:effectLst/>
                          <a:latin typeface="+mn-lt"/>
                          <a:ea typeface="標楷體" panose="03000509000000000000" pitchFamily="65" charset="-120"/>
                        </a:rPr>
                        <a:t>pH</a:t>
                      </a:r>
                      <a:endParaRPr lang="en-US" sz="4000" b="0" i="0" u="none" strike="noStrike" dirty="0">
                        <a:solidFill>
                          <a:srgbClr val="1F497D"/>
                        </a:solidFill>
                        <a:effectLst/>
                        <a:latin typeface="+mn-lt"/>
                        <a:ea typeface="標楷體" panose="03000509000000000000" pitchFamily="65"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altLang="zh-TW" sz="4000" u="none" strike="noStrike" dirty="0">
                          <a:solidFill>
                            <a:srgbClr val="FF0000"/>
                          </a:solidFill>
                          <a:effectLst/>
                          <a:latin typeface="+mn-lt"/>
                          <a:ea typeface="標楷體" panose="03000509000000000000" pitchFamily="65" charset="-120"/>
                        </a:rPr>
                        <a:t>6.4~6.5~6.6</a:t>
                      </a:r>
                      <a:endParaRPr lang="en-US" sz="4000" b="0" i="0" u="none" strike="noStrike" dirty="0">
                        <a:solidFill>
                          <a:srgbClr val="FF0000"/>
                        </a:solidFill>
                        <a:effectLst/>
                        <a:latin typeface="+mn-lt"/>
                        <a:ea typeface="標楷體" panose="03000509000000000000" pitchFamily="65"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614800">
                <a:tc>
                  <a:txBody>
                    <a:bodyPr/>
                    <a:lstStyle/>
                    <a:p>
                      <a:pPr algn="ctr" fontAlgn="ctr"/>
                      <a:r>
                        <a:rPr lang="en-US" sz="4000" u="none" strike="noStrike" dirty="0">
                          <a:effectLst/>
                          <a:latin typeface="+mn-lt"/>
                          <a:ea typeface="標楷體" panose="03000509000000000000" pitchFamily="65" charset="-120"/>
                        </a:rPr>
                        <a:t>EC</a:t>
                      </a:r>
                      <a:endParaRPr lang="en-US" sz="4000" b="0" i="0" u="none" strike="noStrike" dirty="0">
                        <a:solidFill>
                          <a:srgbClr val="1F497D"/>
                        </a:solidFill>
                        <a:effectLst/>
                        <a:latin typeface="+mn-lt"/>
                        <a:ea typeface="標楷體" panose="03000509000000000000" pitchFamily="65"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en-US" sz="4000" b="0" i="0" u="none" strike="noStrike" dirty="0">
                          <a:solidFill>
                            <a:srgbClr val="1F497D"/>
                          </a:solidFill>
                          <a:effectLst/>
                          <a:latin typeface="+mn-lt"/>
                          <a:ea typeface="標楷體" panose="03000509000000000000" pitchFamily="65" charset="-120"/>
                        </a:rPr>
                        <a:t>0.1 </a:t>
                      </a:r>
                      <a:r>
                        <a:rPr lang="en-US" sz="4000" b="0" i="0" u="none" strike="noStrike" dirty="0" err="1">
                          <a:solidFill>
                            <a:srgbClr val="1F497D"/>
                          </a:solidFill>
                          <a:effectLst/>
                          <a:latin typeface="+mn-lt"/>
                          <a:ea typeface="標楷體" panose="03000509000000000000" pitchFamily="65" charset="-120"/>
                        </a:rPr>
                        <a:t>mS</a:t>
                      </a:r>
                      <a:r>
                        <a:rPr lang="en-US" sz="4000" b="0" i="0" u="none" strike="noStrike" dirty="0">
                          <a:solidFill>
                            <a:srgbClr val="1F497D"/>
                          </a:solidFill>
                          <a:effectLst/>
                          <a:latin typeface="+mn-lt"/>
                          <a:ea typeface="標楷體" panose="03000509000000000000" pitchFamily="65" charset="-120"/>
                        </a:rPr>
                        <a:t>/cm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614800">
                <a:tc gridSpan="2">
                  <a:txBody>
                    <a:bodyPr/>
                    <a:lstStyle/>
                    <a:p>
                      <a:pPr algn="ctr" fontAlgn="ctr"/>
                      <a:r>
                        <a:rPr lang="en-US" altLang="zh-TW" sz="4000" b="0" i="0" u="none" strike="noStrike" dirty="0">
                          <a:solidFill>
                            <a:srgbClr val="FF0000"/>
                          </a:solidFill>
                          <a:effectLst/>
                          <a:latin typeface="+mn-lt"/>
                          <a:ea typeface="標楷體" panose="03000509000000000000" pitchFamily="65" charset="-120"/>
                        </a:rPr>
                        <a:t>Target pH</a:t>
                      </a:r>
                      <a:r>
                        <a:rPr lang="en-US" altLang="zh-TW" sz="4000" b="0" i="0" u="none" strike="noStrike" dirty="0">
                          <a:solidFill>
                            <a:srgbClr val="1F497D"/>
                          </a:solidFill>
                          <a:effectLst/>
                          <a:latin typeface="+mn-lt"/>
                          <a:ea typeface="標楷體" panose="03000509000000000000" pitchFamily="65" charset="-120"/>
                        </a:rPr>
                        <a:t> for hydroponics 5.5~6.5</a:t>
                      </a:r>
                      <a:endParaRPr lang="en-US" sz="4000" b="0" i="0" u="none" strike="noStrike" dirty="0">
                        <a:solidFill>
                          <a:srgbClr val="1F497D"/>
                        </a:solidFill>
                        <a:effectLst/>
                        <a:latin typeface="+mn-lt"/>
                        <a:ea typeface="標楷體" panose="03000509000000000000" pitchFamily="65"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ctr" fontAlgn="ctr"/>
                      <a:endParaRPr lang="en-US" sz="4000" b="0" i="0" u="none" strike="noStrike" dirty="0">
                        <a:solidFill>
                          <a:srgbClr val="1F497D"/>
                        </a:solidFill>
                        <a:effectLst/>
                        <a:latin typeface="+mn-lt"/>
                        <a:ea typeface="標楷體" panose="03000509000000000000" pitchFamily="65"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4425882"/>
                  </a:ext>
                </a:extLst>
              </a:tr>
              <a:tr h="856937">
                <a:tc gridSpan="2">
                  <a:txBody>
                    <a:bodyPr/>
                    <a:lstStyle/>
                    <a:p>
                      <a:pPr algn="ctr" fontAlgn="ctr"/>
                      <a:r>
                        <a:rPr lang="en-US" sz="2800" b="0" i="0" u="none" strike="noStrike" dirty="0">
                          <a:solidFill>
                            <a:srgbClr val="1F497D"/>
                          </a:solidFill>
                          <a:effectLst/>
                          <a:latin typeface="+mn-lt"/>
                          <a:ea typeface="標楷體" panose="03000509000000000000" pitchFamily="65" charset="-120"/>
                        </a:rPr>
                        <a:t>RO water need to add NaOH or KOH</a:t>
                      </a:r>
                    </a:p>
                    <a:p>
                      <a:pPr algn="ctr" fontAlgn="ctr"/>
                      <a:r>
                        <a:rPr lang="en-US" sz="2800" b="0" i="0" u="none" strike="noStrike" dirty="0">
                          <a:solidFill>
                            <a:srgbClr val="1F497D"/>
                          </a:solidFill>
                          <a:effectLst/>
                          <a:latin typeface="+mn-lt"/>
                          <a:ea typeface="標楷體" panose="03000509000000000000" pitchFamily="65" charset="-120"/>
                        </a:rPr>
                        <a:t>Tap water need to add </a:t>
                      </a:r>
                      <a:r>
                        <a:rPr lang="en-US" altLang="zh-TW" sz="2800" b="0" i="0" u="none" strike="noStrike" dirty="0">
                          <a:solidFill>
                            <a:srgbClr val="1F497D"/>
                          </a:solidFill>
                          <a:effectLst/>
                          <a:latin typeface="+mn-lt"/>
                          <a:ea typeface="標楷體" panose="03000509000000000000" pitchFamily="65" charset="-120"/>
                        </a:rPr>
                        <a:t>H</a:t>
                      </a:r>
                      <a:r>
                        <a:rPr lang="en-US" altLang="zh-TW" sz="2800" b="0" i="0" u="none" strike="noStrike" baseline="-25000" dirty="0">
                          <a:solidFill>
                            <a:srgbClr val="1F497D"/>
                          </a:solidFill>
                          <a:effectLst/>
                          <a:latin typeface="+mn-lt"/>
                          <a:ea typeface="標楷體" panose="03000509000000000000" pitchFamily="65" charset="-120"/>
                        </a:rPr>
                        <a:t>3</a:t>
                      </a:r>
                      <a:r>
                        <a:rPr lang="en-US" altLang="zh-TW" sz="2800" b="0" i="0" u="none" strike="noStrike" dirty="0">
                          <a:solidFill>
                            <a:srgbClr val="1F497D"/>
                          </a:solidFill>
                          <a:effectLst/>
                          <a:latin typeface="+mn-lt"/>
                          <a:ea typeface="標楷體" panose="03000509000000000000" pitchFamily="65" charset="-120"/>
                        </a:rPr>
                        <a:t>PO</a:t>
                      </a:r>
                      <a:r>
                        <a:rPr lang="en-US" altLang="zh-TW" sz="2800" b="0" i="0" u="none" strike="noStrike" baseline="-25000" dirty="0">
                          <a:solidFill>
                            <a:srgbClr val="1F497D"/>
                          </a:solidFill>
                          <a:effectLst/>
                          <a:latin typeface="+mn-lt"/>
                          <a:ea typeface="標楷體" panose="03000509000000000000" pitchFamily="65" charset="-120"/>
                        </a:rPr>
                        <a:t>4</a:t>
                      </a:r>
                      <a:r>
                        <a:rPr lang="en-US" sz="2800" b="0" i="0" u="none" strike="noStrike" dirty="0">
                          <a:solidFill>
                            <a:srgbClr val="1F497D"/>
                          </a:solidFill>
                          <a:effectLst/>
                          <a:latin typeface="+mn-lt"/>
                          <a:ea typeface="標楷體" panose="03000509000000000000" pitchFamily="65" charset="-120"/>
                        </a:rPr>
                        <a:t> or HCl or </a:t>
                      </a:r>
                      <a:r>
                        <a:rPr lang="en-US" altLang="zh-TW" sz="2800" b="0" i="0" u="none" strike="noStrike" dirty="0">
                          <a:solidFill>
                            <a:srgbClr val="1F497D"/>
                          </a:solidFill>
                          <a:effectLst/>
                          <a:latin typeface="+mn-lt"/>
                          <a:ea typeface="標楷體" panose="03000509000000000000" pitchFamily="65" charset="-120"/>
                        </a:rPr>
                        <a:t>H</a:t>
                      </a:r>
                      <a:r>
                        <a:rPr lang="en-US" altLang="zh-TW" sz="2800" b="0" i="0" u="none" strike="noStrike" baseline="-25000" dirty="0">
                          <a:solidFill>
                            <a:srgbClr val="1F497D"/>
                          </a:solidFill>
                          <a:effectLst/>
                          <a:latin typeface="+mn-lt"/>
                          <a:ea typeface="標楷體" panose="03000509000000000000" pitchFamily="65" charset="-120"/>
                        </a:rPr>
                        <a:t>2</a:t>
                      </a:r>
                      <a:r>
                        <a:rPr lang="en-US" altLang="zh-TW" sz="2800" b="0" i="0" u="none" strike="noStrike" dirty="0">
                          <a:solidFill>
                            <a:srgbClr val="1F497D"/>
                          </a:solidFill>
                          <a:effectLst/>
                          <a:latin typeface="+mn-lt"/>
                          <a:ea typeface="標楷體" panose="03000509000000000000" pitchFamily="65" charset="-120"/>
                        </a:rPr>
                        <a:t>SO</a:t>
                      </a:r>
                      <a:r>
                        <a:rPr lang="en-US" altLang="zh-TW" sz="2800" b="0" i="0" u="none" strike="noStrike" kern="1200" baseline="-25000" dirty="0">
                          <a:solidFill>
                            <a:srgbClr val="1F497D"/>
                          </a:solidFill>
                          <a:effectLst/>
                          <a:latin typeface="+mn-lt"/>
                          <a:ea typeface="標楷體" panose="03000509000000000000" pitchFamily="65" charset="-120"/>
                          <a:cs typeface="+mn-cs"/>
                        </a:rPr>
                        <a:t>4</a:t>
                      </a:r>
                      <a:endParaRPr lang="en-US" sz="2800" b="0" i="0" u="none" strike="noStrike" baseline="-25000" dirty="0">
                        <a:solidFill>
                          <a:srgbClr val="1F497D"/>
                        </a:solidFill>
                        <a:effectLst/>
                        <a:latin typeface="+mn-lt"/>
                        <a:ea typeface="標楷體" panose="03000509000000000000" pitchFamily="65" charset="-12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2251836885"/>
                  </a:ext>
                </a:extLst>
              </a:tr>
            </a:tbl>
          </a:graphicData>
        </a:graphic>
      </p:graphicFrame>
    </p:spTree>
    <p:extLst>
      <p:ext uri="{BB962C8B-B14F-4D97-AF65-F5344CB8AC3E}">
        <p14:creationId xmlns:p14="http://schemas.microsoft.com/office/powerpoint/2010/main" val="392869455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8ACB72B-622C-4766-8B9E-BE9AAE64793A}"/>
              </a:ext>
            </a:extLst>
          </p:cNvPr>
          <p:cNvSpPr>
            <a:spLocks noGrp="1"/>
          </p:cNvSpPr>
          <p:nvPr>
            <p:ph type="title"/>
          </p:nvPr>
        </p:nvSpPr>
        <p:spPr>
          <a:xfrm>
            <a:off x="1981200" y="11623"/>
            <a:ext cx="8229600" cy="872080"/>
          </a:xfrm>
        </p:spPr>
        <p:txBody>
          <a:bodyPr>
            <a:normAutofit fontScale="90000"/>
          </a:bodyPr>
          <a:lstStyle/>
          <a:p>
            <a:r>
              <a:rPr lang="en-US" altLang="zh-TW" sz="5400" dirty="0"/>
              <a:t>Outline</a:t>
            </a:r>
            <a:endParaRPr lang="zh-TW" altLang="en-US" sz="5400" dirty="0"/>
          </a:p>
        </p:txBody>
      </p:sp>
      <p:graphicFrame>
        <p:nvGraphicFramePr>
          <p:cNvPr id="4" name="內容版面配置區 3">
            <a:extLst>
              <a:ext uri="{FF2B5EF4-FFF2-40B4-BE49-F238E27FC236}">
                <a16:creationId xmlns:a16="http://schemas.microsoft.com/office/drawing/2014/main" id="{EABB8B28-80CD-4DAC-AA9D-8C83572E3CEB}"/>
              </a:ext>
            </a:extLst>
          </p:cNvPr>
          <p:cNvGraphicFramePr>
            <a:graphicFrameLocks noGrp="1"/>
          </p:cNvGraphicFramePr>
          <p:nvPr>
            <p:ph idx="1"/>
            <p:extLst>
              <p:ext uri="{D42A27DB-BD31-4B8C-83A1-F6EECF244321}">
                <p14:modId xmlns:p14="http://schemas.microsoft.com/office/powerpoint/2010/main" val="940065124"/>
              </p:ext>
            </p:extLst>
          </p:nvPr>
        </p:nvGraphicFramePr>
        <p:xfrm>
          <a:off x="1217712" y="883703"/>
          <a:ext cx="9756576" cy="5962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內容版面配置區 3">
            <a:extLst>
              <a:ext uri="{FF2B5EF4-FFF2-40B4-BE49-F238E27FC236}">
                <a16:creationId xmlns:a16="http://schemas.microsoft.com/office/drawing/2014/main" id="{2C42FD29-DF3A-4FBF-A968-04D04DF804DA}"/>
              </a:ext>
            </a:extLst>
          </p:cNvPr>
          <p:cNvGraphicFramePr>
            <a:graphicFrameLocks/>
          </p:cNvGraphicFramePr>
          <p:nvPr>
            <p:extLst>
              <p:ext uri="{D42A27DB-BD31-4B8C-83A1-F6EECF244321}">
                <p14:modId xmlns:p14="http://schemas.microsoft.com/office/powerpoint/2010/main" val="940065124"/>
              </p:ext>
            </p:extLst>
          </p:nvPr>
        </p:nvGraphicFramePr>
        <p:xfrm>
          <a:off x="1217712" y="681823"/>
          <a:ext cx="9756576" cy="596267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文字方塊 4">
            <a:extLst>
              <a:ext uri="{FF2B5EF4-FFF2-40B4-BE49-F238E27FC236}">
                <a16:creationId xmlns:a16="http://schemas.microsoft.com/office/drawing/2014/main" id="{9B6962D8-C560-4B8F-BDA8-60C67BE8E18A}"/>
              </a:ext>
            </a:extLst>
          </p:cNvPr>
          <p:cNvSpPr txBox="1"/>
          <p:nvPr/>
        </p:nvSpPr>
        <p:spPr>
          <a:xfrm>
            <a:off x="9413173" y="2009774"/>
            <a:ext cx="2533403" cy="1754326"/>
          </a:xfrm>
          <a:prstGeom prst="rect">
            <a:avLst/>
          </a:prstGeom>
          <a:noFill/>
        </p:spPr>
        <p:txBody>
          <a:bodyPr wrap="square" rtlCol="0">
            <a:spAutoFit/>
          </a:bodyPr>
          <a:lstStyle/>
          <a:p>
            <a:r>
              <a:rPr lang="en-US" altLang="zh-TW" sz="3600" dirty="0">
                <a:hlinkClick r:id="rId12"/>
              </a:rPr>
              <a:t>All about hydroponics</a:t>
            </a:r>
            <a:endParaRPr lang="en-US" altLang="zh-TW" sz="3600" dirty="0"/>
          </a:p>
          <a:p>
            <a:endParaRPr lang="zh-TW" altLang="en-US" sz="3600" dirty="0"/>
          </a:p>
        </p:txBody>
      </p:sp>
      <p:sp>
        <p:nvSpPr>
          <p:cNvPr id="3" name="文字方塊 2">
            <a:extLst>
              <a:ext uri="{FF2B5EF4-FFF2-40B4-BE49-F238E27FC236}">
                <a16:creationId xmlns:a16="http://schemas.microsoft.com/office/drawing/2014/main" id="{782A5203-67D5-4DA7-AFAA-F2961E6895A1}"/>
              </a:ext>
            </a:extLst>
          </p:cNvPr>
          <p:cNvSpPr txBox="1"/>
          <p:nvPr/>
        </p:nvSpPr>
        <p:spPr>
          <a:xfrm>
            <a:off x="360218" y="1721922"/>
            <a:ext cx="2980707" cy="2862322"/>
          </a:xfrm>
          <a:prstGeom prst="rect">
            <a:avLst/>
          </a:prstGeom>
          <a:noFill/>
        </p:spPr>
        <p:txBody>
          <a:bodyPr wrap="square" rtlCol="0">
            <a:spAutoFit/>
          </a:bodyPr>
          <a:lstStyle/>
          <a:p>
            <a:r>
              <a:rPr lang="en-US" altLang="zh-TW" sz="3600" dirty="0">
                <a:hlinkClick r:id="rId13"/>
              </a:rPr>
              <a:t>What is hydroponics and how does it works?</a:t>
            </a:r>
            <a:endParaRPr lang="en-US" altLang="zh-TW" sz="3600" dirty="0"/>
          </a:p>
          <a:p>
            <a:endParaRPr lang="zh-TW" altLang="en-US" sz="3600" dirty="0"/>
          </a:p>
        </p:txBody>
      </p:sp>
    </p:spTree>
    <p:extLst>
      <p:ext uri="{BB962C8B-B14F-4D97-AF65-F5344CB8AC3E}">
        <p14:creationId xmlns:p14="http://schemas.microsoft.com/office/powerpoint/2010/main" val="203771619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itchFamily="18" charset="0"/>
                <a:ea typeface="標楷體" pitchFamily="65" charset="-120"/>
                <a:cs typeface="Times New Roman" pitchFamily="18" charset="0"/>
              </a:rPr>
              <a:t>portable</a:t>
            </a:r>
            <a:r>
              <a:rPr lang="zh-TW" altLang="en-US" dirty="0">
                <a:latin typeface="Times New Roman" pitchFamily="18" charset="0"/>
                <a:ea typeface="標楷體" pitchFamily="65" charset="-120"/>
                <a:cs typeface="Times New Roman" pitchFamily="18" charset="0"/>
              </a:rPr>
              <a:t> </a:t>
            </a:r>
            <a:r>
              <a:rPr lang="en-US" altLang="zh-TW" dirty="0">
                <a:latin typeface="Times New Roman" pitchFamily="18" charset="0"/>
                <a:ea typeface="標楷體" pitchFamily="65" charset="-120"/>
                <a:cs typeface="Times New Roman" pitchFamily="18" charset="0"/>
              </a:rPr>
              <a:t>pH meter</a:t>
            </a:r>
            <a:endParaRPr lang="zh-TW" altLang="en-US" dirty="0">
              <a:latin typeface="Times New Roman" pitchFamily="18" charset="0"/>
              <a:ea typeface="標楷體" pitchFamily="65" charset="-120"/>
              <a:cs typeface="Times New Roman" pitchFamily="18" charset="0"/>
            </a:endParaRPr>
          </a:p>
        </p:txBody>
      </p:sp>
      <p:pic>
        <p:nvPicPr>
          <p:cNvPr id="2355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25408" y="2653919"/>
            <a:ext cx="2194560" cy="261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69313" y="1800471"/>
            <a:ext cx="3610544" cy="43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Picture 6"/>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865336" y="1576208"/>
            <a:ext cx="2660073" cy="160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122812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algn="ctr"/>
            <a:r>
              <a:rPr lang="en-US" altLang="zh-TW" dirty="0">
                <a:latin typeface="Times New Roman" panose="02020603050405020304" pitchFamily="18" charset="0"/>
                <a:ea typeface="標楷體" pitchFamily="65" charset="-120"/>
                <a:cs typeface="Times New Roman" panose="02020603050405020304" pitchFamily="18" charset="0"/>
              </a:rPr>
              <a:t>Maintenance of electrodes</a:t>
            </a:r>
            <a:endParaRPr lang="zh-TW" altLang="en-US" dirty="0">
              <a:latin typeface="Times New Roman" panose="02020603050405020304" pitchFamily="18" charset="0"/>
              <a:ea typeface="標楷體" pitchFamily="65" charset="-120"/>
              <a:cs typeface="Times New Roman" panose="02020603050405020304" pitchFamily="18" charset="0"/>
            </a:endParaRPr>
          </a:p>
        </p:txBody>
      </p:sp>
      <p:sp>
        <p:nvSpPr>
          <p:cNvPr id="3" name="內容版面配置區 2"/>
          <p:cNvSpPr>
            <a:spLocks noGrp="1"/>
          </p:cNvSpPr>
          <p:nvPr>
            <p:ph idx="1"/>
          </p:nvPr>
        </p:nvSpPr>
        <p:spPr>
          <a:xfrm>
            <a:off x="1919536" y="1600201"/>
            <a:ext cx="8291264" cy="4525963"/>
          </a:xfrm>
        </p:spPr>
        <p:txBody>
          <a:bodyPr>
            <a:normAutofit fontScale="92500"/>
          </a:bodyPr>
          <a:lstStyle/>
          <a:p>
            <a:r>
              <a:rPr lang="en-US" altLang="zh-TW" sz="3600" dirty="0">
                <a:latin typeface="Times New Roman" panose="02020603050405020304" pitchFamily="18" charset="0"/>
                <a:ea typeface="標楷體" pitchFamily="65" charset="-120"/>
                <a:cs typeface="Times New Roman" panose="02020603050405020304" pitchFamily="18" charset="0"/>
              </a:rPr>
              <a:t>pH &amp; EC electrodes are consumable materials </a:t>
            </a:r>
          </a:p>
          <a:p>
            <a:pPr lvl="1"/>
            <a:r>
              <a:rPr lang="en-US" altLang="zh-TW" sz="3200" dirty="0">
                <a:latin typeface="Times New Roman" panose="02020603050405020304" pitchFamily="18" charset="0"/>
                <a:ea typeface="標楷體" pitchFamily="65" charset="-120"/>
                <a:cs typeface="Times New Roman" panose="02020603050405020304" pitchFamily="18" charset="0"/>
              </a:rPr>
              <a:t>Both required calibration at least once per month.</a:t>
            </a:r>
          </a:p>
          <a:p>
            <a:pPr lvl="1"/>
            <a:r>
              <a:rPr lang="en-US" altLang="zh-TW" sz="3200" dirty="0">
                <a:latin typeface="Times New Roman" panose="02020603050405020304" pitchFamily="18" charset="0"/>
                <a:ea typeface="標楷體" pitchFamily="65" charset="-120"/>
                <a:cs typeface="Times New Roman" panose="02020603050405020304" pitchFamily="18" charset="0"/>
              </a:rPr>
              <a:t>EC electrode has min maintenance requirement</a:t>
            </a:r>
          </a:p>
          <a:p>
            <a:pPr lvl="1"/>
            <a:r>
              <a:rPr lang="en-US" altLang="zh-TW" sz="3200" dirty="0">
                <a:latin typeface="Times New Roman" panose="02020603050405020304" pitchFamily="18" charset="0"/>
                <a:ea typeface="標楷體" pitchFamily="65" charset="-120"/>
                <a:cs typeface="Times New Roman" panose="02020603050405020304" pitchFamily="18" charset="0"/>
              </a:rPr>
              <a:t>pH electrode </a:t>
            </a:r>
          </a:p>
          <a:p>
            <a:pPr lvl="2"/>
            <a:r>
              <a:rPr lang="en-US" altLang="zh-TW" sz="2800" dirty="0">
                <a:latin typeface="Times New Roman" panose="02020603050405020304" pitchFamily="18" charset="0"/>
                <a:ea typeface="標楷體" pitchFamily="65" charset="-120"/>
                <a:cs typeface="Times New Roman" panose="02020603050405020304" pitchFamily="18" charset="0"/>
              </a:rPr>
              <a:t>has short usable lifespan</a:t>
            </a:r>
            <a:r>
              <a:rPr lang="zh-TW" altLang="en-US" sz="2800" dirty="0">
                <a:latin typeface="Times New Roman" panose="02020603050405020304" pitchFamily="18" charset="0"/>
                <a:ea typeface="標楷體" pitchFamily="65" charset="-120"/>
                <a:cs typeface="Times New Roman" panose="02020603050405020304" pitchFamily="18" charset="0"/>
              </a:rPr>
              <a:t> </a:t>
            </a:r>
            <a:r>
              <a:rPr lang="en-US" altLang="zh-TW" sz="2800" dirty="0">
                <a:latin typeface="Times New Roman" panose="02020603050405020304" pitchFamily="18" charset="0"/>
                <a:ea typeface="標楷體" pitchFamily="65" charset="-120"/>
                <a:cs typeface="Times New Roman" panose="02020603050405020304" pitchFamily="18" charset="0"/>
              </a:rPr>
              <a:t>(6 ~ 12</a:t>
            </a:r>
            <a:r>
              <a:rPr lang="zh-TW" altLang="en-US" sz="2800" dirty="0">
                <a:latin typeface="Times New Roman" panose="02020603050405020304" pitchFamily="18" charset="0"/>
                <a:ea typeface="標楷體" pitchFamily="65" charset="-120"/>
                <a:cs typeface="Times New Roman" panose="02020603050405020304" pitchFamily="18" charset="0"/>
              </a:rPr>
              <a:t> </a:t>
            </a:r>
            <a:r>
              <a:rPr lang="en-US" altLang="zh-TW" sz="2800" dirty="0">
                <a:latin typeface="Times New Roman" panose="02020603050405020304" pitchFamily="18" charset="0"/>
                <a:ea typeface="標楷體" pitchFamily="65" charset="-120"/>
                <a:cs typeface="Times New Roman" panose="02020603050405020304" pitchFamily="18" charset="0"/>
              </a:rPr>
              <a:t>months)</a:t>
            </a:r>
          </a:p>
          <a:p>
            <a:pPr lvl="2"/>
            <a:r>
              <a:rPr lang="en-US" altLang="zh-TW" sz="2800" dirty="0">
                <a:latin typeface="Times New Roman" panose="02020603050405020304" pitchFamily="18" charset="0"/>
                <a:ea typeface="標楷體" pitchFamily="65" charset="-120"/>
                <a:cs typeface="Times New Roman" panose="02020603050405020304" pitchFamily="18" charset="0"/>
              </a:rPr>
              <a:t>need to be submerged in saturated </a:t>
            </a:r>
            <a:r>
              <a:rPr lang="en-US" altLang="zh-TW" sz="2800" dirty="0" err="1">
                <a:latin typeface="Times New Roman" panose="02020603050405020304" pitchFamily="18" charset="0"/>
                <a:ea typeface="標楷體" pitchFamily="65" charset="-120"/>
                <a:cs typeface="Times New Roman" panose="02020603050405020304" pitchFamily="18" charset="0"/>
              </a:rPr>
              <a:t>KCl</a:t>
            </a:r>
            <a:r>
              <a:rPr lang="en-US" altLang="zh-TW" sz="2800" dirty="0">
                <a:latin typeface="Times New Roman" panose="02020603050405020304" pitchFamily="18" charset="0"/>
                <a:ea typeface="標楷體" pitchFamily="65" charset="-120"/>
                <a:cs typeface="Times New Roman" panose="02020603050405020304" pitchFamily="18" charset="0"/>
              </a:rPr>
              <a:t> solution when not in use.</a:t>
            </a:r>
            <a:endParaRPr lang="zh-TW" altLang="en-US" sz="2800" dirty="0">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382923911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116632"/>
            <a:ext cx="8229600" cy="1143000"/>
          </a:xfrm>
        </p:spPr>
        <p:txBody>
          <a:bodyPr>
            <a:normAutofit/>
          </a:bodyPr>
          <a:lstStyle/>
          <a:p>
            <a:pPr algn="l"/>
            <a:r>
              <a:rPr lang="en-US" altLang="zh-TW" sz="3600" dirty="0">
                <a:latin typeface="Times New Roman" pitchFamily="18" charset="0"/>
                <a:ea typeface="標楷體" pitchFamily="65" charset="-120"/>
                <a:cs typeface="Times New Roman" pitchFamily="18" charset="0"/>
              </a:rPr>
              <a:t>EC calibration solution</a:t>
            </a:r>
            <a:endParaRPr lang="zh-TW" altLang="en-US" sz="6600" dirty="0">
              <a:latin typeface="Times New Roman" pitchFamily="18" charset="0"/>
              <a:ea typeface="標楷體" pitchFamily="65" charset="-120"/>
              <a:cs typeface="Times New Roman" pitchFamily="18" charset="0"/>
            </a:endParaRPr>
          </a:p>
        </p:txBody>
      </p:sp>
      <p:sp>
        <p:nvSpPr>
          <p:cNvPr id="3" name="內容版面配置區 2"/>
          <p:cNvSpPr>
            <a:spLocks noGrp="1"/>
          </p:cNvSpPr>
          <p:nvPr>
            <p:ph idx="1"/>
          </p:nvPr>
        </p:nvSpPr>
        <p:spPr>
          <a:xfrm>
            <a:off x="2092128" y="1284853"/>
            <a:ext cx="4003873" cy="5456515"/>
          </a:xfrm>
        </p:spPr>
        <p:txBody>
          <a:bodyPr>
            <a:normAutofit fontScale="92500"/>
          </a:bodyPr>
          <a:lstStyle/>
          <a:p>
            <a:r>
              <a:rPr lang="en-US" altLang="zh-TW" sz="2400" dirty="0">
                <a:latin typeface="Times New Roman" panose="02020603050405020304" pitchFamily="18" charset="0"/>
                <a:ea typeface="標楷體" pitchFamily="65" charset="-120"/>
                <a:cs typeface="Times New Roman" panose="02020603050405020304" pitchFamily="18" charset="0"/>
              </a:rPr>
              <a:t>If provided is powder type, need to be soak in pure water or at least de-ionized water to make the calibration solution</a:t>
            </a:r>
            <a:endParaRPr lang="zh-TW" altLang="en-US" sz="2400" dirty="0">
              <a:latin typeface="Times New Roman" panose="02020603050405020304" pitchFamily="18" charset="0"/>
              <a:ea typeface="標楷體" pitchFamily="65" charset="-120"/>
              <a:cs typeface="Times New Roman" panose="02020603050405020304" pitchFamily="18" charset="0"/>
            </a:endParaRPr>
          </a:p>
          <a:p>
            <a:r>
              <a:rPr lang="en-US" altLang="zh-TW" sz="2400" dirty="0">
                <a:latin typeface="Times New Roman" panose="02020603050405020304" pitchFamily="18" charset="0"/>
                <a:ea typeface="標楷體" pitchFamily="65" charset="-120"/>
                <a:cs typeface="Times New Roman" panose="02020603050405020304" pitchFamily="18" charset="0"/>
              </a:rPr>
              <a:t>EC calibration solution has sever standards</a:t>
            </a:r>
            <a:r>
              <a:rPr lang="zh-TW" altLang="en-US" sz="2400" dirty="0">
                <a:latin typeface="Times New Roman" panose="02020603050405020304" pitchFamily="18" charset="0"/>
                <a:ea typeface="標楷體" pitchFamily="65" charset="-120"/>
                <a:cs typeface="Times New Roman" panose="02020603050405020304" pitchFamily="18" charset="0"/>
              </a:rPr>
              <a:t> </a:t>
            </a:r>
            <a:r>
              <a:rPr lang="en-US" altLang="zh-TW" sz="2400" dirty="0">
                <a:latin typeface="Times New Roman" panose="02020603050405020304" pitchFamily="18" charset="0"/>
                <a:ea typeface="標楷體" pitchFamily="65" charset="-120"/>
                <a:cs typeface="Times New Roman" panose="02020603050405020304" pitchFamily="18" charset="0"/>
              </a:rPr>
              <a:t>(upper photo) </a:t>
            </a:r>
          </a:p>
          <a:p>
            <a:r>
              <a:rPr lang="en-US" altLang="zh-TW" sz="2400" dirty="0">
                <a:latin typeface="Times New Roman" panose="02020603050405020304" pitchFamily="18" charset="0"/>
                <a:ea typeface="標楷體" pitchFamily="65" charset="-120"/>
                <a:cs typeface="Times New Roman" panose="02020603050405020304" pitchFamily="18" charset="0"/>
              </a:rPr>
              <a:t>Commonly used is under 25 </a:t>
            </a:r>
            <a:r>
              <a:rPr lang="en-US" altLang="zh-TW" sz="2400" baseline="30000" dirty="0" err="1">
                <a:latin typeface="Times New Roman" panose="02020603050405020304" pitchFamily="18" charset="0"/>
                <a:ea typeface="標楷體" pitchFamily="65" charset="-120"/>
                <a:cs typeface="Times New Roman" panose="02020603050405020304" pitchFamily="18" charset="0"/>
              </a:rPr>
              <a:t>o</a:t>
            </a:r>
            <a:r>
              <a:rPr lang="en-US" altLang="zh-TW" sz="2400" dirty="0" err="1">
                <a:latin typeface="Times New Roman" panose="02020603050405020304" pitchFamily="18" charset="0"/>
                <a:ea typeface="標楷體" pitchFamily="65" charset="-120"/>
                <a:cs typeface="Times New Roman" panose="02020603050405020304" pitchFamily="18" charset="0"/>
              </a:rPr>
              <a:t>C</a:t>
            </a:r>
            <a:r>
              <a:rPr lang="en-US" altLang="zh-TW" sz="2400" dirty="0">
                <a:latin typeface="Times New Roman" panose="02020603050405020304" pitchFamily="18" charset="0"/>
                <a:ea typeface="標楷體" pitchFamily="65" charset="-120"/>
                <a:cs typeface="Times New Roman" panose="02020603050405020304" pitchFamily="18" charset="0"/>
              </a:rPr>
              <a:t>, EC values of 1413 </a:t>
            </a:r>
            <a:r>
              <a:rPr lang="en-US" altLang="zh-TW" sz="2400" dirty="0">
                <a:latin typeface="Times New Roman" panose="02020603050405020304" pitchFamily="18" charset="0"/>
                <a:ea typeface="標楷體" pitchFamily="65" charset="-120"/>
                <a:cs typeface="Times New Roman" panose="02020603050405020304" pitchFamily="18" charset="0"/>
                <a:sym typeface="Symbol"/>
              </a:rPr>
              <a:t>and</a:t>
            </a:r>
            <a:r>
              <a:rPr lang="zh-TW" altLang="en-US" sz="2400" dirty="0">
                <a:latin typeface="Times New Roman" panose="02020603050405020304" pitchFamily="18" charset="0"/>
                <a:ea typeface="標楷體" pitchFamily="65" charset="-120"/>
                <a:cs typeface="Times New Roman" panose="02020603050405020304" pitchFamily="18" charset="0"/>
                <a:sym typeface="Symbol"/>
              </a:rPr>
              <a:t> </a:t>
            </a:r>
            <a:r>
              <a:rPr lang="en-US" altLang="zh-TW" sz="2400" dirty="0">
                <a:latin typeface="Times New Roman" panose="02020603050405020304" pitchFamily="18" charset="0"/>
                <a:ea typeface="標楷體" pitchFamily="65" charset="-120"/>
                <a:cs typeface="Times New Roman" panose="02020603050405020304" pitchFamily="18" charset="0"/>
                <a:sym typeface="Symbol"/>
              </a:rPr>
              <a:t>12880 S/cm</a:t>
            </a:r>
          </a:p>
          <a:p>
            <a:r>
              <a:rPr lang="en-US" altLang="zh-TW" sz="2400" dirty="0">
                <a:latin typeface="Times New Roman" panose="02020603050405020304" pitchFamily="18" charset="0"/>
                <a:ea typeface="標楷體" pitchFamily="65" charset="-120"/>
                <a:cs typeface="Times New Roman" panose="02020603050405020304" pitchFamily="18" charset="0"/>
              </a:rPr>
              <a:t>Solution at different temperature will have different EC value ever for same standard solution. (as shown in the bottom photo) </a:t>
            </a:r>
          </a:p>
        </p:txBody>
      </p:sp>
      <p:pic>
        <p:nvPicPr>
          <p:cNvPr id="1028"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951985" y="1124744"/>
            <a:ext cx="3403787"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960096" y="-23977"/>
            <a:ext cx="3707904" cy="6940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049417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116632"/>
            <a:ext cx="8229600" cy="1143000"/>
          </a:xfrm>
        </p:spPr>
        <p:txBody>
          <a:bodyPr>
            <a:normAutofit/>
          </a:bodyPr>
          <a:lstStyle/>
          <a:p>
            <a:pPr algn="ctr"/>
            <a:r>
              <a:rPr lang="en-US" altLang="zh-TW" sz="4000" dirty="0">
                <a:latin typeface="Times New Roman" pitchFamily="18" charset="0"/>
                <a:ea typeface="標楷體" pitchFamily="65" charset="-120"/>
                <a:cs typeface="Times New Roman" pitchFamily="18" charset="0"/>
              </a:rPr>
              <a:t>pH buffer solution</a:t>
            </a:r>
            <a:endParaRPr lang="zh-TW" altLang="en-US" sz="4000" dirty="0">
              <a:latin typeface="Times New Roman" pitchFamily="18" charset="0"/>
              <a:ea typeface="標楷體" pitchFamily="65" charset="-120"/>
              <a:cs typeface="Times New Roman" pitchFamily="18" charset="0"/>
            </a:endParaRPr>
          </a:p>
        </p:txBody>
      </p:sp>
      <p:sp>
        <p:nvSpPr>
          <p:cNvPr id="3" name="內容版面配置區 2"/>
          <p:cNvSpPr>
            <a:spLocks noGrp="1"/>
          </p:cNvSpPr>
          <p:nvPr>
            <p:ph idx="1"/>
          </p:nvPr>
        </p:nvSpPr>
        <p:spPr>
          <a:xfrm>
            <a:off x="1991545" y="1406366"/>
            <a:ext cx="8143875" cy="2382675"/>
          </a:xfrm>
        </p:spPr>
        <p:txBody>
          <a:bodyPr>
            <a:normAutofit fontScale="92500" lnSpcReduction="10000"/>
          </a:bodyPr>
          <a:lstStyle/>
          <a:p>
            <a:r>
              <a:rPr lang="en-US" altLang="zh-TW" sz="2800" dirty="0">
                <a:latin typeface="Times New Roman" pitchFamily="18" charset="0"/>
                <a:ea typeface="標楷體" pitchFamily="65" charset="-120"/>
                <a:cs typeface="Times New Roman" pitchFamily="18" charset="0"/>
              </a:rPr>
              <a:t>pH buffer solution is in liquid form</a:t>
            </a:r>
          </a:p>
          <a:p>
            <a:pPr lvl="1"/>
            <a:r>
              <a:rPr lang="en-US" altLang="zh-TW" sz="2400" dirty="0">
                <a:latin typeface="Times New Roman" pitchFamily="18" charset="0"/>
                <a:ea typeface="標楷體" pitchFamily="65" charset="-120"/>
                <a:cs typeface="Times New Roman" pitchFamily="18" charset="0"/>
              </a:rPr>
              <a:t>normally pH = 4, 7, 10</a:t>
            </a:r>
          </a:p>
          <a:p>
            <a:pPr lvl="1"/>
            <a:r>
              <a:rPr lang="en-US" altLang="zh-TW" sz="2400" dirty="0">
                <a:latin typeface="Times New Roman" pitchFamily="18" charset="0"/>
                <a:ea typeface="標楷體" pitchFamily="65" charset="-120"/>
                <a:cs typeface="Times New Roman" pitchFamily="18" charset="0"/>
              </a:rPr>
              <a:t>Temperature also affects pH values, as shown below</a:t>
            </a:r>
            <a:br>
              <a:rPr lang="en-US" altLang="zh-TW" sz="2400" dirty="0">
                <a:latin typeface="Times New Roman" pitchFamily="18" charset="0"/>
                <a:ea typeface="標楷體" pitchFamily="65" charset="-120"/>
                <a:cs typeface="Times New Roman" pitchFamily="18" charset="0"/>
              </a:rPr>
            </a:br>
            <a:r>
              <a:rPr lang="en-US" altLang="zh-TW" sz="2400" dirty="0">
                <a:latin typeface="Times New Roman" pitchFamily="18" charset="0"/>
                <a:ea typeface="標楷體" pitchFamily="65" charset="-120"/>
                <a:cs typeface="Times New Roman" pitchFamily="18" charset="0"/>
              </a:rPr>
              <a:t>pH = 10.01</a:t>
            </a:r>
          </a:p>
          <a:p>
            <a:r>
              <a:rPr lang="en-US" altLang="zh-TW" sz="2800" dirty="0">
                <a:latin typeface="Times New Roman" pitchFamily="18" charset="0"/>
                <a:ea typeface="標楷體" pitchFamily="65" charset="-120"/>
                <a:cs typeface="Times New Roman" pitchFamily="18" charset="0"/>
              </a:rPr>
              <a:t>For hydroponic applications, only pH=4, 7 are needed for calibration.</a:t>
            </a:r>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950213" y="3375030"/>
            <a:ext cx="1685296"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2" descr="data:image/jpeg;base64,/9j/4AAQSkZJRgABAQAAAQABAAD/2wCEAAkGBhQSEBIUExQTFRQVFxcUFhYYFBYUFhQVFBUVFRQVFBcXGyYeGBkjGRQVHy8gIycpLCwsFR4xNTAqNSYrLCkBCQoKDgwOGg8PGiwkHx8sKSwsKSwpLCwsLCksLCwsKSwsLCwpKSwpLCwsLCksKSwsLCwsLCwsKSwsKSwpLCwpLP/AABEIAOEA4QMBIgACEQEDEQH/xAAcAAEAAgMBAQEAAAAAAAAAAAAABQYCAwQHAQj/xABFEAACAQIEAgcFBAYJAwUAAAABAgADEQQSITEFQQYTIlFhcZEHMoGhsUJSctEUFSNiksEWJDNzgoOy4fAlVKIXQ0RTk//EABoBAQADAQEBAAAAAAAAAAAAAAABAwQCBQb/xAApEQEBAAIBBAIBAwQDAAAAAAAAAQIRAwQSIUExURMykfAFM2FxFKHx/9oADAMBAAIRAxEAPwD3GIiAiIgIiICIiAiIgIiICIiAiIgIiICIiAiIgIiICIiAiIgIiICIiAiIgIiICIiAiIgIiICIiAiIgIiICIiAiIgIiICIiAiIgIiICIiAiIgIlW6e9MGwFKmyoHNRiup93S97c5QD7XMUft0V8OpY/O8uw4blN7iu56utPaIniT+2PFrsaTf5Vgf/ACnrXRrihxOEoVmABqIGIGwJ7pGfFcJu1OOe7rSTiIlTsiaq2JVBd2VR4kD6znPGqA3rUv8A9E/OTJajcjtiaqOLR/cdW8mB+k2yEkREBERAREQEREBERAREQEREBERAREQERNdauF3+A5mB5v7bj+xwv94fpPIyf+Xn6G6QdHqeOVRXQWUkqAdRcczIE+yTCcg4/wAw/lNWOcmMirVtrxR1n6I9nh/6Xg/7ofUyEp+ynCLbsZvxMW9ZcsFkpoqKoRVFgALKAOQkcmcyx1HU+XZE+Az7Mzt+dOnXEan6zxWZmYB7BSSQANgBIE8SJ+wn8Jlg9oPBqycQxJNN8rvnVgpKlTtrKx+jt9xvQz0ZnZJJWfsn0nOhnFKg4jhDmIHWqCASAQbggjnP0pPzZ0K4LWqcQw1qb2FRWJykBVGpJM/Scz9Rd2bWYTRERMyxT+Ne03D4eu9ApUd0NjlygX7tTI9/a6g/+NXt5r+c8w9oh/6ni/xkekrF/P1M3TDjknj/ALUW5fb3vA+13DPUSm6VKZchQTlYXO17G8vc/J2Aa1ake51+s/V6bDylPNhjjqyad4W+6yiImdYReUX2q9I62Fo0epYp1jkMw96wF9DynmZ6b1m9/EYj+In6TRhwd2PdbpXc9XWn6Gifnf8ApxWX3MTif4zPTfZP0lrYujX65i5puqqTvYqTqee0Z8PbNy7TM7brS9xETO7IiICIiBqxNbKpO52A7zynDSFtTqTue/y8JhxzFZDTHIkn0Gn1nKuPU7GWzG6V2zaVRptEjqeIEybFePzjtqdx3NaaKjzjbGj7w9ZqbHr96TMKbiQo4nKddp9eqW52HcNz8Zy0KoIzDnNy1JzYnW2TYJTuPWYnhFP7o9BN61J964SN1Pw5V4cim6ix8J1JiCN9frMGrCazUvJ+RIK1xcQTODC1SCQNR9DOjfec6LXkfTb2b4mtjK1aiabLUYtYnKRfzlZPsxx17dWvn1i/nP0Jln00h3D0lv5a57XhfBfZVX6+k1dkRAwZgLs1gb2GXS5nu6EWFtpqNEdw9JgvZ2nOeVyJ4dUTFHBE+s1t5U7eae21f2OG/G30nj7T9F9KOBU8bS6uougNwQbMD4SkV/Y6n2alT4hT85rwzkxkqqzzt5O09g9hX9hi/wC8T/S0jv8A0e76tT0WXboZwJMBSamqk5mzM17k8hcRnlLjZEyeVriYo4IuJlMiwiIgIiIFe6UHtU/Jj8hK7huLKSAVdb7XUn0MsHSr3kH7racj5ykJSZbDtg8glTbyVtJt4/0xmym7VtDzU7yP4dRqHtdc9r6q6rf1E7qh8R6zuKq0O0wJmVQ+XqJqLjvH1liY+jjr09NCByM3U+lY5qfMGV7i9ayuQbEc7X+UisPxMlgC1IjvDW+RlPbHsTDGyPQ06T07bNNL9KE/e9JT0xAOzA/G8+PUkTjjr/j4reOlKfdafT0nHJfUynK83U6uo8x9YuEh+CPTMI/YW9rkAn4zeKkjKWM0F+4fSblxQ75lYKkw8+GsJwjFDvmJrydIdxrzW1ScZrzFsUI8DspVbN9fKZtVuZw0MUDfXWZirGku5RNgE40rT62ItGkOplnPUAmk4qaziJMxNtq1SpuPiJIUqoYAiQdTETs4NXvmHdIyx8bSk4iJW6ImjF4nIB3khR8ecjMfiMTmHVCkVtu1Qob+WQ/WTpG3F0vchlI3CMRzsfLnKDT4viRSdn2yuyMVBJINIDskWA7Rt8Zf+I081NWqkdatxZTmW1/EayGxznq2sQNhqLjyNwbelprw84/6U2atV4dL1pMUroHI1zoFFl0vcKSGNzsLTLE9KkDJ/V2Cupa5ZSbZlVMoB5lhccp2U8TTIOajSbJdwbIhsujGwFmbaw2O84+twoCH9GUAkMuuoZySL8h7t7colc6n00v0tpdkdS13JVLsouykK2fXsAX57zLo30hOIbKaQUhTmYWtmBta29rTclag1V1OHTMzhah0a5uCCORGxO20lxQVT2VUctFANhsDYTubvs8T0h8ehdXF7E89iJCPgn5ZW81U/QCSvHK7JTdlIBFgCRpvqTKn+vK1qpGtigzrYop0BIHcfjItevLJJtYcNRCi+SzW1IUAfWKmJ8G9JH43jBGIp00ZQAyq97alhcAeAHOc2J4rUFRiMuRaq0cpGpuL3LctfCO6L5lJ4TArHub0/wB5sp1TmHZ5jn4yN4TiXcVM9rrUK6bAC1pJ0j2h5j6iTb4d4zc2vtZ7U2te+Q7b+7yvK7hOPMpXNVOUWzB6LBh5MDaWJ0upG4K2tysRIgcDZR2GddPs1Ljw0YHx5zztvHqRwvHKFQgJUBJ0AsQT6iSAMicLmpizU3qMPt5ad9eWlp2LiyR7lT0H5yvKua6GaaKjzU2Kbbq3+OUA/OaalVz9lQfFj+UbNODiuIKtoSNOU46PHKqbMT56zLjDdobbCVzG4xlc9tQLbMpt6iezwSXjxtZOS2ZXS1p0tqDcKZm3S5j9kfOVOlj1IBLJfmA35zd1t+63hL5w4X0ovNnFlHSlvuiYt0le2wErwefTUk/gx+ic+SSxHH6h5gfCTnQDElq9YEk9gH45rSlvUlt9m/8Ab1v7tf8AXK+fCTjq3izuWUegxETyG9w8VTsoe5xNOWbsSwZyraqADbvPjMxg6dv9536jmTzUPxIWQ6gfG0gsYSKbWOUkDU8wSNL2NvOW+pgqNiCoIYWN9dDPOF4a1KpUSjVqrTDEWRhUA1vY0zrLuPLxY5zntvxnFgtNSUptZgovbMSD90aZbGwM08Ux9MO69WuUAAspGa+lgBt9q15ninrqLrWR+VnwgU287yPSviSbZsINCdaJtruNtTO/KvUdmFxARsgpC6MMzF8xvUIF1Nu0dR6SYIEr9LrwLddh18Ew5b67zfwt6xqHrHqMLbGn1a37xO8anTHiNAOHVtQTt5GRR4fTKspRbNa4Gl8u20lsZVChixAF9ybD5zgVwRdTceGsifL3OPGWRwY5Kbtd6bHIwu4yixI0udzvOZ+G0kIe7dmxsWuCy9kMRzbabcXg7l9F7RBDXII0A225TRVwjsoXs6Zte+7A7fCc+d/Czt92N2Dq01zZdLuSSTu1hcmd+FqBrEG4zfzEi24cSTtZrg8tCSRbv3kjhiE6tbjQgAbX17pGVuvK3HcXrimJanh6zr7yU2Yd11S4v4XEp2G6VYhsUF0r5KDk9TlVWuFZalibXTUEXl2xGGFSmyNfK6lTY2NmFjaacNwaigGWmi2UpmAscrABr+Jtr5TBLHhVXK3FMR+rcPiRiGVygBUUw5r1XchBqRbl6Tq4ljsWhwuHFVVrvRq16tXq760lJyAXta4sTOzGYKjTGFoilVYUj1tFEIOUpza+9ib2murwHDYsGsHrKWZiWFTIyXGR6diOyCDqJzbPZIrWF6YYmsgxOYLTSphqLUQvZqdcL1GvuGvtL5VFtJWqGBwH6QjICGp7ftFFL+r9gVHU7sCNJOrjkc2VgxIvprp8NpXnl9JkQvHffHkJXsXQYtmBPLS/d4WtLBx9u38Lyl8V4tUpvVAy5VsP3rsDYjwFp7vT6/Bjv6YOWX8l07Bh9e0Aw3PZF/UTcKoGliBy0kZgOLM9RFswHV5mutiWFhcHumutxdwagKqGVkVBe4u3MkTVjnjJuMmWOV9JgYjz9DPpr+BkQOMsKdQkAujinpfKSxAB+c+DilW+UhbrVWm7C+oYi1hJvJJ/45xwv8qWDm+1vjLt7Nf7Wt+Bf9RlJJl49mfv1vwr9Zx1Xjiq/p/OcX+IieI9NBcaqOorGnYOApBO3jIj9eYjS9Kge89cBcDY2vp5Sb4jQzvUW9rga2vbScKcK7V6hRx3ZbEeGkumkNOCxNdy5rLTUC2TK+c662b4ayFxfBqTVjUKkPe+ZSVv523kvTc/pmIW/ZWnRIXu1Nz/AClV4hxStRr1BYOrOSM1xlFtgZZx625z+HRV4Ewt1eJrLa+/a3N+c7MDhmRbPUNQ3vcgSMXpTb3qLaDdWzDa+kl8JiOspq4BGYXsdxLpIqZEf8tPhMymDTp1ig+MlerfMbDxFx6SsrwcXuoUj9xsp9TLbjbWINreO0hKvDUvcLY940BBHKUe3tceO8Y4GwXca4/zLznXCv8Aerb/AHzt6TvbhY5M40tvM6FLKoFybczqZK/HC7+NOL9X3/8Aubzqaek3YHhAWqjBUFiO8nfmTO0CbaO6+Y+onGWlv44voaw1mYM4+I26mpmy5cpvm921ufhKzR6PbNRzquhvQrldDzygzB7eFU3xjBs9Wk60zUCqwIVxTIJNxqTI1OF10p1kWmD1qFVHWLel2r2qG/aNuYmz9XVF2xeNAvpmpCr8yZoc4nMQMRWIGx/R0F9JzUN9XgLWFsoy3NgcpP7UvlzAaXBtOvhvDzSNViReoQx1JIsNbsZG0sDVdQWxWN53C0urHqJrq9Gg24rVDvevVzqPJZXl/t1Gzj5u4I+6PjKxiOD03qM7DMW+WlpZOLUcrKLAWRRp4C0iWE+i6WS8OO/p5fUWzO6cf6EqsG1uqZB3Zd9fSR1bDI7OVfV2VxoNCmxHfJWuOy3kfpIWpmyrbMSoOhS1uydQec0Z6njTNJv2ybhWhzVDdmzE2AvUuCpA5WttOnDYFStyxYlxULbXYbW8Jzu5d194gZeRGuU3mqlSfLbW9uzvoNbi/Kc3UviJlvupvNL57MvereSzz2loABPQ/Zh/73+GR1X9qrem/WvsRE8R6aF4xjFol6jZsqgXsL/GcK9JcKRcYikPNrEeBB2MlOJKM4DWysLa7EjkZFVej2GO9BPT+Qlk1pDFcN+2q1gwK1UphfJdb/G8jax7beZkvXqpTW2iqoAt3AaAWnxOjxq01qKxRmuSHFwdTY940tLMMpjd1GU2hDhEO6J6TYtMAAAWA2A5TvPAMQPsqfJ7fWZHglf7g/jH5S7vx+1fajSJiRJQcArn7Kj/ABg/ynVQ6KG/bqadyC3qTIvJj9u5FD4xRzpUX7wIlUBxFG4T3b7MMwW3cwnoXSbhwpVioUhbXW5Jv3685XXEr3t7fFx9+MsqvNxiv92mdPHe0k8JWLIpNrka22nW6aCaGGslq4+Oz5rMNNlE9pfxD6zQp0mdKp2l/EPrOcl3b4X90DKQwBBFiDsfOR/9GaAcMqFCPuMVHpN/EsP1mHqIBcsjADY5iOyR8bH4SpJxXGYQ5QmencZRVzZlsBcBr6i8wzy+bvysK9GwvuVq62FrZrjfx852YLCmmtjUaob7tuPKVodOavPDqbD7NTn8ZZOG441aKVCpUsLlb3tK89yIjeZgxmZmtjKMqskQXHPf+EqHEaLh2ZTUA02sy7dx0lw417/wlcr4IXZlZlY21Bv8jPpOl3+HHX1Hmc2u+7RdOrW+/TP4lIPy0mL4mqNStM+TfnO56FT7ytpzUamaThzcXRLfamqd3+f5+7JZP8fz9nIMZUOgRf4oNWqedJfO5+k7Thx90eghaQHIektmOXu/z9lO8fUcmCL5+05Nu4AL+c9T9l3u1/NZ5yJ6P7LPcr/iX6TN1U1xVs6e7zXuIieM9FhVoqwswBHcRecZ4LSPJv43/Od8QOajw+mtiFFxsTqR8TrOmIgIiICIiBz43AJVXLUUMPp5HlKjxX2fneg4/C/8mG3xl2iTLYt4+bPj/TXlOI6KYtd6Gb8DBpxHo/iv+1r+g/OexxOu+tc/qGc9R5NQ6G4xtqIX8bhfzkxg/Zo7D9rWCeFNdR3dpt/SegxIuVrjPruXLxPCnKthbe3ZJ8V01gSe4jwfOcyHK3Pubz8fGQeJovTNnRgO8DMD5WmHkmWN36Z5ZWh8Ih3RD5oJ9VQAAAAByGgmBxK9/rp9Z96wd8z5cjuR9M1OYNYePwUn6CbEwVV7ZKTH949lfjz+Uq3ll4k261J8oDjR7XwlWfi4FQowy65Qx2JsDv8AGXHpPwepRyGoynPfRdAtuXjKfjMArk3vc6/76+U+s6Pu/Bjr5eR1Gu+7+G5awOxHqJg8iW4GALLb5g8/Hxm/B4U0y1yTfbtE/WbcblvVjJlMdbldbTAmYs8xzzRpn7mWael+yv8Asq/41/0zzDNPUPZUn9XrHvqD5KJi63+1W3pf1rxERPEemREQEREBERAREQEREBERAREQEREDU+EQ7op81BhcMg2Vf4RNsQMVQDYAeQtMoiBE9I+BDFUsubK66qbXF/Ed08u4xwStQJFWmw7nUFkPjcbDzns8+MoIsdRNPD1GXF49KuTimfy8D60d49Zrdp7fiujmGqe/Rpn/AAgfScv9CcF/29P5/nNs67D3KyXpL9vFCZraoOZHqJ7eOhOCvf8AR6fz/OdOH6M4WmbrQpD/AAg/WTf6hj6lROivuvEuH8KrYhgtGk7nvsQgHeWOnpPZeiHADhMMtNiGcks5G1zyHgNpM06QUWUADuAsPQTKYufqsuWa+I18fDjx/BERMq4iIgIiICIiAiIgIiICIiAiIgIiICIiAiIgIiICIiAiIgIiICIiAiIgIiICIiAiIgIiICIiAiIgIiICIiAiIgIiICIiAiIgIiICIiAiIgIiICIiAiIgIiICIiAiIgIiICIiAiIgIiICIiAiIgIiICIiB//Z"/>
          <p:cNvSpPr>
            <a:spLocks noChangeAspect="1" noChangeArrowheads="1"/>
          </p:cNvSpPr>
          <p:nvPr/>
        </p:nvSpPr>
        <p:spPr bwMode="auto">
          <a:xfrm>
            <a:off x="1524000" y="-136525"/>
            <a:ext cx="2286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kumimoji="1" lang="zh-TW" altLang="en-US">
              <a:solidFill>
                <a:prstClr val="black"/>
              </a:solidFill>
              <a:latin typeface="Times New Roman" pitchFamily="18" charset="0"/>
              <a:ea typeface="標楷體" pitchFamily="65" charset="-120"/>
              <a:cs typeface="Times New Roman" pitchFamily="18" charset="0"/>
            </a:endParaRPr>
          </a:p>
        </p:txBody>
      </p:sp>
      <p:pic>
        <p:nvPicPr>
          <p:cNvPr id="2051"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060320" y="386787"/>
            <a:ext cx="1632301"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82066" y="755657"/>
            <a:ext cx="1042105"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03409" y="3617366"/>
            <a:ext cx="1954103" cy="3240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443192" y="3871907"/>
            <a:ext cx="2252803" cy="3048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線單箭頭接點 6">
            <a:extLst>
              <a:ext uri="{FF2B5EF4-FFF2-40B4-BE49-F238E27FC236}">
                <a16:creationId xmlns:a16="http://schemas.microsoft.com/office/drawing/2014/main" id="{321F0F17-CEB7-47F8-8F52-ECADFFD305A1}"/>
              </a:ext>
            </a:extLst>
          </p:cNvPr>
          <p:cNvCxnSpPr>
            <a:cxnSpLocks/>
          </p:cNvCxnSpPr>
          <p:nvPr/>
        </p:nvCxnSpPr>
        <p:spPr>
          <a:xfrm>
            <a:off x="8328249" y="2564905"/>
            <a:ext cx="552952" cy="137086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2609854E-3F4F-4530-8C17-290705B8CF5F}"/>
              </a:ext>
            </a:extLst>
          </p:cNvPr>
          <p:cNvCxnSpPr>
            <a:cxnSpLocks/>
            <a:endCxn id="2054" idx="0"/>
          </p:cNvCxnSpPr>
          <p:nvPr/>
        </p:nvCxnSpPr>
        <p:spPr>
          <a:xfrm>
            <a:off x="4011145" y="3409424"/>
            <a:ext cx="1558448" cy="4624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16633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EC</a:t>
            </a:r>
            <a:r>
              <a:rPr lang="zh-TW" altLang="en-US" dirty="0"/>
              <a:t> </a:t>
            </a:r>
            <a:r>
              <a:rPr lang="en-US" altLang="zh-TW" dirty="0">
                <a:latin typeface="標楷體" panose="03000509000000000000" pitchFamily="65" charset="-120"/>
                <a:ea typeface="標楷體" panose="03000509000000000000" pitchFamily="65" charset="-120"/>
              </a:rPr>
              <a:t>control</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EC low, provide with rich solution</a:t>
            </a: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Manually</a:t>
            </a: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Direct injection</a:t>
            </a: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Using Solenoid Valves</a:t>
            </a: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Using </a:t>
            </a:r>
            <a:r>
              <a:rPr lang="en-US" altLang="zh-TW" dirty="0"/>
              <a:t>peristaltic pump</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EC high, add in RO</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water</a:t>
            </a: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Manually</a:t>
            </a: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Automatically</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(water level valve)</a:t>
            </a:r>
          </a:p>
          <a:p>
            <a:pPr lvl="1"/>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26649029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ND2i兄弟"/>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1341" y="361507"/>
            <a:ext cx="10858783" cy="531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26703"/>
          <a:stretch/>
        </p:blipFill>
        <p:spPr bwMode="auto">
          <a:xfrm>
            <a:off x="2802934" y="5175333"/>
            <a:ext cx="3657600" cy="1727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60" name="標題 1"/>
          <p:cNvSpPr>
            <a:spLocks noGrp="1"/>
          </p:cNvSpPr>
          <p:nvPr>
            <p:ph type="title"/>
          </p:nvPr>
        </p:nvSpPr>
        <p:spPr>
          <a:xfrm>
            <a:off x="1981200" y="130175"/>
            <a:ext cx="8229600" cy="850900"/>
          </a:xfrm>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Direct injection</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1861" name="投影片編號版面配置區 15"/>
          <p:cNvSpPr>
            <a:spLocks noGrp="1"/>
          </p:cNvSpPr>
          <p:nvPr>
            <p:ph type="sldNum" sz="quarter" idx="12"/>
          </p:nvPr>
        </p:nvSpPr>
        <p:spPr bwMode="auto">
          <a:xfrm>
            <a:off x="8401050" y="6400800"/>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fontAlgn="base">
              <a:spcBef>
                <a:spcPct val="0"/>
              </a:spcBef>
              <a:spcAft>
                <a:spcPct val="0"/>
              </a:spcAft>
            </a:pPr>
            <a:fld id="{74FB270F-8BA5-4566-83DA-A3C214E1B235}" type="slidenum">
              <a:rPr kumimoji="1" lang="zh-TW" altLang="en-US">
                <a:solidFill>
                  <a:srgbClr val="000000"/>
                </a:solidFill>
                <a:latin typeface="Times New Roman" panose="02020603050405020304" pitchFamily="18" charset="0"/>
                <a:cs typeface="Times New Roman" panose="02020603050405020304" pitchFamily="18" charset="0"/>
              </a:rPr>
              <a:pPr fontAlgn="base">
                <a:spcBef>
                  <a:spcPct val="0"/>
                </a:spcBef>
                <a:spcAft>
                  <a:spcPct val="0"/>
                </a:spcAft>
              </a:pPr>
              <a:t>75</a:t>
            </a:fld>
            <a:endParaRPr kumimoji="1" lang="en-US" altLang="zh-TW">
              <a:solidFill>
                <a:srgbClr val="000000"/>
              </a:solidFill>
              <a:latin typeface="Times New Roman" panose="02020603050405020304" pitchFamily="18" charset="0"/>
              <a:cs typeface="Times New Roman" panose="02020603050405020304" pitchFamily="18" charset="0"/>
            </a:endParaRPr>
          </a:p>
        </p:txBody>
      </p:sp>
      <p:sp>
        <p:nvSpPr>
          <p:cNvPr id="2" name="文字方塊 1">
            <a:extLst>
              <a:ext uri="{FF2B5EF4-FFF2-40B4-BE49-F238E27FC236}">
                <a16:creationId xmlns:a16="http://schemas.microsoft.com/office/drawing/2014/main" id="{03D5DBCD-27E0-4AFE-93F8-907904BABE31}"/>
              </a:ext>
            </a:extLst>
          </p:cNvPr>
          <p:cNvSpPr txBox="1"/>
          <p:nvPr/>
        </p:nvSpPr>
        <p:spPr>
          <a:xfrm>
            <a:off x="3215680" y="4653136"/>
            <a:ext cx="4248472" cy="369332"/>
          </a:xfrm>
          <a:prstGeom prst="rect">
            <a:avLst/>
          </a:prstGeom>
          <a:noFill/>
        </p:spPr>
        <p:txBody>
          <a:bodyPr wrap="square" rtlCol="0">
            <a:spAutoFit/>
          </a:bodyPr>
          <a:lstStyle/>
          <a:p>
            <a:pPr fontAlgn="base">
              <a:spcBef>
                <a:spcPct val="0"/>
              </a:spcBef>
              <a:spcAft>
                <a:spcPct val="0"/>
              </a:spcAft>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pH, EC and water temperature sensors</a:t>
            </a:r>
            <a:endPar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293515277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1919" y="967564"/>
            <a:ext cx="10667817" cy="5518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11" name="標題 2"/>
          <p:cNvSpPr>
            <a:spLocks noGrp="1"/>
          </p:cNvSpPr>
          <p:nvPr>
            <p:ph type="title"/>
          </p:nvPr>
        </p:nvSpPr>
        <p:spPr>
          <a:xfrm>
            <a:off x="1970088" y="115888"/>
            <a:ext cx="8229600" cy="1143000"/>
          </a:xfrm>
        </p:spPr>
        <p:txBody>
          <a:bodyPr>
            <a:norm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Solenoid Valves</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9812" name="投影片編號版面配置區 15"/>
          <p:cNvSpPr>
            <a:spLocks noGrp="1"/>
          </p:cNvSpPr>
          <p:nvPr>
            <p:ph type="sldNum" sz="quarter" idx="12"/>
          </p:nvPr>
        </p:nvSpPr>
        <p:spPr bwMode="auto">
          <a:xfrm>
            <a:off x="8401050" y="6400800"/>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fontAlgn="base">
              <a:spcBef>
                <a:spcPct val="0"/>
              </a:spcBef>
              <a:spcAft>
                <a:spcPct val="0"/>
              </a:spcAft>
            </a:pPr>
            <a:fld id="{C4B063A4-02AC-469B-B7B3-8D4A261F385A}" type="slidenum">
              <a:rPr kumimoji="1" lang="zh-TW" altLang="en-US">
                <a:solidFill>
                  <a:srgbClr val="000000"/>
                </a:solidFill>
                <a:latin typeface="Times New Roman" panose="02020603050405020304" pitchFamily="18" charset="0"/>
                <a:cs typeface="Times New Roman" panose="02020603050405020304" pitchFamily="18" charset="0"/>
              </a:rPr>
              <a:pPr fontAlgn="base">
                <a:spcBef>
                  <a:spcPct val="0"/>
                </a:spcBef>
                <a:spcAft>
                  <a:spcPct val="0"/>
                </a:spcAft>
              </a:pPr>
              <a:t>76</a:t>
            </a:fld>
            <a:endParaRPr kumimoji="1" lang="en-US" altLang="zh-TW">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158367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9340" y="1269587"/>
            <a:ext cx="10693933" cy="513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標題 1"/>
          <p:cNvSpPr>
            <a:spLocks noGrp="1"/>
          </p:cNvSpPr>
          <p:nvPr>
            <p:ph type="title"/>
          </p:nvPr>
        </p:nvSpPr>
        <p:spPr/>
        <p:txBody>
          <a:bodyPr>
            <a:normAutofit/>
          </a:bodyPr>
          <a:lstStyle/>
          <a:p>
            <a:r>
              <a:rPr lang="en-US" altLang="zh-TW" dirty="0">
                <a:latin typeface="Times New Roman" panose="02020603050405020304" pitchFamily="18" charset="0"/>
                <a:cs typeface="Times New Roman" panose="02020603050405020304" pitchFamily="18" charset="0"/>
              </a:rPr>
              <a:t>peristaltic pump</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0836" name="投影片編號版面配置區 15"/>
          <p:cNvSpPr>
            <a:spLocks noGrp="1"/>
          </p:cNvSpPr>
          <p:nvPr>
            <p:ph type="sldNum" sz="quarter" idx="12"/>
          </p:nvPr>
        </p:nvSpPr>
        <p:spPr bwMode="auto">
          <a:xfrm>
            <a:off x="8401050" y="6400800"/>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fontAlgn="base">
              <a:spcBef>
                <a:spcPct val="0"/>
              </a:spcBef>
              <a:spcAft>
                <a:spcPct val="0"/>
              </a:spcAft>
            </a:pPr>
            <a:fld id="{31F32331-E5B7-4216-8200-3405F9EB6127}" type="slidenum">
              <a:rPr kumimoji="1" lang="zh-TW" altLang="en-US">
                <a:solidFill>
                  <a:srgbClr val="000000"/>
                </a:solidFill>
                <a:latin typeface="Times New Roman" panose="02020603050405020304" pitchFamily="18" charset="0"/>
                <a:cs typeface="Times New Roman" panose="02020603050405020304" pitchFamily="18" charset="0"/>
              </a:rPr>
              <a:pPr fontAlgn="base">
                <a:spcBef>
                  <a:spcPct val="0"/>
                </a:spcBef>
                <a:spcAft>
                  <a:spcPct val="0"/>
                </a:spcAft>
              </a:pPr>
              <a:t>77</a:t>
            </a:fld>
            <a:endParaRPr kumimoji="1" lang="en-US" altLang="zh-TW">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944590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116632"/>
            <a:ext cx="8229600" cy="1143000"/>
          </a:xfrm>
        </p:spPr>
        <p:txBody>
          <a:bodyPr>
            <a:noAutofit/>
          </a:bodyPr>
          <a:lstStyle/>
          <a:p>
            <a:r>
              <a:rPr lang="en-US" altLang="zh-TW" sz="3600" b="1" dirty="0">
                <a:latin typeface="Times New Roman" panose="02020603050405020304" pitchFamily="18" charset="0"/>
                <a:ea typeface="標楷體" panose="03000509000000000000" pitchFamily="65" charset="-120"/>
                <a:cs typeface="Times New Roman" panose="02020603050405020304" pitchFamily="18" charset="0"/>
              </a:rPr>
              <a:t>Design 1: sensors in the buffering tank</a:t>
            </a:r>
            <a:endParaRPr lang="zh-TW" altLang="en-US" sz="3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矩形 6"/>
          <p:cNvSpPr/>
          <p:nvPr/>
        </p:nvSpPr>
        <p:spPr>
          <a:xfrm>
            <a:off x="2423592" y="2204864"/>
            <a:ext cx="2736304"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28" name="矩形 27"/>
          <p:cNvSpPr/>
          <p:nvPr/>
        </p:nvSpPr>
        <p:spPr>
          <a:xfrm rot="5400000">
            <a:off x="5094543" y="4408112"/>
            <a:ext cx="1190943" cy="562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31" name="矩形 30"/>
          <p:cNvSpPr/>
          <p:nvPr/>
        </p:nvSpPr>
        <p:spPr>
          <a:xfrm rot="5400000">
            <a:off x="4045793" y="4626534"/>
            <a:ext cx="1152129" cy="220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32" name="矩形 31"/>
          <p:cNvSpPr/>
          <p:nvPr/>
        </p:nvSpPr>
        <p:spPr>
          <a:xfrm>
            <a:off x="3333634" y="6021288"/>
            <a:ext cx="1356189" cy="344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Times New Roman" panose="02020603050405020304" pitchFamily="18" charset="0"/>
              <a:ea typeface="新細明體" panose="02020500000000000000" pitchFamily="18" charset="-120"/>
              <a:cs typeface="Times New Roman" panose="02020603050405020304" pitchFamily="18" charset="0"/>
            </a:endParaRPr>
          </a:p>
        </p:txBody>
      </p:sp>
      <p:grpSp>
        <p:nvGrpSpPr>
          <p:cNvPr id="4" name="群組 3"/>
          <p:cNvGrpSpPr/>
          <p:nvPr/>
        </p:nvGrpSpPr>
        <p:grpSpPr>
          <a:xfrm>
            <a:off x="1746655" y="1627473"/>
            <a:ext cx="5604091" cy="4827846"/>
            <a:chOff x="294899" y="1669180"/>
            <a:chExt cx="5604091" cy="4827846"/>
          </a:xfrm>
        </p:grpSpPr>
        <p:pic>
          <p:nvPicPr>
            <p:cNvPr id="3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94899" y="1669180"/>
              <a:ext cx="5604091" cy="4827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2487727" y="2096300"/>
              <a:ext cx="1220177" cy="751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kumimoji="1" lang="en-US" altLang="zh-TW" dirty="0">
                  <a:solidFill>
                    <a:prstClr val="white"/>
                  </a:solidFill>
                  <a:latin typeface="Times New Roman" panose="02020603050405020304" pitchFamily="18" charset="0"/>
                  <a:ea typeface="新細明體" panose="02020500000000000000" pitchFamily="18" charset="-120"/>
                  <a:cs typeface="Times New Roman" panose="02020603050405020304" pitchFamily="18" charset="0"/>
                </a:rPr>
                <a:t>Controller</a:t>
              </a:r>
              <a:endParaRPr kumimoji="1" lang="zh-TW" altLang="en-US" dirty="0">
                <a:solidFill>
                  <a:prstClr val="white"/>
                </a:solidFill>
                <a:latin typeface="Times New Roman" panose="02020603050405020304" pitchFamily="18" charset="0"/>
                <a:ea typeface="新細明體" panose="02020500000000000000" pitchFamily="18" charset="-120"/>
                <a:cs typeface="Times New Roman" panose="02020603050405020304" pitchFamily="18" charset="0"/>
              </a:endParaRPr>
            </a:p>
          </p:txBody>
        </p:sp>
        <p:cxnSp>
          <p:nvCxnSpPr>
            <p:cNvPr id="13" name="肘形接點 12"/>
            <p:cNvCxnSpPr>
              <a:cxnSpLocks/>
            </p:cNvCxnSpPr>
            <p:nvPr/>
          </p:nvCxnSpPr>
          <p:spPr>
            <a:xfrm rot="5400000">
              <a:off x="881060" y="4276958"/>
              <a:ext cx="3132999" cy="80336"/>
            </a:xfrm>
            <a:prstGeom prst="bentConnector3">
              <a:avLst>
                <a:gd name="adj1" fmla="val 50000"/>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肘形接點 15"/>
            <p:cNvCxnSpPr/>
            <p:nvPr/>
          </p:nvCxnSpPr>
          <p:spPr>
            <a:xfrm rot="10800000" flipV="1">
              <a:off x="1957153" y="2507200"/>
              <a:ext cx="508015" cy="3405119"/>
            </a:xfrm>
            <a:prstGeom prst="bentConnector2">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835696" y="5877273"/>
              <a:ext cx="288032" cy="48822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37" name="矩形 36"/>
            <p:cNvSpPr/>
            <p:nvPr/>
          </p:nvSpPr>
          <p:spPr>
            <a:xfrm>
              <a:off x="2267744" y="5877273"/>
              <a:ext cx="288032" cy="48822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41" name="文字方塊 40"/>
            <p:cNvSpPr txBox="1"/>
            <p:nvPr/>
          </p:nvSpPr>
          <p:spPr>
            <a:xfrm flipV="1">
              <a:off x="1789804" y="5126891"/>
              <a:ext cx="461665" cy="1128794"/>
            </a:xfrm>
            <a:prstGeom prst="rect">
              <a:avLst/>
            </a:prstGeom>
            <a:noFill/>
          </p:spPr>
          <p:txBody>
            <a:bodyPr vert="eaVert" wrap="square" rtlCol="0">
              <a:spAutoFit/>
            </a:bodyPr>
            <a:lstStyle/>
            <a:p>
              <a:pPr fontAlgn="base">
                <a:spcBef>
                  <a:spcPct val="0"/>
                </a:spcBef>
                <a:spcAft>
                  <a:spcPct val="0"/>
                </a:spcAft>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EC sensor</a:t>
              </a:r>
              <a:endPar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43" name="文字方塊 42"/>
            <p:cNvSpPr txBox="1"/>
            <p:nvPr/>
          </p:nvSpPr>
          <p:spPr>
            <a:xfrm flipV="1">
              <a:off x="2195973" y="5126891"/>
              <a:ext cx="461665" cy="1128794"/>
            </a:xfrm>
            <a:prstGeom prst="rect">
              <a:avLst/>
            </a:prstGeom>
            <a:noFill/>
          </p:spPr>
          <p:txBody>
            <a:bodyPr vert="eaVert" wrap="square" rtlCol="0">
              <a:spAutoFit/>
            </a:bodyPr>
            <a:lstStyle/>
            <a:p>
              <a:pPr fontAlgn="base">
                <a:spcBef>
                  <a:spcPct val="0"/>
                </a:spcBef>
                <a:spcAft>
                  <a:spcPct val="0"/>
                </a:spcAft>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pH</a:t>
              </a:r>
              <a:r>
                <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rPr>
                <a:t> </a:t>
              </a: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sensor</a:t>
              </a:r>
              <a:endPar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grpSp>
      <p:sp>
        <p:nvSpPr>
          <p:cNvPr id="5" name="矩形 4"/>
          <p:cNvSpPr/>
          <p:nvPr/>
        </p:nvSpPr>
        <p:spPr>
          <a:xfrm>
            <a:off x="8170130" y="4689034"/>
            <a:ext cx="1692079" cy="467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kumimoji="1" lang="en-US" altLang="zh-TW" sz="2000" dirty="0">
                <a:solidFill>
                  <a:prstClr val="white"/>
                </a:solidFill>
                <a:latin typeface="Times New Roman" panose="02020603050405020304" pitchFamily="18" charset="0"/>
                <a:ea typeface="新細明體" panose="02020500000000000000" pitchFamily="18" charset="-120"/>
                <a:cs typeface="Times New Roman" panose="02020603050405020304" pitchFamily="18" charset="0"/>
              </a:rPr>
              <a:t> fixed amount</a:t>
            </a:r>
            <a:endParaRPr kumimoji="1" lang="zh-TW" altLang="en-US" sz="2000" dirty="0">
              <a:solidFill>
                <a:prstClr val="white"/>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6" name="矩形 5">
            <a:extLst>
              <a:ext uri="{FF2B5EF4-FFF2-40B4-BE49-F238E27FC236}">
                <a16:creationId xmlns:a16="http://schemas.microsoft.com/office/drawing/2014/main" id="{A24BBEB8-45D5-4E17-AAF0-07D009705D79}"/>
              </a:ext>
            </a:extLst>
          </p:cNvPr>
          <p:cNvSpPr/>
          <p:nvPr/>
        </p:nvSpPr>
        <p:spPr>
          <a:xfrm>
            <a:off x="5546697" y="1573320"/>
            <a:ext cx="1678665" cy="369332"/>
          </a:xfrm>
          <a:prstGeom prst="rect">
            <a:avLst/>
          </a:prstGeom>
          <a:solidFill>
            <a:schemeClr val="bg1"/>
          </a:solidFill>
        </p:spPr>
        <p:txBody>
          <a:bodyPr wrap="none">
            <a:spAutoFit/>
          </a:bodyPr>
          <a:lstStyle/>
          <a:p>
            <a:pPr fontAlgn="base">
              <a:spcBef>
                <a:spcPct val="0"/>
              </a:spcBef>
              <a:spcAft>
                <a:spcPct val="0"/>
              </a:spcAft>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peristaltic pump</a:t>
            </a:r>
            <a:endPar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29" name="矩形 28">
            <a:extLst>
              <a:ext uri="{FF2B5EF4-FFF2-40B4-BE49-F238E27FC236}">
                <a16:creationId xmlns:a16="http://schemas.microsoft.com/office/drawing/2014/main" id="{B02A6CD2-3802-4B14-A643-1FF7ABE4FE33}"/>
              </a:ext>
            </a:extLst>
          </p:cNvPr>
          <p:cNvSpPr/>
          <p:nvPr/>
        </p:nvSpPr>
        <p:spPr>
          <a:xfrm>
            <a:off x="1532430" y="1838541"/>
            <a:ext cx="1579215" cy="369332"/>
          </a:xfrm>
          <a:prstGeom prst="rect">
            <a:avLst/>
          </a:prstGeom>
          <a:solidFill>
            <a:schemeClr val="bg1"/>
          </a:solidFill>
        </p:spPr>
        <p:txBody>
          <a:bodyPr wrap="none">
            <a:spAutoFit/>
          </a:bodyPr>
          <a:lstStyle/>
          <a:p>
            <a:pPr fontAlgn="base">
              <a:spcBef>
                <a:spcPct val="0"/>
              </a:spcBef>
              <a:spcAft>
                <a:spcPct val="0"/>
              </a:spcAft>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To growth area</a:t>
            </a:r>
            <a:endPar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30" name="矩形 29">
            <a:extLst>
              <a:ext uri="{FF2B5EF4-FFF2-40B4-BE49-F238E27FC236}">
                <a16:creationId xmlns:a16="http://schemas.microsoft.com/office/drawing/2014/main" id="{A7D82CFC-C425-462A-9383-6C0D14317D71}"/>
              </a:ext>
            </a:extLst>
          </p:cNvPr>
          <p:cNvSpPr/>
          <p:nvPr/>
        </p:nvSpPr>
        <p:spPr>
          <a:xfrm>
            <a:off x="2276438" y="5733256"/>
            <a:ext cx="988453" cy="523220"/>
          </a:xfrm>
          <a:prstGeom prst="rect">
            <a:avLst/>
          </a:prstGeom>
          <a:solidFill>
            <a:schemeClr val="bg1"/>
          </a:solidFill>
        </p:spPr>
        <p:txBody>
          <a:bodyPr wrap="square">
            <a:spAutoFit/>
          </a:bodyPr>
          <a:lstStyle/>
          <a:p>
            <a:pPr algn="ctr" fontAlgn="base">
              <a:spcBef>
                <a:spcPct val="0"/>
              </a:spcBef>
              <a:spcAft>
                <a:spcPct val="0"/>
              </a:spcAft>
            </a:pPr>
            <a:r>
              <a:rPr kumimoji="1" lang="en-US" altLang="zh-TW" sz="1200" dirty="0">
                <a:solidFill>
                  <a:prstClr val="black"/>
                </a:solidFill>
                <a:latin typeface="Times New Roman" panose="02020603050405020304" pitchFamily="18" charset="0"/>
                <a:ea typeface="標楷體" pitchFamily="65" charset="-120"/>
                <a:cs typeface="Times New Roman" panose="02020603050405020304" pitchFamily="18" charset="0"/>
              </a:rPr>
              <a:t>circulation </a:t>
            </a:r>
          </a:p>
          <a:p>
            <a:pPr algn="ctr" fontAlgn="base">
              <a:spcBef>
                <a:spcPct val="0"/>
              </a:spcBef>
              <a:spcAft>
                <a:spcPct val="0"/>
              </a:spcAft>
            </a:pPr>
            <a:r>
              <a:rPr kumimoji="1" lang="en-US" altLang="zh-TW" sz="1600" dirty="0">
                <a:solidFill>
                  <a:prstClr val="black"/>
                </a:solidFill>
                <a:latin typeface="Times New Roman" panose="02020603050405020304" pitchFamily="18" charset="0"/>
                <a:ea typeface="標楷體" pitchFamily="65" charset="-120"/>
                <a:cs typeface="Times New Roman" panose="02020603050405020304" pitchFamily="18" charset="0"/>
              </a:rPr>
              <a:t>pump</a:t>
            </a:r>
            <a:endParaRPr kumimoji="1" lang="zh-TW" altLang="en-US" sz="16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33" name="矩形 32">
            <a:extLst>
              <a:ext uri="{FF2B5EF4-FFF2-40B4-BE49-F238E27FC236}">
                <a16:creationId xmlns:a16="http://schemas.microsoft.com/office/drawing/2014/main" id="{5BA5A492-BA8D-42CE-89A2-61E7D823F7F7}"/>
              </a:ext>
            </a:extLst>
          </p:cNvPr>
          <p:cNvSpPr/>
          <p:nvPr/>
        </p:nvSpPr>
        <p:spPr>
          <a:xfrm rot="5633700">
            <a:off x="6644812" y="5415785"/>
            <a:ext cx="569387" cy="369332"/>
          </a:xfrm>
          <a:prstGeom prst="rect">
            <a:avLst/>
          </a:prstGeom>
          <a:solidFill>
            <a:schemeClr val="bg1"/>
          </a:solidFill>
        </p:spPr>
        <p:txBody>
          <a:bodyPr wrap="none">
            <a:spAutoFit/>
          </a:bodyPr>
          <a:lstStyle/>
          <a:p>
            <a:pPr fontAlgn="base">
              <a:spcBef>
                <a:spcPct val="0"/>
              </a:spcBef>
              <a:spcAft>
                <a:spcPct val="0"/>
              </a:spcAft>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acid</a:t>
            </a:r>
            <a:endPar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34" name="矩形 33">
            <a:extLst>
              <a:ext uri="{FF2B5EF4-FFF2-40B4-BE49-F238E27FC236}">
                <a16:creationId xmlns:a16="http://schemas.microsoft.com/office/drawing/2014/main" id="{727C7D89-5C21-46DE-9E83-2019DF35C063}"/>
              </a:ext>
            </a:extLst>
          </p:cNvPr>
          <p:cNvSpPr/>
          <p:nvPr/>
        </p:nvSpPr>
        <p:spPr>
          <a:xfrm rot="5400000">
            <a:off x="5426065" y="5370182"/>
            <a:ext cx="1185004" cy="369332"/>
          </a:xfrm>
          <a:prstGeom prst="rect">
            <a:avLst/>
          </a:prstGeom>
          <a:solidFill>
            <a:schemeClr val="bg1"/>
          </a:solidFill>
        </p:spPr>
        <p:txBody>
          <a:bodyPr wrap="none">
            <a:spAutoFit/>
          </a:bodyPr>
          <a:lstStyle/>
          <a:p>
            <a:pPr fontAlgn="base">
              <a:spcBef>
                <a:spcPct val="0"/>
              </a:spcBef>
              <a:spcAft>
                <a:spcPct val="0"/>
              </a:spcAft>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A solution</a:t>
            </a:r>
            <a:endPar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36" name="矩形 35">
            <a:extLst>
              <a:ext uri="{FF2B5EF4-FFF2-40B4-BE49-F238E27FC236}">
                <a16:creationId xmlns:a16="http://schemas.microsoft.com/office/drawing/2014/main" id="{ADF62043-A726-463F-90FD-6C85E9632E21}"/>
              </a:ext>
            </a:extLst>
          </p:cNvPr>
          <p:cNvSpPr/>
          <p:nvPr/>
        </p:nvSpPr>
        <p:spPr>
          <a:xfrm rot="5400000">
            <a:off x="5891439" y="5415785"/>
            <a:ext cx="1140056" cy="369332"/>
          </a:xfrm>
          <a:prstGeom prst="rect">
            <a:avLst/>
          </a:prstGeom>
          <a:solidFill>
            <a:schemeClr val="bg1"/>
          </a:solidFill>
        </p:spPr>
        <p:txBody>
          <a:bodyPr wrap="none">
            <a:spAutoFit/>
          </a:bodyPr>
          <a:lstStyle/>
          <a:p>
            <a:pPr fontAlgn="base">
              <a:spcBef>
                <a:spcPct val="0"/>
              </a:spcBef>
              <a:spcAft>
                <a:spcPct val="0"/>
              </a:spcAft>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B solution</a:t>
            </a:r>
            <a:endPar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38" name="矩形 37">
            <a:extLst>
              <a:ext uri="{FF2B5EF4-FFF2-40B4-BE49-F238E27FC236}">
                <a16:creationId xmlns:a16="http://schemas.microsoft.com/office/drawing/2014/main" id="{2DDABCE3-EAB3-426A-A30B-EA2BEDBBCEDD}"/>
              </a:ext>
            </a:extLst>
          </p:cNvPr>
          <p:cNvSpPr/>
          <p:nvPr/>
        </p:nvSpPr>
        <p:spPr>
          <a:xfrm>
            <a:off x="8173666" y="2339587"/>
            <a:ext cx="1678665" cy="369332"/>
          </a:xfrm>
          <a:prstGeom prst="rect">
            <a:avLst/>
          </a:prstGeom>
          <a:solidFill>
            <a:schemeClr val="bg1"/>
          </a:solidFill>
        </p:spPr>
        <p:txBody>
          <a:bodyPr wrap="none">
            <a:spAutoFit/>
          </a:bodyPr>
          <a:lstStyle/>
          <a:p>
            <a:pPr fontAlgn="base">
              <a:spcBef>
                <a:spcPct val="0"/>
              </a:spcBef>
              <a:spcAft>
                <a:spcPct val="0"/>
              </a:spcAft>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peristaltic pump</a:t>
            </a:r>
            <a:endPar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pic>
        <p:nvPicPr>
          <p:cNvPr id="1026" name="Picture 2" descr="https://gss0.baidu.com/9fo3dSag_xI4khGko9WTAnF6hhy/zhidao/wh%3D600%2C800/sign=710c3b91f536afc30e5937638329c7fc/4034970a304e251fe78992a9a586c9177f3e5360.jpg">
            <a:extLst>
              <a:ext uri="{FF2B5EF4-FFF2-40B4-BE49-F238E27FC236}">
                <a16:creationId xmlns:a16="http://schemas.microsoft.com/office/drawing/2014/main" id="{25B01094-FB14-48EC-9CF7-80A6375C365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14736" y="2852936"/>
            <a:ext cx="1905000" cy="158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33436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24000" y="197768"/>
            <a:ext cx="9144000" cy="638944"/>
          </a:xfrm>
        </p:spPr>
        <p:txBody>
          <a:bodyPr>
            <a:normAutofit fontScale="90000"/>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Design 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3600" dirty="0">
                <a:latin typeface="Times New Roman" panose="02020603050405020304" pitchFamily="18" charset="0"/>
                <a:ea typeface="標楷體" panose="03000509000000000000" pitchFamily="65" charset="-120"/>
                <a:cs typeface="Times New Roman" panose="02020603050405020304" pitchFamily="18" charset="0"/>
              </a:rPr>
              <a:t>Sensors not in the buffering tank</a:t>
            </a:r>
            <a:endParaRPr lang="zh-TW" altLang="en-US" dirty="0">
              <a:solidFill>
                <a:srgbClr val="FF0000"/>
              </a:solidFill>
              <a:latin typeface="Times New Roman" panose="02020603050405020304" pitchFamily="18" charset="0"/>
              <a:cs typeface="Times New Roman" panose="02020603050405020304" pitchFamily="18" charset="0"/>
            </a:endParaRPr>
          </a:p>
        </p:txBody>
      </p:sp>
      <p:pic>
        <p:nvPicPr>
          <p:cNvPr id="3" name="圖片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43672" y="1171598"/>
            <a:ext cx="5976664" cy="5641778"/>
          </a:xfrm>
          <a:prstGeom prst="rect">
            <a:avLst/>
          </a:prstGeom>
        </p:spPr>
      </p:pic>
    </p:spTree>
    <p:extLst>
      <p:ext uri="{BB962C8B-B14F-4D97-AF65-F5344CB8AC3E}">
        <p14:creationId xmlns:p14="http://schemas.microsoft.com/office/powerpoint/2010/main" val="245586596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Materials and Device</a:t>
            </a:r>
            <a:endParaRPr lang="zh-TW" altLang="en-US" dirty="0">
              <a:latin typeface="Times New Roman" panose="02020603050405020304" pitchFamily="18" charset="0"/>
              <a:cs typeface="Times New Roman" panose="02020603050405020304" pitchFamily="18" charset="0"/>
            </a:endParaRPr>
          </a:p>
        </p:txBody>
      </p:sp>
      <p:pic>
        <p:nvPicPr>
          <p:cNvPr id="5" name="圖片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68622" y="1587156"/>
            <a:ext cx="6423925" cy="4171602"/>
          </a:xfrm>
          <a:prstGeom prst="rect">
            <a:avLst/>
          </a:prstGeom>
        </p:spPr>
      </p:pic>
      <p:sp>
        <p:nvSpPr>
          <p:cNvPr id="6" name="矩形 5"/>
          <p:cNvSpPr/>
          <p:nvPr/>
        </p:nvSpPr>
        <p:spPr>
          <a:xfrm>
            <a:off x="7032105" y="3789040"/>
            <a:ext cx="2018501" cy="369332"/>
          </a:xfrm>
          <a:prstGeom prst="rect">
            <a:avLst/>
          </a:prstGeom>
          <a:solidFill>
            <a:schemeClr val="bg1"/>
          </a:solidFill>
        </p:spPr>
        <p:txBody>
          <a:bodyPr wrap="none">
            <a:spAutoFit/>
          </a:bodyPr>
          <a:lstStyle/>
          <a:p>
            <a:pPr fontAlgn="base">
              <a:spcBef>
                <a:spcPct val="0"/>
              </a:spcBef>
              <a:spcAft>
                <a:spcPct val="0"/>
              </a:spcAft>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Mag. mixer/blender</a:t>
            </a:r>
            <a:endPar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7" name="矩形 6"/>
          <p:cNvSpPr/>
          <p:nvPr/>
        </p:nvSpPr>
        <p:spPr>
          <a:xfrm>
            <a:off x="5311170" y="1916832"/>
            <a:ext cx="1163524" cy="369332"/>
          </a:xfrm>
          <a:prstGeom prst="rect">
            <a:avLst/>
          </a:prstGeom>
          <a:solidFill>
            <a:schemeClr val="bg1"/>
          </a:solidFill>
        </p:spPr>
        <p:txBody>
          <a:bodyPr wrap="none">
            <a:spAutoFit/>
          </a:bodyPr>
          <a:lstStyle/>
          <a:p>
            <a:pPr fontAlgn="base">
              <a:spcBef>
                <a:spcPct val="0"/>
              </a:spcBef>
              <a:spcAft>
                <a:spcPct val="0"/>
              </a:spcAft>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5 L</a:t>
            </a:r>
            <a:r>
              <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rPr>
              <a:t> </a:t>
            </a: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bucket</a:t>
            </a:r>
            <a:endPar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8" name="矩形 7"/>
          <p:cNvSpPr/>
          <p:nvPr/>
        </p:nvSpPr>
        <p:spPr>
          <a:xfrm>
            <a:off x="8163183" y="3279231"/>
            <a:ext cx="1511952" cy="369332"/>
          </a:xfrm>
          <a:prstGeom prst="rect">
            <a:avLst/>
          </a:prstGeom>
          <a:solidFill>
            <a:schemeClr val="bg1"/>
          </a:solidFill>
        </p:spPr>
        <p:txBody>
          <a:bodyPr wrap="none">
            <a:spAutoFit/>
          </a:bodyPr>
          <a:lstStyle/>
          <a:p>
            <a:pPr fontAlgn="base">
              <a:spcBef>
                <a:spcPct val="0"/>
              </a:spcBef>
              <a:spcAft>
                <a:spcPct val="0"/>
              </a:spcAft>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Micro balance</a:t>
            </a:r>
            <a:endPar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9" name="矩形 8"/>
          <p:cNvSpPr/>
          <p:nvPr/>
        </p:nvSpPr>
        <p:spPr>
          <a:xfrm>
            <a:off x="3359696" y="2852936"/>
            <a:ext cx="1120820" cy="369332"/>
          </a:xfrm>
          <a:prstGeom prst="rect">
            <a:avLst/>
          </a:prstGeom>
          <a:solidFill>
            <a:schemeClr val="bg1"/>
          </a:solidFill>
        </p:spPr>
        <p:txBody>
          <a:bodyPr wrap="none">
            <a:spAutoFit/>
          </a:bodyPr>
          <a:lstStyle/>
          <a:p>
            <a:pPr fontAlgn="base">
              <a:spcBef>
                <a:spcPct val="0"/>
              </a:spcBef>
              <a:spcAft>
                <a:spcPct val="0"/>
              </a:spcAft>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Fertilizers</a:t>
            </a:r>
            <a:endPar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10" name="矩形圖說文字 9"/>
          <p:cNvSpPr/>
          <p:nvPr/>
        </p:nvSpPr>
        <p:spPr>
          <a:xfrm>
            <a:off x="6112480" y="4766788"/>
            <a:ext cx="1296144" cy="504056"/>
          </a:xfrm>
          <a:prstGeom prst="wedgeRectCallout">
            <a:avLst>
              <a:gd name="adj1" fmla="val -30959"/>
              <a:gd name="adj2" fmla="val -8867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kumimoji="1"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Stir bar</a:t>
            </a:r>
            <a:endParaRPr kumimoji="1"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96773562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917444"/>
            <a:ext cx="8553450" cy="5836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3" name="標題 1"/>
          <p:cNvSpPr>
            <a:spLocks noGrp="1"/>
          </p:cNvSpPr>
          <p:nvPr>
            <p:ph type="title"/>
          </p:nvPr>
        </p:nvSpPr>
        <p:spPr>
          <a:xfrm>
            <a:off x="1981200" y="115888"/>
            <a:ext cx="8229600" cy="850900"/>
          </a:xfrm>
        </p:spPr>
        <p:txBody>
          <a:bodyPr>
            <a:norm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Two water levels to control EC</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2884" name="投影片編號版面配置區 15"/>
          <p:cNvSpPr>
            <a:spLocks noGrp="1"/>
          </p:cNvSpPr>
          <p:nvPr>
            <p:ph type="sldNum" sz="quarter" idx="12"/>
          </p:nvPr>
        </p:nvSpPr>
        <p:spPr bwMode="auto">
          <a:xfrm>
            <a:off x="8401050" y="6400800"/>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新細明體" charset="-120"/>
              </a:defRPr>
            </a:lvl1pPr>
            <a:lvl2pPr marL="742950" indent="-285750">
              <a:defRPr>
                <a:solidFill>
                  <a:schemeClr val="tx1"/>
                </a:solidFill>
                <a:latin typeface="Calibri" pitchFamily="34" charset="0"/>
                <a:ea typeface="新細明體" charset="-120"/>
              </a:defRPr>
            </a:lvl2pPr>
            <a:lvl3pPr marL="1143000" indent="-228600">
              <a:defRPr>
                <a:solidFill>
                  <a:schemeClr val="tx1"/>
                </a:solidFill>
                <a:latin typeface="Calibri" pitchFamily="34" charset="0"/>
                <a:ea typeface="新細明體" charset="-120"/>
              </a:defRPr>
            </a:lvl3pPr>
            <a:lvl4pPr marL="1600200" indent="-228600">
              <a:defRPr>
                <a:solidFill>
                  <a:schemeClr val="tx1"/>
                </a:solidFill>
                <a:latin typeface="Calibri" pitchFamily="34" charset="0"/>
                <a:ea typeface="新細明體" charset="-120"/>
              </a:defRPr>
            </a:lvl4pPr>
            <a:lvl5pPr marL="2057400" indent="-228600">
              <a:defRPr>
                <a:solidFill>
                  <a:schemeClr val="tx1"/>
                </a:solidFill>
                <a:latin typeface="Calibri" pitchFamily="34" charset="0"/>
                <a:ea typeface="新細明體" charset="-120"/>
              </a:defRPr>
            </a:lvl5pPr>
            <a:lvl6pPr marL="2514600" indent="-228600" fontAlgn="base">
              <a:spcBef>
                <a:spcPct val="0"/>
              </a:spcBef>
              <a:spcAft>
                <a:spcPct val="0"/>
              </a:spcAft>
              <a:defRPr>
                <a:solidFill>
                  <a:schemeClr val="tx1"/>
                </a:solidFill>
                <a:latin typeface="Calibri" pitchFamily="34" charset="0"/>
                <a:ea typeface="新細明體" charset="-120"/>
              </a:defRPr>
            </a:lvl6pPr>
            <a:lvl7pPr marL="2971800" indent="-228600" fontAlgn="base">
              <a:spcBef>
                <a:spcPct val="0"/>
              </a:spcBef>
              <a:spcAft>
                <a:spcPct val="0"/>
              </a:spcAft>
              <a:defRPr>
                <a:solidFill>
                  <a:schemeClr val="tx1"/>
                </a:solidFill>
                <a:latin typeface="Calibri" pitchFamily="34" charset="0"/>
                <a:ea typeface="新細明體" charset="-120"/>
              </a:defRPr>
            </a:lvl7pPr>
            <a:lvl8pPr marL="3429000" indent="-228600" fontAlgn="base">
              <a:spcBef>
                <a:spcPct val="0"/>
              </a:spcBef>
              <a:spcAft>
                <a:spcPct val="0"/>
              </a:spcAft>
              <a:defRPr>
                <a:solidFill>
                  <a:schemeClr val="tx1"/>
                </a:solidFill>
                <a:latin typeface="Calibri" pitchFamily="34" charset="0"/>
                <a:ea typeface="新細明體" charset="-120"/>
              </a:defRPr>
            </a:lvl8pPr>
            <a:lvl9pPr marL="3886200" indent="-228600" fontAlgn="base">
              <a:spcBef>
                <a:spcPct val="0"/>
              </a:spcBef>
              <a:spcAft>
                <a:spcPct val="0"/>
              </a:spcAft>
              <a:defRPr>
                <a:solidFill>
                  <a:schemeClr val="tx1"/>
                </a:solidFill>
                <a:latin typeface="Calibri" pitchFamily="34" charset="0"/>
                <a:ea typeface="新細明體" charset="-120"/>
              </a:defRPr>
            </a:lvl9pPr>
          </a:lstStyle>
          <a:p>
            <a:pPr fontAlgn="base">
              <a:spcBef>
                <a:spcPct val="0"/>
              </a:spcBef>
              <a:spcAft>
                <a:spcPct val="0"/>
              </a:spcAft>
            </a:pPr>
            <a:fld id="{29C3534B-4FF2-4804-98C1-FCC29E5FC3BE}" type="slidenum">
              <a:rPr kumimoji="1" lang="zh-TW" altLang="en-US">
                <a:solidFill>
                  <a:srgbClr val="000000"/>
                </a:solidFill>
              </a:rPr>
              <a:pPr fontAlgn="base">
                <a:spcBef>
                  <a:spcPct val="0"/>
                </a:spcBef>
                <a:spcAft>
                  <a:spcPct val="0"/>
                </a:spcAft>
              </a:pPr>
              <a:t>80</a:t>
            </a:fld>
            <a:endParaRPr kumimoji="1" lang="en-US" altLang="zh-TW">
              <a:solidFill>
                <a:srgbClr val="000000"/>
              </a:solidFill>
            </a:endParaRPr>
          </a:p>
        </p:txBody>
      </p:sp>
    </p:spTree>
    <p:extLst>
      <p:ext uri="{BB962C8B-B14F-4D97-AF65-F5344CB8AC3E}">
        <p14:creationId xmlns:p14="http://schemas.microsoft.com/office/powerpoint/2010/main" val="89047344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normAutofit fontScale="92500" lnSpcReduction="10000"/>
          </a:bodyPr>
          <a:lstStyle/>
          <a:p>
            <a:pPr fontAlgn="base">
              <a:spcBef>
                <a:spcPct val="0"/>
              </a:spcBef>
              <a:spcAft>
                <a:spcPct val="0"/>
              </a:spcAft>
            </a:pPr>
            <a:fld id="{E1147AC2-09A9-4061-AFE5-81CD77CECD4B}" type="slidenum">
              <a:rPr kumimoji="1" lang="zh-TW" altLang="en-US">
                <a:solidFill>
                  <a:prstClr val="black">
                    <a:tint val="75000"/>
                  </a:prstClr>
                </a:solidFill>
                <a:latin typeface="Arial" charset="0"/>
                <a:ea typeface="標楷體" pitchFamily="65" charset="-120"/>
              </a:rPr>
              <a:pPr fontAlgn="base">
                <a:spcBef>
                  <a:spcPct val="0"/>
                </a:spcBef>
                <a:spcAft>
                  <a:spcPct val="0"/>
                </a:spcAft>
              </a:pPr>
              <a:t>81</a:t>
            </a:fld>
            <a:endParaRPr kumimoji="1" lang="zh-TW" altLang="en-US">
              <a:solidFill>
                <a:prstClr val="black">
                  <a:tint val="75000"/>
                </a:prstClr>
              </a:solidFill>
              <a:latin typeface="Arial" charset="0"/>
              <a:ea typeface="標楷體" pitchFamily="65" charset="-120"/>
            </a:endParaRPr>
          </a:p>
        </p:txBody>
      </p:sp>
      <p:pic>
        <p:nvPicPr>
          <p:cNvPr id="5" name="Picture 3" descr="C:\Users\HANK\Desktop\太平洋PPT\IMG_230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67608" y="620688"/>
            <a:ext cx="8100392" cy="60486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橢圓 5"/>
          <p:cNvSpPr/>
          <p:nvPr/>
        </p:nvSpPr>
        <p:spPr>
          <a:xfrm>
            <a:off x="4079776" y="2996952"/>
            <a:ext cx="288032" cy="288032"/>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cxnSp>
        <p:nvCxnSpPr>
          <p:cNvPr id="8" name="直線單箭頭接點 7"/>
          <p:cNvCxnSpPr>
            <a:stCxn id="6" idx="2"/>
            <a:endCxn id="14" idx="3"/>
          </p:cNvCxnSpPr>
          <p:nvPr/>
        </p:nvCxnSpPr>
        <p:spPr>
          <a:xfrm flipH="1" flipV="1">
            <a:off x="2634668" y="2126982"/>
            <a:ext cx="1445109" cy="1013987"/>
          </a:xfrm>
          <a:prstGeom prst="straightConnector1">
            <a:avLst/>
          </a:prstGeom>
          <a:ln w="539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7356138" y="4427240"/>
            <a:ext cx="2520280" cy="1323439"/>
          </a:xfrm>
          <a:prstGeom prst="rect">
            <a:avLst/>
          </a:prstGeom>
          <a:noFill/>
        </p:spPr>
        <p:txBody>
          <a:bodyPr wrap="square" rtlCol="0">
            <a:spAutoFit/>
          </a:bodyPr>
          <a:lstStyle/>
          <a:p>
            <a:pPr fontAlgn="base">
              <a:spcBef>
                <a:spcPct val="0"/>
              </a:spcBef>
              <a:spcAft>
                <a:spcPct val="0"/>
              </a:spcAft>
            </a:pPr>
            <a:r>
              <a:rPr kumimoji="1" lang="en-US" altLang="zh-TW" sz="4000" b="1" dirty="0">
                <a:solidFill>
                  <a:prstClr val="black"/>
                </a:solidFill>
                <a:latin typeface="Arial" charset="0"/>
                <a:ea typeface="標楷體" pitchFamily="65" charset="-120"/>
              </a:rPr>
              <a:t>Control box</a:t>
            </a:r>
            <a:endParaRPr kumimoji="1" lang="zh-TW" altLang="en-US" sz="4000" b="1" dirty="0">
              <a:solidFill>
                <a:prstClr val="black"/>
              </a:solidFill>
              <a:latin typeface="Arial" charset="0"/>
              <a:ea typeface="標楷體" pitchFamily="65" charset="-120"/>
            </a:endParaRPr>
          </a:p>
        </p:txBody>
      </p:sp>
      <p:sp>
        <p:nvSpPr>
          <p:cNvPr id="14" name="文字方塊 13"/>
          <p:cNvSpPr txBox="1"/>
          <p:nvPr/>
        </p:nvSpPr>
        <p:spPr>
          <a:xfrm>
            <a:off x="1626555" y="1773038"/>
            <a:ext cx="1008112" cy="707886"/>
          </a:xfrm>
          <a:prstGeom prst="rect">
            <a:avLst/>
          </a:prstGeom>
          <a:noFill/>
        </p:spPr>
        <p:txBody>
          <a:bodyPr wrap="square" rtlCol="0">
            <a:spAutoFit/>
          </a:bodyPr>
          <a:lstStyle/>
          <a:p>
            <a:pPr fontAlgn="base">
              <a:spcBef>
                <a:spcPct val="0"/>
              </a:spcBef>
              <a:spcAft>
                <a:spcPct val="0"/>
              </a:spcAft>
            </a:pPr>
            <a:r>
              <a:rPr kumimoji="1" lang="en-US" altLang="zh-TW" sz="2000" b="1" dirty="0">
                <a:solidFill>
                  <a:prstClr val="black"/>
                </a:solidFill>
                <a:latin typeface="Arial" charset="0"/>
                <a:ea typeface="標楷體" pitchFamily="65" charset="-120"/>
              </a:rPr>
              <a:t>Touch screen</a:t>
            </a:r>
            <a:endParaRPr kumimoji="1" lang="zh-TW" altLang="en-US" sz="2000" b="1" dirty="0">
              <a:solidFill>
                <a:prstClr val="black"/>
              </a:solidFill>
              <a:latin typeface="Arial" charset="0"/>
              <a:ea typeface="標楷體" pitchFamily="65" charset="-120"/>
            </a:endParaRPr>
          </a:p>
        </p:txBody>
      </p:sp>
      <p:pic>
        <p:nvPicPr>
          <p:cNvPr id="23" name="Picture 5" descr="C:\Users\HANK\Desktop\太平洋PPT\IMG_231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95600" y="157130"/>
            <a:ext cx="4557616" cy="32759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 name="Picture 6" descr="C:\Users\HANK\Desktop\太平洋PPT\IMG_231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31506" y="3118128"/>
            <a:ext cx="4464495" cy="33569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96556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81200" y="274639"/>
            <a:ext cx="8229600" cy="850106"/>
          </a:xfrm>
        </p:spPr>
        <p:txBody>
          <a:bodyPr>
            <a:normAutofit/>
          </a:bodyPr>
          <a:lstStyle/>
          <a:p>
            <a:r>
              <a:rPr lang="en-US" altLang="zh-TW" dirty="0">
                <a:latin typeface="Times New Roman" pitchFamily="18" charset="0"/>
                <a:ea typeface="標楷體" pitchFamily="65" charset="-120"/>
                <a:cs typeface="Times New Roman" pitchFamily="18" charset="0"/>
              </a:rPr>
              <a:t>Example of a pH, EC control Box</a:t>
            </a:r>
            <a:endParaRPr lang="zh-TW" altLang="en-US" dirty="0">
              <a:latin typeface="Times New Roman" pitchFamily="18" charset="0"/>
              <a:ea typeface="標楷體" pitchFamily="65" charset="-120"/>
              <a:cs typeface="Times New Roman" pitchFamily="18" charset="0"/>
            </a:endParaRPr>
          </a:p>
        </p:txBody>
      </p:sp>
      <p:pic>
        <p:nvPicPr>
          <p:cNvPr id="10242" name="Picture 2" descr="F:\PF_Photos\NTU_PF_Photo\相關設備\DSC_491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96901" y="1231013"/>
            <a:ext cx="8133907" cy="562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92705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9990" y="298376"/>
            <a:ext cx="10972800" cy="1143000"/>
          </a:xfrm>
        </p:spPr>
        <p:txBody>
          <a:bodyPr>
            <a:normAutofit/>
          </a:bodyPr>
          <a:lstStyle/>
          <a:p>
            <a:pPr algn="l"/>
            <a:r>
              <a:rPr lang="en-US" altLang="zh-TW" sz="5000" b="1" dirty="0"/>
              <a:t>Concentrated Tanks</a:t>
            </a:r>
            <a:endParaRPr lang="zh-TW" altLang="en-US" sz="5000" b="1" dirty="0"/>
          </a:p>
        </p:txBody>
      </p:sp>
      <p:sp>
        <p:nvSpPr>
          <p:cNvPr id="3" name="投影片編號版面配置區 2"/>
          <p:cNvSpPr>
            <a:spLocks noGrp="1"/>
          </p:cNvSpPr>
          <p:nvPr>
            <p:ph type="sldNum" sz="quarter" idx="12"/>
          </p:nvPr>
        </p:nvSpPr>
        <p:spPr/>
        <p:txBody>
          <a:bodyPr>
            <a:normAutofit fontScale="92500" lnSpcReduction="10000"/>
          </a:bodyPr>
          <a:lstStyle/>
          <a:p>
            <a:pPr fontAlgn="base">
              <a:spcBef>
                <a:spcPct val="0"/>
              </a:spcBef>
              <a:spcAft>
                <a:spcPct val="0"/>
              </a:spcAft>
            </a:pPr>
            <a:fld id="{E1147AC2-09A9-4061-AFE5-81CD77CECD4B}" type="slidenum">
              <a:rPr kumimoji="1" lang="zh-TW" altLang="en-US">
                <a:solidFill>
                  <a:prstClr val="black">
                    <a:tint val="75000"/>
                  </a:prstClr>
                </a:solidFill>
                <a:latin typeface="Arial" charset="0"/>
                <a:ea typeface="標楷體" pitchFamily="65" charset="-120"/>
              </a:rPr>
              <a:pPr fontAlgn="base">
                <a:spcBef>
                  <a:spcPct val="0"/>
                </a:spcBef>
                <a:spcAft>
                  <a:spcPct val="0"/>
                </a:spcAft>
              </a:pPr>
              <a:t>83</a:t>
            </a:fld>
            <a:endParaRPr kumimoji="1" lang="zh-TW" altLang="en-US">
              <a:solidFill>
                <a:prstClr val="black">
                  <a:tint val="75000"/>
                </a:prstClr>
              </a:solidFill>
              <a:latin typeface="Arial" charset="0"/>
              <a:ea typeface="標楷體" pitchFamily="65" charset="-120"/>
            </a:endParaRPr>
          </a:p>
        </p:txBody>
      </p:sp>
      <p:sp>
        <p:nvSpPr>
          <p:cNvPr id="4" name="內容版面配置區 3"/>
          <p:cNvSpPr>
            <a:spLocks noGrp="1"/>
          </p:cNvSpPr>
          <p:nvPr>
            <p:ph sz="quarter" idx="1"/>
          </p:nvPr>
        </p:nvSpPr>
        <p:spPr>
          <a:xfrm>
            <a:off x="1275907" y="1594520"/>
            <a:ext cx="4244029" cy="1143000"/>
          </a:xfrm>
        </p:spPr>
        <p:txBody>
          <a:bodyPr>
            <a:normAutofit/>
          </a:bodyPr>
          <a:lstStyle/>
          <a:p>
            <a:pPr marL="0" indent="0">
              <a:buNone/>
            </a:pPr>
            <a:r>
              <a:rPr lang="en-US" altLang="zh-TW" sz="2800" b="1" dirty="0"/>
              <a:t>30</a:t>
            </a:r>
            <a:r>
              <a:rPr lang="zh-TW" altLang="en-US" sz="2800" b="1" dirty="0"/>
              <a:t> </a:t>
            </a:r>
            <a:r>
              <a:rPr lang="en-US" altLang="zh-TW" sz="2800" b="1" dirty="0"/>
              <a:t>L</a:t>
            </a:r>
            <a:r>
              <a:rPr lang="zh-TW" altLang="en-US" sz="2800" b="1" dirty="0"/>
              <a:t> </a:t>
            </a:r>
            <a:r>
              <a:rPr lang="en-US" altLang="zh-TW" sz="2800" b="1" dirty="0"/>
              <a:t>PE</a:t>
            </a:r>
            <a:r>
              <a:rPr lang="zh-TW" altLang="en-US" sz="2800" b="1" dirty="0"/>
              <a:t> </a:t>
            </a:r>
            <a:r>
              <a:rPr lang="en-US" altLang="zh-TW" sz="2800" b="1" dirty="0"/>
              <a:t>buckets/tanks for concentrated A, B solutions</a:t>
            </a:r>
          </a:p>
          <a:p>
            <a:pPr marL="0" indent="0">
              <a:buNone/>
            </a:pPr>
            <a:endParaRPr lang="zh-TW" altLang="en-US" sz="2800" dirty="0"/>
          </a:p>
        </p:txBody>
      </p:sp>
      <p:pic>
        <p:nvPicPr>
          <p:cNvPr id="6" name="Picture 3" descr="C:\Users\HANK\Desktop\太平洋PPT\IMG_223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63952" y="2808"/>
            <a:ext cx="51435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C:\Users\HANK\Desktop\太平洋PPT\IMG_230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03512" y="3140968"/>
            <a:ext cx="4680520" cy="3510390"/>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p:cNvSpPr txBox="1"/>
          <p:nvPr/>
        </p:nvSpPr>
        <p:spPr>
          <a:xfrm>
            <a:off x="3855852" y="3585225"/>
            <a:ext cx="2304256" cy="553998"/>
          </a:xfrm>
          <a:prstGeom prst="rect">
            <a:avLst/>
          </a:prstGeom>
          <a:noFill/>
        </p:spPr>
        <p:txBody>
          <a:bodyPr wrap="square" rtlCol="0">
            <a:spAutoFit/>
          </a:bodyPr>
          <a:lstStyle/>
          <a:p>
            <a:pPr fontAlgn="base">
              <a:spcBef>
                <a:spcPct val="0"/>
              </a:spcBef>
              <a:spcAft>
                <a:spcPct val="0"/>
              </a:spcAft>
            </a:pPr>
            <a:r>
              <a:rPr kumimoji="1" lang="en-US" altLang="zh-TW" sz="3000" b="1" dirty="0">
                <a:solidFill>
                  <a:prstClr val="black"/>
                </a:solidFill>
                <a:latin typeface="Arial" charset="0"/>
                <a:ea typeface="標楷體" pitchFamily="65" charset="-120"/>
              </a:rPr>
              <a:t>Float valve</a:t>
            </a:r>
            <a:endParaRPr kumimoji="1" lang="zh-TW" altLang="en-US" sz="3000" b="1" dirty="0">
              <a:solidFill>
                <a:prstClr val="black"/>
              </a:solidFill>
              <a:latin typeface="Arial" charset="0"/>
              <a:ea typeface="標楷體" pitchFamily="65" charset="-120"/>
            </a:endParaRPr>
          </a:p>
        </p:txBody>
      </p:sp>
    </p:spTree>
    <p:extLst>
      <p:ext uri="{BB962C8B-B14F-4D97-AF65-F5344CB8AC3E}">
        <p14:creationId xmlns:p14="http://schemas.microsoft.com/office/powerpoint/2010/main" val="105496168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l"/>
            <a:r>
              <a:rPr lang="en-US" altLang="zh-TW" sz="5000" b="1" dirty="0"/>
              <a:t>Mixing tank</a:t>
            </a:r>
            <a:endParaRPr lang="zh-TW" altLang="en-US" sz="5000" b="1" dirty="0"/>
          </a:p>
        </p:txBody>
      </p:sp>
      <p:sp>
        <p:nvSpPr>
          <p:cNvPr id="3" name="投影片編號版面配置區 2"/>
          <p:cNvSpPr>
            <a:spLocks noGrp="1"/>
          </p:cNvSpPr>
          <p:nvPr>
            <p:ph type="sldNum" sz="quarter" idx="12"/>
          </p:nvPr>
        </p:nvSpPr>
        <p:spPr/>
        <p:txBody>
          <a:bodyPr>
            <a:normAutofit fontScale="92500" lnSpcReduction="10000"/>
          </a:bodyPr>
          <a:lstStyle/>
          <a:p>
            <a:pPr fontAlgn="base">
              <a:spcBef>
                <a:spcPct val="0"/>
              </a:spcBef>
              <a:spcAft>
                <a:spcPct val="0"/>
              </a:spcAft>
            </a:pPr>
            <a:fld id="{E1147AC2-09A9-4061-AFE5-81CD77CECD4B}" type="slidenum">
              <a:rPr kumimoji="1" lang="zh-TW" altLang="en-US">
                <a:solidFill>
                  <a:prstClr val="black">
                    <a:tint val="75000"/>
                  </a:prstClr>
                </a:solidFill>
                <a:latin typeface="Arial" charset="0"/>
                <a:ea typeface="標楷體" pitchFamily="65" charset="-120"/>
              </a:rPr>
              <a:pPr fontAlgn="base">
                <a:spcBef>
                  <a:spcPct val="0"/>
                </a:spcBef>
                <a:spcAft>
                  <a:spcPct val="0"/>
                </a:spcAft>
              </a:pPr>
              <a:t>84</a:t>
            </a:fld>
            <a:endParaRPr kumimoji="1" lang="zh-TW" altLang="en-US">
              <a:solidFill>
                <a:prstClr val="black">
                  <a:tint val="75000"/>
                </a:prstClr>
              </a:solidFill>
              <a:latin typeface="Arial" charset="0"/>
              <a:ea typeface="標楷體" pitchFamily="65" charset="-120"/>
            </a:endParaRPr>
          </a:p>
        </p:txBody>
      </p:sp>
      <p:pic>
        <p:nvPicPr>
          <p:cNvPr id="6" name="Picture 2" descr="C:\Users\HANK\Desktop\太平洋PPT\IMG_217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36012" y="0"/>
            <a:ext cx="4731989" cy="66693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C:\Users\HANK\Desktop\太平洋PPT\IMG_230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91544" y="2132856"/>
            <a:ext cx="5411286" cy="39604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2351584" y="2492897"/>
            <a:ext cx="2376264" cy="1015663"/>
          </a:xfrm>
          <a:prstGeom prst="rect">
            <a:avLst/>
          </a:prstGeom>
          <a:noFill/>
        </p:spPr>
        <p:txBody>
          <a:bodyPr wrap="square" rtlCol="0">
            <a:spAutoFit/>
          </a:bodyPr>
          <a:lstStyle/>
          <a:p>
            <a:pPr fontAlgn="base">
              <a:spcBef>
                <a:spcPct val="0"/>
              </a:spcBef>
              <a:spcAft>
                <a:spcPct val="0"/>
              </a:spcAft>
            </a:pPr>
            <a:r>
              <a:rPr kumimoji="1" lang="en-US" altLang="zh-TW" sz="3000" b="1" dirty="0">
                <a:solidFill>
                  <a:prstClr val="white"/>
                </a:solidFill>
                <a:latin typeface="Arial" charset="0"/>
                <a:ea typeface="標楷體" pitchFamily="65" charset="-120"/>
              </a:rPr>
              <a:t>Nutrient</a:t>
            </a:r>
            <a:r>
              <a:rPr kumimoji="1" lang="zh-TW" altLang="en-US" sz="3000" b="1" dirty="0">
                <a:solidFill>
                  <a:prstClr val="white"/>
                </a:solidFill>
                <a:latin typeface="Arial" charset="0"/>
                <a:ea typeface="標楷體" pitchFamily="65" charset="-120"/>
              </a:rPr>
              <a:t> </a:t>
            </a:r>
            <a:r>
              <a:rPr kumimoji="1" lang="en-US" altLang="zh-TW" sz="3000" b="1" dirty="0">
                <a:solidFill>
                  <a:prstClr val="white"/>
                </a:solidFill>
                <a:latin typeface="Arial" charset="0"/>
                <a:ea typeface="標楷體" pitchFamily="65" charset="-120"/>
              </a:rPr>
              <a:t>supply line</a:t>
            </a:r>
            <a:endParaRPr kumimoji="1" lang="zh-TW" altLang="en-US" sz="3000" b="1" dirty="0">
              <a:solidFill>
                <a:prstClr val="white"/>
              </a:solidFill>
              <a:latin typeface="Arial" charset="0"/>
              <a:ea typeface="標楷體" pitchFamily="65" charset="-120"/>
            </a:endParaRPr>
          </a:p>
        </p:txBody>
      </p:sp>
    </p:spTree>
    <p:extLst>
      <p:ext uri="{BB962C8B-B14F-4D97-AF65-F5344CB8AC3E}">
        <p14:creationId xmlns:p14="http://schemas.microsoft.com/office/powerpoint/2010/main" val="369748729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文字方塊 6"/>
          <p:cNvSpPr txBox="1">
            <a:spLocks noChangeArrowheads="1"/>
          </p:cNvSpPr>
          <p:nvPr/>
        </p:nvSpPr>
        <p:spPr bwMode="auto">
          <a:xfrm>
            <a:off x="2135436" y="432248"/>
            <a:ext cx="734494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base" hangingPunct="1">
              <a:spcBef>
                <a:spcPct val="0"/>
              </a:spcBef>
              <a:spcAft>
                <a:spcPct val="0"/>
              </a:spcAft>
            </a:pPr>
            <a:r>
              <a:rPr lang="en-US" altLang="zh-TW" sz="3900" b="1" dirty="0">
                <a:solidFill>
                  <a:srgbClr val="1F497D"/>
                </a:solidFill>
                <a:latin typeface="Times New Roman" panose="02020603050405020304" pitchFamily="18" charset="0"/>
                <a:ea typeface="標楷體" pitchFamily="65" charset="-120"/>
                <a:cs typeface="Times New Roman" panose="02020603050405020304" pitchFamily="18" charset="0"/>
              </a:rPr>
              <a:t>Nutrient control</a:t>
            </a:r>
            <a:endParaRPr lang="zh-TW" altLang="en-US" sz="2400" b="1" dirty="0">
              <a:solidFill>
                <a:srgbClr val="1F497D"/>
              </a:solidFill>
              <a:latin typeface="Times New Roman" panose="02020603050405020304" pitchFamily="18" charset="0"/>
              <a:ea typeface="標楷體" pitchFamily="65" charset="-120"/>
              <a:cs typeface="Times New Roman" panose="02020603050405020304" pitchFamily="18" charset="0"/>
            </a:endParaRPr>
          </a:p>
        </p:txBody>
      </p:sp>
      <p:sp>
        <p:nvSpPr>
          <p:cNvPr id="8195" name="Line 7"/>
          <p:cNvSpPr>
            <a:spLocks noChangeShapeType="1"/>
          </p:cNvSpPr>
          <p:nvPr/>
        </p:nvSpPr>
        <p:spPr bwMode="auto">
          <a:xfrm>
            <a:off x="3395663" y="1442666"/>
            <a:ext cx="7200900" cy="0"/>
          </a:xfrm>
          <a:prstGeom prst="line">
            <a:avLst/>
          </a:prstGeom>
          <a:noFill/>
          <a:ln w="38100">
            <a:solidFill>
              <a:srgbClr val="0066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TW" altLang="en-US">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fontAlgn="base">
              <a:spcBef>
                <a:spcPct val="0"/>
              </a:spcBef>
              <a:spcAft>
                <a:spcPct val="0"/>
              </a:spcAft>
            </a:pPr>
            <a:fld id="{DF372A56-081A-45EA-AE8F-80566639A57B}" type="slidenum">
              <a:rPr kumimoji="1" lang="zh-TW" altLang="en-US">
                <a:solidFill>
                  <a:prstClr val="black">
                    <a:tint val="75000"/>
                  </a:prstClr>
                </a:solidFill>
                <a:latin typeface="Times New Roman" panose="02020603050405020304" pitchFamily="18" charset="0"/>
                <a:ea typeface="標楷體" pitchFamily="65" charset="-120"/>
                <a:cs typeface="Times New Roman" panose="02020603050405020304" pitchFamily="18" charset="0"/>
              </a:rPr>
              <a:pPr fontAlgn="base">
                <a:spcBef>
                  <a:spcPct val="0"/>
                </a:spcBef>
                <a:spcAft>
                  <a:spcPct val="0"/>
                </a:spcAft>
              </a:pPr>
              <a:t>85</a:t>
            </a:fld>
            <a:endParaRPr kumimoji="1" lang="zh-TW" altLang="en-US">
              <a:solidFill>
                <a:prstClr val="black">
                  <a:tint val="75000"/>
                </a:prstClr>
              </a:solidFill>
              <a:latin typeface="Times New Roman" panose="02020603050405020304" pitchFamily="18" charset="0"/>
              <a:ea typeface="標楷體" pitchFamily="65" charset="-120"/>
              <a:cs typeface="Times New Roman" panose="02020603050405020304"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23592" y="1844825"/>
            <a:ext cx="7200800" cy="4461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圖片 2"/>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5447929" y="1556792"/>
            <a:ext cx="1346341" cy="967026"/>
          </a:xfrm>
          <a:prstGeom prst="rect">
            <a:avLst/>
          </a:prstGeom>
        </p:spPr>
      </p:pic>
      <p:sp>
        <p:nvSpPr>
          <p:cNvPr id="2" name="矩形 1"/>
          <p:cNvSpPr/>
          <p:nvPr/>
        </p:nvSpPr>
        <p:spPr>
          <a:xfrm>
            <a:off x="7639435" y="6297377"/>
            <a:ext cx="2920673" cy="369332"/>
          </a:xfrm>
          <a:prstGeom prst="rect">
            <a:avLst/>
          </a:prstGeom>
        </p:spPr>
        <p:txBody>
          <a:bodyPr wrap="square">
            <a:spAutoFit/>
          </a:bodyPr>
          <a:lstStyle/>
          <a:p>
            <a:pPr fontAlgn="base">
              <a:spcBef>
                <a:spcPct val="0"/>
              </a:spcBef>
              <a:spcAft>
                <a:spcPct val="0"/>
              </a:spcAft>
            </a:pPr>
            <a:r>
              <a:rPr kumimoji="1" lang="en-US" altLang="zh-TW" b="1" dirty="0">
                <a:solidFill>
                  <a:srgbClr val="1F497D"/>
                </a:solidFill>
                <a:latin typeface="Times New Roman" panose="02020603050405020304" pitchFamily="18" charset="0"/>
                <a:ea typeface="標楷體" pitchFamily="65" charset="-120"/>
                <a:cs typeface="Times New Roman" panose="02020603050405020304" pitchFamily="18" charset="0"/>
              </a:rPr>
              <a:t>Kong and Fang, 2012</a:t>
            </a:r>
            <a:endParaRPr kumimoji="1" lang="zh-TW" altLang="en-US" b="1" dirty="0">
              <a:solidFill>
                <a:srgbClr val="1F497D"/>
              </a:solidFill>
              <a:latin typeface="Times New Roman" panose="02020603050405020304" pitchFamily="18" charset="0"/>
              <a:ea typeface="標楷體" pitchFamily="65" charset="-120"/>
              <a:cs typeface="Times New Roman" panose="02020603050405020304" pitchFamily="18" charset="0"/>
            </a:endParaRPr>
          </a:p>
        </p:txBody>
      </p:sp>
      <p:pic>
        <p:nvPicPr>
          <p:cNvPr id="11" name="圖片 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65402" y="1916833"/>
            <a:ext cx="1486946" cy="88463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單箭頭接點 6"/>
          <p:cNvCxnSpPr/>
          <p:nvPr/>
        </p:nvCxnSpPr>
        <p:spPr>
          <a:xfrm>
            <a:off x="3616808" y="2040305"/>
            <a:ext cx="147108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a:off x="2839016" y="2132856"/>
            <a:ext cx="203284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直線單箭頭接點 14"/>
          <p:cNvCxnSpPr/>
          <p:nvPr/>
        </p:nvCxnSpPr>
        <p:spPr>
          <a:xfrm>
            <a:off x="4857642" y="2132857"/>
            <a:ext cx="14223" cy="318051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5059916" y="2060849"/>
            <a:ext cx="27972" cy="325251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639616" y="1844824"/>
            <a:ext cx="977192" cy="267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22" name="矩形 21"/>
          <p:cNvSpPr/>
          <p:nvPr/>
        </p:nvSpPr>
        <p:spPr>
          <a:xfrm>
            <a:off x="3416718" y="1738051"/>
            <a:ext cx="977192" cy="267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8" name="手繪多邊形 17"/>
          <p:cNvSpPr/>
          <p:nvPr/>
        </p:nvSpPr>
        <p:spPr>
          <a:xfrm>
            <a:off x="6794269" y="1738052"/>
            <a:ext cx="1330036" cy="838894"/>
          </a:xfrm>
          <a:custGeom>
            <a:avLst/>
            <a:gdLst>
              <a:gd name="connsiteX0" fmla="*/ 1080654 w 1080654"/>
              <a:gd name="connsiteY0" fmla="*/ 751343 h 751343"/>
              <a:gd name="connsiteX1" fmla="*/ 1064029 w 1080654"/>
              <a:gd name="connsiteY1" fmla="*/ 634965 h 751343"/>
              <a:gd name="connsiteX2" fmla="*/ 997527 w 1080654"/>
              <a:gd name="connsiteY2" fmla="*/ 551838 h 751343"/>
              <a:gd name="connsiteX3" fmla="*/ 864524 w 1080654"/>
              <a:gd name="connsiteY3" fmla="*/ 485336 h 751343"/>
              <a:gd name="connsiteX4" fmla="*/ 648393 w 1080654"/>
              <a:gd name="connsiteY4" fmla="*/ 468711 h 751343"/>
              <a:gd name="connsiteX5" fmla="*/ 631767 w 1080654"/>
              <a:gd name="connsiteY5" fmla="*/ 152827 h 751343"/>
              <a:gd name="connsiteX6" fmla="*/ 266007 w 1080654"/>
              <a:gd name="connsiteY6" fmla="*/ 136202 h 751343"/>
              <a:gd name="connsiteX7" fmla="*/ 166254 w 1080654"/>
              <a:gd name="connsiteY7" fmla="*/ 86325 h 751343"/>
              <a:gd name="connsiteX8" fmla="*/ 149629 w 1080654"/>
              <a:gd name="connsiteY8" fmla="*/ 36449 h 751343"/>
              <a:gd name="connsiteX9" fmla="*/ 0 w 1080654"/>
              <a:gd name="connsiteY9" fmla="*/ 3198 h 75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0654" h="751343">
                <a:moveTo>
                  <a:pt x="1080654" y="751343"/>
                </a:moveTo>
                <a:cubicBezTo>
                  <a:pt x="1075112" y="712550"/>
                  <a:pt x="1079101" y="671137"/>
                  <a:pt x="1064029" y="634965"/>
                </a:cubicBezTo>
                <a:cubicBezTo>
                  <a:pt x="1050381" y="602210"/>
                  <a:pt x="1024049" y="575413"/>
                  <a:pt x="997527" y="551838"/>
                </a:cubicBezTo>
                <a:cubicBezTo>
                  <a:pt x="976994" y="533586"/>
                  <a:pt x="902960" y="490140"/>
                  <a:pt x="864524" y="485336"/>
                </a:cubicBezTo>
                <a:cubicBezTo>
                  <a:pt x="792825" y="476374"/>
                  <a:pt x="720437" y="474253"/>
                  <a:pt x="648393" y="468711"/>
                </a:cubicBezTo>
                <a:cubicBezTo>
                  <a:pt x="642851" y="363416"/>
                  <a:pt x="711333" y="222015"/>
                  <a:pt x="631767" y="152827"/>
                </a:cubicBezTo>
                <a:cubicBezTo>
                  <a:pt x="539670" y="72743"/>
                  <a:pt x="387664" y="145935"/>
                  <a:pt x="266007" y="136202"/>
                </a:cubicBezTo>
                <a:cubicBezTo>
                  <a:pt x="226900" y="133073"/>
                  <a:pt x="196821" y="106702"/>
                  <a:pt x="166254" y="86325"/>
                </a:cubicBezTo>
                <a:cubicBezTo>
                  <a:pt x="160712" y="69700"/>
                  <a:pt x="160576" y="50133"/>
                  <a:pt x="149629" y="36449"/>
                </a:cubicBezTo>
                <a:cubicBezTo>
                  <a:pt x="108273" y="-15246"/>
                  <a:pt x="59516" y="3198"/>
                  <a:pt x="0" y="319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25" name="手繪多邊形 24"/>
          <p:cNvSpPr/>
          <p:nvPr/>
        </p:nvSpPr>
        <p:spPr>
          <a:xfrm>
            <a:off x="6794270" y="1556792"/>
            <a:ext cx="1495863" cy="1008112"/>
          </a:xfrm>
          <a:custGeom>
            <a:avLst/>
            <a:gdLst>
              <a:gd name="connsiteX0" fmla="*/ 1080654 w 1080654"/>
              <a:gd name="connsiteY0" fmla="*/ 751343 h 751343"/>
              <a:gd name="connsiteX1" fmla="*/ 1064029 w 1080654"/>
              <a:gd name="connsiteY1" fmla="*/ 634965 h 751343"/>
              <a:gd name="connsiteX2" fmla="*/ 997527 w 1080654"/>
              <a:gd name="connsiteY2" fmla="*/ 551838 h 751343"/>
              <a:gd name="connsiteX3" fmla="*/ 864524 w 1080654"/>
              <a:gd name="connsiteY3" fmla="*/ 485336 h 751343"/>
              <a:gd name="connsiteX4" fmla="*/ 648393 w 1080654"/>
              <a:gd name="connsiteY4" fmla="*/ 468711 h 751343"/>
              <a:gd name="connsiteX5" fmla="*/ 631767 w 1080654"/>
              <a:gd name="connsiteY5" fmla="*/ 152827 h 751343"/>
              <a:gd name="connsiteX6" fmla="*/ 266007 w 1080654"/>
              <a:gd name="connsiteY6" fmla="*/ 136202 h 751343"/>
              <a:gd name="connsiteX7" fmla="*/ 166254 w 1080654"/>
              <a:gd name="connsiteY7" fmla="*/ 86325 h 751343"/>
              <a:gd name="connsiteX8" fmla="*/ 149629 w 1080654"/>
              <a:gd name="connsiteY8" fmla="*/ 36449 h 751343"/>
              <a:gd name="connsiteX9" fmla="*/ 0 w 1080654"/>
              <a:gd name="connsiteY9" fmla="*/ 3198 h 75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0654" h="751343">
                <a:moveTo>
                  <a:pt x="1080654" y="751343"/>
                </a:moveTo>
                <a:cubicBezTo>
                  <a:pt x="1075112" y="712550"/>
                  <a:pt x="1079101" y="671137"/>
                  <a:pt x="1064029" y="634965"/>
                </a:cubicBezTo>
                <a:cubicBezTo>
                  <a:pt x="1050381" y="602210"/>
                  <a:pt x="1024049" y="575413"/>
                  <a:pt x="997527" y="551838"/>
                </a:cubicBezTo>
                <a:cubicBezTo>
                  <a:pt x="976994" y="533586"/>
                  <a:pt x="902960" y="490140"/>
                  <a:pt x="864524" y="485336"/>
                </a:cubicBezTo>
                <a:cubicBezTo>
                  <a:pt x="792825" y="476374"/>
                  <a:pt x="720437" y="474253"/>
                  <a:pt x="648393" y="468711"/>
                </a:cubicBezTo>
                <a:cubicBezTo>
                  <a:pt x="642851" y="363416"/>
                  <a:pt x="711333" y="222015"/>
                  <a:pt x="631767" y="152827"/>
                </a:cubicBezTo>
                <a:cubicBezTo>
                  <a:pt x="539670" y="72743"/>
                  <a:pt x="387664" y="145935"/>
                  <a:pt x="266007" y="136202"/>
                </a:cubicBezTo>
                <a:cubicBezTo>
                  <a:pt x="226900" y="133073"/>
                  <a:pt x="196821" y="106702"/>
                  <a:pt x="166254" y="86325"/>
                </a:cubicBezTo>
                <a:cubicBezTo>
                  <a:pt x="160712" y="69700"/>
                  <a:pt x="160576" y="50133"/>
                  <a:pt x="149629" y="36449"/>
                </a:cubicBezTo>
                <a:cubicBezTo>
                  <a:pt x="108273" y="-15246"/>
                  <a:pt x="59516" y="3198"/>
                  <a:pt x="0" y="319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20" name="手繪多邊形 19"/>
          <p:cNvSpPr/>
          <p:nvPr/>
        </p:nvSpPr>
        <p:spPr>
          <a:xfrm>
            <a:off x="3128213" y="1612670"/>
            <a:ext cx="2336021" cy="736211"/>
          </a:xfrm>
          <a:custGeom>
            <a:avLst/>
            <a:gdLst>
              <a:gd name="connsiteX0" fmla="*/ 0 w 2277688"/>
              <a:gd name="connsiteY0" fmla="*/ 515389 h 515389"/>
              <a:gd name="connsiteX1" fmla="*/ 33251 w 2277688"/>
              <a:gd name="connsiteY1" fmla="*/ 432262 h 515389"/>
              <a:gd name="connsiteX2" fmla="*/ 133004 w 2277688"/>
              <a:gd name="connsiteY2" fmla="*/ 349135 h 515389"/>
              <a:gd name="connsiteX3" fmla="*/ 182880 w 2277688"/>
              <a:gd name="connsiteY3" fmla="*/ 332509 h 515389"/>
              <a:gd name="connsiteX4" fmla="*/ 232757 w 2277688"/>
              <a:gd name="connsiteY4" fmla="*/ 299258 h 515389"/>
              <a:gd name="connsiteX5" fmla="*/ 482139 w 2277688"/>
              <a:gd name="connsiteY5" fmla="*/ 282633 h 515389"/>
              <a:gd name="connsiteX6" fmla="*/ 532015 w 2277688"/>
              <a:gd name="connsiteY6" fmla="*/ 249382 h 515389"/>
              <a:gd name="connsiteX7" fmla="*/ 798022 w 2277688"/>
              <a:gd name="connsiteY7" fmla="*/ 216131 h 515389"/>
              <a:gd name="connsiteX8" fmla="*/ 997528 w 2277688"/>
              <a:gd name="connsiteY8" fmla="*/ 66502 h 515389"/>
              <a:gd name="connsiteX9" fmla="*/ 1064030 w 2277688"/>
              <a:gd name="connsiteY9" fmla="*/ 33251 h 515389"/>
              <a:gd name="connsiteX10" fmla="*/ 1163782 w 2277688"/>
              <a:gd name="connsiteY10" fmla="*/ 0 h 515389"/>
              <a:gd name="connsiteX11" fmla="*/ 1296786 w 2277688"/>
              <a:gd name="connsiteY11" fmla="*/ 16626 h 515389"/>
              <a:gd name="connsiteX12" fmla="*/ 1346662 w 2277688"/>
              <a:gd name="connsiteY12" fmla="*/ 49876 h 515389"/>
              <a:gd name="connsiteX13" fmla="*/ 1446415 w 2277688"/>
              <a:gd name="connsiteY13" fmla="*/ 66502 h 515389"/>
              <a:gd name="connsiteX14" fmla="*/ 1612670 w 2277688"/>
              <a:gd name="connsiteY14" fmla="*/ 49876 h 515389"/>
              <a:gd name="connsiteX15" fmla="*/ 1729048 w 2277688"/>
              <a:gd name="connsiteY15" fmla="*/ 83127 h 515389"/>
              <a:gd name="connsiteX16" fmla="*/ 1845426 w 2277688"/>
              <a:gd name="connsiteY16" fmla="*/ 99753 h 515389"/>
              <a:gd name="connsiteX17" fmla="*/ 2144684 w 2277688"/>
              <a:gd name="connsiteY17" fmla="*/ 116378 h 515389"/>
              <a:gd name="connsiteX18" fmla="*/ 2194560 w 2277688"/>
              <a:gd name="connsiteY18" fmla="*/ 149629 h 515389"/>
              <a:gd name="connsiteX19" fmla="*/ 2244437 w 2277688"/>
              <a:gd name="connsiteY19" fmla="*/ 166255 h 515389"/>
              <a:gd name="connsiteX20" fmla="*/ 2277688 w 2277688"/>
              <a:gd name="connsiteY20" fmla="*/ 182880 h 515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7688" h="515389">
                <a:moveTo>
                  <a:pt x="0" y="515389"/>
                </a:moveTo>
                <a:cubicBezTo>
                  <a:pt x="11084" y="487680"/>
                  <a:pt x="17434" y="457569"/>
                  <a:pt x="33251" y="432262"/>
                </a:cubicBezTo>
                <a:cubicBezTo>
                  <a:pt x="49963" y="405523"/>
                  <a:pt x="103756" y="363759"/>
                  <a:pt x="133004" y="349135"/>
                </a:cubicBezTo>
                <a:cubicBezTo>
                  <a:pt x="148679" y="341298"/>
                  <a:pt x="167205" y="340346"/>
                  <a:pt x="182880" y="332509"/>
                </a:cubicBezTo>
                <a:cubicBezTo>
                  <a:pt x="200752" y="323573"/>
                  <a:pt x="213047" y="302543"/>
                  <a:pt x="232757" y="299258"/>
                </a:cubicBezTo>
                <a:cubicBezTo>
                  <a:pt x="314935" y="285562"/>
                  <a:pt x="399012" y="288175"/>
                  <a:pt x="482139" y="282633"/>
                </a:cubicBezTo>
                <a:cubicBezTo>
                  <a:pt x="498764" y="271549"/>
                  <a:pt x="514143" y="258318"/>
                  <a:pt x="532015" y="249382"/>
                </a:cubicBezTo>
                <a:cubicBezTo>
                  <a:pt x="603790" y="213494"/>
                  <a:pt x="756760" y="219305"/>
                  <a:pt x="798022" y="216131"/>
                </a:cubicBezTo>
                <a:cubicBezTo>
                  <a:pt x="895489" y="94298"/>
                  <a:pt x="832785" y="148873"/>
                  <a:pt x="997528" y="66502"/>
                </a:cubicBezTo>
                <a:cubicBezTo>
                  <a:pt x="1019695" y="55418"/>
                  <a:pt x="1040518" y="41088"/>
                  <a:pt x="1064030" y="33251"/>
                </a:cubicBezTo>
                <a:lnTo>
                  <a:pt x="1163782" y="0"/>
                </a:lnTo>
                <a:cubicBezTo>
                  <a:pt x="1208117" y="5542"/>
                  <a:pt x="1253681" y="4870"/>
                  <a:pt x="1296786" y="16626"/>
                </a:cubicBezTo>
                <a:cubicBezTo>
                  <a:pt x="1316063" y="21883"/>
                  <a:pt x="1327706" y="43557"/>
                  <a:pt x="1346662" y="49876"/>
                </a:cubicBezTo>
                <a:cubicBezTo>
                  <a:pt x="1378642" y="60536"/>
                  <a:pt x="1413164" y="60960"/>
                  <a:pt x="1446415" y="66502"/>
                </a:cubicBezTo>
                <a:cubicBezTo>
                  <a:pt x="1501833" y="60960"/>
                  <a:pt x="1556975" y="49876"/>
                  <a:pt x="1612670" y="49876"/>
                </a:cubicBezTo>
                <a:cubicBezTo>
                  <a:pt x="1653979" y="49876"/>
                  <a:pt x="1689856" y="75289"/>
                  <a:pt x="1729048" y="83127"/>
                </a:cubicBezTo>
                <a:cubicBezTo>
                  <a:pt x="1767474" y="90812"/>
                  <a:pt x="1806364" y="96628"/>
                  <a:pt x="1845426" y="99753"/>
                </a:cubicBezTo>
                <a:cubicBezTo>
                  <a:pt x="1945014" y="107720"/>
                  <a:pt x="2044931" y="110836"/>
                  <a:pt x="2144684" y="116378"/>
                </a:cubicBezTo>
                <a:cubicBezTo>
                  <a:pt x="2161309" y="127462"/>
                  <a:pt x="2176688" y="140693"/>
                  <a:pt x="2194560" y="149629"/>
                </a:cubicBezTo>
                <a:cubicBezTo>
                  <a:pt x="2210235" y="157466"/>
                  <a:pt x="2228165" y="159746"/>
                  <a:pt x="2244437" y="166255"/>
                </a:cubicBezTo>
                <a:cubicBezTo>
                  <a:pt x="2255943" y="170857"/>
                  <a:pt x="2266604" y="177338"/>
                  <a:pt x="2277688" y="1828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21" name="矩形 20"/>
          <p:cNvSpPr/>
          <p:nvPr/>
        </p:nvSpPr>
        <p:spPr>
          <a:xfrm>
            <a:off x="2216829" y="2348880"/>
            <a:ext cx="2952453" cy="648072"/>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5" name="文字方塊 4">
            <a:extLst>
              <a:ext uri="{FF2B5EF4-FFF2-40B4-BE49-F238E27FC236}">
                <a16:creationId xmlns:a16="http://schemas.microsoft.com/office/drawing/2014/main" id="{84519291-9F86-4CBE-A45E-7185F3D273C4}"/>
              </a:ext>
            </a:extLst>
          </p:cNvPr>
          <p:cNvSpPr txBox="1"/>
          <p:nvPr/>
        </p:nvSpPr>
        <p:spPr>
          <a:xfrm>
            <a:off x="2654896" y="4431279"/>
            <a:ext cx="1583832" cy="646331"/>
          </a:xfrm>
          <a:prstGeom prst="rect">
            <a:avLst/>
          </a:prstGeom>
          <a:solidFill>
            <a:schemeClr val="bg1"/>
          </a:solidFill>
        </p:spPr>
        <p:txBody>
          <a:bodyPr wrap="square" rtlCol="0">
            <a:spAutoFit/>
          </a:bodyPr>
          <a:lstStyle/>
          <a:p>
            <a:pPr fontAlgn="base">
              <a:spcBef>
                <a:spcPct val="0"/>
              </a:spcBef>
              <a:spcAft>
                <a:spcPct val="0"/>
              </a:spcAft>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Two water levels control</a:t>
            </a:r>
            <a:endPar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23" name="文字方塊 22">
            <a:extLst>
              <a:ext uri="{FF2B5EF4-FFF2-40B4-BE49-F238E27FC236}">
                <a16:creationId xmlns:a16="http://schemas.microsoft.com/office/drawing/2014/main" id="{687926C5-8C1E-4E13-9488-C1006F4E610D}"/>
              </a:ext>
            </a:extLst>
          </p:cNvPr>
          <p:cNvSpPr txBox="1"/>
          <p:nvPr/>
        </p:nvSpPr>
        <p:spPr>
          <a:xfrm>
            <a:off x="8050356" y="4381996"/>
            <a:ext cx="1780800" cy="369332"/>
          </a:xfrm>
          <a:prstGeom prst="rect">
            <a:avLst/>
          </a:prstGeom>
          <a:solidFill>
            <a:schemeClr val="bg1"/>
          </a:solidFill>
        </p:spPr>
        <p:txBody>
          <a:bodyPr wrap="square" rtlCol="0">
            <a:spAutoFit/>
          </a:bodyPr>
          <a:lstStyle/>
          <a:p>
            <a:pPr fontAlgn="base">
              <a:spcBef>
                <a:spcPct val="0"/>
              </a:spcBef>
              <a:spcAft>
                <a:spcPct val="0"/>
              </a:spcAft>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return water inlet</a:t>
            </a:r>
            <a:endPar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24" name="文字方塊 23">
            <a:extLst>
              <a:ext uri="{FF2B5EF4-FFF2-40B4-BE49-F238E27FC236}">
                <a16:creationId xmlns:a16="http://schemas.microsoft.com/office/drawing/2014/main" id="{FC8C7E85-35C6-4C5B-906E-69D95C66A508}"/>
              </a:ext>
            </a:extLst>
          </p:cNvPr>
          <p:cNvSpPr txBox="1"/>
          <p:nvPr/>
        </p:nvSpPr>
        <p:spPr>
          <a:xfrm>
            <a:off x="8077200" y="5748407"/>
            <a:ext cx="1780800" cy="369332"/>
          </a:xfrm>
          <a:prstGeom prst="rect">
            <a:avLst/>
          </a:prstGeom>
          <a:solidFill>
            <a:schemeClr val="bg1"/>
          </a:solidFill>
        </p:spPr>
        <p:txBody>
          <a:bodyPr wrap="square" rtlCol="0">
            <a:spAutoFit/>
          </a:bodyPr>
          <a:lstStyle/>
          <a:p>
            <a:pPr fontAlgn="base">
              <a:spcBef>
                <a:spcPct val="0"/>
              </a:spcBef>
              <a:spcAft>
                <a:spcPct val="0"/>
              </a:spcAft>
            </a:pPr>
            <a:r>
              <a:rPr kumimoji="1" lang="en-US" altLang="zh-TW" dirty="0">
                <a:solidFill>
                  <a:prstClr val="black"/>
                </a:solidFill>
                <a:latin typeface="Times New Roman" panose="02020603050405020304" pitchFamily="18" charset="0"/>
                <a:ea typeface="標楷體" pitchFamily="65" charset="-120"/>
                <a:cs typeface="Times New Roman" panose="02020603050405020304" pitchFamily="18" charset="0"/>
              </a:rPr>
              <a:t>water outlet</a:t>
            </a:r>
            <a:endParaRPr kumimoji="1" lang="zh-TW" altLang="en-US"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422837566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文字方塊 6"/>
          <p:cNvSpPr txBox="1">
            <a:spLocks noChangeArrowheads="1"/>
          </p:cNvSpPr>
          <p:nvPr/>
        </p:nvSpPr>
        <p:spPr bwMode="auto">
          <a:xfrm>
            <a:off x="1919412" y="404664"/>
            <a:ext cx="75609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fontAlgn="base" hangingPunct="1">
              <a:spcBef>
                <a:spcPct val="0"/>
              </a:spcBef>
              <a:spcAft>
                <a:spcPct val="0"/>
              </a:spcAft>
            </a:pPr>
            <a:r>
              <a:rPr lang="en-US" altLang="zh-TW" sz="3900" b="1" dirty="0">
                <a:solidFill>
                  <a:srgbClr val="1F497D"/>
                </a:solidFill>
                <a:latin typeface="Times New Roman" pitchFamily="18" charset="0"/>
                <a:ea typeface="標楷體" pitchFamily="65" charset="-120"/>
                <a:cs typeface="Times New Roman" pitchFamily="18" charset="0"/>
              </a:rPr>
              <a:t>EC control</a:t>
            </a:r>
            <a:r>
              <a:rPr lang="zh-TW" altLang="en-US" sz="3900" b="1" dirty="0">
                <a:solidFill>
                  <a:srgbClr val="1F497D"/>
                </a:solidFill>
                <a:latin typeface="Times New Roman" pitchFamily="18" charset="0"/>
                <a:ea typeface="標楷體" pitchFamily="65" charset="-120"/>
                <a:cs typeface="Times New Roman" pitchFamily="18" charset="0"/>
              </a:rPr>
              <a:t> </a:t>
            </a:r>
            <a:r>
              <a:rPr lang="en-US" altLang="zh-TW" sz="3900" b="1" dirty="0">
                <a:solidFill>
                  <a:srgbClr val="1F497D"/>
                </a:solidFill>
                <a:latin typeface="Times New Roman" pitchFamily="18" charset="0"/>
                <a:ea typeface="標楷體" pitchFamily="65" charset="-120"/>
                <a:cs typeface="Times New Roman" pitchFamily="18" charset="0"/>
              </a:rPr>
              <a:t>(60 L water)</a:t>
            </a:r>
            <a:endParaRPr lang="zh-TW" altLang="zh-TW" sz="3900" b="1" dirty="0">
              <a:solidFill>
                <a:srgbClr val="1F497D"/>
              </a:solidFill>
              <a:latin typeface="Times New Roman" pitchFamily="18" charset="0"/>
              <a:ea typeface="標楷體" pitchFamily="65" charset="-120"/>
              <a:cs typeface="Times New Roman" pitchFamily="18" charset="0"/>
            </a:endParaRPr>
          </a:p>
        </p:txBody>
      </p:sp>
      <p:sp>
        <p:nvSpPr>
          <p:cNvPr id="4" name="投影片編號版面配置區 3"/>
          <p:cNvSpPr>
            <a:spLocks noGrp="1"/>
          </p:cNvSpPr>
          <p:nvPr>
            <p:ph type="sldNum" sz="quarter" idx="12"/>
          </p:nvPr>
        </p:nvSpPr>
        <p:spPr/>
        <p:txBody>
          <a:bodyPr/>
          <a:lstStyle/>
          <a:p>
            <a:pPr fontAlgn="base">
              <a:spcBef>
                <a:spcPct val="0"/>
              </a:spcBef>
              <a:spcAft>
                <a:spcPct val="0"/>
              </a:spcAft>
            </a:pPr>
            <a:fld id="{DF372A56-081A-45EA-AE8F-80566639A57B}" type="slidenum">
              <a:rPr kumimoji="1" lang="zh-TW" altLang="en-US">
                <a:solidFill>
                  <a:prstClr val="black">
                    <a:tint val="75000"/>
                  </a:prstClr>
                </a:solidFill>
                <a:latin typeface="Times New Roman" pitchFamily="18" charset="0"/>
                <a:ea typeface="標楷體" pitchFamily="65" charset="-120"/>
                <a:cs typeface="Times New Roman" pitchFamily="18" charset="0"/>
              </a:rPr>
              <a:pPr fontAlgn="base">
                <a:spcBef>
                  <a:spcPct val="0"/>
                </a:spcBef>
                <a:spcAft>
                  <a:spcPct val="0"/>
                </a:spcAft>
              </a:pPr>
              <a:t>86</a:t>
            </a:fld>
            <a:endParaRPr kumimoji="1" lang="zh-TW" altLang="en-US">
              <a:solidFill>
                <a:prstClr val="black">
                  <a:tint val="75000"/>
                </a:prstClr>
              </a:solidFill>
              <a:latin typeface="Times New Roman" pitchFamily="18" charset="0"/>
              <a:ea typeface="標楷體" pitchFamily="65" charset="-120"/>
              <a:cs typeface="Times New Roman"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67608" y="1628801"/>
            <a:ext cx="6840760" cy="4806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接點 5"/>
          <p:cNvCxnSpPr/>
          <p:nvPr/>
        </p:nvCxnSpPr>
        <p:spPr>
          <a:xfrm>
            <a:off x="4079776" y="2708920"/>
            <a:ext cx="4608512"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4079776" y="2276872"/>
            <a:ext cx="4608512"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9" name="直線單箭頭接點 8"/>
          <p:cNvCxnSpPr/>
          <p:nvPr/>
        </p:nvCxnSpPr>
        <p:spPr>
          <a:xfrm>
            <a:off x="7392144" y="2708921"/>
            <a:ext cx="0" cy="277324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直線單箭頭接點 11"/>
          <p:cNvCxnSpPr>
            <a:cxnSpLocks/>
          </p:cNvCxnSpPr>
          <p:nvPr/>
        </p:nvCxnSpPr>
        <p:spPr>
          <a:xfrm>
            <a:off x="8256240" y="2276873"/>
            <a:ext cx="0" cy="320529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 name="文字方塊 1"/>
          <p:cNvSpPr txBox="1"/>
          <p:nvPr/>
        </p:nvSpPr>
        <p:spPr>
          <a:xfrm>
            <a:off x="4007768" y="1630541"/>
            <a:ext cx="2952328" cy="369332"/>
          </a:xfrm>
          <a:prstGeom prst="rect">
            <a:avLst/>
          </a:prstGeom>
          <a:noFill/>
        </p:spPr>
        <p:txBody>
          <a:bodyPr wrap="square" rtlCol="0">
            <a:spAutoFit/>
          </a:bodyPr>
          <a:lstStyle/>
          <a:p>
            <a:pPr fontAlgn="base">
              <a:spcBef>
                <a:spcPct val="0"/>
              </a:spcBef>
              <a:spcAft>
                <a:spcPct val="0"/>
              </a:spcAft>
            </a:pPr>
            <a:r>
              <a:rPr kumimoji="1" lang="en-US" altLang="zh-TW" dirty="0">
                <a:solidFill>
                  <a:prstClr val="black"/>
                </a:solidFill>
                <a:latin typeface="Times New Roman" pitchFamily="18" charset="0"/>
                <a:ea typeface="標楷體" pitchFamily="65" charset="-120"/>
                <a:cs typeface="Times New Roman" pitchFamily="18" charset="0"/>
              </a:rPr>
              <a:t>EC Set point</a:t>
            </a:r>
            <a:r>
              <a:rPr kumimoji="1" lang="zh-TW" altLang="en-US" dirty="0">
                <a:solidFill>
                  <a:prstClr val="black"/>
                </a:solidFill>
                <a:latin typeface="Times New Roman" pitchFamily="18" charset="0"/>
                <a:ea typeface="標楷體" pitchFamily="65" charset="-120"/>
                <a:cs typeface="Times New Roman" pitchFamily="18" charset="0"/>
              </a:rPr>
              <a:t>：</a:t>
            </a:r>
            <a:r>
              <a:rPr kumimoji="1" lang="en-US" altLang="zh-TW" dirty="0">
                <a:solidFill>
                  <a:prstClr val="black"/>
                </a:solidFill>
                <a:latin typeface="Times New Roman" pitchFamily="18" charset="0"/>
                <a:ea typeface="標楷體" pitchFamily="65" charset="-120"/>
                <a:cs typeface="Times New Roman" pitchFamily="18" charset="0"/>
              </a:rPr>
              <a:t>1200</a:t>
            </a:r>
            <a:r>
              <a:rPr kumimoji="1" lang="en-US" altLang="zh-TW" dirty="0">
                <a:solidFill>
                  <a:prstClr val="black"/>
                </a:solidFill>
                <a:latin typeface="Times New Roman" pitchFamily="18" charset="0"/>
                <a:ea typeface="標楷體" pitchFamily="65" charset="-120"/>
                <a:cs typeface="Times New Roman" pitchFamily="18" charset="0"/>
                <a:sym typeface="Symbol"/>
              </a:rPr>
              <a:t> </a:t>
            </a:r>
            <a:r>
              <a:rPr kumimoji="1" lang="en-US" altLang="zh-TW" dirty="0">
                <a:solidFill>
                  <a:prstClr val="black"/>
                </a:solidFill>
                <a:latin typeface="Times New Roman" pitchFamily="18" charset="0"/>
                <a:ea typeface="標楷體" pitchFamily="65" charset="-120"/>
                <a:cs typeface="Times New Roman" pitchFamily="18" charset="0"/>
              </a:rPr>
              <a:t>S/cm</a:t>
            </a:r>
            <a:r>
              <a:rPr kumimoji="1" lang="zh-TW" altLang="en-US" dirty="0">
                <a:solidFill>
                  <a:prstClr val="black"/>
                </a:solidFill>
                <a:latin typeface="Times New Roman" pitchFamily="18" charset="0"/>
                <a:ea typeface="標楷體" pitchFamily="65" charset="-120"/>
                <a:cs typeface="Times New Roman" pitchFamily="18" charset="0"/>
              </a:rPr>
              <a:t> </a:t>
            </a:r>
          </a:p>
        </p:txBody>
      </p:sp>
      <p:sp>
        <p:nvSpPr>
          <p:cNvPr id="10" name="Line 7"/>
          <p:cNvSpPr>
            <a:spLocks noChangeShapeType="1"/>
          </p:cNvSpPr>
          <p:nvPr/>
        </p:nvSpPr>
        <p:spPr bwMode="auto">
          <a:xfrm>
            <a:off x="3395663" y="1442666"/>
            <a:ext cx="7200900" cy="0"/>
          </a:xfrm>
          <a:prstGeom prst="line">
            <a:avLst/>
          </a:prstGeom>
          <a:noFill/>
          <a:ln w="38100">
            <a:solidFill>
              <a:srgbClr val="006666"/>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zh-TW" altLang="en-US">
              <a:solidFill>
                <a:prstClr val="black"/>
              </a:solidFill>
              <a:latin typeface="Times New Roman" pitchFamily="18" charset="0"/>
              <a:ea typeface="標楷體" pitchFamily="65" charset="-120"/>
              <a:cs typeface="Times New Roman" pitchFamily="18" charset="0"/>
            </a:endParaRPr>
          </a:p>
        </p:txBody>
      </p:sp>
      <p:sp>
        <p:nvSpPr>
          <p:cNvPr id="3" name="文字方塊 2">
            <a:extLst>
              <a:ext uri="{FF2B5EF4-FFF2-40B4-BE49-F238E27FC236}">
                <a16:creationId xmlns:a16="http://schemas.microsoft.com/office/drawing/2014/main" id="{034B3713-A439-47AA-912A-F6B25085F94C}"/>
              </a:ext>
            </a:extLst>
          </p:cNvPr>
          <p:cNvSpPr txBox="1"/>
          <p:nvPr/>
        </p:nvSpPr>
        <p:spPr>
          <a:xfrm>
            <a:off x="5412908" y="5917499"/>
            <a:ext cx="2664293" cy="369332"/>
          </a:xfrm>
          <a:prstGeom prst="rect">
            <a:avLst/>
          </a:prstGeom>
          <a:solidFill>
            <a:schemeClr val="bg1"/>
          </a:solidFill>
        </p:spPr>
        <p:txBody>
          <a:bodyPr wrap="square" rtlCol="0">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Time elapsed, min</a:t>
            </a:r>
            <a:endParaRPr kumimoji="1" lang="zh-TW" altLang="en-US" dirty="0">
              <a:solidFill>
                <a:prstClr val="black"/>
              </a:solidFill>
              <a:latin typeface="Arial" charset="0"/>
              <a:ea typeface="標楷體" pitchFamily="65" charset="-120"/>
            </a:endParaRPr>
          </a:p>
        </p:txBody>
      </p:sp>
      <p:sp>
        <p:nvSpPr>
          <p:cNvPr id="13" name="矩形 12">
            <a:extLst>
              <a:ext uri="{FF2B5EF4-FFF2-40B4-BE49-F238E27FC236}">
                <a16:creationId xmlns:a16="http://schemas.microsoft.com/office/drawing/2014/main" id="{CA2AF3DE-D8B9-4AD2-9C9A-5874E50DF14D}"/>
              </a:ext>
            </a:extLst>
          </p:cNvPr>
          <p:cNvSpPr/>
          <p:nvPr/>
        </p:nvSpPr>
        <p:spPr>
          <a:xfrm>
            <a:off x="6036326" y="3788271"/>
            <a:ext cx="3444050" cy="1091774"/>
          </a:xfrm>
          <a:prstGeom prst="rect">
            <a:avLst/>
          </a:prstGeom>
        </p:spPr>
        <p:txBody>
          <a:bodyPr wrap="square">
            <a:spAutoFit/>
          </a:bodyPr>
          <a:lstStyle/>
          <a:p>
            <a:pPr algn="just" fontAlgn="base" latinLnBrk="1">
              <a:lnSpc>
                <a:spcPts val="3500"/>
              </a:lnSpc>
              <a:spcBef>
                <a:spcPts val="1200"/>
              </a:spcBef>
              <a:spcAft>
                <a:spcPts val="1200"/>
              </a:spcAft>
            </a:pPr>
            <a:r>
              <a:rPr kumimoji="1" lang="en-US" altLang="zh-TW" sz="2000" dirty="0">
                <a:solidFill>
                  <a:prstClr val="black"/>
                </a:solidFill>
                <a:latin typeface="Times New Roman" pitchFamily="18" charset="0"/>
                <a:ea typeface="標楷體" pitchFamily="65" charset="-120"/>
                <a:cs typeface="Times New Roman" pitchFamily="18" charset="0"/>
              </a:rPr>
              <a:t>EC</a:t>
            </a:r>
            <a:r>
              <a:rPr kumimoji="1" lang="zh-TW" altLang="en-US" sz="2000" dirty="0">
                <a:solidFill>
                  <a:prstClr val="black"/>
                </a:solidFill>
                <a:latin typeface="Times New Roman" pitchFamily="18" charset="0"/>
                <a:ea typeface="標楷體" pitchFamily="65" charset="-120"/>
                <a:cs typeface="Times New Roman" pitchFamily="18" charset="0"/>
              </a:rPr>
              <a:t> </a:t>
            </a:r>
            <a:r>
              <a:rPr kumimoji="1" lang="en-US" altLang="zh-TW" sz="2000" dirty="0">
                <a:solidFill>
                  <a:prstClr val="black"/>
                </a:solidFill>
                <a:latin typeface="Times New Roman" pitchFamily="18" charset="0"/>
                <a:ea typeface="標楷體" pitchFamily="65" charset="-120"/>
                <a:cs typeface="Times New Roman" pitchFamily="18" charset="0"/>
              </a:rPr>
              <a:t>from</a:t>
            </a:r>
            <a:r>
              <a:rPr kumimoji="1" lang="zh-TW" altLang="en-US" sz="2000" dirty="0">
                <a:solidFill>
                  <a:prstClr val="black"/>
                </a:solidFill>
                <a:latin typeface="Times New Roman" pitchFamily="18" charset="0"/>
                <a:ea typeface="標楷體" pitchFamily="65" charset="-120"/>
                <a:cs typeface="Times New Roman" pitchFamily="18" charset="0"/>
              </a:rPr>
              <a:t> </a:t>
            </a:r>
            <a:r>
              <a:rPr kumimoji="1" lang="en-US" altLang="zh-TW" sz="2000" dirty="0">
                <a:solidFill>
                  <a:prstClr val="black"/>
                </a:solidFill>
                <a:latin typeface="Times New Roman" pitchFamily="18" charset="0"/>
                <a:ea typeface="標楷體" pitchFamily="65" charset="-120"/>
                <a:cs typeface="Times New Roman" pitchFamily="18" charset="0"/>
              </a:rPr>
              <a:t>1000 </a:t>
            </a:r>
            <a:r>
              <a:rPr kumimoji="1" lang="en-US" altLang="zh-TW" sz="2000" dirty="0">
                <a:solidFill>
                  <a:prstClr val="black"/>
                </a:solidFill>
                <a:latin typeface="Times New Roman" pitchFamily="18" charset="0"/>
                <a:ea typeface="標楷體" pitchFamily="65" charset="-120"/>
                <a:cs typeface="Times New Roman" pitchFamily="18" charset="0"/>
                <a:sym typeface="Wingdings" pitchFamily="2" charset="2"/>
              </a:rPr>
              <a:t> 1200</a:t>
            </a:r>
            <a:r>
              <a:rPr kumimoji="1" lang="en-US" altLang="zh-TW" sz="2000" dirty="0">
                <a:solidFill>
                  <a:prstClr val="black"/>
                </a:solidFill>
                <a:latin typeface="Times New Roman" pitchFamily="18" charset="0"/>
                <a:ea typeface="標楷體" pitchFamily="65" charset="-120"/>
                <a:cs typeface="Times New Roman" pitchFamily="18" charset="0"/>
                <a:sym typeface="Symbol"/>
              </a:rPr>
              <a:t> </a:t>
            </a:r>
            <a:r>
              <a:rPr kumimoji="1" lang="en-US" altLang="zh-TW" sz="2000" dirty="0">
                <a:solidFill>
                  <a:prstClr val="black"/>
                </a:solidFill>
                <a:latin typeface="Times New Roman" pitchFamily="18" charset="0"/>
                <a:ea typeface="標楷體" pitchFamily="65" charset="-120"/>
                <a:cs typeface="Times New Roman" pitchFamily="18" charset="0"/>
              </a:rPr>
              <a:t>S/cm</a:t>
            </a:r>
          </a:p>
          <a:p>
            <a:pPr lvl="1" fontAlgn="base" latinLnBrk="1">
              <a:lnSpc>
                <a:spcPts val="3500"/>
              </a:lnSpc>
            </a:pPr>
            <a:r>
              <a:rPr kumimoji="1" lang="en-US" altLang="zh-TW" sz="2000" dirty="0">
                <a:solidFill>
                  <a:prstClr val="black"/>
                </a:solidFill>
                <a:latin typeface="Times New Roman" pitchFamily="18" charset="0"/>
                <a:ea typeface="標楷體" pitchFamily="65" charset="-120"/>
                <a:cs typeface="Times New Roman" pitchFamily="18" charset="0"/>
              </a:rPr>
              <a:t>required &lt; 2</a:t>
            </a:r>
            <a:r>
              <a:rPr kumimoji="1" lang="en-US" altLang="zh-TW" sz="2000" b="1" dirty="0">
                <a:solidFill>
                  <a:srgbClr val="FF0000"/>
                </a:solidFill>
                <a:latin typeface="Times New Roman" pitchFamily="18" charset="0"/>
                <a:ea typeface="標楷體" pitchFamily="65" charset="-120"/>
                <a:cs typeface="Times New Roman" pitchFamily="18" charset="0"/>
              </a:rPr>
              <a:t> min</a:t>
            </a:r>
            <a:endParaRPr kumimoji="1" lang="en-US" altLang="zh-TW" sz="2000" dirty="0">
              <a:solidFill>
                <a:prstClr val="black"/>
              </a:solidFill>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305770965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fontAlgn="base">
              <a:spcBef>
                <a:spcPct val="0"/>
              </a:spcBef>
              <a:spcAft>
                <a:spcPct val="0"/>
              </a:spcAft>
            </a:pPr>
            <a:fld id="{DF372A56-081A-45EA-AE8F-80566639A57B}" type="slidenum">
              <a:rPr kumimoji="1" lang="zh-TW" altLang="en-US">
                <a:solidFill>
                  <a:prstClr val="black">
                    <a:tint val="75000"/>
                  </a:prstClr>
                </a:solidFill>
                <a:latin typeface="Times New Roman" pitchFamily="18" charset="0"/>
                <a:ea typeface="標楷體" pitchFamily="65" charset="-120"/>
                <a:cs typeface="Times New Roman" pitchFamily="18" charset="0"/>
              </a:rPr>
              <a:pPr fontAlgn="base">
                <a:spcBef>
                  <a:spcPct val="0"/>
                </a:spcBef>
                <a:spcAft>
                  <a:spcPct val="0"/>
                </a:spcAft>
              </a:pPr>
              <a:t>87</a:t>
            </a:fld>
            <a:endParaRPr kumimoji="1" lang="zh-TW" altLang="en-US">
              <a:solidFill>
                <a:prstClr val="black">
                  <a:tint val="75000"/>
                </a:prstClr>
              </a:solidFill>
              <a:latin typeface="Times New Roman" pitchFamily="18" charset="0"/>
              <a:ea typeface="標楷體" pitchFamily="65" charset="-120"/>
              <a:cs typeface="Times New Roman" pitchFamily="18" charset="0"/>
            </a:endParaRPr>
          </a:p>
        </p:txBody>
      </p:sp>
      <p:grpSp>
        <p:nvGrpSpPr>
          <p:cNvPr id="2" name="群組 1"/>
          <p:cNvGrpSpPr/>
          <p:nvPr/>
        </p:nvGrpSpPr>
        <p:grpSpPr>
          <a:xfrm>
            <a:off x="2423592" y="1628800"/>
            <a:ext cx="6732748" cy="4702586"/>
            <a:chOff x="1763688" y="1926124"/>
            <a:chExt cx="5616624" cy="4167172"/>
          </a:xfrm>
        </p:grpSpPr>
        <p:pic>
          <p:nvPicPr>
            <p:cNvPr id="7" name="圖片 6"/>
            <p:cNvPicPr/>
            <p:nvPr/>
          </p:nvPicPr>
          <p:blipFill>
            <a:blip r:embed="rId3">
              <a:extLst>
                <a:ext uri="{28A0092B-C50C-407E-A947-70E740481C1C}">
                  <a14:useLocalDpi xmlns:a14="http://schemas.microsoft.com/office/drawing/2010/main"/>
                </a:ext>
              </a:extLst>
            </a:blip>
            <a:srcRect/>
            <a:stretch>
              <a:fillRect/>
            </a:stretch>
          </p:blipFill>
          <p:spPr bwMode="auto">
            <a:xfrm>
              <a:off x="1763688" y="1926124"/>
              <a:ext cx="5616624" cy="4167172"/>
            </a:xfrm>
            <a:prstGeom prst="rect">
              <a:avLst/>
            </a:prstGeom>
            <a:noFill/>
            <a:ln>
              <a:noFill/>
            </a:ln>
          </p:spPr>
        </p:pic>
        <p:cxnSp>
          <p:nvCxnSpPr>
            <p:cNvPr id="9" name="直線單箭頭接點 8"/>
            <p:cNvCxnSpPr/>
            <p:nvPr/>
          </p:nvCxnSpPr>
          <p:spPr>
            <a:xfrm>
              <a:off x="6444208" y="2430180"/>
              <a:ext cx="0" cy="280831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直線接點 9"/>
            <p:cNvCxnSpPr/>
            <p:nvPr/>
          </p:nvCxnSpPr>
          <p:spPr>
            <a:xfrm>
              <a:off x="2555776" y="2646204"/>
              <a:ext cx="4608512"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2555776" y="2358172"/>
              <a:ext cx="4608512" cy="0"/>
            </a:xfrm>
            <a:prstGeom prst="line">
              <a:avLst/>
            </a:prstGeom>
            <a:ln w="381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a:off x="6007956" y="2605554"/>
              <a:ext cx="0" cy="263293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sp>
        <p:nvSpPr>
          <p:cNvPr id="13" name="文字方塊 6"/>
          <p:cNvSpPr txBox="1">
            <a:spLocks noChangeArrowheads="1"/>
          </p:cNvSpPr>
          <p:nvPr/>
        </p:nvSpPr>
        <p:spPr bwMode="auto">
          <a:xfrm>
            <a:off x="2423593" y="476672"/>
            <a:ext cx="71289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fontAlgn="base">
              <a:spcBef>
                <a:spcPct val="0"/>
              </a:spcBef>
              <a:spcAft>
                <a:spcPct val="0"/>
              </a:spcAft>
              <a:defRPr kumimoji="1" sz="3900" b="1">
                <a:solidFill>
                  <a:schemeClr val="tx2"/>
                </a:solidFill>
                <a:latin typeface="+mj-lt"/>
                <a:ea typeface="+mj-ea"/>
                <a:cs typeface="Apple Lihei Pro"/>
              </a:defRPr>
            </a:lvl1pPr>
            <a:lvl2pPr marL="742950" indent="-285750" eaLnBrk="0" hangingPunct="0">
              <a:defRPr kumimoji="1">
                <a:latin typeface="Arial" charset="0"/>
                <a:ea typeface="新細明體" charset="-120"/>
              </a:defRPr>
            </a:lvl2pPr>
            <a:lvl3pPr marL="1143000" indent="-228600" eaLnBrk="0" hangingPunct="0">
              <a:defRPr kumimoji="1">
                <a:latin typeface="Arial" charset="0"/>
                <a:ea typeface="新細明體" charset="-120"/>
              </a:defRPr>
            </a:lvl3pPr>
            <a:lvl4pPr marL="1600200" indent="-228600" eaLnBrk="0" hangingPunct="0">
              <a:defRPr kumimoji="1">
                <a:latin typeface="Arial" charset="0"/>
                <a:ea typeface="新細明體" charset="-120"/>
              </a:defRPr>
            </a:lvl4pPr>
            <a:lvl5pPr marL="2057400" indent="-228600" eaLnBrk="0" hangingPunct="0">
              <a:defRPr kumimoji="1">
                <a:latin typeface="Arial" charset="0"/>
                <a:ea typeface="新細明體" charset="-120"/>
              </a:defRPr>
            </a:lvl5pPr>
            <a:lvl6pPr marL="2514600" indent="-228600" eaLnBrk="0" fontAlgn="base" hangingPunct="0">
              <a:spcBef>
                <a:spcPct val="0"/>
              </a:spcBef>
              <a:spcAft>
                <a:spcPct val="0"/>
              </a:spcAft>
              <a:defRPr kumimoji="1">
                <a:latin typeface="Arial" charset="0"/>
                <a:ea typeface="新細明體" charset="-120"/>
              </a:defRPr>
            </a:lvl6pPr>
            <a:lvl7pPr marL="2971800" indent="-228600" eaLnBrk="0" fontAlgn="base" hangingPunct="0">
              <a:spcBef>
                <a:spcPct val="0"/>
              </a:spcBef>
              <a:spcAft>
                <a:spcPct val="0"/>
              </a:spcAft>
              <a:defRPr kumimoji="1">
                <a:latin typeface="Arial" charset="0"/>
                <a:ea typeface="新細明體" charset="-120"/>
              </a:defRPr>
            </a:lvl7pPr>
            <a:lvl8pPr marL="3429000" indent="-228600" eaLnBrk="0" fontAlgn="base" hangingPunct="0">
              <a:spcBef>
                <a:spcPct val="0"/>
              </a:spcBef>
              <a:spcAft>
                <a:spcPct val="0"/>
              </a:spcAft>
              <a:defRPr kumimoji="1">
                <a:latin typeface="Arial" charset="0"/>
                <a:ea typeface="新細明體" charset="-120"/>
              </a:defRPr>
            </a:lvl8pPr>
            <a:lvl9pPr marL="3886200" indent="-228600" eaLnBrk="0" fontAlgn="base" hangingPunct="0">
              <a:spcBef>
                <a:spcPct val="0"/>
              </a:spcBef>
              <a:spcAft>
                <a:spcPct val="0"/>
              </a:spcAft>
              <a:defRPr kumimoji="1">
                <a:latin typeface="Arial" charset="0"/>
                <a:ea typeface="新細明體" charset="-120"/>
              </a:defRPr>
            </a:lvl9pPr>
          </a:lstStyle>
          <a:p>
            <a:r>
              <a:rPr lang="en-US" altLang="zh-TW" dirty="0">
                <a:solidFill>
                  <a:srgbClr val="1F497D"/>
                </a:solidFill>
                <a:latin typeface="Times New Roman" pitchFamily="18" charset="0"/>
                <a:ea typeface="標楷體" pitchFamily="65" charset="-120"/>
                <a:cs typeface="Times New Roman" pitchFamily="18" charset="0"/>
              </a:rPr>
              <a:t>pH control</a:t>
            </a:r>
            <a:r>
              <a:rPr lang="zh-TW" altLang="en-US" dirty="0">
                <a:solidFill>
                  <a:srgbClr val="1F497D"/>
                </a:solidFill>
                <a:latin typeface="Times New Roman" pitchFamily="18" charset="0"/>
                <a:ea typeface="標楷體" pitchFamily="65" charset="-120"/>
                <a:cs typeface="Times New Roman" pitchFamily="18" charset="0"/>
              </a:rPr>
              <a:t> </a:t>
            </a:r>
            <a:r>
              <a:rPr lang="en-US" altLang="zh-TW" sz="3600" dirty="0">
                <a:solidFill>
                  <a:srgbClr val="1F497D"/>
                </a:solidFill>
                <a:latin typeface="Times New Roman" pitchFamily="18" charset="0"/>
                <a:ea typeface="標楷體" pitchFamily="65" charset="-120"/>
                <a:cs typeface="Times New Roman" pitchFamily="18" charset="0"/>
              </a:rPr>
              <a:t>(60 L water)</a:t>
            </a:r>
            <a:endParaRPr lang="zh-TW" altLang="zh-TW" dirty="0">
              <a:solidFill>
                <a:srgbClr val="1F497D"/>
              </a:solidFill>
              <a:latin typeface="Times New Roman" pitchFamily="18" charset="0"/>
              <a:ea typeface="標楷體" pitchFamily="65" charset="-120"/>
              <a:cs typeface="Times New Roman" pitchFamily="18" charset="0"/>
            </a:endParaRPr>
          </a:p>
        </p:txBody>
      </p:sp>
      <p:sp>
        <p:nvSpPr>
          <p:cNvPr id="16" name="文字方塊 15"/>
          <p:cNvSpPr txBox="1"/>
          <p:nvPr/>
        </p:nvSpPr>
        <p:spPr>
          <a:xfrm>
            <a:off x="3726881" y="2564904"/>
            <a:ext cx="2232248" cy="369332"/>
          </a:xfrm>
          <a:prstGeom prst="rect">
            <a:avLst/>
          </a:prstGeom>
          <a:noFill/>
        </p:spPr>
        <p:txBody>
          <a:bodyPr wrap="square" rtlCol="0">
            <a:spAutoFit/>
          </a:bodyPr>
          <a:lstStyle/>
          <a:p>
            <a:pPr fontAlgn="base">
              <a:spcBef>
                <a:spcPct val="0"/>
              </a:spcBef>
              <a:spcAft>
                <a:spcPct val="0"/>
              </a:spcAft>
            </a:pPr>
            <a:r>
              <a:rPr kumimoji="1" lang="en-US" altLang="zh-TW" dirty="0">
                <a:solidFill>
                  <a:prstClr val="black"/>
                </a:solidFill>
                <a:latin typeface="Times New Roman" pitchFamily="18" charset="0"/>
                <a:ea typeface="標楷體" pitchFamily="65" charset="-120"/>
                <a:cs typeface="Times New Roman" pitchFamily="18" charset="0"/>
              </a:rPr>
              <a:t>pH</a:t>
            </a:r>
            <a:r>
              <a:rPr kumimoji="1" lang="zh-TW" altLang="en-US" dirty="0">
                <a:solidFill>
                  <a:prstClr val="black"/>
                </a:solidFill>
                <a:latin typeface="Times New Roman" pitchFamily="18" charset="0"/>
                <a:ea typeface="標楷體" pitchFamily="65" charset="-120"/>
                <a:cs typeface="Times New Roman" pitchFamily="18" charset="0"/>
              </a:rPr>
              <a:t> </a:t>
            </a:r>
            <a:r>
              <a:rPr kumimoji="1" lang="en-US" altLang="zh-TW" dirty="0">
                <a:solidFill>
                  <a:prstClr val="black"/>
                </a:solidFill>
                <a:latin typeface="Times New Roman" pitchFamily="18" charset="0"/>
                <a:ea typeface="標楷體" pitchFamily="65" charset="-120"/>
                <a:cs typeface="Times New Roman" pitchFamily="18" charset="0"/>
              </a:rPr>
              <a:t>setpoint</a:t>
            </a:r>
            <a:r>
              <a:rPr kumimoji="1" lang="zh-TW" altLang="en-US" dirty="0">
                <a:solidFill>
                  <a:prstClr val="black"/>
                </a:solidFill>
                <a:latin typeface="Times New Roman" pitchFamily="18" charset="0"/>
                <a:ea typeface="標楷體" pitchFamily="65" charset="-120"/>
                <a:cs typeface="Times New Roman" pitchFamily="18" charset="0"/>
              </a:rPr>
              <a:t>：</a:t>
            </a:r>
            <a:r>
              <a:rPr kumimoji="1" lang="en-US" altLang="zh-TW" dirty="0">
                <a:solidFill>
                  <a:prstClr val="black"/>
                </a:solidFill>
                <a:latin typeface="Times New Roman" pitchFamily="18" charset="0"/>
                <a:ea typeface="標楷體" pitchFamily="65" charset="-120"/>
                <a:cs typeface="Times New Roman" pitchFamily="18" charset="0"/>
              </a:rPr>
              <a:t>5.5</a:t>
            </a:r>
            <a:endParaRPr kumimoji="1" lang="zh-TW" altLang="en-US" dirty="0">
              <a:solidFill>
                <a:prstClr val="black"/>
              </a:solidFill>
              <a:latin typeface="Times New Roman" pitchFamily="18" charset="0"/>
              <a:ea typeface="標楷體" pitchFamily="65" charset="-120"/>
              <a:cs typeface="Times New Roman" pitchFamily="18" charset="0"/>
            </a:endParaRPr>
          </a:p>
        </p:txBody>
      </p:sp>
      <p:sp>
        <p:nvSpPr>
          <p:cNvPr id="14" name="文字方塊 13">
            <a:extLst>
              <a:ext uri="{FF2B5EF4-FFF2-40B4-BE49-F238E27FC236}">
                <a16:creationId xmlns:a16="http://schemas.microsoft.com/office/drawing/2014/main" id="{C7F36E14-00BE-4B6F-A5C2-E2CFFA627626}"/>
              </a:ext>
            </a:extLst>
          </p:cNvPr>
          <p:cNvSpPr txBox="1"/>
          <p:nvPr/>
        </p:nvSpPr>
        <p:spPr>
          <a:xfrm>
            <a:off x="5303913" y="5818018"/>
            <a:ext cx="2664293" cy="369332"/>
          </a:xfrm>
          <a:prstGeom prst="rect">
            <a:avLst/>
          </a:prstGeom>
          <a:solidFill>
            <a:schemeClr val="bg1"/>
          </a:solidFill>
        </p:spPr>
        <p:txBody>
          <a:bodyPr wrap="square" rtlCol="0">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Time elapsed, min</a:t>
            </a:r>
            <a:endParaRPr kumimoji="1" lang="zh-TW" altLang="en-US" dirty="0">
              <a:solidFill>
                <a:prstClr val="black"/>
              </a:solidFill>
              <a:latin typeface="Arial" charset="0"/>
              <a:ea typeface="標楷體" pitchFamily="65" charset="-120"/>
            </a:endParaRPr>
          </a:p>
        </p:txBody>
      </p:sp>
      <p:sp>
        <p:nvSpPr>
          <p:cNvPr id="17" name="矩形 16">
            <a:extLst>
              <a:ext uri="{FF2B5EF4-FFF2-40B4-BE49-F238E27FC236}">
                <a16:creationId xmlns:a16="http://schemas.microsoft.com/office/drawing/2014/main" id="{DDECFB81-C8F2-4F52-817C-4F71E5FD55FD}"/>
              </a:ext>
            </a:extLst>
          </p:cNvPr>
          <p:cNvSpPr/>
          <p:nvPr/>
        </p:nvSpPr>
        <p:spPr>
          <a:xfrm>
            <a:off x="6528049" y="3234675"/>
            <a:ext cx="2628289" cy="1091774"/>
          </a:xfrm>
          <a:prstGeom prst="rect">
            <a:avLst/>
          </a:prstGeom>
        </p:spPr>
        <p:txBody>
          <a:bodyPr wrap="square">
            <a:spAutoFit/>
          </a:bodyPr>
          <a:lstStyle/>
          <a:p>
            <a:pPr algn="just" fontAlgn="base" latinLnBrk="1">
              <a:lnSpc>
                <a:spcPts val="3500"/>
              </a:lnSpc>
              <a:spcBef>
                <a:spcPts val="2400"/>
              </a:spcBef>
              <a:spcAft>
                <a:spcPts val="1200"/>
              </a:spcAft>
            </a:pPr>
            <a:r>
              <a:rPr kumimoji="1" lang="en-US" altLang="zh-TW" sz="2000" dirty="0">
                <a:solidFill>
                  <a:prstClr val="black"/>
                </a:solidFill>
                <a:latin typeface="Times New Roman" pitchFamily="18" charset="0"/>
                <a:ea typeface="標楷體" pitchFamily="65" charset="-120"/>
                <a:cs typeface="Times New Roman" pitchFamily="18" charset="0"/>
              </a:rPr>
              <a:t>pH from</a:t>
            </a:r>
            <a:r>
              <a:rPr kumimoji="1" lang="zh-TW" altLang="en-US" sz="2000" dirty="0">
                <a:solidFill>
                  <a:prstClr val="black"/>
                </a:solidFill>
                <a:latin typeface="Times New Roman" pitchFamily="18" charset="0"/>
                <a:ea typeface="標楷體" pitchFamily="65" charset="-120"/>
                <a:cs typeface="Times New Roman" pitchFamily="18" charset="0"/>
              </a:rPr>
              <a:t> </a:t>
            </a:r>
            <a:r>
              <a:rPr kumimoji="1" lang="en-US" altLang="zh-TW" sz="2000" dirty="0">
                <a:solidFill>
                  <a:prstClr val="black"/>
                </a:solidFill>
                <a:latin typeface="Times New Roman" pitchFamily="18" charset="0"/>
                <a:ea typeface="標楷體" pitchFamily="65" charset="-120"/>
                <a:cs typeface="Times New Roman" pitchFamily="18" charset="0"/>
              </a:rPr>
              <a:t>pH =</a:t>
            </a:r>
            <a:r>
              <a:rPr kumimoji="1" lang="zh-TW" altLang="en-US" sz="2000" dirty="0">
                <a:solidFill>
                  <a:prstClr val="black"/>
                </a:solidFill>
                <a:latin typeface="Times New Roman" pitchFamily="18" charset="0"/>
                <a:ea typeface="標楷體" pitchFamily="65" charset="-120"/>
                <a:cs typeface="Times New Roman" pitchFamily="18" charset="0"/>
              </a:rPr>
              <a:t> </a:t>
            </a:r>
            <a:r>
              <a:rPr kumimoji="1" lang="en-US" altLang="zh-TW" sz="2000" dirty="0">
                <a:solidFill>
                  <a:prstClr val="black"/>
                </a:solidFill>
                <a:latin typeface="Times New Roman" pitchFamily="18" charset="0"/>
                <a:ea typeface="標楷體" pitchFamily="65" charset="-120"/>
                <a:cs typeface="Times New Roman" pitchFamily="18" charset="0"/>
              </a:rPr>
              <a:t>5</a:t>
            </a:r>
            <a:r>
              <a:rPr kumimoji="1" lang="zh-TW" altLang="en-US" sz="2000" dirty="0">
                <a:solidFill>
                  <a:prstClr val="black"/>
                </a:solidFill>
                <a:latin typeface="Times New Roman" pitchFamily="18" charset="0"/>
                <a:ea typeface="標楷體" pitchFamily="65" charset="-120"/>
                <a:cs typeface="Times New Roman" pitchFamily="18" charset="0"/>
              </a:rPr>
              <a:t> </a:t>
            </a:r>
            <a:r>
              <a:rPr kumimoji="1" lang="en-US" altLang="zh-TW" sz="2000" dirty="0">
                <a:solidFill>
                  <a:prstClr val="black"/>
                </a:solidFill>
                <a:latin typeface="Times New Roman" pitchFamily="18" charset="0"/>
                <a:ea typeface="標楷體" pitchFamily="65" charset="-120"/>
                <a:cs typeface="Times New Roman" pitchFamily="18" charset="0"/>
                <a:sym typeface="Wingdings" pitchFamily="2" charset="2"/>
              </a:rPr>
              <a:t> 5.5 </a:t>
            </a:r>
            <a:endParaRPr kumimoji="1" lang="en-US" altLang="zh-TW" sz="2000" dirty="0">
              <a:solidFill>
                <a:prstClr val="black"/>
              </a:solidFill>
              <a:latin typeface="Times New Roman" pitchFamily="18" charset="0"/>
              <a:ea typeface="標楷體" pitchFamily="65" charset="-120"/>
              <a:cs typeface="Times New Roman" pitchFamily="18" charset="0"/>
            </a:endParaRPr>
          </a:p>
          <a:p>
            <a:pPr lvl="1" algn="just" fontAlgn="base" latinLnBrk="1">
              <a:lnSpc>
                <a:spcPts val="3500"/>
              </a:lnSpc>
            </a:pPr>
            <a:r>
              <a:rPr kumimoji="1" lang="en-US" altLang="zh-TW" sz="2000" dirty="0">
                <a:solidFill>
                  <a:prstClr val="black"/>
                </a:solidFill>
                <a:latin typeface="Times New Roman" pitchFamily="18" charset="0"/>
                <a:ea typeface="標楷體" pitchFamily="65" charset="-120"/>
                <a:cs typeface="Times New Roman" pitchFamily="18" charset="0"/>
              </a:rPr>
              <a:t>required</a:t>
            </a:r>
            <a:r>
              <a:rPr kumimoji="1" lang="zh-TW" altLang="en-US" sz="2000" dirty="0">
                <a:solidFill>
                  <a:prstClr val="black"/>
                </a:solidFill>
                <a:latin typeface="Times New Roman" pitchFamily="18" charset="0"/>
                <a:ea typeface="標楷體" pitchFamily="65" charset="-120"/>
                <a:cs typeface="Times New Roman" pitchFamily="18" charset="0"/>
              </a:rPr>
              <a:t> </a:t>
            </a:r>
            <a:r>
              <a:rPr kumimoji="1" lang="en-US" altLang="zh-TW" sz="2000" dirty="0">
                <a:solidFill>
                  <a:prstClr val="black"/>
                </a:solidFill>
                <a:latin typeface="Times New Roman" pitchFamily="18" charset="0"/>
                <a:ea typeface="標楷體" pitchFamily="65" charset="-120"/>
                <a:cs typeface="Times New Roman" pitchFamily="18" charset="0"/>
              </a:rPr>
              <a:t>2.5</a:t>
            </a:r>
            <a:r>
              <a:rPr kumimoji="1" lang="en-US" altLang="zh-TW" sz="2000" b="1" dirty="0">
                <a:solidFill>
                  <a:srgbClr val="FF0000"/>
                </a:solidFill>
                <a:latin typeface="Times New Roman" pitchFamily="18" charset="0"/>
                <a:ea typeface="標楷體" pitchFamily="65" charset="-120"/>
                <a:cs typeface="Times New Roman" pitchFamily="18" charset="0"/>
              </a:rPr>
              <a:t> min</a:t>
            </a:r>
            <a:endParaRPr kumimoji="1" lang="en-US" altLang="zh-TW" sz="2000" dirty="0">
              <a:solidFill>
                <a:prstClr val="black"/>
              </a:solidFill>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334382469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文字方塊 6"/>
          <p:cNvSpPr txBox="1">
            <a:spLocks noChangeArrowheads="1"/>
          </p:cNvSpPr>
          <p:nvPr/>
        </p:nvSpPr>
        <p:spPr bwMode="auto">
          <a:xfrm>
            <a:off x="1524000" y="54868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TW"/>
            </a:defPPr>
            <a:lvl1pPr algn="ctr" fontAlgn="base">
              <a:spcBef>
                <a:spcPct val="0"/>
              </a:spcBef>
              <a:spcAft>
                <a:spcPct val="0"/>
              </a:spcAft>
              <a:defRPr kumimoji="1" sz="3900" b="1">
                <a:solidFill>
                  <a:schemeClr val="tx2"/>
                </a:solidFill>
                <a:latin typeface="+mj-lt"/>
                <a:ea typeface="+mj-ea"/>
                <a:cs typeface="Apple Lihei Pro"/>
              </a:defRPr>
            </a:lvl1pPr>
            <a:lvl2pPr marL="742950" indent="-285750" eaLnBrk="0" hangingPunct="0">
              <a:defRPr kumimoji="1">
                <a:latin typeface="Arial" charset="0"/>
                <a:ea typeface="新細明體" charset="-120"/>
              </a:defRPr>
            </a:lvl2pPr>
            <a:lvl3pPr marL="1143000" indent="-228600" eaLnBrk="0" hangingPunct="0">
              <a:defRPr kumimoji="1">
                <a:latin typeface="Arial" charset="0"/>
                <a:ea typeface="新細明體" charset="-120"/>
              </a:defRPr>
            </a:lvl3pPr>
            <a:lvl4pPr marL="1600200" indent="-228600" eaLnBrk="0" hangingPunct="0">
              <a:defRPr kumimoji="1">
                <a:latin typeface="Arial" charset="0"/>
                <a:ea typeface="新細明體" charset="-120"/>
              </a:defRPr>
            </a:lvl4pPr>
            <a:lvl5pPr marL="2057400" indent="-228600" eaLnBrk="0" hangingPunct="0">
              <a:defRPr kumimoji="1">
                <a:latin typeface="Arial" charset="0"/>
                <a:ea typeface="新細明體" charset="-120"/>
              </a:defRPr>
            </a:lvl5pPr>
            <a:lvl6pPr marL="2514600" indent="-228600" eaLnBrk="0" fontAlgn="base" hangingPunct="0">
              <a:spcBef>
                <a:spcPct val="0"/>
              </a:spcBef>
              <a:spcAft>
                <a:spcPct val="0"/>
              </a:spcAft>
              <a:defRPr kumimoji="1">
                <a:latin typeface="Arial" charset="0"/>
                <a:ea typeface="新細明體" charset="-120"/>
              </a:defRPr>
            </a:lvl6pPr>
            <a:lvl7pPr marL="2971800" indent="-228600" eaLnBrk="0" fontAlgn="base" hangingPunct="0">
              <a:spcBef>
                <a:spcPct val="0"/>
              </a:spcBef>
              <a:spcAft>
                <a:spcPct val="0"/>
              </a:spcAft>
              <a:defRPr kumimoji="1">
                <a:latin typeface="Arial" charset="0"/>
                <a:ea typeface="新細明體" charset="-120"/>
              </a:defRPr>
            </a:lvl7pPr>
            <a:lvl8pPr marL="3429000" indent="-228600" eaLnBrk="0" fontAlgn="base" hangingPunct="0">
              <a:spcBef>
                <a:spcPct val="0"/>
              </a:spcBef>
              <a:spcAft>
                <a:spcPct val="0"/>
              </a:spcAft>
              <a:defRPr kumimoji="1">
                <a:latin typeface="Arial" charset="0"/>
                <a:ea typeface="新細明體" charset="-120"/>
              </a:defRPr>
            </a:lvl8pPr>
            <a:lvl9pPr marL="3886200" indent="-228600" eaLnBrk="0" fontAlgn="base" hangingPunct="0">
              <a:spcBef>
                <a:spcPct val="0"/>
              </a:spcBef>
              <a:spcAft>
                <a:spcPct val="0"/>
              </a:spcAft>
              <a:defRPr kumimoji="1">
                <a:latin typeface="Arial" charset="0"/>
                <a:ea typeface="新細明體" charset="-120"/>
              </a:defRPr>
            </a:lvl9pPr>
          </a:lstStyle>
          <a:p>
            <a:r>
              <a:rPr lang="en-US" altLang="zh-TW" sz="4000" dirty="0">
                <a:solidFill>
                  <a:srgbClr val="1F497D"/>
                </a:solidFill>
                <a:latin typeface="Times New Roman" pitchFamily="18" charset="0"/>
                <a:ea typeface="標楷體" pitchFamily="65" charset="-120"/>
                <a:cs typeface="Times New Roman" pitchFamily="18" charset="0"/>
              </a:rPr>
              <a:t>Apply this system to 6 ton of water</a:t>
            </a:r>
            <a:endParaRPr lang="zh-TW" altLang="zh-TW" sz="4000" dirty="0">
              <a:solidFill>
                <a:srgbClr val="1F497D"/>
              </a:solidFill>
              <a:latin typeface="Times New Roman" pitchFamily="18" charset="0"/>
              <a:ea typeface="標楷體" pitchFamily="65" charset="-120"/>
              <a:cs typeface="Times New Roman" pitchFamily="18" charset="0"/>
            </a:endParaRPr>
          </a:p>
        </p:txBody>
      </p:sp>
      <p:sp>
        <p:nvSpPr>
          <p:cNvPr id="4" name="投影片編號版面配置區 3"/>
          <p:cNvSpPr>
            <a:spLocks noGrp="1"/>
          </p:cNvSpPr>
          <p:nvPr>
            <p:ph type="sldNum" sz="quarter" idx="12"/>
          </p:nvPr>
        </p:nvSpPr>
        <p:spPr/>
        <p:txBody>
          <a:bodyPr/>
          <a:lstStyle/>
          <a:p>
            <a:pPr fontAlgn="base">
              <a:spcBef>
                <a:spcPct val="0"/>
              </a:spcBef>
              <a:spcAft>
                <a:spcPct val="0"/>
              </a:spcAft>
            </a:pPr>
            <a:fld id="{DF372A56-081A-45EA-AE8F-80566639A57B}" type="slidenum">
              <a:rPr kumimoji="1" lang="zh-TW" altLang="en-US">
                <a:solidFill>
                  <a:prstClr val="black">
                    <a:tint val="75000"/>
                  </a:prstClr>
                </a:solidFill>
                <a:latin typeface="Times New Roman" pitchFamily="18" charset="0"/>
                <a:ea typeface="標楷體" pitchFamily="65" charset="-120"/>
                <a:cs typeface="Times New Roman" pitchFamily="18" charset="0"/>
              </a:rPr>
              <a:pPr fontAlgn="base">
                <a:spcBef>
                  <a:spcPct val="0"/>
                </a:spcBef>
                <a:spcAft>
                  <a:spcPct val="0"/>
                </a:spcAft>
              </a:pPr>
              <a:t>88</a:t>
            </a:fld>
            <a:endParaRPr kumimoji="1" lang="zh-TW" altLang="en-US">
              <a:solidFill>
                <a:prstClr val="black">
                  <a:tint val="75000"/>
                </a:prstClr>
              </a:solidFill>
              <a:latin typeface="Times New Roman" pitchFamily="18" charset="0"/>
              <a:ea typeface="標楷體" pitchFamily="65" charset="-120"/>
              <a:cs typeface="Times New Roman" pitchFamily="18" charset="0"/>
            </a:endParaRPr>
          </a:p>
        </p:txBody>
      </p:sp>
      <p:sp>
        <p:nvSpPr>
          <p:cNvPr id="10" name="矩形 9"/>
          <p:cNvSpPr/>
          <p:nvPr/>
        </p:nvSpPr>
        <p:spPr>
          <a:xfrm>
            <a:off x="1631505" y="1776951"/>
            <a:ext cx="8712968" cy="2503249"/>
          </a:xfrm>
          <a:prstGeom prst="rect">
            <a:avLst/>
          </a:prstGeom>
        </p:spPr>
        <p:txBody>
          <a:bodyPr wrap="square">
            <a:spAutoFit/>
          </a:bodyPr>
          <a:lstStyle/>
          <a:p>
            <a:pPr marL="285750" indent="-285750" algn="just" fontAlgn="base" latinLnBrk="1">
              <a:lnSpc>
                <a:spcPts val="3500"/>
              </a:lnSpc>
              <a:spcBef>
                <a:spcPts val="1200"/>
              </a:spcBef>
              <a:spcAft>
                <a:spcPts val="1200"/>
              </a:spcAft>
              <a:buFont typeface="Arial" pitchFamily="34" charset="0"/>
              <a:buChar char="•"/>
            </a:pPr>
            <a:r>
              <a:rPr kumimoji="1" lang="en-US" altLang="zh-TW" sz="3600" dirty="0">
                <a:solidFill>
                  <a:prstClr val="black"/>
                </a:solidFill>
                <a:latin typeface="Times New Roman" pitchFamily="18" charset="0"/>
                <a:ea typeface="標楷體" pitchFamily="65" charset="-120"/>
                <a:cs typeface="Times New Roman" pitchFamily="18" charset="0"/>
              </a:rPr>
              <a:t>EC</a:t>
            </a:r>
            <a:r>
              <a:rPr kumimoji="1" lang="zh-TW" altLang="en-US" sz="3600" dirty="0">
                <a:solidFill>
                  <a:prstClr val="black"/>
                </a:solidFill>
                <a:latin typeface="Times New Roman" pitchFamily="18" charset="0"/>
                <a:ea typeface="標楷體" pitchFamily="65" charset="-120"/>
                <a:cs typeface="Times New Roman" pitchFamily="18" charset="0"/>
              </a:rPr>
              <a:t> </a:t>
            </a:r>
            <a:r>
              <a:rPr kumimoji="1" lang="en-US" altLang="zh-TW" sz="3600" dirty="0">
                <a:solidFill>
                  <a:prstClr val="black"/>
                </a:solidFill>
                <a:latin typeface="Times New Roman" pitchFamily="18" charset="0"/>
                <a:ea typeface="標楷體" pitchFamily="65" charset="-120"/>
                <a:cs typeface="Times New Roman" pitchFamily="18" charset="0"/>
              </a:rPr>
              <a:t>from</a:t>
            </a:r>
            <a:r>
              <a:rPr kumimoji="1" lang="zh-TW" altLang="en-US" sz="3600" dirty="0">
                <a:solidFill>
                  <a:prstClr val="black"/>
                </a:solidFill>
                <a:latin typeface="Times New Roman" pitchFamily="18" charset="0"/>
                <a:ea typeface="標楷體" pitchFamily="65" charset="-120"/>
                <a:cs typeface="Times New Roman" pitchFamily="18" charset="0"/>
              </a:rPr>
              <a:t> </a:t>
            </a:r>
            <a:r>
              <a:rPr kumimoji="1" lang="en-US" altLang="zh-TW" sz="3600" dirty="0">
                <a:solidFill>
                  <a:prstClr val="black"/>
                </a:solidFill>
                <a:latin typeface="Times New Roman" pitchFamily="18" charset="0"/>
                <a:ea typeface="標楷體" pitchFamily="65" charset="-120"/>
                <a:cs typeface="Times New Roman" pitchFamily="18" charset="0"/>
              </a:rPr>
              <a:t>1000 </a:t>
            </a:r>
            <a:r>
              <a:rPr kumimoji="1" lang="en-US" altLang="zh-TW" sz="3600" dirty="0">
                <a:solidFill>
                  <a:prstClr val="black"/>
                </a:solidFill>
                <a:latin typeface="Times New Roman" pitchFamily="18" charset="0"/>
                <a:ea typeface="標楷體" pitchFamily="65" charset="-120"/>
                <a:cs typeface="Times New Roman" pitchFamily="18" charset="0"/>
                <a:sym typeface="Wingdings" pitchFamily="2" charset="2"/>
              </a:rPr>
              <a:t> 1200</a:t>
            </a:r>
            <a:r>
              <a:rPr kumimoji="1" lang="en-US" altLang="zh-TW" sz="3600" dirty="0">
                <a:solidFill>
                  <a:prstClr val="black"/>
                </a:solidFill>
                <a:latin typeface="Times New Roman" pitchFamily="18" charset="0"/>
                <a:ea typeface="標楷體" pitchFamily="65" charset="-120"/>
                <a:cs typeface="Times New Roman" pitchFamily="18" charset="0"/>
                <a:sym typeface="Symbol"/>
              </a:rPr>
              <a:t> </a:t>
            </a:r>
            <a:r>
              <a:rPr kumimoji="1" lang="en-US" altLang="zh-TW" sz="3600" dirty="0">
                <a:solidFill>
                  <a:prstClr val="black"/>
                </a:solidFill>
                <a:latin typeface="Times New Roman" pitchFamily="18" charset="0"/>
                <a:ea typeface="標楷體" pitchFamily="65" charset="-120"/>
                <a:cs typeface="Times New Roman" pitchFamily="18" charset="0"/>
              </a:rPr>
              <a:t>S/cm</a:t>
            </a:r>
          </a:p>
          <a:p>
            <a:pPr marL="800100" lvl="1" indent="-342900" fontAlgn="base" latinLnBrk="1">
              <a:lnSpc>
                <a:spcPts val="3500"/>
              </a:lnSpc>
              <a:buFont typeface="Wingdings" pitchFamily="2" charset="2"/>
              <a:buChar char="Ø"/>
            </a:pPr>
            <a:r>
              <a:rPr kumimoji="1" lang="en-US" altLang="zh-TW" sz="3600" dirty="0">
                <a:solidFill>
                  <a:prstClr val="black"/>
                </a:solidFill>
                <a:latin typeface="Times New Roman" pitchFamily="18" charset="0"/>
                <a:ea typeface="標楷體" pitchFamily="65" charset="-120"/>
                <a:cs typeface="Times New Roman" pitchFamily="18" charset="0"/>
              </a:rPr>
              <a:t>required 2</a:t>
            </a:r>
            <a:r>
              <a:rPr kumimoji="1" lang="zh-TW" altLang="en-US" sz="3600" dirty="0">
                <a:solidFill>
                  <a:prstClr val="black"/>
                </a:solidFill>
                <a:latin typeface="Times New Roman" pitchFamily="18" charset="0"/>
                <a:ea typeface="標楷體" pitchFamily="65" charset="-120"/>
                <a:cs typeface="Times New Roman" pitchFamily="18" charset="0"/>
              </a:rPr>
              <a:t> </a:t>
            </a:r>
            <a:r>
              <a:rPr kumimoji="1" lang="en-US" altLang="zh-TW" sz="3600" dirty="0">
                <a:solidFill>
                  <a:prstClr val="black"/>
                </a:solidFill>
                <a:latin typeface="Times New Roman" pitchFamily="18" charset="0"/>
                <a:ea typeface="標楷體" pitchFamily="65" charset="-120"/>
                <a:cs typeface="Times New Roman" pitchFamily="18" charset="0"/>
              </a:rPr>
              <a:t>x</a:t>
            </a:r>
            <a:r>
              <a:rPr kumimoji="1" lang="zh-TW" altLang="en-US" sz="3600" dirty="0">
                <a:solidFill>
                  <a:prstClr val="black"/>
                </a:solidFill>
                <a:latin typeface="Times New Roman" pitchFamily="18" charset="0"/>
                <a:ea typeface="標楷體" pitchFamily="65" charset="-120"/>
                <a:cs typeface="Times New Roman" pitchFamily="18" charset="0"/>
              </a:rPr>
              <a:t> </a:t>
            </a:r>
            <a:r>
              <a:rPr kumimoji="1" lang="en-US" altLang="zh-TW" dirty="0">
                <a:solidFill>
                  <a:prstClr val="black"/>
                </a:solidFill>
                <a:latin typeface="Times New Roman" pitchFamily="18" charset="0"/>
                <a:ea typeface="標楷體" pitchFamily="65" charset="-120"/>
                <a:cs typeface="Times New Roman" pitchFamily="18" charset="0"/>
              </a:rPr>
              <a:t>(6000/60)</a:t>
            </a:r>
            <a:r>
              <a:rPr kumimoji="1" lang="en-US" altLang="zh-TW" sz="3600" dirty="0">
                <a:solidFill>
                  <a:prstClr val="black"/>
                </a:solidFill>
                <a:latin typeface="Times New Roman" pitchFamily="18" charset="0"/>
                <a:ea typeface="標楷體" pitchFamily="65" charset="-120"/>
                <a:cs typeface="Times New Roman" pitchFamily="18" charset="0"/>
              </a:rPr>
              <a:t> = </a:t>
            </a:r>
            <a:r>
              <a:rPr kumimoji="1" lang="en-US" altLang="zh-TW" sz="2400" b="1" dirty="0">
                <a:solidFill>
                  <a:srgbClr val="FF0000"/>
                </a:solidFill>
                <a:latin typeface="Times New Roman" pitchFamily="18" charset="0"/>
                <a:ea typeface="標楷體" pitchFamily="65" charset="-120"/>
                <a:cs typeface="Times New Roman" pitchFamily="18" charset="0"/>
              </a:rPr>
              <a:t>200 min</a:t>
            </a:r>
            <a:r>
              <a:rPr kumimoji="1" lang="en-US" altLang="zh-TW" sz="3600" b="1" dirty="0">
                <a:solidFill>
                  <a:srgbClr val="FF0000"/>
                </a:solidFill>
                <a:latin typeface="Times New Roman" pitchFamily="18" charset="0"/>
                <a:ea typeface="標楷體" pitchFamily="65" charset="-120"/>
                <a:cs typeface="Times New Roman" pitchFamily="18" charset="0"/>
              </a:rPr>
              <a:t> (1 </a:t>
            </a:r>
            <a:r>
              <a:rPr kumimoji="1" lang="en-US" altLang="zh-TW" sz="3600" b="1" dirty="0">
                <a:solidFill>
                  <a:srgbClr val="FF0000"/>
                </a:solidFill>
                <a:latin typeface="Times New Roman" pitchFamily="18" charset="0"/>
                <a:ea typeface="標楷體" pitchFamily="65" charset="-120"/>
                <a:cs typeface="Times New Roman" pitchFamily="18" charset="0"/>
                <a:sym typeface="Symbol"/>
              </a:rPr>
              <a:t></a:t>
            </a:r>
            <a:r>
              <a:rPr kumimoji="1" lang="en-US" altLang="zh-TW" sz="3600" b="1" dirty="0">
                <a:solidFill>
                  <a:srgbClr val="FF0000"/>
                </a:solidFill>
                <a:latin typeface="Times New Roman" pitchFamily="18" charset="0"/>
                <a:ea typeface="標楷體" pitchFamily="65" charset="-120"/>
                <a:cs typeface="Times New Roman" pitchFamily="18" charset="0"/>
              </a:rPr>
              <a:t>S/cm / min)</a:t>
            </a:r>
            <a:endParaRPr kumimoji="1" lang="en-US" altLang="zh-TW" sz="3600" dirty="0">
              <a:solidFill>
                <a:prstClr val="black"/>
              </a:solidFill>
              <a:latin typeface="Times New Roman" pitchFamily="18" charset="0"/>
              <a:ea typeface="標楷體" pitchFamily="65" charset="-120"/>
              <a:cs typeface="Times New Roman" pitchFamily="18" charset="0"/>
            </a:endParaRPr>
          </a:p>
          <a:p>
            <a:pPr marL="285750" indent="-285750" algn="just" fontAlgn="base" latinLnBrk="1">
              <a:lnSpc>
                <a:spcPts val="3500"/>
              </a:lnSpc>
              <a:spcBef>
                <a:spcPts val="2400"/>
              </a:spcBef>
              <a:spcAft>
                <a:spcPts val="1200"/>
              </a:spcAft>
              <a:buFont typeface="Arial" pitchFamily="34" charset="0"/>
              <a:buChar char="•"/>
            </a:pPr>
            <a:r>
              <a:rPr kumimoji="1" lang="en-US" altLang="zh-TW" sz="3600" dirty="0">
                <a:solidFill>
                  <a:prstClr val="black"/>
                </a:solidFill>
                <a:latin typeface="Times New Roman" pitchFamily="18" charset="0"/>
                <a:ea typeface="標楷體" pitchFamily="65" charset="-120"/>
                <a:cs typeface="Times New Roman" pitchFamily="18" charset="0"/>
              </a:rPr>
              <a:t>pH from</a:t>
            </a:r>
            <a:r>
              <a:rPr kumimoji="1" lang="zh-TW" altLang="en-US" sz="3600" dirty="0">
                <a:solidFill>
                  <a:prstClr val="black"/>
                </a:solidFill>
                <a:latin typeface="Times New Roman" pitchFamily="18" charset="0"/>
                <a:ea typeface="標楷體" pitchFamily="65" charset="-120"/>
                <a:cs typeface="Times New Roman" pitchFamily="18" charset="0"/>
              </a:rPr>
              <a:t> </a:t>
            </a:r>
            <a:r>
              <a:rPr kumimoji="1" lang="en-US" altLang="zh-TW" sz="3600" dirty="0">
                <a:solidFill>
                  <a:prstClr val="black"/>
                </a:solidFill>
                <a:latin typeface="Times New Roman" pitchFamily="18" charset="0"/>
                <a:ea typeface="標楷體" pitchFamily="65" charset="-120"/>
                <a:cs typeface="Times New Roman" pitchFamily="18" charset="0"/>
              </a:rPr>
              <a:t>pH =</a:t>
            </a:r>
            <a:r>
              <a:rPr kumimoji="1" lang="zh-TW" altLang="en-US" sz="3600" dirty="0">
                <a:solidFill>
                  <a:prstClr val="black"/>
                </a:solidFill>
                <a:latin typeface="Times New Roman" pitchFamily="18" charset="0"/>
                <a:ea typeface="標楷體" pitchFamily="65" charset="-120"/>
                <a:cs typeface="Times New Roman" pitchFamily="18" charset="0"/>
              </a:rPr>
              <a:t> </a:t>
            </a:r>
            <a:r>
              <a:rPr kumimoji="1" lang="en-US" altLang="zh-TW" sz="3600" dirty="0">
                <a:solidFill>
                  <a:prstClr val="black"/>
                </a:solidFill>
                <a:latin typeface="Times New Roman" pitchFamily="18" charset="0"/>
                <a:ea typeface="標楷體" pitchFamily="65" charset="-120"/>
                <a:cs typeface="Times New Roman" pitchFamily="18" charset="0"/>
              </a:rPr>
              <a:t>5</a:t>
            </a:r>
            <a:r>
              <a:rPr kumimoji="1" lang="zh-TW" altLang="en-US" sz="3600" dirty="0">
                <a:solidFill>
                  <a:prstClr val="black"/>
                </a:solidFill>
                <a:latin typeface="Times New Roman" pitchFamily="18" charset="0"/>
                <a:ea typeface="標楷體" pitchFamily="65" charset="-120"/>
                <a:cs typeface="Times New Roman" pitchFamily="18" charset="0"/>
              </a:rPr>
              <a:t> </a:t>
            </a:r>
            <a:r>
              <a:rPr kumimoji="1" lang="en-US" altLang="zh-TW" sz="3600" dirty="0">
                <a:solidFill>
                  <a:prstClr val="black"/>
                </a:solidFill>
                <a:latin typeface="Times New Roman" pitchFamily="18" charset="0"/>
                <a:ea typeface="標楷體" pitchFamily="65" charset="-120"/>
                <a:cs typeface="Times New Roman" pitchFamily="18" charset="0"/>
                <a:sym typeface="Wingdings" pitchFamily="2" charset="2"/>
              </a:rPr>
              <a:t> 5.5 </a:t>
            </a:r>
            <a:endParaRPr kumimoji="1" lang="en-US" altLang="zh-TW" sz="3600" dirty="0">
              <a:solidFill>
                <a:prstClr val="black"/>
              </a:solidFill>
              <a:latin typeface="Times New Roman" pitchFamily="18" charset="0"/>
              <a:ea typeface="標楷體" pitchFamily="65" charset="-120"/>
              <a:cs typeface="Times New Roman" pitchFamily="18" charset="0"/>
            </a:endParaRPr>
          </a:p>
          <a:p>
            <a:pPr marL="800100" lvl="1" indent="-342900" algn="just" fontAlgn="base" latinLnBrk="1">
              <a:lnSpc>
                <a:spcPts val="3500"/>
              </a:lnSpc>
              <a:buFont typeface="Wingdings" pitchFamily="2" charset="2"/>
              <a:buChar char="Ø"/>
            </a:pPr>
            <a:r>
              <a:rPr kumimoji="1" lang="en-US" altLang="zh-TW" sz="3600" dirty="0">
                <a:solidFill>
                  <a:prstClr val="black"/>
                </a:solidFill>
                <a:latin typeface="Times New Roman" pitchFamily="18" charset="0"/>
                <a:ea typeface="標楷體" pitchFamily="65" charset="-120"/>
                <a:cs typeface="Times New Roman" pitchFamily="18" charset="0"/>
              </a:rPr>
              <a:t>required</a:t>
            </a:r>
            <a:r>
              <a:rPr kumimoji="1" lang="zh-TW" altLang="en-US" sz="3600" dirty="0">
                <a:solidFill>
                  <a:prstClr val="black"/>
                </a:solidFill>
                <a:latin typeface="Times New Roman" pitchFamily="18" charset="0"/>
                <a:ea typeface="標楷體" pitchFamily="65" charset="-120"/>
                <a:cs typeface="Times New Roman" pitchFamily="18" charset="0"/>
              </a:rPr>
              <a:t> </a:t>
            </a:r>
            <a:r>
              <a:rPr kumimoji="1" lang="en-US" altLang="zh-TW" sz="3600" dirty="0">
                <a:solidFill>
                  <a:prstClr val="black"/>
                </a:solidFill>
                <a:latin typeface="Times New Roman" pitchFamily="18" charset="0"/>
                <a:ea typeface="標楷體" pitchFamily="65" charset="-120"/>
                <a:cs typeface="Times New Roman" pitchFamily="18" charset="0"/>
              </a:rPr>
              <a:t>2.5</a:t>
            </a:r>
            <a:r>
              <a:rPr kumimoji="1" lang="zh-TW" altLang="en-US" sz="3600" dirty="0">
                <a:solidFill>
                  <a:prstClr val="black"/>
                </a:solidFill>
                <a:latin typeface="Times New Roman" pitchFamily="18" charset="0"/>
                <a:ea typeface="標楷體" pitchFamily="65" charset="-120"/>
                <a:cs typeface="Times New Roman" pitchFamily="18" charset="0"/>
              </a:rPr>
              <a:t> </a:t>
            </a:r>
            <a:r>
              <a:rPr kumimoji="1" lang="en-US" altLang="zh-TW" sz="3600" dirty="0">
                <a:solidFill>
                  <a:prstClr val="black"/>
                </a:solidFill>
                <a:latin typeface="Times New Roman" pitchFamily="18" charset="0"/>
                <a:ea typeface="標楷體" pitchFamily="65" charset="-120"/>
                <a:cs typeface="Times New Roman" pitchFamily="18" charset="0"/>
              </a:rPr>
              <a:t>x</a:t>
            </a:r>
            <a:r>
              <a:rPr kumimoji="1" lang="zh-TW" altLang="en-US" sz="3600" dirty="0">
                <a:solidFill>
                  <a:prstClr val="black"/>
                </a:solidFill>
                <a:latin typeface="Times New Roman" pitchFamily="18" charset="0"/>
                <a:ea typeface="標楷體" pitchFamily="65" charset="-120"/>
                <a:cs typeface="Times New Roman" pitchFamily="18" charset="0"/>
              </a:rPr>
              <a:t> </a:t>
            </a:r>
            <a:r>
              <a:rPr kumimoji="1" lang="en-US" altLang="zh-TW" sz="3600" dirty="0">
                <a:solidFill>
                  <a:prstClr val="black"/>
                </a:solidFill>
                <a:latin typeface="Times New Roman" pitchFamily="18" charset="0"/>
                <a:ea typeface="標楷體" pitchFamily="65" charset="-120"/>
                <a:cs typeface="Times New Roman" pitchFamily="18" charset="0"/>
              </a:rPr>
              <a:t>100=</a:t>
            </a:r>
            <a:r>
              <a:rPr kumimoji="1" lang="zh-TW" altLang="en-US" sz="3600" dirty="0">
                <a:solidFill>
                  <a:prstClr val="black"/>
                </a:solidFill>
                <a:latin typeface="Times New Roman" pitchFamily="18" charset="0"/>
                <a:ea typeface="標楷體" pitchFamily="65" charset="-120"/>
                <a:cs typeface="Times New Roman" pitchFamily="18" charset="0"/>
              </a:rPr>
              <a:t> </a:t>
            </a:r>
            <a:r>
              <a:rPr kumimoji="1" lang="en-US" altLang="zh-TW" sz="2400" b="1" dirty="0">
                <a:solidFill>
                  <a:srgbClr val="FF0000"/>
                </a:solidFill>
                <a:latin typeface="Times New Roman" pitchFamily="18" charset="0"/>
                <a:ea typeface="標楷體" pitchFamily="65" charset="-120"/>
                <a:cs typeface="Times New Roman" pitchFamily="18" charset="0"/>
              </a:rPr>
              <a:t>250 min</a:t>
            </a:r>
            <a:r>
              <a:rPr kumimoji="1" lang="en-US" altLang="zh-TW" sz="3600" b="1" dirty="0">
                <a:solidFill>
                  <a:srgbClr val="FF0000"/>
                </a:solidFill>
                <a:latin typeface="Times New Roman" pitchFamily="18" charset="0"/>
                <a:ea typeface="標楷體" pitchFamily="65" charset="-120"/>
                <a:cs typeface="Times New Roman" pitchFamily="18" charset="0"/>
              </a:rPr>
              <a:t>  (0.01 / 5 min)</a:t>
            </a:r>
            <a:endParaRPr kumimoji="1" lang="en-US" altLang="zh-TW" sz="3600" dirty="0">
              <a:solidFill>
                <a:prstClr val="black"/>
              </a:solidFill>
              <a:latin typeface="Times New Roman" pitchFamily="18" charset="0"/>
              <a:ea typeface="標楷體" pitchFamily="65" charset="-120"/>
              <a:cs typeface="Times New Roman" pitchFamily="18" charset="0"/>
            </a:endParaRPr>
          </a:p>
        </p:txBody>
      </p:sp>
      <p:sp>
        <p:nvSpPr>
          <p:cNvPr id="2" name="文字方塊 1"/>
          <p:cNvSpPr txBox="1"/>
          <p:nvPr/>
        </p:nvSpPr>
        <p:spPr>
          <a:xfrm>
            <a:off x="2279577" y="4638211"/>
            <a:ext cx="7632847" cy="1200329"/>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fontAlgn="base">
              <a:spcBef>
                <a:spcPct val="0"/>
              </a:spcBef>
              <a:spcAft>
                <a:spcPct val="0"/>
              </a:spcAft>
            </a:pPr>
            <a:r>
              <a:rPr kumimoji="1" lang="en-US" altLang="zh-TW" sz="3600" dirty="0">
                <a:solidFill>
                  <a:srgbClr val="FF0000"/>
                </a:solidFill>
                <a:latin typeface="Times New Roman" pitchFamily="18" charset="0"/>
                <a:ea typeface="標楷體" pitchFamily="65" charset="-120"/>
                <a:cs typeface="Times New Roman" pitchFamily="18" charset="0"/>
              </a:rPr>
              <a:t>Capability of the control &gt;</a:t>
            </a:r>
            <a:r>
              <a:rPr kumimoji="1" lang="zh-TW" altLang="en-US" sz="3600" dirty="0">
                <a:solidFill>
                  <a:srgbClr val="FF0000"/>
                </a:solidFill>
                <a:latin typeface="Times New Roman" pitchFamily="18" charset="0"/>
                <a:ea typeface="標楷體" pitchFamily="65" charset="-120"/>
                <a:cs typeface="Times New Roman" pitchFamily="18" charset="0"/>
              </a:rPr>
              <a:t> </a:t>
            </a:r>
            <a:r>
              <a:rPr kumimoji="1" lang="en-US" altLang="zh-TW" sz="3600" dirty="0">
                <a:solidFill>
                  <a:srgbClr val="FF0000"/>
                </a:solidFill>
                <a:latin typeface="Times New Roman" pitchFamily="18" charset="0"/>
                <a:ea typeface="標楷體" pitchFamily="65" charset="-120"/>
                <a:cs typeface="Times New Roman" pitchFamily="18" charset="0"/>
              </a:rPr>
              <a:t>dynamic change of the culturing system</a:t>
            </a:r>
            <a:endParaRPr kumimoji="1" lang="zh-TW" altLang="en-US" sz="3600" dirty="0">
              <a:solidFill>
                <a:srgbClr val="FF0000"/>
              </a:solidFill>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179303434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31504" y="274638"/>
            <a:ext cx="8928992" cy="1143000"/>
          </a:xfrm>
        </p:spPr>
        <p:txBody>
          <a:bodyPr>
            <a:normAutofit fontScale="90000"/>
          </a:bodyPr>
          <a:lstStyle/>
          <a:p>
            <a:r>
              <a:rPr lang="en-US" altLang="zh-TW" b="1" dirty="0">
                <a:solidFill>
                  <a:srgbClr val="FF0000"/>
                </a:solidFill>
              </a:rPr>
              <a:t>Variation of EC </a:t>
            </a:r>
            <a:br>
              <a:rPr lang="en-US" altLang="zh-TW" b="1" dirty="0">
                <a:solidFill>
                  <a:srgbClr val="FF0000"/>
                </a:solidFill>
              </a:rPr>
            </a:br>
            <a:r>
              <a:rPr lang="en-US" altLang="zh-TW" dirty="0">
                <a:solidFill>
                  <a:srgbClr val="FF0000"/>
                </a:solidFill>
              </a:rPr>
              <a:t>0 ~ 10 </a:t>
            </a:r>
            <a:r>
              <a:rPr lang="en-US" altLang="zh-TW" dirty="0"/>
              <a:t>g/L</a:t>
            </a:r>
            <a:r>
              <a:rPr lang="zh-TW" altLang="en-US" dirty="0"/>
              <a:t> </a:t>
            </a:r>
            <a:r>
              <a:rPr lang="en-US" altLang="zh-TW" dirty="0"/>
              <a:t>of Hyponex No.1</a:t>
            </a:r>
            <a:endParaRPr lang="zh-TW" altLang="en-US" dirty="0"/>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991544" y="1412777"/>
            <a:ext cx="8314520" cy="5040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圓角 3">
            <a:extLst>
              <a:ext uri="{FF2B5EF4-FFF2-40B4-BE49-F238E27FC236}">
                <a16:creationId xmlns:a16="http://schemas.microsoft.com/office/drawing/2014/main" id="{39CF4CC3-4275-4328-8140-24E2E95CF66B}"/>
              </a:ext>
            </a:extLst>
          </p:cNvPr>
          <p:cNvSpPr/>
          <p:nvPr/>
        </p:nvSpPr>
        <p:spPr>
          <a:xfrm>
            <a:off x="7464152" y="2159732"/>
            <a:ext cx="2376264" cy="79208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Tree>
    <p:extLst>
      <p:ext uri="{BB962C8B-B14F-4D97-AF65-F5344CB8AC3E}">
        <p14:creationId xmlns:p14="http://schemas.microsoft.com/office/powerpoint/2010/main" val="354745418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Related Equipment</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內容版面配置區 4"/>
          <p:cNvSpPr>
            <a:spLocks noGrp="1"/>
          </p:cNvSpPr>
          <p:nvPr>
            <p:ph sz="quarter" idx="1"/>
          </p:nvPr>
        </p:nvSpPr>
        <p:spPr>
          <a:xfrm>
            <a:off x="5165548" y="1417638"/>
            <a:ext cx="5011605" cy="4320480"/>
          </a:xfrm>
        </p:spPr>
        <p:txBody>
          <a:bodyPr>
            <a:norm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Balance:</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lvl="1"/>
            <a:r>
              <a:rPr lang="en-US" altLang="zh-TW" dirty="0">
                <a:latin typeface="Times New Roman" panose="02020603050405020304" pitchFamily="18" charset="0"/>
                <a:ea typeface="標楷體" panose="03000509000000000000" pitchFamily="65" charset="-120"/>
                <a:cs typeface="Times New Roman" panose="02020603050405020304" pitchFamily="18" charset="0"/>
              </a:rPr>
              <a:t>Micro-elements:</a:t>
            </a:r>
            <a:br>
              <a:rPr lang="en-US" altLang="zh-TW" dirty="0">
                <a:latin typeface="Times New Roman" panose="02020603050405020304" pitchFamily="18" charset="0"/>
                <a:ea typeface="標楷體" panose="03000509000000000000" pitchFamily="65" charset="-120"/>
                <a:cs typeface="Times New Roman" panose="02020603050405020304" pitchFamily="18" charset="0"/>
              </a:rPr>
            </a:br>
            <a:r>
              <a:rPr lang="en-US" altLang="zh-TW" dirty="0">
                <a:latin typeface="Times New Roman" panose="02020603050405020304" pitchFamily="18" charset="0"/>
                <a:ea typeface="標楷體" panose="03000509000000000000" pitchFamily="65" charset="-120"/>
                <a:cs typeface="Times New Roman" panose="02020603050405020304" pitchFamily="18" charset="0"/>
              </a:rPr>
              <a:t>0.001 g grade (precise scale)</a:t>
            </a:r>
          </a:p>
          <a:p>
            <a:pPr lvl="1"/>
            <a:r>
              <a:rPr lang="en-US" altLang="zh-TW" dirty="0">
                <a:latin typeface="Times New Roman" panose="02020603050405020304" pitchFamily="18" charset="0"/>
                <a:cs typeface="Times New Roman" panose="02020603050405020304" pitchFamily="18" charset="0"/>
              </a:rPr>
              <a:t>Macro-elements: </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0.1 g grade </a:t>
            </a: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dirty="0">
              <a:latin typeface="Times New Roman" panose="02020603050405020304" pitchFamily="18" charset="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blender</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圖片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1" y="1425278"/>
            <a:ext cx="3894083" cy="3846786"/>
          </a:xfrm>
          <a:prstGeom prst="rect">
            <a:avLst/>
          </a:prstGeom>
        </p:spPr>
      </p:pic>
      <p:cxnSp>
        <p:nvCxnSpPr>
          <p:cNvPr id="4" name="肘形接點 3"/>
          <p:cNvCxnSpPr>
            <a:cxnSpLocks/>
          </p:cNvCxnSpPr>
          <p:nvPr/>
        </p:nvCxnSpPr>
        <p:spPr>
          <a:xfrm rot="10800000">
            <a:off x="2711626" y="3358746"/>
            <a:ext cx="4198707" cy="2330096"/>
          </a:xfrm>
          <a:prstGeom prst="bentConnector3">
            <a:avLst>
              <a:gd name="adj1" fmla="val 79038"/>
            </a:avLst>
          </a:prstGeom>
          <a:ln w="57150">
            <a:tailEnd type="arrow"/>
          </a:ln>
        </p:spPr>
        <p:style>
          <a:lnRef idx="1">
            <a:schemeClr val="accent6"/>
          </a:lnRef>
          <a:fillRef idx="0">
            <a:schemeClr val="accent6"/>
          </a:fillRef>
          <a:effectRef idx="0">
            <a:schemeClr val="accent6"/>
          </a:effectRef>
          <a:fontRef idx="minor">
            <a:schemeClr val="tx1"/>
          </a:fontRef>
        </p:style>
      </p:cxnSp>
      <p:cxnSp>
        <p:nvCxnSpPr>
          <p:cNvPr id="19" name="直線單箭頭接點 18"/>
          <p:cNvCxnSpPr>
            <a:cxnSpLocks/>
          </p:cNvCxnSpPr>
          <p:nvPr/>
        </p:nvCxnSpPr>
        <p:spPr>
          <a:xfrm flipH="1">
            <a:off x="4609406" y="3358746"/>
            <a:ext cx="1178172" cy="1115150"/>
          </a:xfrm>
          <a:prstGeom prst="straightConnector1">
            <a:avLst/>
          </a:prstGeom>
          <a:ln w="57150">
            <a:tailEnd type="arrow"/>
          </a:ln>
        </p:spPr>
        <p:style>
          <a:lnRef idx="1">
            <a:schemeClr val="accent4"/>
          </a:lnRef>
          <a:fillRef idx="0">
            <a:schemeClr val="accent4"/>
          </a:fillRef>
          <a:effectRef idx="0">
            <a:schemeClr val="accent4"/>
          </a:effectRef>
          <a:fontRef idx="minor">
            <a:schemeClr val="tx1"/>
          </a:fontRef>
        </p:style>
      </p:cxnSp>
      <p:cxnSp>
        <p:nvCxnSpPr>
          <p:cNvPr id="20" name="直線單箭頭接點 19"/>
          <p:cNvCxnSpPr>
            <a:cxnSpLocks/>
          </p:cNvCxnSpPr>
          <p:nvPr/>
        </p:nvCxnSpPr>
        <p:spPr>
          <a:xfrm flipH="1">
            <a:off x="4589483" y="2384105"/>
            <a:ext cx="1152128" cy="504056"/>
          </a:xfrm>
          <a:prstGeom prst="straightConnector1">
            <a:avLst/>
          </a:prstGeom>
          <a:ln w="57150">
            <a:tailEnd type="arrow"/>
          </a:ln>
        </p:spPr>
        <p:style>
          <a:lnRef idx="1">
            <a:schemeClr val="accent4"/>
          </a:lnRef>
          <a:fillRef idx="0">
            <a:schemeClr val="accent4"/>
          </a:fillRef>
          <a:effectRef idx="0">
            <a:schemeClr val="accent4"/>
          </a:effectRef>
          <a:fontRef idx="minor">
            <a:schemeClr val="tx1"/>
          </a:fontRef>
        </p:style>
      </p:cxnSp>
      <p:pic>
        <p:nvPicPr>
          <p:cNvPr id="10" name="Picture 2">
            <a:extLst>
              <a:ext uri="{FF2B5EF4-FFF2-40B4-BE49-F238E27FC236}">
                <a16:creationId xmlns:a16="http://schemas.microsoft.com/office/drawing/2014/main" id="{6ABE2B79-C8AF-4380-A69C-7457AE7A4CB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58058"/>
          <a:stretch/>
        </p:blipFill>
        <p:spPr bwMode="auto">
          <a:xfrm>
            <a:off x="8164098" y="3358746"/>
            <a:ext cx="2499631" cy="3442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649749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a:solidFill>
                  <a:srgbClr val="FF0000"/>
                </a:solidFill>
              </a:rPr>
              <a:t>Variation of EC </a:t>
            </a:r>
            <a:br>
              <a:rPr lang="en-US" altLang="zh-TW" b="1" dirty="0">
                <a:solidFill>
                  <a:srgbClr val="FF0000"/>
                </a:solidFill>
              </a:rPr>
            </a:br>
            <a:r>
              <a:rPr lang="en-US" altLang="zh-TW" dirty="0">
                <a:solidFill>
                  <a:srgbClr val="FF0000"/>
                </a:solidFill>
              </a:rPr>
              <a:t>0 ~ 1 </a:t>
            </a:r>
            <a:r>
              <a:rPr lang="en-US" altLang="zh-TW" dirty="0"/>
              <a:t>g/L</a:t>
            </a:r>
            <a:r>
              <a:rPr lang="zh-TW" altLang="en-US" dirty="0"/>
              <a:t> </a:t>
            </a:r>
            <a:r>
              <a:rPr lang="en-US" altLang="zh-TW" dirty="0"/>
              <a:t>of Hyponex No.1</a:t>
            </a:r>
            <a:endParaRPr lang="zh-TW" altLang="en-US" dirty="0"/>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009" t="3013" r="5406" b="15665"/>
          <a:stretch/>
        </p:blipFill>
        <p:spPr bwMode="auto">
          <a:xfrm>
            <a:off x="2495600" y="1628801"/>
            <a:ext cx="7600844" cy="4320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圓角 3">
            <a:extLst>
              <a:ext uri="{FF2B5EF4-FFF2-40B4-BE49-F238E27FC236}">
                <a16:creationId xmlns:a16="http://schemas.microsoft.com/office/drawing/2014/main" id="{048D3DC9-A346-43FA-91B2-D76E1B4A03A7}"/>
              </a:ext>
            </a:extLst>
          </p:cNvPr>
          <p:cNvSpPr/>
          <p:nvPr/>
        </p:nvSpPr>
        <p:spPr>
          <a:xfrm>
            <a:off x="3287688" y="1916832"/>
            <a:ext cx="2376264" cy="79208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Tree>
    <p:extLst>
      <p:ext uri="{BB962C8B-B14F-4D97-AF65-F5344CB8AC3E}">
        <p14:creationId xmlns:p14="http://schemas.microsoft.com/office/powerpoint/2010/main" val="243410234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638" t="4090" r="702" b="14668"/>
          <a:stretch/>
        </p:blipFill>
        <p:spPr bwMode="auto">
          <a:xfrm>
            <a:off x="2406016" y="1417638"/>
            <a:ext cx="7776864" cy="4387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標題 1">
            <a:extLst>
              <a:ext uri="{FF2B5EF4-FFF2-40B4-BE49-F238E27FC236}">
                <a16:creationId xmlns:a16="http://schemas.microsoft.com/office/drawing/2014/main" id="{9ECD91EC-6B17-4242-89C6-04A223C72EA1}"/>
              </a:ext>
            </a:extLst>
          </p:cNvPr>
          <p:cNvSpPr txBox="1">
            <a:spLocks/>
          </p:cNvSpPr>
          <p:nvPr/>
        </p:nvSpPr>
        <p:spPr>
          <a:xfrm>
            <a:off x="1981200" y="274638"/>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b="1" dirty="0">
                <a:solidFill>
                  <a:srgbClr val="FF0000"/>
                </a:solidFill>
                <a:latin typeface="Calibri"/>
                <a:ea typeface="新細明體" panose="02020500000000000000" pitchFamily="18" charset="-120"/>
              </a:rPr>
              <a:t>Variation of EC </a:t>
            </a:r>
            <a:br>
              <a:rPr lang="en-US" altLang="zh-TW" b="1" dirty="0">
                <a:solidFill>
                  <a:srgbClr val="FF0000"/>
                </a:solidFill>
                <a:latin typeface="Calibri"/>
                <a:ea typeface="新細明體" panose="02020500000000000000" pitchFamily="18" charset="-120"/>
              </a:rPr>
            </a:br>
            <a:r>
              <a:rPr lang="en-US" altLang="zh-TW" dirty="0">
                <a:solidFill>
                  <a:srgbClr val="FF0000"/>
                </a:solidFill>
                <a:latin typeface="Calibri"/>
                <a:ea typeface="新細明體" panose="02020500000000000000" pitchFamily="18" charset="-120"/>
              </a:rPr>
              <a:t>0 ~ 10 </a:t>
            </a:r>
            <a:r>
              <a:rPr lang="en-US" altLang="zh-TW" dirty="0">
                <a:solidFill>
                  <a:prstClr val="black"/>
                </a:solidFill>
                <a:latin typeface="Calibri"/>
                <a:ea typeface="新細明體" panose="02020500000000000000" pitchFamily="18" charset="-120"/>
              </a:rPr>
              <a:t>g/L</a:t>
            </a:r>
            <a:r>
              <a:rPr lang="zh-TW" altLang="en-US" dirty="0">
                <a:solidFill>
                  <a:prstClr val="black"/>
                </a:solidFill>
                <a:latin typeface="Calibri"/>
                <a:ea typeface="新細明體" panose="02020500000000000000" pitchFamily="18" charset="-120"/>
              </a:rPr>
              <a:t> </a:t>
            </a:r>
            <a:r>
              <a:rPr lang="en-US" altLang="zh-TW" dirty="0">
                <a:solidFill>
                  <a:prstClr val="black"/>
                </a:solidFill>
                <a:latin typeface="Calibri"/>
                <a:ea typeface="新細明體" panose="02020500000000000000" pitchFamily="18" charset="-120"/>
              </a:rPr>
              <a:t>of Hyponex </a:t>
            </a:r>
            <a:r>
              <a:rPr lang="en-US" altLang="zh-TW" dirty="0">
                <a:solidFill>
                  <a:srgbClr val="FF0000"/>
                </a:solidFill>
                <a:latin typeface="Calibri"/>
                <a:ea typeface="新細明體" panose="02020500000000000000" pitchFamily="18" charset="-120"/>
              </a:rPr>
              <a:t>No.2</a:t>
            </a:r>
            <a:endParaRPr lang="zh-TW" altLang="en-US" dirty="0">
              <a:solidFill>
                <a:prstClr val="black"/>
              </a:solidFill>
              <a:latin typeface="Calibri"/>
              <a:ea typeface="新細明體" panose="02020500000000000000" pitchFamily="18" charset="-120"/>
            </a:endParaRPr>
          </a:p>
        </p:txBody>
      </p:sp>
      <p:sp>
        <p:nvSpPr>
          <p:cNvPr id="2" name="矩形: 圓角 1">
            <a:extLst>
              <a:ext uri="{FF2B5EF4-FFF2-40B4-BE49-F238E27FC236}">
                <a16:creationId xmlns:a16="http://schemas.microsoft.com/office/drawing/2014/main" id="{F8F39018-E968-4AC8-AD88-D8D16A29155D}"/>
              </a:ext>
            </a:extLst>
          </p:cNvPr>
          <p:cNvSpPr/>
          <p:nvPr/>
        </p:nvSpPr>
        <p:spPr>
          <a:xfrm>
            <a:off x="3287688" y="2060848"/>
            <a:ext cx="2376264" cy="79208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Tree>
    <p:extLst>
      <p:ext uri="{BB962C8B-B14F-4D97-AF65-F5344CB8AC3E}">
        <p14:creationId xmlns:p14="http://schemas.microsoft.com/office/powerpoint/2010/main" val="220939241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542" t="3023" r="1988" b="17039"/>
          <a:stretch/>
        </p:blipFill>
        <p:spPr bwMode="auto">
          <a:xfrm>
            <a:off x="2495601" y="1628800"/>
            <a:ext cx="7354779"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標題 1">
            <a:extLst>
              <a:ext uri="{FF2B5EF4-FFF2-40B4-BE49-F238E27FC236}">
                <a16:creationId xmlns:a16="http://schemas.microsoft.com/office/drawing/2014/main" id="{2144B465-6804-43DD-B699-EB7E6CC0FF4A}"/>
              </a:ext>
            </a:extLst>
          </p:cNvPr>
          <p:cNvSpPr txBox="1">
            <a:spLocks/>
          </p:cNvSpPr>
          <p:nvPr/>
        </p:nvSpPr>
        <p:spPr>
          <a:xfrm>
            <a:off x="1981200" y="274638"/>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b="1" dirty="0">
                <a:solidFill>
                  <a:srgbClr val="FF0000"/>
                </a:solidFill>
                <a:latin typeface="Calibri"/>
                <a:ea typeface="新細明體" panose="02020500000000000000" pitchFamily="18" charset="-120"/>
              </a:rPr>
              <a:t>Variation of EC </a:t>
            </a:r>
            <a:br>
              <a:rPr lang="en-US" altLang="zh-TW" b="1" dirty="0">
                <a:solidFill>
                  <a:srgbClr val="FF0000"/>
                </a:solidFill>
                <a:latin typeface="Calibri"/>
                <a:ea typeface="新細明體" panose="02020500000000000000" pitchFamily="18" charset="-120"/>
              </a:rPr>
            </a:br>
            <a:r>
              <a:rPr lang="en-US" altLang="zh-TW" dirty="0">
                <a:solidFill>
                  <a:srgbClr val="FF0000"/>
                </a:solidFill>
                <a:latin typeface="Calibri"/>
                <a:ea typeface="新細明體" panose="02020500000000000000" pitchFamily="18" charset="-120"/>
              </a:rPr>
              <a:t>0 ~ 3 </a:t>
            </a:r>
            <a:r>
              <a:rPr lang="en-US" altLang="zh-TW" dirty="0">
                <a:solidFill>
                  <a:prstClr val="black"/>
                </a:solidFill>
                <a:latin typeface="Calibri"/>
                <a:ea typeface="新細明體" panose="02020500000000000000" pitchFamily="18" charset="-120"/>
              </a:rPr>
              <a:t>g/L</a:t>
            </a:r>
            <a:r>
              <a:rPr lang="zh-TW" altLang="en-US" dirty="0">
                <a:solidFill>
                  <a:prstClr val="black"/>
                </a:solidFill>
                <a:latin typeface="Calibri"/>
                <a:ea typeface="新細明體" panose="02020500000000000000" pitchFamily="18" charset="-120"/>
              </a:rPr>
              <a:t> </a:t>
            </a:r>
            <a:r>
              <a:rPr lang="en-US" altLang="zh-TW" dirty="0">
                <a:solidFill>
                  <a:prstClr val="black"/>
                </a:solidFill>
                <a:latin typeface="Calibri"/>
                <a:ea typeface="新細明體" panose="02020500000000000000" pitchFamily="18" charset="-120"/>
              </a:rPr>
              <a:t>of Hyponex </a:t>
            </a:r>
            <a:r>
              <a:rPr lang="en-US" altLang="zh-TW" dirty="0">
                <a:solidFill>
                  <a:srgbClr val="FF0000"/>
                </a:solidFill>
                <a:latin typeface="Calibri"/>
                <a:ea typeface="新細明體" panose="02020500000000000000" pitchFamily="18" charset="-120"/>
              </a:rPr>
              <a:t>No.2</a:t>
            </a:r>
            <a:endParaRPr lang="zh-TW" altLang="en-US" dirty="0">
              <a:solidFill>
                <a:prstClr val="black"/>
              </a:solidFill>
              <a:latin typeface="Calibri"/>
              <a:ea typeface="新細明體" panose="02020500000000000000" pitchFamily="18" charset="-120"/>
            </a:endParaRPr>
          </a:p>
        </p:txBody>
      </p:sp>
      <p:sp>
        <p:nvSpPr>
          <p:cNvPr id="5" name="矩形: 圓角 4">
            <a:extLst>
              <a:ext uri="{FF2B5EF4-FFF2-40B4-BE49-F238E27FC236}">
                <a16:creationId xmlns:a16="http://schemas.microsoft.com/office/drawing/2014/main" id="{ACA54F39-C4A9-42D0-9D1A-42D03240CCB6}"/>
              </a:ext>
            </a:extLst>
          </p:cNvPr>
          <p:cNvSpPr/>
          <p:nvPr/>
        </p:nvSpPr>
        <p:spPr>
          <a:xfrm>
            <a:off x="3431704" y="2204864"/>
            <a:ext cx="2376264" cy="79208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Tree>
    <p:extLst>
      <p:ext uri="{BB962C8B-B14F-4D97-AF65-F5344CB8AC3E}">
        <p14:creationId xmlns:p14="http://schemas.microsoft.com/office/powerpoint/2010/main" val="282508419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00" t="3999" r="1929" b="2008"/>
          <a:stretch/>
        </p:blipFill>
        <p:spPr bwMode="auto">
          <a:xfrm>
            <a:off x="2351584" y="1700808"/>
            <a:ext cx="7704856" cy="338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圓角 3">
            <a:extLst>
              <a:ext uri="{FF2B5EF4-FFF2-40B4-BE49-F238E27FC236}">
                <a16:creationId xmlns:a16="http://schemas.microsoft.com/office/drawing/2014/main" id="{4686C410-6B31-45B2-BB49-D0515B77E4A6}"/>
              </a:ext>
            </a:extLst>
          </p:cNvPr>
          <p:cNvSpPr/>
          <p:nvPr/>
        </p:nvSpPr>
        <p:spPr>
          <a:xfrm>
            <a:off x="3287688" y="2132856"/>
            <a:ext cx="2376264" cy="79208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zh-TW" altLang="en-US">
              <a:solidFill>
                <a:prstClr val="white"/>
              </a:solidFill>
              <a:latin typeface="Calibri"/>
              <a:ea typeface="新細明體" panose="02020500000000000000" pitchFamily="18" charset="-120"/>
            </a:endParaRPr>
          </a:p>
        </p:txBody>
      </p:sp>
      <p:sp>
        <p:nvSpPr>
          <p:cNvPr id="6" name="標題 1">
            <a:extLst>
              <a:ext uri="{FF2B5EF4-FFF2-40B4-BE49-F238E27FC236}">
                <a16:creationId xmlns:a16="http://schemas.microsoft.com/office/drawing/2014/main" id="{4101BC39-E5F7-450D-8288-0C128B7509CC}"/>
              </a:ext>
            </a:extLst>
          </p:cNvPr>
          <p:cNvSpPr txBox="1">
            <a:spLocks/>
          </p:cNvSpPr>
          <p:nvPr/>
        </p:nvSpPr>
        <p:spPr>
          <a:xfrm>
            <a:off x="1981200" y="274638"/>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b="1" dirty="0">
                <a:solidFill>
                  <a:srgbClr val="FF0000"/>
                </a:solidFill>
                <a:latin typeface="Calibri"/>
                <a:ea typeface="新細明體" panose="02020500000000000000" pitchFamily="18" charset="-120"/>
              </a:rPr>
              <a:t>Variation of EC </a:t>
            </a:r>
            <a:br>
              <a:rPr lang="en-US" altLang="zh-TW" b="1" dirty="0">
                <a:solidFill>
                  <a:srgbClr val="FF0000"/>
                </a:solidFill>
                <a:latin typeface="Calibri"/>
                <a:ea typeface="新細明體" panose="02020500000000000000" pitchFamily="18" charset="-120"/>
              </a:rPr>
            </a:br>
            <a:r>
              <a:rPr lang="en-US" altLang="zh-TW" dirty="0">
                <a:solidFill>
                  <a:srgbClr val="FF0000"/>
                </a:solidFill>
                <a:latin typeface="Calibri"/>
                <a:ea typeface="新細明體" panose="02020500000000000000" pitchFamily="18" charset="-120"/>
              </a:rPr>
              <a:t>0 ~ 2 </a:t>
            </a:r>
            <a:r>
              <a:rPr lang="en-US" altLang="zh-TW" dirty="0">
                <a:solidFill>
                  <a:prstClr val="black"/>
                </a:solidFill>
                <a:latin typeface="Calibri"/>
                <a:ea typeface="新細明體" panose="02020500000000000000" pitchFamily="18" charset="-120"/>
              </a:rPr>
              <a:t>g/L</a:t>
            </a:r>
            <a:r>
              <a:rPr lang="zh-TW" altLang="en-US" dirty="0">
                <a:solidFill>
                  <a:prstClr val="black"/>
                </a:solidFill>
                <a:latin typeface="Calibri"/>
                <a:ea typeface="新細明體" panose="02020500000000000000" pitchFamily="18" charset="-120"/>
              </a:rPr>
              <a:t> </a:t>
            </a:r>
            <a:r>
              <a:rPr lang="en-US" altLang="zh-TW" dirty="0">
                <a:solidFill>
                  <a:prstClr val="black"/>
                </a:solidFill>
                <a:latin typeface="Calibri"/>
                <a:ea typeface="新細明體" panose="02020500000000000000" pitchFamily="18" charset="-120"/>
              </a:rPr>
              <a:t>of Hyponex </a:t>
            </a:r>
            <a:r>
              <a:rPr lang="en-US" altLang="zh-TW" dirty="0">
                <a:solidFill>
                  <a:srgbClr val="FF0000"/>
                </a:solidFill>
                <a:latin typeface="Calibri"/>
                <a:ea typeface="新細明體" panose="02020500000000000000" pitchFamily="18" charset="-120"/>
              </a:rPr>
              <a:t>No.2</a:t>
            </a:r>
            <a:endParaRPr lang="zh-TW" altLang="en-US" dirty="0">
              <a:solidFill>
                <a:prstClr val="black"/>
              </a:solidFill>
              <a:latin typeface="Calibri"/>
              <a:ea typeface="新細明體" panose="02020500000000000000" pitchFamily="18" charset="-120"/>
            </a:endParaRPr>
          </a:p>
        </p:txBody>
      </p:sp>
    </p:spTree>
    <p:extLst>
      <p:ext uri="{BB962C8B-B14F-4D97-AF65-F5344CB8AC3E}">
        <p14:creationId xmlns:p14="http://schemas.microsoft.com/office/powerpoint/2010/main" val="356159428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Hyponex No.1 vs. No.2</a:t>
            </a:r>
            <a:endParaRPr lang="zh-TW" altLang="en-US" dirty="0"/>
          </a:p>
        </p:txBody>
      </p:sp>
      <p:grpSp>
        <p:nvGrpSpPr>
          <p:cNvPr id="9" name="群組 8">
            <a:extLst>
              <a:ext uri="{FF2B5EF4-FFF2-40B4-BE49-F238E27FC236}">
                <a16:creationId xmlns:a16="http://schemas.microsoft.com/office/drawing/2014/main" id="{D04B76B2-4E47-410F-AC88-8B81F224B5B6}"/>
              </a:ext>
            </a:extLst>
          </p:cNvPr>
          <p:cNvGrpSpPr/>
          <p:nvPr/>
        </p:nvGrpSpPr>
        <p:grpSpPr>
          <a:xfrm>
            <a:off x="2999656" y="3573016"/>
            <a:ext cx="5760640" cy="2160240"/>
            <a:chOff x="1475656" y="3573016"/>
            <a:chExt cx="5760640" cy="216024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874" t="22671" r="2060" b="12319"/>
            <a:stretch/>
          </p:blipFill>
          <p:spPr bwMode="auto">
            <a:xfrm>
              <a:off x="2267744" y="4024809"/>
              <a:ext cx="4968552" cy="1708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a:extLst>
                <a:ext uri="{FF2B5EF4-FFF2-40B4-BE49-F238E27FC236}">
                  <a16:creationId xmlns:a16="http://schemas.microsoft.com/office/drawing/2014/main" id="{60BDE94F-5C7C-4C3B-840B-BCEC2D14CA9F}"/>
                </a:ext>
              </a:extLst>
            </p:cNvPr>
            <p:cNvSpPr txBox="1"/>
            <p:nvPr/>
          </p:nvSpPr>
          <p:spPr>
            <a:xfrm>
              <a:off x="2339752" y="3573016"/>
              <a:ext cx="4834880" cy="584775"/>
            </a:xfrm>
            <a:prstGeom prst="rect">
              <a:avLst/>
            </a:prstGeom>
            <a:solidFill>
              <a:schemeClr val="bg1"/>
            </a:solidFill>
            <a:ln w="38100">
              <a:solidFill>
                <a:schemeClr val="tx1"/>
              </a:solidFill>
            </a:ln>
          </p:spPr>
          <p:txBody>
            <a:bodyPr wrap="square" rtlCol="0">
              <a:spAutoFit/>
            </a:bodyPr>
            <a:lstStyle/>
            <a:p>
              <a:pPr algn="ctr" fontAlgn="base">
                <a:spcBef>
                  <a:spcPct val="0"/>
                </a:spcBef>
                <a:spcAft>
                  <a:spcPct val="0"/>
                </a:spcAft>
              </a:pPr>
              <a:r>
                <a:rPr kumimoji="1" lang="en-US" altLang="zh-TW" sz="1400" dirty="0">
                  <a:solidFill>
                    <a:prstClr val="black"/>
                  </a:solidFill>
                  <a:latin typeface="Arial" charset="0"/>
                  <a:ea typeface="標楷體" pitchFamily="65" charset="-120"/>
                </a:rPr>
                <a:t>Required quantity, no. of 2 kg boxes and total price </a:t>
              </a:r>
            </a:p>
            <a:p>
              <a:pPr algn="ctr" fontAlgn="base">
                <a:spcBef>
                  <a:spcPct val="0"/>
                </a:spcBef>
                <a:spcAft>
                  <a:spcPct val="0"/>
                </a:spcAft>
              </a:pPr>
              <a:r>
                <a:rPr kumimoji="1" lang="en-US" altLang="zh-TW" dirty="0">
                  <a:solidFill>
                    <a:srgbClr val="FF0000"/>
                  </a:solidFill>
                  <a:latin typeface="Arial" charset="0"/>
                  <a:ea typeface="標楷體" pitchFamily="65" charset="-120"/>
                </a:rPr>
                <a:t>for 1 ton of nutrient solution@</a:t>
              </a:r>
              <a:r>
                <a:rPr kumimoji="1" lang="zh-TW" altLang="en-US" dirty="0">
                  <a:solidFill>
                    <a:srgbClr val="FF0000"/>
                  </a:solidFill>
                  <a:latin typeface="Arial" charset="0"/>
                  <a:ea typeface="標楷體" pitchFamily="65" charset="-120"/>
                </a:rPr>
                <a:t> </a:t>
              </a:r>
              <a:r>
                <a:rPr kumimoji="1" lang="en-US" altLang="zh-TW" dirty="0">
                  <a:solidFill>
                    <a:srgbClr val="FF0000"/>
                  </a:solidFill>
                  <a:latin typeface="Arial" charset="0"/>
                  <a:ea typeface="標楷體" pitchFamily="65" charset="-120"/>
                </a:rPr>
                <a:t>EC=1.2 mS/cm</a:t>
              </a:r>
              <a:endParaRPr kumimoji="1" lang="zh-TW" altLang="en-US" sz="1400" dirty="0">
                <a:solidFill>
                  <a:srgbClr val="FF0000"/>
                </a:solidFill>
                <a:latin typeface="Arial" charset="0"/>
                <a:ea typeface="標楷體" pitchFamily="65" charset="-120"/>
              </a:endParaRPr>
            </a:p>
          </p:txBody>
        </p:sp>
        <p:sp>
          <p:nvSpPr>
            <p:cNvPr id="6" name="矩形 5">
              <a:extLst>
                <a:ext uri="{FF2B5EF4-FFF2-40B4-BE49-F238E27FC236}">
                  <a16:creationId xmlns:a16="http://schemas.microsoft.com/office/drawing/2014/main" id="{84B3CE76-AB43-4014-AC39-9EC3143E5979}"/>
                </a:ext>
              </a:extLst>
            </p:cNvPr>
            <p:cNvSpPr/>
            <p:nvPr/>
          </p:nvSpPr>
          <p:spPr>
            <a:xfrm>
              <a:off x="4283969" y="4211738"/>
              <a:ext cx="797704" cy="369332"/>
            </a:xfrm>
            <a:prstGeom prst="rect">
              <a:avLst/>
            </a:prstGeom>
            <a:solidFill>
              <a:schemeClr val="bg1"/>
            </a:solidFill>
          </p:spPr>
          <p:txBody>
            <a:bodyPr wrap="square">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boxes</a:t>
              </a:r>
              <a:endParaRPr kumimoji="1" lang="zh-TW" altLang="en-US" dirty="0">
                <a:solidFill>
                  <a:prstClr val="black"/>
                </a:solidFill>
                <a:latin typeface="Arial" charset="0"/>
                <a:ea typeface="標楷體" pitchFamily="65" charset="-120"/>
              </a:endParaRPr>
            </a:p>
          </p:txBody>
        </p:sp>
        <p:sp>
          <p:nvSpPr>
            <p:cNvPr id="7" name="矩形 6">
              <a:extLst>
                <a:ext uri="{FF2B5EF4-FFF2-40B4-BE49-F238E27FC236}">
                  <a16:creationId xmlns:a16="http://schemas.microsoft.com/office/drawing/2014/main" id="{9AF17CAA-B121-45BF-9F56-D59E2DB7CFE1}"/>
                </a:ext>
              </a:extLst>
            </p:cNvPr>
            <p:cNvSpPr/>
            <p:nvPr/>
          </p:nvSpPr>
          <p:spPr>
            <a:xfrm>
              <a:off x="5609138" y="4197806"/>
              <a:ext cx="1488760" cy="369332"/>
            </a:xfrm>
            <a:prstGeom prst="rect">
              <a:avLst/>
            </a:prstGeom>
            <a:solidFill>
              <a:schemeClr val="bg1"/>
            </a:solidFill>
          </p:spPr>
          <p:txBody>
            <a:bodyPr wrap="square">
              <a:spAutoFit/>
            </a:bodyPr>
            <a:lstStyle/>
            <a:p>
              <a:pPr algn="ctr" fontAlgn="base">
                <a:spcBef>
                  <a:spcPct val="0"/>
                </a:spcBef>
                <a:spcAft>
                  <a:spcPct val="0"/>
                </a:spcAft>
              </a:pPr>
              <a:r>
                <a:rPr kumimoji="1" lang="en-US" altLang="zh-TW" dirty="0">
                  <a:solidFill>
                    <a:prstClr val="black"/>
                  </a:solidFill>
                  <a:latin typeface="Arial" charset="0"/>
                  <a:ea typeface="標楷體" pitchFamily="65" charset="-120"/>
                </a:rPr>
                <a:t>total NT$</a:t>
              </a:r>
              <a:endParaRPr kumimoji="1" lang="zh-TW" altLang="en-US" dirty="0">
                <a:solidFill>
                  <a:prstClr val="black"/>
                </a:solidFill>
                <a:latin typeface="Arial" charset="0"/>
                <a:ea typeface="標楷體" pitchFamily="65" charset="-120"/>
              </a:endParaRPr>
            </a:p>
          </p:txBody>
        </p:sp>
        <p:sp>
          <p:nvSpPr>
            <p:cNvPr id="11" name="矩形 10">
              <a:extLst>
                <a:ext uri="{FF2B5EF4-FFF2-40B4-BE49-F238E27FC236}">
                  <a16:creationId xmlns:a16="http://schemas.microsoft.com/office/drawing/2014/main" id="{766E565F-BF1A-4E26-A22D-24DF1C241F71}"/>
                </a:ext>
              </a:extLst>
            </p:cNvPr>
            <p:cNvSpPr/>
            <p:nvPr/>
          </p:nvSpPr>
          <p:spPr>
            <a:xfrm>
              <a:off x="1475656" y="4730824"/>
              <a:ext cx="671979" cy="369332"/>
            </a:xfrm>
            <a:prstGeom prst="rect">
              <a:avLst/>
            </a:prstGeom>
            <a:solidFill>
              <a:schemeClr val="bg1"/>
            </a:solidFill>
          </p:spPr>
          <p:txBody>
            <a:bodyPr wrap="none">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No.1</a:t>
              </a:r>
              <a:endParaRPr kumimoji="1" lang="zh-TW" altLang="en-US" dirty="0">
                <a:solidFill>
                  <a:prstClr val="black"/>
                </a:solidFill>
                <a:latin typeface="Arial" charset="0"/>
                <a:ea typeface="標楷體" pitchFamily="65" charset="-120"/>
              </a:endParaRPr>
            </a:p>
          </p:txBody>
        </p:sp>
        <p:sp>
          <p:nvSpPr>
            <p:cNvPr id="12" name="矩形 11">
              <a:extLst>
                <a:ext uri="{FF2B5EF4-FFF2-40B4-BE49-F238E27FC236}">
                  <a16:creationId xmlns:a16="http://schemas.microsoft.com/office/drawing/2014/main" id="{F4135C74-80EE-41F1-B1A1-08688E87EBB9}"/>
                </a:ext>
              </a:extLst>
            </p:cNvPr>
            <p:cNvSpPr/>
            <p:nvPr/>
          </p:nvSpPr>
          <p:spPr>
            <a:xfrm>
              <a:off x="1497960" y="5207451"/>
              <a:ext cx="737909" cy="369332"/>
            </a:xfrm>
            <a:prstGeom prst="rect">
              <a:avLst/>
            </a:prstGeom>
            <a:solidFill>
              <a:schemeClr val="bg1"/>
            </a:solidFill>
          </p:spPr>
          <p:txBody>
            <a:bodyPr wrap="square">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No.2</a:t>
              </a:r>
              <a:endParaRPr kumimoji="1" lang="zh-TW" altLang="en-US" dirty="0">
                <a:solidFill>
                  <a:prstClr val="black"/>
                </a:solidFill>
                <a:latin typeface="Arial" charset="0"/>
                <a:ea typeface="標楷體" pitchFamily="65" charset="-120"/>
              </a:endParaRPr>
            </a:p>
          </p:txBody>
        </p:sp>
      </p:grpSp>
      <p:grpSp>
        <p:nvGrpSpPr>
          <p:cNvPr id="15" name="群組 14">
            <a:extLst>
              <a:ext uri="{FF2B5EF4-FFF2-40B4-BE49-F238E27FC236}">
                <a16:creationId xmlns:a16="http://schemas.microsoft.com/office/drawing/2014/main" id="{8D7FCC90-5EC7-4CF3-A606-63349655FBD6}"/>
              </a:ext>
            </a:extLst>
          </p:cNvPr>
          <p:cNvGrpSpPr/>
          <p:nvPr/>
        </p:nvGrpSpPr>
        <p:grpSpPr>
          <a:xfrm>
            <a:off x="1981200" y="1506799"/>
            <a:ext cx="8229600" cy="1769467"/>
            <a:chOff x="457200" y="1506798"/>
            <a:chExt cx="8229600" cy="1769467"/>
          </a:xfrm>
        </p:grpSpPr>
        <p:pic>
          <p:nvPicPr>
            <p:cNvPr id="8195"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717" t="-1" r="36595" b="37648"/>
            <a:stretch/>
          </p:blipFill>
          <p:spPr bwMode="auto">
            <a:xfrm>
              <a:off x="457200" y="1506798"/>
              <a:ext cx="5384034" cy="1706178"/>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矩形 7">
              <a:extLst>
                <a:ext uri="{FF2B5EF4-FFF2-40B4-BE49-F238E27FC236}">
                  <a16:creationId xmlns:a16="http://schemas.microsoft.com/office/drawing/2014/main" id="{588AC06D-3687-4A4F-9577-6640E265D0FC}"/>
                </a:ext>
              </a:extLst>
            </p:cNvPr>
            <p:cNvSpPr/>
            <p:nvPr/>
          </p:nvSpPr>
          <p:spPr>
            <a:xfrm>
              <a:off x="589256" y="2475592"/>
              <a:ext cx="671979" cy="369332"/>
            </a:xfrm>
            <a:prstGeom prst="rect">
              <a:avLst/>
            </a:prstGeom>
            <a:solidFill>
              <a:schemeClr val="bg1"/>
            </a:solidFill>
          </p:spPr>
          <p:txBody>
            <a:bodyPr wrap="none">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No.1</a:t>
              </a:r>
              <a:endParaRPr kumimoji="1" lang="zh-TW" altLang="en-US" dirty="0">
                <a:solidFill>
                  <a:prstClr val="black"/>
                </a:solidFill>
                <a:latin typeface="Arial" charset="0"/>
                <a:ea typeface="標楷體" pitchFamily="65" charset="-120"/>
              </a:endParaRPr>
            </a:p>
          </p:txBody>
        </p:sp>
        <p:sp>
          <p:nvSpPr>
            <p:cNvPr id="10" name="矩形 9">
              <a:extLst>
                <a:ext uri="{FF2B5EF4-FFF2-40B4-BE49-F238E27FC236}">
                  <a16:creationId xmlns:a16="http://schemas.microsoft.com/office/drawing/2014/main" id="{61916D83-EBA8-4AA5-BD43-6EAD6CED0058}"/>
                </a:ext>
              </a:extLst>
            </p:cNvPr>
            <p:cNvSpPr/>
            <p:nvPr/>
          </p:nvSpPr>
          <p:spPr>
            <a:xfrm>
              <a:off x="571427" y="2843644"/>
              <a:ext cx="881925" cy="369332"/>
            </a:xfrm>
            <a:prstGeom prst="rect">
              <a:avLst/>
            </a:prstGeom>
            <a:solidFill>
              <a:schemeClr val="bg1"/>
            </a:solidFill>
          </p:spPr>
          <p:txBody>
            <a:bodyPr wrap="square">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No.2</a:t>
              </a:r>
              <a:endParaRPr kumimoji="1" lang="zh-TW" altLang="en-US" dirty="0">
                <a:solidFill>
                  <a:prstClr val="black"/>
                </a:solidFill>
                <a:latin typeface="Arial" charset="0"/>
                <a:ea typeface="標楷體" pitchFamily="65" charset="-120"/>
              </a:endParaRPr>
            </a:p>
          </p:txBody>
        </p:sp>
        <p:sp>
          <p:nvSpPr>
            <p:cNvPr id="14" name="文字方塊 13">
              <a:extLst>
                <a:ext uri="{FF2B5EF4-FFF2-40B4-BE49-F238E27FC236}">
                  <a16:creationId xmlns:a16="http://schemas.microsoft.com/office/drawing/2014/main" id="{99D3B651-9C79-42DE-8A1C-602985D9CB14}"/>
                </a:ext>
              </a:extLst>
            </p:cNvPr>
            <p:cNvSpPr txBox="1"/>
            <p:nvPr/>
          </p:nvSpPr>
          <p:spPr>
            <a:xfrm>
              <a:off x="6034493" y="2456249"/>
              <a:ext cx="2652307" cy="369332"/>
            </a:xfrm>
            <a:prstGeom prst="rect">
              <a:avLst/>
            </a:prstGeom>
            <a:noFill/>
          </p:spPr>
          <p:txBody>
            <a:bodyPr wrap="square" rtlCol="0">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 (1.2 – 0.01)/1.152</a:t>
              </a:r>
              <a:endParaRPr kumimoji="1" lang="zh-TW" altLang="en-US" dirty="0">
                <a:solidFill>
                  <a:prstClr val="black"/>
                </a:solidFill>
                <a:latin typeface="Arial" charset="0"/>
                <a:ea typeface="標楷體" pitchFamily="65" charset="-120"/>
              </a:endParaRPr>
            </a:p>
          </p:txBody>
        </p:sp>
        <p:sp>
          <p:nvSpPr>
            <p:cNvPr id="16" name="文字方塊 15">
              <a:extLst>
                <a:ext uri="{FF2B5EF4-FFF2-40B4-BE49-F238E27FC236}">
                  <a16:creationId xmlns:a16="http://schemas.microsoft.com/office/drawing/2014/main" id="{A573711E-BCF1-444D-B749-9E07D1717160}"/>
                </a:ext>
              </a:extLst>
            </p:cNvPr>
            <p:cNvSpPr txBox="1"/>
            <p:nvPr/>
          </p:nvSpPr>
          <p:spPr>
            <a:xfrm>
              <a:off x="6034493" y="2906933"/>
              <a:ext cx="2652307" cy="369332"/>
            </a:xfrm>
            <a:prstGeom prst="rect">
              <a:avLst/>
            </a:prstGeom>
            <a:noFill/>
          </p:spPr>
          <p:txBody>
            <a:bodyPr wrap="square" rtlCol="0">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 (1.2 – 0.01)/0.892</a:t>
              </a:r>
              <a:endParaRPr kumimoji="1" lang="zh-TW" altLang="en-US" dirty="0">
                <a:solidFill>
                  <a:prstClr val="black"/>
                </a:solidFill>
                <a:latin typeface="Arial" charset="0"/>
                <a:ea typeface="標楷體" pitchFamily="65" charset="-120"/>
              </a:endParaRPr>
            </a:p>
          </p:txBody>
        </p:sp>
      </p:grpSp>
      <p:sp>
        <p:nvSpPr>
          <p:cNvPr id="17" name="文字方塊 16">
            <a:extLst>
              <a:ext uri="{FF2B5EF4-FFF2-40B4-BE49-F238E27FC236}">
                <a16:creationId xmlns:a16="http://schemas.microsoft.com/office/drawing/2014/main" id="{B0579A85-C3B6-4934-B6B8-39328B17BDAA}"/>
              </a:ext>
            </a:extLst>
          </p:cNvPr>
          <p:cNvSpPr txBox="1"/>
          <p:nvPr/>
        </p:nvSpPr>
        <p:spPr>
          <a:xfrm>
            <a:off x="6460508" y="5820044"/>
            <a:ext cx="4200596" cy="369332"/>
          </a:xfrm>
          <a:prstGeom prst="rect">
            <a:avLst/>
          </a:prstGeom>
          <a:noFill/>
        </p:spPr>
        <p:txBody>
          <a:bodyPr wrap="square" rtlCol="0">
            <a:spAutoFit/>
          </a:bodyPr>
          <a:lstStyle/>
          <a:p>
            <a:pPr fontAlgn="base">
              <a:spcBef>
                <a:spcPct val="0"/>
              </a:spcBef>
              <a:spcAft>
                <a:spcPct val="0"/>
              </a:spcAft>
            </a:pPr>
            <a:r>
              <a:rPr kumimoji="1" lang="en-US" altLang="zh-TW" dirty="0">
                <a:solidFill>
                  <a:prstClr val="black"/>
                </a:solidFill>
                <a:latin typeface="Arial" charset="0"/>
                <a:ea typeface="標楷體" pitchFamily="65" charset="-120"/>
              </a:rPr>
              <a:t>Assuming 800 NT$ per 2 kg pack</a:t>
            </a:r>
            <a:endParaRPr kumimoji="1" lang="zh-TW" altLang="en-US" dirty="0">
              <a:solidFill>
                <a:prstClr val="black"/>
              </a:solidFill>
              <a:latin typeface="Arial" charset="0"/>
              <a:ea typeface="標楷體" pitchFamily="65" charset="-120"/>
            </a:endParaRPr>
          </a:p>
        </p:txBody>
      </p:sp>
    </p:spTree>
    <p:extLst>
      <p:ext uri="{BB962C8B-B14F-4D97-AF65-F5344CB8AC3E}">
        <p14:creationId xmlns:p14="http://schemas.microsoft.com/office/powerpoint/2010/main" val="90139732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8ACB72B-622C-4766-8B9E-BE9AAE64793A}"/>
              </a:ext>
            </a:extLst>
          </p:cNvPr>
          <p:cNvSpPr>
            <a:spLocks noGrp="1"/>
          </p:cNvSpPr>
          <p:nvPr>
            <p:ph type="title"/>
          </p:nvPr>
        </p:nvSpPr>
        <p:spPr>
          <a:xfrm>
            <a:off x="1981200" y="274638"/>
            <a:ext cx="8229600" cy="706090"/>
          </a:xfrm>
        </p:spPr>
        <p:txBody>
          <a:bodyPr>
            <a:normAutofit fontScale="90000"/>
          </a:bodyPr>
          <a:lstStyle/>
          <a:p>
            <a:r>
              <a:rPr lang="en-US" altLang="zh-TW" dirty="0"/>
              <a:t>Outline</a:t>
            </a:r>
            <a:endParaRPr lang="zh-TW" altLang="en-US" dirty="0"/>
          </a:p>
        </p:txBody>
      </p:sp>
      <p:graphicFrame>
        <p:nvGraphicFramePr>
          <p:cNvPr id="4" name="內容版面配置區 3">
            <a:extLst>
              <a:ext uri="{FF2B5EF4-FFF2-40B4-BE49-F238E27FC236}">
                <a16:creationId xmlns:a16="http://schemas.microsoft.com/office/drawing/2014/main" id="{EABB8B28-80CD-4DAC-AA9D-8C83572E3CEB}"/>
              </a:ext>
            </a:extLst>
          </p:cNvPr>
          <p:cNvGraphicFramePr>
            <a:graphicFrameLocks noGrp="1"/>
          </p:cNvGraphicFramePr>
          <p:nvPr>
            <p:ph idx="1"/>
            <p:extLst/>
          </p:nvPr>
        </p:nvGraphicFramePr>
        <p:xfrm>
          <a:off x="1524000" y="908720"/>
          <a:ext cx="9396536" cy="5674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928921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Variation of </a:t>
            </a:r>
            <a:r>
              <a:rPr lang="en-US" altLang="zh-TW" b="1" dirty="0">
                <a:solidFill>
                  <a:srgbClr val="FF0000"/>
                </a:solidFill>
              </a:rPr>
              <a:t>pH</a:t>
            </a:r>
            <a:br>
              <a:rPr lang="en-US" altLang="zh-TW" b="1" dirty="0">
                <a:solidFill>
                  <a:srgbClr val="FF0000"/>
                </a:solidFill>
              </a:rPr>
            </a:br>
            <a:r>
              <a:rPr lang="en-US" altLang="zh-TW" dirty="0"/>
              <a:t>0 ~ 1 g/L</a:t>
            </a:r>
            <a:r>
              <a:rPr lang="zh-TW" altLang="en-US" dirty="0"/>
              <a:t> </a:t>
            </a:r>
            <a:r>
              <a:rPr lang="en-US" altLang="zh-TW" dirty="0"/>
              <a:t>of Hyponex </a:t>
            </a:r>
            <a:r>
              <a:rPr lang="en-US" altLang="zh-TW" dirty="0">
                <a:solidFill>
                  <a:srgbClr val="FF0000"/>
                </a:solidFill>
              </a:rPr>
              <a:t>No.1</a:t>
            </a:r>
            <a:endParaRPr lang="zh-TW" altLang="en-US" dirty="0">
              <a:solidFill>
                <a:srgbClr val="FF0000"/>
              </a:solidFill>
            </a:endParaRPr>
          </a:p>
        </p:txBody>
      </p:sp>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991545" y="1412776"/>
            <a:ext cx="8060897"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525821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396480" y="1700808"/>
            <a:ext cx="7515945"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標題 1">
            <a:extLst>
              <a:ext uri="{FF2B5EF4-FFF2-40B4-BE49-F238E27FC236}">
                <a16:creationId xmlns:a16="http://schemas.microsoft.com/office/drawing/2014/main" id="{75BA88A4-C51A-493B-993C-976741F2EF43}"/>
              </a:ext>
            </a:extLst>
          </p:cNvPr>
          <p:cNvSpPr>
            <a:spLocks noGrp="1"/>
          </p:cNvSpPr>
          <p:nvPr>
            <p:ph type="title"/>
          </p:nvPr>
        </p:nvSpPr>
        <p:spPr>
          <a:xfrm>
            <a:off x="1981200" y="274638"/>
            <a:ext cx="8229600" cy="1143000"/>
          </a:xfrm>
        </p:spPr>
        <p:txBody>
          <a:bodyPr>
            <a:normAutofit fontScale="90000"/>
          </a:bodyPr>
          <a:lstStyle/>
          <a:p>
            <a:r>
              <a:rPr lang="en-US" altLang="zh-TW" dirty="0"/>
              <a:t>Variation of </a:t>
            </a:r>
            <a:r>
              <a:rPr lang="en-US" altLang="zh-TW" b="1" dirty="0">
                <a:solidFill>
                  <a:srgbClr val="FF0000"/>
                </a:solidFill>
              </a:rPr>
              <a:t>pH</a:t>
            </a:r>
            <a:br>
              <a:rPr lang="en-US" altLang="zh-TW" b="1" dirty="0">
                <a:solidFill>
                  <a:srgbClr val="FF0000"/>
                </a:solidFill>
              </a:rPr>
            </a:br>
            <a:r>
              <a:rPr lang="en-US" altLang="zh-TW" dirty="0"/>
              <a:t>0 ~ 1 g/L</a:t>
            </a:r>
            <a:r>
              <a:rPr lang="zh-TW" altLang="en-US" dirty="0"/>
              <a:t> </a:t>
            </a:r>
            <a:r>
              <a:rPr lang="en-US" altLang="zh-TW" dirty="0"/>
              <a:t>of Hyponex </a:t>
            </a:r>
            <a:r>
              <a:rPr lang="en-US" altLang="zh-TW" dirty="0">
                <a:solidFill>
                  <a:srgbClr val="FF0000"/>
                </a:solidFill>
              </a:rPr>
              <a:t>No.2</a:t>
            </a:r>
            <a:endParaRPr lang="zh-TW" altLang="en-US" dirty="0">
              <a:solidFill>
                <a:srgbClr val="FF0000"/>
              </a:solidFill>
            </a:endParaRPr>
          </a:p>
        </p:txBody>
      </p:sp>
    </p:spTree>
    <p:extLst>
      <p:ext uri="{BB962C8B-B14F-4D97-AF65-F5344CB8AC3E}">
        <p14:creationId xmlns:p14="http://schemas.microsoft.com/office/powerpoint/2010/main" val="2017948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pH variation in Hyponex No.1, 2</a:t>
            </a:r>
            <a:endParaRPr lang="zh-TW" altLang="en-US" dirty="0"/>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0793"/>
          <a:stretch/>
        </p:blipFill>
        <p:spPr bwMode="auto">
          <a:xfrm>
            <a:off x="5890608" y="2814293"/>
            <a:ext cx="5532736" cy="328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622"/>
          <a:stretch/>
        </p:blipFill>
        <p:spPr bwMode="auto">
          <a:xfrm>
            <a:off x="882502" y="2814292"/>
            <a:ext cx="5452130" cy="3286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a:extLst>
              <a:ext uri="{FF2B5EF4-FFF2-40B4-BE49-F238E27FC236}">
                <a16:creationId xmlns:a16="http://schemas.microsoft.com/office/drawing/2014/main" id="{9862D864-1195-4CF4-AB61-A425E482D8B6}"/>
              </a:ext>
            </a:extLst>
          </p:cNvPr>
          <p:cNvSpPr/>
          <p:nvPr/>
        </p:nvSpPr>
        <p:spPr>
          <a:xfrm>
            <a:off x="3010288" y="2454254"/>
            <a:ext cx="2236510" cy="461665"/>
          </a:xfrm>
          <a:prstGeom prst="rect">
            <a:avLst/>
          </a:prstGeom>
        </p:spPr>
        <p:txBody>
          <a:bodyPr wrap="none">
            <a:spAutoFit/>
          </a:bodyPr>
          <a:lstStyle/>
          <a:p>
            <a:pPr fontAlgn="base">
              <a:spcBef>
                <a:spcPct val="0"/>
              </a:spcBef>
              <a:spcAft>
                <a:spcPct val="0"/>
              </a:spcAft>
            </a:pPr>
            <a:r>
              <a:rPr kumimoji="1" lang="en-US" altLang="zh-TW" sz="2400" b="1" dirty="0">
                <a:solidFill>
                  <a:srgbClr val="FF0000"/>
                </a:solidFill>
                <a:latin typeface="Arial" charset="0"/>
                <a:ea typeface="標楷體" pitchFamily="65" charset="-120"/>
              </a:rPr>
              <a:t>Hyponex No.1</a:t>
            </a:r>
            <a:endParaRPr kumimoji="1" lang="zh-TW" altLang="en-US" sz="2400" b="1" dirty="0">
              <a:solidFill>
                <a:srgbClr val="FF0000"/>
              </a:solidFill>
              <a:latin typeface="Arial" charset="0"/>
              <a:ea typeface="標楷體" pitchFamily="65" charset="-120"/>
            </a:endParaRPr>
          </a:p>
        </p:txBody>
      </p:sp>
      <p:sp>
        <p:nvSpPr>
          <p:cNvPr id="6" name="矩形 5">
            <a:extLst>
              <a:ext uri="{FF2B5EF4-FFF2-40B4-BE49-F238E27FC236}">
                <a16:creationId xmlns:a16="http://schemas.microsoft.com/office/drawing/2014/main" id="{336695D3-61C4-4F27-85AA-D1B9EF6C69CF}"/>
              </a:ext>
            </a:extLst>
          </p:cNvPr>
          <p:cNvSpPr/>
          <p:nvPr/>
        </p:nvSpPr>
        <p:spPr>
          <a:xfrm>
            <a:off x="7258761" y="2454254"/>
            <a:ext cx="2321469" cy="461665"/>
          </a:xfrm>
          <a:prstGeom prst="rect">
            <a:avLst/>
          </a:prstGeom>
        </p:spPr>
        <p:txBody>
          <a:bodyPr wrap="none">
            <a:spAutoFit/>
          </a:bodyPr>
          <a:lstStyle/>
          <a:p>
            <a:pPr fontAlgn="base">
              <a:spcBef>
                <a:spcPct val="0"/>
              </a:spcBef>
              <a:spcAft>
                <a:spcPct val="0"/>
              </a:spcAft>
            </a:pPr>
            <a:r>
              <a:rPr kumimoji="1" lang="en-US" altLang="zh-TW" sz="2400" b="1" dirty="0">
                <a:solidFill>
                  <a:srgbClr val="FF0000"/>
                </a:solidFill>
                <a:latin typeface="Arial" charset="0"/>
                <a:ea typeface="標楷體" pitchFamily="65" charset="-120"/>
              </a:rPr>
              <a:t>Hyponex No. 2</a:t>
            </a:r>
            <a:endParaRPr kumimoji="1" lang="zh-TW" altLang="en-US" sz="2400" b="1" dirty="0">
              <a:solidFill>
                <a:srgbClr val="FF0000"/>
              </a:solidFill>
              <a:latin typeface="Arial" charset="0"/>
              <a:ea typeface="標楷體" pitchFamily="65" charset="-120"/>
            </a:endParaRPr>
          </a:p>
        </p:txBody>
      </p:sp>
      <p:graphicFrame>
        <p:nvGraphicFramePr>
          <p:cNvPr id="5" name="表格 4">
            <a:extLst>
              <a:ext uri="{FF2B5EF4-FFF2-40B4-BE49-F238E27FC236}">
                <a16:creationId xmlns:a16="http://schemas.microsoft.com/office/drawing/2014/main" id="{8B392947-9031-47BA-A8FF-B255FEC2C95B}"/>
              </a:ext>
            </a:extLst>
          </p:cNvPr>
          <p:cNvGraphicFramePr>
            <a:graphicFrameLocks noGrp="1"/>
          </p:cNvGraphicFramePr>
          <p:nvPr>
            <p:extLst>
              <p:ext uri="{D42A27DB-BD31-4B8C-83A1-F6EECF244321}">
                <p14:modId xmlns:p14="http://schemas.microsoft.com/office/powerpoint/2010/main" val="811357063"/>
              </p:ext>
            </p:extLst>
          </p:nvPr>
        </p:nvGraphicFramePr>
        <p:xfrm>
          <a:off x="3010288" y="1441531"/>
          <a:ext cx="2181344" cy="914400"/>
        </p:xfrm>
        <a:graphic>
          <a:graphicData uri="http://schemas.openxmlformats.org/drawingml/2006/table">
            <a:tbl>
              <a:tblPr firstRow="1" bandRow="1">
                <a:tableStyleId>{72833802-FEF1-4C79-8D5D-14CF1EAF98D9}</a:tableStyleId>
              </a:tblPr>
              <a:tblGrid>
                <a:gridCol w="2181344">
                  <a:extLst>
                    <a:ext uri="{9D8B030D-6E8A-4147-A177-3AD203B41FA5}">
                      <a16:colId xmlns:a16="http://schemas.microsoft.com/office/drawing/2014/main" val="1367897333"/>
                    </a:ext>
                  </a:extLst>
                </a:gridCol>
              </a:tblGrid>
              <a:tr h="370840">
                <a:tc>
                  <a:txBody>
                    <a:bodyPr/>
                    <a:lstStyle/>
                    <a:p>
                      <a:pPr algn="ctr"/>
                      <a:r>
                        <a:rPr lang="en-US" altLang="zh-TW" sz="2400" dirty="0">
                          <a:latin typeface="標楷體" pitchFamily="65" charset="-120"/>
                          <a:ea typeface="標楷體" pitchFamily="65" charset="-120"/>
                        </a:rPr>
                        <a:t>N:P:K</a:t>
                      </a:r>
                      <a:endParaRPr lang="zh-TW" altLang="en-US" sz="2400" dirty="0">
                        <a:latin typeface="標楷體" pitchFamily="65" charset="-120"/>
                        <a:ea typeface="標楷體" pitchFamily="65" charset="-120"/>
                      </a:endParaRPr>
                    </a:p>
                  </a:txBody>
                  <a:tcPr marL="91434" marR="91434"/>
                </a:tc>
                <a:extLst>
                  <a:ext uri="{0D108BD9-81ED-4DB2-BD59-A6C34878D82A}">
                    <a16:rowId xmlns:a16="http://schemas.microsoft.com/office/drawing/2014/main" val="4054075955"/>
                  </a:ext>
                </a:extLst>
              </a:tr>
              <a:tr h="33391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effectLst/>
                          <a:latin typeface="標楷體" pitchFamily="65" charset="-120"/>
                          <a:ea typeface="標楷體" pitchFamily="65" charset="-120"/>
                        </a:rPr>
                        <a:t>07-06-19</a:t>
                      </a:r>
                      <a:endParaRPr lang="zh-TW" altLang="en-US" sz="2400" dirty="0">
                        <a:latin typeface="標楷體" pitchFamily="65" charset="-120"/>
                        <a:ea typeface="標楷體" pitchFamily="65" charset="-120"/>
                      </a:endParaRPr>
                    </a:p>
                  </a:txBody>
                  <a:tcPr marL="91434" marR="91434"/>
                </a:tc>
                <a:extLst>
                  <a:ext uri="{0D108BD9-81ED-4DB2-BD59-A6C34878D82A}">
                    <a16:rowId xmlns:a16="http://schemas.microsoft.com/office/drawing/2014/main" val="798236937"/>
                  </a:ext>
                </a:extLst>
              </a:tr>
            </a:tbl>
          </a:graphicData>
        </a:graphic>
      </p:graphicFrame>
      <p:graphicFrame>
        <p:nvGraphicFramePr>
          <p:cNvPr id="7" name="表格 6">
            <a:extLst>
              <a:ext uri="{FF2B5EF4-FFF2-40B4-BE49-F238E27FC236}">
                <a16:creationId xmlns:a16="http://schemas.microsoft.com/office/drawing/2014/main" id="{63C9CEB1-6E13-4703-BDBD-6A96ECC4467A}"/>
              </a:ext>
            </a:extLst>
          </p:cNvPr>
          <p:cNvGraphicFramePr>
            <a:graphicFrameLocks noGrp="1"/>
          </p:cNvGraphicFramePr>
          <p:nvPr>
            <p:extLst>
              <p:ext uri="{D42A27DB-BD31-4B8C-83A1-F6EECF244321}">
                <p14:modId xmlns:p14="http://schemas.microsoft.com/office/powerpoint/2010/main" val="2802353830"/>
              </p:ext>
            </p:extLst>
          </p:nvPr>
        </p:nvGraphicFramePr>
        <p:xfrm>
          <a:off x="7183253" y="1456833"/>
          <a:ext cx="2181344" cy="914400"/>
        </p:xfrm>
        <a:graphic>
          <a:graphicData uri="http://schemas.openxmlformats.org/drawingml/2006/table">
            <a:tbl>
              <a:tblPr firstRow="1" bandRow="1">
                <a:tableStyleId>{72833802-FEF1-4C79-8D5D-14CF1EAF98D9}</a:tableStyleId>
              </a:tblPr>
              <a:tblGrid>
                <a:gridCol w="2181344">
                  <a:extLst>
                    <a:ext uri="{9D8B030D-6E8A-4147-A177-3AD203B41FA5}">
                      <a16:colId xmlns:a16="http://schemas.microsoft.com/office/drawing/2014/main" val="1367897333"/>
                    </a:ext>
                  </a:extLst>
                </a:gridCol>
              </a:tblGrid>
              <a:tr h="370840">
                <a:tc>
                  <a:txBody>
                    <a:bodyPr/>
                    <a:lstStyle/>
                    <a:p>
                      <a:pPr algn="ctr"/>
                      <a:r>
                        <a:rPr lang="en-US" altLang="zh-TW" sz="2400" dirty="0">
                          <a:latin typeface="標楷體" pitchFamily="65" charset="-120"/>
                          <a:ea typeface="標楷體" pitchFamily="65" charset="-120"/>
                        </a:rPr>
                        <a:t>N:P:K</a:t>
                      </a:r>
                      <a:endParaRPr lang="zh-TW" altLang="en-US" sz="2400" dirty="0">
                        <a:latin typeface="標楷體" pitchFamily="65" charset="-120"/>
                        <a:ea typeface="標楷體" pitchFamily="65" charset="-120"/>
                      </a:endParaRPr>
                    </a:p>
                  </a:txBody>
                  <a:tcPr marL="91434" marR="91434"/>
                </a:tc>
                <a:extLst>
                  <a:ext uri="{0D108BD9-81ED-4DB2-BD59-A6C34878D82A}">
                    <a16:rowId xmlns:a16="http://schemas.microsoft.com/office/drawing/2014/main" val="4054075955"/>
                  </a:ext>
                </a:extLst>
              </a:tr>
              <a:tr h="33391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effectLst/>
                          <a:latin typeface="標楷體" pitchFamily="65" charset="-120"/>
                          <a:ea typeface="標楷體" pitchFamily="65" charset="-120"/>
                        </a:rPr>
                        <a:t>20-20-20</a:t>
                      </a:r>
                      <a:endParaRPr lang="zh-TW" altLang="en-US" sz="2400" dirty="0">
                        <a:latin typeface="標楷體" pitchFamily="65" charset="-120"/>
                        <a:ea typeface="標楷體" pitchFamily="65" charset="-120"/>
                      </a:endParaRPr>
                    </a:p>
                  </a:txBody>
                  <a:tcPr marL="91434" marR="91434"/>
                </a:tc>
                <a:extLst>
                  <a:ext uri="{0D108BD9-81ED-4DB2-BD59-A6C34878D82A}">
                    <a16:rowId xmlns:a16="http://schemas.microsoft.com/office/drawing/2014/main" val="798236937"/>
                  </a:ext>
                </a:extLst>
              </a:tr>
            </a:tbl>
          </a:graphicData>
        </a:graphic>
      </p:graphicFrame>
      <p:sp>
        <p:nvSpPr>
          <p:cNvPr id="8" name="文字方塊 7">
            <a:extLst>
              <a:ext uri="{FF2B5EF4-FFF2-40B4-BE49-F238E27FC236}">
                <a16:creationId xmlns:a16="http://schemas.microsoft.com/office/drawing/2014/main" id="{E7CEDD6B-706D-48D3-919F-C7B7F2F06DF2}"/>
              </a:ext>
            </a:extLst>
          </p:cNvPr>
          <p:cNvSpPr txBox="1"/>
          <p:nvPr/>
        </p:nvSpPr>
        <p:spPr>
          <a:xfrm>
            <a:off x="1265912" y="1919637"/>
            <a:ext cx="1360967" cy="523220"/>
          </a:xfrm>
          <a:prstGeom prst="rect">
            <a:avLst/>
          </a:prstGeom>
          <a:noFill/>
        </p:spPr>
        <p:txBody>
          <a:bodyPr wrap="square" rtlCol="0">
            <a:spAutoFit/>
          </a:bodyPr>
          <a:lstStyle/>
          <a:p>
            <a:r>
              <a:rPr lang="en-US" altLang="zh-TW" sz="2800" dirty="0"/>
              <a:t>K</a:t>
            </a:r>
            <a:r>
              <a:rPr lang="en-US" altLang="zh-TW" sz="2800" baseline="30000" dirty="0"/>
              <a:t>+</a:t>
            </a:r>
            <a:r>
              <a:rPr lang="en-US" altLang="zh-TW" sz="2800" dirty="0"/>
              <a:t> </a:t>
            </a:r>
            <a:r>
              <a:rPr lang="en-US" altLang="zh-TW" sz="2800" dirty="0">
                <a:sym typeface="Wingdings" panose="05000000000000000000" pitchFamily="2" charset="2"/>
              </a:rPr>
              <a:t> H</a:t>
            </a:r>
            <a:r>
              <a:rPr lang="en-US" altLang="zh-TW" sz="2800" baseline="30000" dirty="0">
                <a:sym typeface="Wingdings" panose="05000000000000000000" pitchFamily="2" charset="2"/>
              </a:rPr>
              <a:t>+</a:t>
            </a:r>
            <a:endParaRPr lang="zh-TW" altLang="en-US" sz="2800" baseline="30000" dirty="0"/>
          </a:p>
        </p:txBody>
      </p:sp>
      <p:sp>
        <p:nvSpPr>
          <p:cNvPr id="11" name="文字方塊 10">
            <a:extLst>
              <a:ext uri="{FF2B5EF4-FFF2-40B4-BE49-F238E27FC236}">
                <a16:creationId xmlns:a16="http://schemas.microsoft.com/office/drawing/2014/main" id="{F8A0241D-E779-4CE0-9C50-5624888E0F93}"/>
              </a:ext>
            </a:extLst>
          </p:cNvPr>
          <p:cNvSpPr txBox="1"/>
          <p:nvPr/>
        </p:nvSpPr>
        <p:spPr>
          <a:xfrm>
            <a:off x="9590779" y="1854355"/>
            <a:ext cx="1991621" cy="523220"/>
          </a:xfrm>
          <a:prstGeom prst="rect">
            <a:avLst/>
          </a:prstGeom>
          <a:noFill/>
        </p:spPr>
        <p:txBody>
          <a:bodyPr wrap="square" rtlCol="0">
            <a:spAutoFit/>
          </a:bodyPr>
          <a:lstStyle/>
          <a:p>
            <a:r>
              <a:rPr lang="en-US" altLang="zh-TW" sz="2800" dirty="0"/>
              <a:t>NO</a:t>
            </a:r>
            <a:r>
              <a:rPr lang="en-US" altLang="zh-TW" sz="2800" baseline="-25000" dirty="0"/>
              <a:t>3</a:t>
            </a:r>
            <a:r>
              <a:rPr lang="en-US" altLang="zh-TW" sz="2800" baseline="30000" dirty="0"/>
              <a:t>-</a:t>
            </a:r>
            <a:r>
              <a:rPr lang="en-US" altLang="zh-TW" sz="2800" dirty="0"/>
              <a:t> </a:t>
            </a:r>
            <a:r>
              <a:rPr lang="en-US" altLang="zh-TW" sz="2800" dirty="0">
                <a:sym typeface="Wingdings" panose="05000000000000000000" pitchFamily="2" charset="2"/>
              </a:rPr>
              <a:t> OH</a:t>
            </a:r>
            <a:r>
              <a:rPr lang="en-US" altLang="zh-TW" sz="2800" baseline="30000" dirty="0">
                <a:sym typeface="Wingdings" panose="05000000000000000000" pitchFamily="2" charset="2"/>
              </a:rPr>
              <a:t>-</a:t>
            </a:r>
            <a:endParaRPr lang="zh-TW" altLang="en-US" sz="2800" baseline="30000" dirty="0"/>
          </a:p>
        </p:txBody>
      </p:sp>
    </p:spTree>
    <p:extLst>
      <p:ext uri="{BB962C8B-B14F-4D97-AF65-F5344CB8AC3E}">
        <p14:creationId xmlns:p14="http://schemas.microsoft.com/office/powerpoint/2010/main" val="396330964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994857" y="1196752"/>
            <a:ext cx="8214999"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xfrm>
            <a:off x="1506344" y="80720"/>
            <a:ext cx="9144000" cy="1143000"/>
          </a:xfrm>
        </p:spPr>
        <p:txBody>
          <a:bodyPr>
            <a:normAutofit fontScale="90000"/>
          </a:bodyPr>
          <a:lstStyle/>
          <a:p>
            <a:r>
              <a:rPr lang="en-US" altLang="zh-TW" b="1" dirty="0">
                <a:solidFill>
                  <a:srgbClr val="FF0000"/>
                </a:solidFill>
              </a:rPr>
              <a:t>pH</a:t>
            </a:r>
            <a:r>
              <a:rPr lang="en-US" altLang="zh-TW" dirty="0"/>
              <a:t> variation of </a:t>
            </a:r>
            <a:br>
              <a:rPr lang="en-US" altLang="zh-TW" dirty="0"/>
            </a:br>
            <a:r>
              <a:rPr lang="en-US" altLang="zh-TW" dirty="0">
                <a:solidFill>
                  <a:srgbClr val="FF0000"/>
                </a:solidFill>
              </a:rPr>
              <a:t>0 ~ 30 g/L</a:t>
            </a:r>
            <a:r>
              <a:rPr lang="zh-TW" altLang="en-US" dirty="0"/>
              <a:t> </a:t>
            </a:r>
            <a:r>
              <a:rPr lang="en-US" altLang="zh-TW" dirty="0"/>
              <a:t>Hyponex </a:t>
            </a:r>
            <a:r>
              <a:rPr lang="en-US" altLang="zh-TW" dirty="0">
                <a:solidFill>
                  <a:srgbClr val="FF0000"/>
                </a:solidFill>
              </a:rPr>
              <a:t>No.2</a:t>
            </a:r>
            <a:endParaRPr lang="zh-TW" altLang="en-US" dirty="0">
              <a:solidFill>
                <a:srgbClr val="FF0000"/>
              </a:solidFill>
            </a:endParaRPr>
          </a:p>
        </p:txBody>
      </p:sp>
      <p:sp>
        <p:nvSpPr>
          <p:cNvPr id="5" name="圓角矩形圖說文字 4"/>
          <p:cNvSpPr/>
          <p:nvPr/>
        </p:nvSpPr>
        <p:spPr>
          <a:xfrm>
            <a:off x="5102831" y="3356992"/>
            <a:ext cx="4104456" cy="1224136"/>
          </a:xfrm>
          <a:prstGeom prst="wedgeRoundRectCallout">
            <a:avLst>
              <a:gd name="adj1" fmla="val -51068"/>
              <a:gd name="adj2" fmla="val -12780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defRPr/>
            </a:pPr>
            <a:r>
              <a:rPr kumimoji="1" lang="en-US" altLang="zh-TW" sz="3600" dirty="0">
                <a:solidFill>
                  <a:srgbClr val="FF0000"/>
                </a:solidFill>
                <a:latin typeface="Calibri"/>
                <a:ea typeface="新細明體" panose="02020500000000000000" pitchFamily="18" charset="-120"/>
              </a:rPr>
              <a:t>Not totally dissolved</a:t>
            </a:r>
            <a:endParaRPr kumimoji="1" lang="zh-TW" altLang="en-US" sz="3600" dirty="0">
              <a:solidFill>
                <a:srgbClr val="FF0000"/>
              </a:solidFill>
              <a:latin typeface="Calibri"/>
              <a:ea typeface="新細明體" panose="02020500000000000000" pitchFamily="18" charset="-120"/>
            </a:endParaRPr>
          </a:p>
        </p:txBody>
      </p:sp>
    </p:spTree>
    <p:extLst>
      <p:ext uri="{BB962C8B-B14F-4D97-AF65-F5344CB8AC3E}">
        <p14:creationId xmlns:p14="http://schemas.microsoft.com/office/powerpoint/2010/main" val="40975385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IW_NOTES_FOOTER" val="1"/>
</p:tagLst>
</file>

<file path=ppt/tags/tag2.xml><?xml version="1.0" encoding="utf-8"?>
<p:tagLst xmlns:a="http://schemas.openxmlformats.org/drawingml/2006/main" xmlns:r="http://schemas.openxmlformats.org/officeDocument/2006/relationships" xmlns:p="http://schemas.openxmlformats.org/presentationml/2006/main">
  <p:tag name="IIW_NOTES_FOOTER" val="1"/>
</p:tagLst>
</file>

<file path=ppt/tags/tag3.xml><?xml version="1.0" encoding="utf-8"?>
<p:tagLst xmlns:a="http://schemas.openxmlformats.org/drawingml/2006/main" xmlns:r="http://schemas.openxmlformats.org/officeDocument/2006/relationships" xmlns:p="http://schemas.openxmlformats.org/presentationml/2006/main">
  <p:tag name="IIW_NOTES_FOOTER" val="1"/>
</p:tagLst>
</file>

<file path=ppt/tags/tag4.xml><?xml version="1.0" encoding="utf-8"?>
<p:tagLst xmlns:a="http://schemas.openxmlformats.org/drawingml/2006/main" xmlns:r="http://schemas.openxmlformats.org/officeDocument/2006/relationships" xmlns:p="http://schemas.openxmlformats.org/presentationml/2006/main">
  <p:tag name="IIW_NOTES_FOOTER" val="1"/>
</p:tagLst>
</file>

<file path=ppt/tags/tag5.xml><?xml version="1.0" encoding="utf-8"?>
<p:tagLst xmlns:a="http://schemas.openxmlformats.org/drawingml/2006/main" xmlns:r="http://schemas.openxmlformats.org/officeDocument/2006/relationships" xmlns:p="http://schemas.openxmlformats.org/presentationml/2006/main">
  <p:tag name="IIW_NOTES_FOOTER" val="1"/>
</p:tagLst>
</file>

<file path=ppt/tags/tag6.xml><?xml version="1.0" encoding="utf-8"?>
<p:tagLst xmlns:a="http://schemas.openxmlformats.org/drawingml/2006/main" xmlns:r="http://schemas.openxmlformats.org/officeDocument/2006/relationships" xmlns:p="http://schemas.openxmlformats.org/presentationml/2006/main">
  <p:tag name="IIW_NOTES_FOOTER" val="1"/>
</p:tagLst>
</file>

<file path=ppt/tags/tag7.xml><?xml version="1.0" encoding="utf-8"?>
<p:tagLst xmlns:a="http://schemas.openxmlformats.org/drawingml/2006/main" xmlns:r="http://schemas.openxmlformats.org/officeDocument/2006/relationships" xmlns:p="http://schemas.openxmlformats.org/presentationml/2006/main">
  <p:tag name="IIW_NOTES_FOOTER" val="1"/>
</p:tagLst>
</file>

<file path=ppt/tags/tag8.xml><?xml version="1.0" encoding="utf-8"?>
<p:tagLst xmlns:a="http://schemas.openxmlformats.org/drawingml/2006/main" xmlns:r="http://schemas.openxmlformats.org/officeDocument/2006/relationships" xmlns:p="http://schemas.openxmlformats.org/presentationml/2006/main">
  <p:tag name="IIW_NOTES_FOOTER" val="1"/>
</p:tagLst>
</file>

<file path=ppt/theme/theme1.xml><?xml version="1.0" encoding="utf-8"?>
<a:theme xmlns:a="http://schemas.openxmlformats.org/drawingml/2006/main" name="4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自訂設計">
  <a:themeElements>
    <a:clrScheme name="1_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訂 2">
      <a:majorFont>
        <a:latin typeface="Times New Roman"/>
        <a:ea typeface="微軟正黑體"/>
        <a:cs typeface=""/>
      </a:majorFont>
      <a:minorFont>
        <a:latin typeface="Times New Roman"/>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TotalTime>
  <Words>7818</Words>
  <Application>Microsoft Office PowerPoint</Application>
  <PresentationFormat>寬螢幕</PresentationFormat>
  <Paragraphs>2271</Paragraphs>
  <Slides>178</Slides>
  <Notes>94</Notes>
  <HiddenSlides>5</HiddenSlides>
  <MMClips>0</MMClips>
  <ScaleCrop>false</ScaleCrop>
  <HeadingPairs>
    <vt:vector size="6" baseType="variant">
      <vt:variant>
        <vt:lpstr>使用字型</vt:lpstr>
      </vt:variant>
      <vt:variant>
        <vt:i4>18</vt:i4>
      </vt:variant>
      <vt:variant>
        <vt:lpstr>佈景主題</vt:lpstr>
      </vt:variant>
      <vt:variant>
        <vt:i4>3</vt:i4>
      </vt:variant>
      <vt:variant>
        <vt:lpstr>投影片標題</vt:lpstr>
      </vt:variant>
      <vt:variant>
        <vt:i4>178</vt:i4>
      </vt:variant>
    </vt:vector>
  </HeadingPairs>
  <TitlesOfParts>
    <vt:vector size="199" baseType="lpstr">
      <vt:lpstr>Arial Unicode MS</vt:lpstr>
      <vt:lpstr>DengXian</vt:lpstr>
      <vt:lpstr>inherit</vt:lpstr>
      <vt:lpstr>Noto Sans Symbols</vt:lpstr>
      <vt:lpstr>SimSun</vt:lpstr>
      <vt:lpstr>SimSun</vt:lpstr>
      <vt:lpstr>微軟正黑體</vt:lpstr>
      <vt:lpstr>新細明體</vt:lpstr>
      <vt:lpstr>DFKai-SB</vt:lpstr>
      <vt:lpstr>DFKai-SB</vt:lpstr>
      <vt:lpstr>Arial</vt:lpstr>
      <vt:lpstr>Arial</vt:lpstr>
      <vt:lpstr>Calibri</vt:lpstr>
      <vt:lpstr>Impact</vt:lpstr>
      <vt:lpstr>Segoe UI Semibold</vt:lpstr>
      <vt:lpstr>Symbol</vt:lpstr>
      <vt:lpstr>Times New Roman</vt:lpstr>
      <vt:lpstr>Wingdings</vt:lpstr>
      <vt:lpstr>4_Office 佈景主題</vt:lpstr>
      <vt:lpstr>5_自訂設計</vt:lpstr>
      <vt:lpstr>5_Office 佈景主題</vt:lpstr>
      <vt:lpstr>Environmental Control in PFAL Nutrients &amp; Water</vt:lpstr>
      <vt:lpstr>PowerPoint 簡報</vt:lpstr>
      <vt:lpstr>Five governing factors in PFAL</vt:lpstr>
      <vt:lpstr>Must have monitoring items in PFAL </vt:lpstr>
      <vt:lpstr>Factors affecting plant growth and development</vt:lpstr>
      <vt:lpstr>PowerPoint 簡報</vt:lpstr>
      <vt:lpstr>Outline</vt:lpstr>
      <vt:lpstr>Materials and Device</vt:lpstr>
      <vt:lpstr>Related Equipment</vt:lpstr>
      <vt:lpstr>PowerPoint 簡報</vt:lpstr>
      <vt:lpstr>Stock solution for micro elements dilute 10,000 times to use</vt:lpstr>
      <vt:lpstr>Concentration of recipe</vt:lpstr>
      <vt:lpstr>Absorption of macro elements of Tomato under various strength of recipe concentration</vt:lpstr>
      <vt:lpstr>PowerPoint 簡報</vt:lpstr>
      <vt:lpstr>PowerPoint 簡報</vt:lpstr>
      <vt:lpstr>Tomato Recipe</vt:lpstr>
      <vt:lpstr>PowerPoint 簡報</vt:lpstr>
      <vt:lpstr>PowerPoint 簡報</vt:lpstr>
      <vt:lpstr>PowerPoint 簡報</vt:lpstr>
      <vt:lpstr>Competition/Cooperation among ions</vt:lpstr>
      <vt:lpstr>AEA Antagonistic interactions</vt:lpstr>
      <vt:lpstr>Biochemical sequence of nutrition in plants</vt:lpstr>
      <vt:lpstr>PowerPoint 簡報</vt:lpstr>
      <vt:lpstr>Nutrient Concentration Frequent used units</vt:lpstr>
      <vt:lpstr>me/L to ppm</vt:lpstr>
      <vt:lpstr>PowerPoint 簡報</vt:lpstr>
      <vt:lpstr>Yamazaki formula for Lettuce</vt:lpstr>
      <vt:lpstr>2 versions of Yamazaki Recipe</vt:lpstr>
      <vt:lpstr>PowerPoint 簡報</vt:lpstr>
      <vt:lpstr>PowerPoint 簡報</vt:lpstr>
      <vt:lpstr>Commercially available fertilizers for hydroponic systems</vt:lpstr>
      <vt:lpstr>PowerPoint 簡報</vt:lpstr>
      <vt:lpstr>PowerPoint 簡報</vt:lpstr>
      <vt:lpstr>More recipes</vt:lpstr>
      <vt:lpstr>PowerPoint 簡報</vt:lpstr>
      <vt:lpstr>PowerPoint 簡報</vt:lpstr>
      <vt:lpstr>PowerPoint 簡報</vt:lpstr>
      <vt:lpstr>Radish and Lettuce JFK Space Center</vt:lpstr>
      <vt:lpstr>PowerPoint 簡報</vt:lpstr>
      <vt:lpstr>PowerPoint 簡報</vt:lpstr>
      <vt:lpstr>PowerPoint 簡報</vt:lpstr>
      <vt:lpstr>PowerPoint 簡報</vt:lpstr>
      <vt:lpstr>PowerPoint 簡報</vt:lpstr>
      <vt:lpstr>Lettuce (for 300 L RO water)  </vt:lpstr>
      <vt:lpstr>for 30 L RO water</vt:lpstr>
      <vt:lpstr>4 single element fertilizers for stock solution A</vt:lpstr>
      <vt:lpstr>4 out of 9 single element fertilizers for stock solution B</vt:lpstr>
      <vt:lpstr>5 out of 9 single element fertilizers for stock solution B</vt:lpstr>
      <vt:lpstr>Final concentration of each element</vt:lpstr>
      <vt:lpstr>PowerPoint 簡報</vt:lpstr>
      <vt:lpstr>Comparison on new/old Cornell Recipes</vt:lpstr>
      <vt:lpstr>2015  Cornell</vt:lpstr>
      <vt:lpstr>Outline</vt:lpstr>
      <vt:lpstr>PowerPoint 簡報</vt:lpstr>
      <vt:lpstr>Portable pH/EC meter</vt:lpstr>
      <vt:lpstr>pH and Alkalinity</vt:lpstr>
      <vt:lpstr>PowerPoint 簡報</vt:lpstr>
      <vt:lpstr>Alkalinity</vt:lpstr>
      <vt:lpstr>Proper range for alkalinity</vt:lpstr>
      <vt:lpstr>Electrical Conductivity (EC)</vt:lpstr>
      <vt:lpstr>Electrical Conductivity (EC)</vt:lpstr>
      <vt:lpstr>RO water is a must better source water</vt:lpstr>
      <vt:lpstr>Upper limit of source water</vt:lpstr>
      <vt:lpstr>PowerPoint 簡報</vt:lpstr>
      <vt:lpstr>EC, CF, TDS </vt:lpstr>
      <vt:lpstr>PowerPoint 簡報</vt:lpstr>
      <vt:lpstr>pH</vt:lpstr>
      <vt:lpstr>PowerPoint 簡報</vt:lpstr>
      <vt:lpstr>pH Adjustment for RO/Tap water</vt:lpstr>
      <vt:lpstr>portable pH meter</vt:lpstr>
      <vt:lpstr>Maintenance of electrodes</vt:lpstr>
      <vt:lpstr>EC calibration solution</vt:lpstr>
      <vt:lpstr>pH buffer solution</vt:lpstr>
      <vt:lpstr>EC control</vt:lpstr>
      <vt:lpstr>Direct injection</vt:lpstr>
      <vt:lpstr>Solenoid Valves</vt:lpstr>
      <vt:lpstr>peristaltic pump</vt:lpstr>
      <vt:lpstr>Design 1: sensors in the buffering tank</vt:lpstr>
      <vt:lpstr>Design 2：Sensors not in the buffering tank</vt:lpstr>
      <vt:lpstr>Two water levels to control EC</vt:lpstr>
      <vt:lpstr>PowerPoint 簡報</vt:lpstr>
      <vt:lpstr>Example of a pH, EC control Box</vt:lpstr>
      <vt:lpstr>Concentrated Tanks</vt:lpstr>
      <vt:lpstr>Mixing tank</vt:lpstr>
      <vt:lpstr>PowerPoint 簡報</vt:lpstr>
      <vt:lpstr>PowerPoint 簡報</vt:lpstr>
      <vt:lpstr>PowerPoint 簡報</vt:lpstr>
      <vt:lpstr>PowerPoint 簡報</vt:lpstr>
      <vt:lpstr>Variation of EC  0 ~ 10 g/L of Hyponex No.1</vt:lpstr>
      <vt:lpstr>Variation of EC  0 ~ 1 g/L of Hyponex No.1</vt:lpstr>
      <vt:lpstr>PowerPoint 簡報</vt:lpstr>
      <vt:lpstr>PowerPoint 簡報</vt:lpstr>
      <vt:lpstr>PowerPoint 簡報</vt:lpstr>
      <vt:lpstr>Hyponex No.1 vs. No.2</vt:lpstr>
      <vt:lpstr>Outline</vt:lpstr>
      <vt:lpstr>Variation of pH 0 ~ 1 g/L of Hyponex No.1</vt:lpstr>
      <vt:lpstr>Variation of pH 0 ~ 1 g/L of Hyponex No.2</vt:lpstr>
      <vt:lpstr>pH variation in Hyponex No.1, 2</vt:lpstr>
      <vt:lpstr>pH variation of  0 ~ 30 g/L Hyponex No.2</vt:lpstr>
      <vt:lpstr>pH variation of  0 ~ 8 g/L Hyponex No.2</vt:lpstr>
      <vt:lpstr>Range of pH for hydroponic system</vt:lpstr>
      <vt:lpstr>pH affects availability</vt:lpstr>
      <vt:lpstr>A different diagram  proper range: 6.5~7 for soil</vt:lpstr>
      <vt:lpstr>PowerPoint 簡報</vt:lpstr>
      <vt:lpstr>pH adjustment pH DOWN</vt:lpstr>
      <vt:lpstr>pH adjustment pH UP</vt:lpstr>
      <vt:lpstr>Reduce pH</vt:lpstr>
      <vt:lpstr>Amount of pH decrement</vt:lpstr>
      <vt:lpstr>Increase pH</vt:lpstr>
      <vt:lpstr>Amount of pH increment</vt:lpstr>
      <vt:lpstr>pH adjustment</vt:lpstr>
      <vt:lpstr>Reasons of pH variation during cultural period</vt:lpstr>
      <vt:lpstr>Reasons of pH variation during cultural period (cont..)</vt:lpstr>
      <vt:lpstr>pH variation after root absorbed NH4+/NO3-</vt:lpstr>
      <vt:lpstr>Outline</vt:lpstr>
      <vt:lpstr>Comparison on 4 hydroponic systems</vt:lpstr>
      <vt:lpstr>Comparison on 4 hydroponic systems</vt:lpstr>
      <vt:lpstr>Popular Hydroponic Systems</vt:lpstr>
      <vt:lpstr>NFT</vt:lpstr>
      <vt:lpstr>NFT trough system</vt:lpstr>
      <vt:lpstr>Disadvantages of NFT</vt:lpstr>
      <vt:lpstr>DFT / DWC</vt:lpstr>
      <vt:lpstr>DFT: Pipe Culture</vt:lpstr>
      <vt:lpstr>PowerPoint 簡報</vt:lpstr>
      <vt:lpstr>DFT bench system</vt:lpstr>
      <vt:lpstr>Hyponica style DFT</vt:lpstr>
      <vt:lpstr>PowerPoint 簡報</vt:lpstr>
      <vt:lpstr>PowerPoint 簡報</vt:lpstr>
      <vt:lpstr>Disadvantages/Advantage of DFT</vt:lpstr>
      <vt:lpstr>Drip irrigation using rockwool</vt:lpstr>
      <vt:lpstr>Rockwool cube and plate</vt:lpstr>
      <vt:lpstr>Drip irrigation using rockwool High wire system</vt:lpstr>
      <vt:lpstr>Various Systems using Rockwool </vt:lpstr>
      <vt:lpstr>Ebb and Flow using double pumps </vt:lpstr>
      <vt:lpstr>Amount of water used</vt:lpstr>
      <vt:lpstr>Aeroponics</vt:lpstr>
      <vt:lpstr>PowerPoint 簡報</vt:lpstr>
      <vt:lpstr>Aeroponics</vt:lpstr>
      <vt:lpstr>PowerPoint 簡報</vt:lpstr>
      <vt:lpstr>PowerPoint 簡報</vt:lpstr>
      <vt:lpstr>TS type PFAL: Aeroponics T: triangle, S: spray</vt:lpstr>
      <vt:lpstr>TS 700 and TS 1000</vt:lpstr>
      <vt:lpstr>PowerPoint 簡報</vt:lpstr>
      <vt:lpstr>Aeroponics</vt:lpstr>
      <vt:lpstr>PowerPoint 簡報</vt:lpstr>
      <vt:lpstr>Ratio of nutrient solutions</vt:lpstr>
      <vt:lpstr>Circulation control</vt:lpstr>
      <vt:lpstr>Timer for continuous or intermittent control of pump</vt:lpstr>
      <vt:lpstr>Plumbing Design of circulating pumps</vt:lpstr>
      <vt:lpstr>Outline</vt:lpstr>
      <vt:lpstr>Literature Review</vt:lpstr>
      <vt:lpstr>PowerPoint 簡報</vt:lpstr>
      <vt:lpstr>PowerPoint 簡報</vt:lpstr>
      <vt:lpstr>PowerPoint 簡報</vt:lpstr>
      <vt:lpstr>PowerPoint 簡報</vt:lpstr>
      <vt:lpstr>PowerPoint 簡報</vt:lpstr>
      <vt:lpstr>PowerPoint 簡報</vt:lpstr>
      <vt:lpstr>L4. Lower K+ in solution leads to  higher Ca+2 and lower Mg+2 in leaves</vt:lpstr>
      <vt:lpstr>Results of above 4 papers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Hydroponics is a perfect tool for nutrient deficiency research </vt:lpstr>
      <vt:lpstr>PowerPoint 簡報</vt:lpstr>
      <vt:lpstr>N</vt:lpstr>
      <vt:lpstr>Mg</vt:lpstr>
      <vt:lpstr>Fe</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FangWei</dc:creator>
  <cp:lastModifiedBy>FangWei</cp:lastModifiedBy>
  <cp:revision>78</cp:revision>
  <dcterms:created xsi:type="dcterms:W3CDTF">2022-03-21T01:36:47Z</dcterms:created>
  <dcterms:modified xsi:type="dcterms:W3CDTF">2023-04-10T16:10:10Z</dcterms:modified>
</cp:coreProperties>
</file>