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  <p:sldMasterId id="2147483650" r:id="rId3"/>
    <p:sldMasterId id="2147483687" r:id="rId4"/>
    <p:sldMasterId id="2147483918" r:id="rId5"/>
    <p:sldMasterId id="2147483933" r:id="rId6"/>
    <p:sldMasterId id="2147483947" r:id="rId7"/>
    <p:sldMasterId id="2147483961" r:id="rId8"/>
  </p:sldMasterIdLst>
  <p:notesMasterIdLst>
    <p:notesMasterId r:id="rId55"/>
  </p:notesMasterIdLst>
  <p:handoutMasterIdLst>
    <p:handoutMasterId r:id="rId56"/>
  </p:handoutMasterIdLst>
  <p:sldIdLst>
    <p:sldId id="530" r:id="rId9"/>
    <p:sldId id="519" r:id="rId10"/>
    <p:sldId id="361" r:id="rId11"/>
    <p:sldId id="360" r:id="rId12"/>
    <p:sldId id="520" r:id="rId13"/>
    <p:sldId id="533" r:id="rId14"/>
    <p:sldId id="534" r:id="rId15"/>
    <p:sldId id="535" r:id="rId16"/>
    <p:sldId id="537" r:id="rId17"/>
    <p:sldId id="538" r:id="rId18"/>
    <p:sldId id="575" r:id="rId19"/>
    <p:sldId id="536" r:id="rId20"/>
    <p:sldId id="576" r:id="rId21"/>
    <p:sldId id="539" r:id="rId22"/>
    <p:sldId id="540" r:id="rId23"/>
    <p:sldId id="541" r:id="rId24"/>
    <p:sldId id="542" r:id="rId25"/>
    <p:sldId id="543" r:id="rId26"/>
    <p:sldId id="415" r:id="rId27"/>
    <p:sldId id="427" r:id="rId28"/>
    <p:sldId id="425" r:id="rId29"/>
    <p:sldId id="429" r:id="rId30"/>
    <p:sldId id="499" r:id="rId31"/>
    <p:sldId id="500" r:id="rId32"/>
    <p:sldId id="428" r:id="rId33"/>
    <p:sldId id="502" r:id="rId34"/>
    <p:sldId id="501" r:id="rId35"/>
    <p:sldId id="528" r:id="rId36"/>
    <p:sldId id="503" r:id="rId37"/>
    <p:sldId id="455" r:id="rId38"/>
    <p:sldId id="469" r:id="rId39"/>
    <p:sldId id="470" r:id="rId40"/>
    <p:sldId id="606" r:id="rId41"/>
    <p:sldId id="605" r:id="rId42"/>
    <p:sldId id="456" r:id="rId43"/>
    <p:sldId id="622" r:id="rId44"/>
    <p:sldId id="627" r:id="rId45"/>
    <p:sldId id="616" r:id="rId46"/>
    <p:sldId id="617" r:id="rId47"/>
    <p:sldId id="618" r:id="rId48"/>
    <p:sldId id="619" r:id="rId49"/>
    <p:sldId id="620" r:id="rId50"/>
    <p:sldId id="621" r:id="rId51"/>
    <p:sldId id="623" r:id="rId52"/>
    <p:sldId id="624" r:id="rId53"/>
    <p:sldId id="625" r:id="rId54"/>
  </p:sldIdLst>
  <p:sldSz cx="9144000" cy="6858000" type="screen4x3"/>
  <p:notesSz cx="6858000" cy="96869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00CCFF"/>
    <a:srgbClr val="FF0000"/>
    <a:srgbClr val="FF6600"/>
    <a:srgbClr val="008000"/>
    <a:srgbClr val="FFCCCC"/>
    <a:srgbClr val="CCCCFF"/>
    <a:srgbClr val="CC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2844" autoAdjust="0"/>
  </p:normalViewPr>
  <p:slideViewPr>
    <p:cSldViewPr>
      <p:cViewPr>
        <p:scale>
          <a:sx n="44" d="100"/>
          <a:sy n="44" d="100"/>
        </p:scale>
        <p:origin x="-653" y="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64366948-3B89-4BF0-9D80-2519B35D66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83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34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0575"/>
            <a:ext cx="5486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31" tIns="47266" rIns="94531" bIns="4726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D2E85252-363E-4FD2-A5CA-5A6D7CE376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45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97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621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108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863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293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2A21E29D-1419-421A-9DAB-D5470F2378F1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7BE34003-7B85-4C95-8ED7-80832E6782BD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8FE52C64-0687-41E6-8904-2B3C3C4839E9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500878C4-0F53-4842-B578-D430F347E1A8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5958EC12-4CA4-43DA-89E5-BC96375434A5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18E621FF-FE9A-4296-B68E-C861731B963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AD621C45-2430-463E-81A0-A815D811FA59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F862D335-815E-40E7-8DA7-BC695D3E9551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5685D13E-4BFC-4375-835E-28FF823D2D39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9AEE644D-58A5-4B4C-BFE1-9DA3A4D8535B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313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270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EF6C0378-70B2-4311-8D1B-683B279F9345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402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3620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B31790C9-9D19-4827-ACC4-476DB81CC2BA}" type="slidenum">
              <a:rPr lang="en-US" altLang="zh-TW" smtClean="0"/>
              <a:pPr eaLnBrk="1" hangingPunct="1"/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094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8F985C33-8E88-4A0E-A7C8-E98FDA7A18BB}" type="slidenum">
              <a:rPr lang="en-US" altLang="zh-TW" smtClean="0"/>
              <a:pPr eaLnBrk="1" hangingPunct="1"/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D635F683-3E99-4423-B5BB-12BADAF539AF}" type="slidenum">
              <a:rPr lang="en-US" altLang="zh-TW" smtClean="0"/>
              <a:pPr eaLnBrk="1" hangingPunct="1"/>
              <a:t>30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7023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981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110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CE135-4EF1-49CD-B643-40978A3EB8A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715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8A6DFCDC-9DCB-4A40-A602-966395596517}" type="slidenum">
              <a:rPr lang="en-US" altLang="zh-TW" smtClean="0"/>
              <a:pPr eaLnBrk="1" hangingPunct="1"/>
              <a:t>35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919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96C0F-4193-4358-91EB-E760576E4D6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28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3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AD621C45-2430-463E-81A0-A815D811FA59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803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4882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8705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350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55288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55288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5252-363E-4FD2-A5CA-5A6D7CE37664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552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AD621C45-2430-463E-81A0-A815D811FA59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A2D7D6BC-F67D-43BD-A092-AE50ABCE21DF}" type="slidenum">
              <a:rPr lang="en-US" altLang="zh-TW" smtClean="0"/>
              <a:pPr eaLnBrk="1" hangingPunct="1"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EF69E386-50B6-400A-B2DA-561D80A7BED7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16A6EAED-58C0-4377-8B43-9FA17AF155FB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937CD706-8BE7-462A-9FCA-2FECF1DAE8F2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25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12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91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35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72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0431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62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35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510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15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6539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93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77939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39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99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571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313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9774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867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37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59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397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8894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92527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850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934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55697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90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777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903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36141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35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0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05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75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46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71023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68004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172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322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19192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213100"/>
            <a:ext cx="7772400" cy="895350"/>
          </a:xfrm>
        </p:spPr>
        <p:txBody>
          <a:bodyPr/>
          <a:lstStyle>
            <a:lvl1pPr>
              <a:defRPr sz="3500">
                <a:ea typeface="新細明體" pitchFamily="18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43663" y="5013325"/>
            <a:ext cx="2266950" cy="431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solidFill>
                  <a:srgbClr val="64266E"/>
                </a:solidFill>
              </a:defRPr>
            </a:lvl1pPr>
          </a:lstStyle>
          <a:p>
            <a:pPr lvl="0"/>
            <a:endParaRPr lang="zh-TW" altLang="zh-TW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443663" y="5300663"/>
            <a:ext cx="2133600" cy="2873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smtClean="0">
                <a:solidFill>
                  <a:srgbClr val="64266E"/>
                </a:solidFill>
                <a:latin typeface="+mn-lt"/>
                <a:ea typeface="文鼎細黑" pitchFamily="49" charset="-120"/>
              </a:defRPr>
            </a:lvl1pPr>
          </a:lstStyle>
          <a:p>
            <a:pPr>
              <a:defRPr/>
            </a:pPr>
            <a:fld id="{2C244ABC-A983-4405-B5F1-D2C9830BEC41}" type="datetime3">
              <a:rPr lang="zh-TW" altLang="en-US"/>
              <a:pPr>
                <a:defRPr/>
              </a:pPr>
              <a:t>101年6月7日</a:t>
            </a:fld>
            <a:r>
              <a:rPr lang="en-US"/>
              <a:t>July 4, 2008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11413" y="6237288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pitchFamily="18" charset="-120"/>
              </a:defRPr>
            </a:lvl1pPr>
          </a:lstStyle>
          <a:p>
            <a:pPr algn="ctr"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79388" y="6237288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pitchFamily="18" charset="-120"/>
              </a:defRPr>
            </a:lvl1pPr>
          </a:lstStyle>
          <a:p>
            <a:pPr>
              <a:defRPr/>
            </a:pPr>
            <a:fld id="{F60B9F45-E943-4C6C-8810-742315A5B4D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3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15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429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402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068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7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191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97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56066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0633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326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473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473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306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5473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706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8229600" cy="19764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3" y="3757613"/>
            <a:ext cx="8229600" cy="1976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94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39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68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0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71946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49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624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204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610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3114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05915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0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06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890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71832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1491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53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7980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01969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23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1987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1809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55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00664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33165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33523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59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019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65539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19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76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6385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04487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81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765664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3605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846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162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520879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9425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1459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3103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736459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4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5-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投影片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 Number Placeholder 6"/>
          <p:cNvSpPr>
            <a:spLocks/>
          </p:cNvSpPr>
          <p:nvPr/>
        </p:nvSpPr>
        <p:spPr bwMode="auto">
          <a:xfrm>
            <a:off x="4217988" y="6553200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/>
            <a:fld id="{EEB5CA98-D36B-413E-8949-A47B8679AD70}" type="slidenum">
              <a:rPr lang="en-US" altLang="zh-TW" sz="1400">
                <a:solidFill>
                  <a:schemeClr val="bg2"/>
                </a:solidFill>
              </a:rPr>
              <a:pPr algn="r"/>
              <a:t>‹#›</a:t>
            </a:fld>
            <a:endParaRPr lang="en-US" altLang="zh-TW" sz="1400">
              <a:solidFill>
                <a:schemeClr val="bg2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172450" y="6615113"/>
            <a:ext cx="971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chemeClr val="bg2"/>
                </a:solidFill>
              </a:rPr>
              <a:t>Confidential</a:t>
            </a:r>
            <a:endParaRPr lang="en-US" altLang="zh-TW" sz="110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/>
            <a:fld id="{F75BEAB6-CBC8-410D-8F17-AB1F77D702DF}" type="slidenum">
              <a:rPr lang="en-US" altLang="zh-TW" sz="1400">
                <a:solidFill>
                  <a:schemeClr val="bg1"/>
                </a:solidFill>
              </a:rPr>
              <a:pPr algn="r"/>
              <a:t>‹#›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chemeClr val="bg1"/>
                </a:solidFill>
              </a:rPr>
              <a:t>Confidential</a:t>
            </a:r>
            <a:endParaRPr lang="en-US" altLang="zh-TW" sz="1100" smtClean="0">
              <a:solidFill>
                <a:schemeClr val="bg1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TW" altLang="zh-TW" sz="13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5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-304800" y="5753100"/>
            <a:ext cx="9448800" cy="1104900"/>
            <a:chOff x="-184" y="3624"/>
            <a:chExt cx="5952" cy="696"/>
          </a:xfrm>
        </p:grpSpPr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-184" y="3624"/>
              <a:ext cx="5952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TW" altLang="en-US" smtClean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1752" y="3952"/>
              <a:ext cx="386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4572000" algn="l"/>
                </a:tabLst>
              </a:pPr>
              <a:r>
                <a:rPr kumimoji="0" lang="en-US" altLang="zh-TW" sz="900" smtClean="0">
                  <a:solidFill>
                    <a:srgbClr val="64266E"/>
                  </a:solidFill>
                  <a:latin typeface="Verdana" pitchFamily="34" charset="0"/>
                  <a:ea typeface="新細明體" charset="-120"/>
                  <a:sym typeface="Verdana" pitchFamily="34" charset="0"/>
                </a:rPr>
                <a:t>Royalbase creates Value in agricultural field with innovation in ideas. Our Fine Producing Process by Precise Schedule, Uniformed Quality, Stable Supply and Virus free ---gives your business an edge. </a:t>
              </a:r>
            </a:p>
          </p:txBody>
        </p:sp>
        <p:pic>
          <p:nvPicPr>
            <p:cNvPr id="2055" name="Picture 1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3680"/>
              <a:ext cx="12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64266E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細明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4266E"/>
        </a:buClr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266E"/>
        </a:buClr>
        <a:buFont typeface="Wingdings 2" pitchFamily="18" charset="2"/>
        <a:buChar char="/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4266E"/>
        </a:buClr>
        <a:buFont typeface="Wingdings 2" pitchFamily="18" charset="2"/>
        <a:buChar char="P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4266E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 userDrawn="1"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/>
            <a:fld id="{F75BEAB6-CBC8-410D-8F17-AB1F77D702DF}" type="slidenum">
              <a:rPr lang="en-US" altLang="zh-TW" sz="1400">
                <a:solidFill>
                  <a:srgbClr val="FFFFFF"/>
                </a:solidFill>
              </a:rPr>
              <a:pPr algn="r"/>
              <a:t>‹#›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 userDrawn="1"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rgbClr val="FFFFFF"/>
                </a:solidFill>
              </a:rPr>
              <a:t>Confidential</a:t>
            </a:r>
            <a:endParaRPr lang="en-US" altLang="zh-TW" sz="1100" smtClean="0">
              <a:solidFill>
                <a:srgbClr val="FFFFFF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 userDrawn="1"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TW" altLang="zh-TW" sz="13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 userDrawn="1"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/>
            <a:fld id="{F75BEAB6-CBC8-410D-8F17-AB1F77D702DF}" type="slidenum">
              <a:rPr lang="en-US" altLang="zh-TW" sz="1400">
                <a:solidFill>
                  <a:srgbClr val="FFFFFF"/>
                </a:solidFill>
              </a:rPr>
              <a:pPr algn="r"/>
              <a:t>‹#›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 userDrawn="1"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rgbClr val="FFFFFF"/>
                </a:solidFill>
              </a:rPr>
              <a:t>Confidential</a:t>
            </a:r>
            <a:endParaRPr lang="en-US" altLang="zh-TW" sz="1100" smtClean="0">
              <a:solidFill>
                <a:srgbClr val="FFFFFF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 userDrawn="1"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TW" altLang="zh-TW" sz="13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 userDrawn="1"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/>
            <a:fld id="{F75BEAB6-CBC8-410D-8F17-AB1F77D702DF}" type="slidenum">
              <a:rPr lang="en-US" altLang="zh-TW" sz="1400">
                <a:solidFill>
                  <a:srgbClr val="FFFFFF"/>
                </a:solidFill>
              </a:rPr>
              <a:pPr algn="r"/>
              <a:t>‹#›</a:t>
            </a:fld>
            <a:endParaRPr lang="en-US" altLang="zh-TW" sz="1400">
              <a:solidFill>
                <a:srgbClr val="FFFFFF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 userDrawn="1"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ja-JP" sz="1100" smtClean="0">
                <a:solidFill>
                  <a:srgbClr val="FFFFFF"/>
                </a:solidFill>
              </a:rPr>
              <a:t>Confidential</a:t>
            </a:r>
            <a:endParaRPr lang="en-US" altLang="zh-TW" sz="1100" smtClean="0">
              <a:solidFill>
                <a:srgbClr val="FFFFFF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 userDrawn="1"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TW" altLang="zh-TW" sz="13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營</a:t>
            </a:r>
            <a:r>
              <a:rPr lang="en-US" altLang="zh-TW" dirty="0" smtClean="0"/>
              <a:t>/</a:t>
            </a:r>
            <a:r>
              <a:rPr lang="zh-TW" altLang="en-US" dirty="0" smtClean="0"/>
              <a:t>培</a:t>
            </a:r>
            <a:r>
              <a:rPr lang="en-US" altLang="zh-TW" dirty="0" smtClean="0"/>
              <a:t>)</a:t>
            </a:r>
            <a:r>
              <a:rPr lang="zh-TW" altLang="en-US" dirty="0" smtClean="0"/>
              <a:t>養</a:t>
            </a:r>
            <a:r>
              <a:rPr lang="zh-TW" altLang="en-US" dirty="0"/>
              <a:t>液</a:t>
            </a:r>
            <a:r>
              <a:rPr lang="zh-TW" altLang="en-US" dirty="0" smtClean="0"/>
              <a:t>栽培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水耕栽培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18121" y="455601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台大生機系  方煒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57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</a:rPr>
              <a:t>湛液型的循環式水耕</a:t>
            </a:r>
            <a:br>
              <a:rPr lang="zh-TW" altLang="en-US" dirty="0">
                <a:latin typeface="標楷體" pitchFamily="65" charset="-120"/>
              </a:rPr>
            </a:b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811" y="1918519"/>
            <a:ext cx="6408762" cy="38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</a:rPr>
              <a:t>湛液</a:t>
            </a:r>
            <a:r>
              <a:rPr lang="zh-TW" altLang="en-US" dirty="0" smtClean="0">
                <a:latin typeface="標楷體" pitchFamily="65" charset="-120"/>
              </a:rPr>
              <a:t>型循環</a:t>
            </a:r>
            <a:r>
              <a:rPr lang="zh-TW" altLang="en-US" dirty="0">
                <a:latin typeface="標楷體" pitchFamily="65" charset="-120"/>
              </a:rPr>
              <a:t>式水</a:t>
            </a:r>
            <a:r>
              <a:rPr lang="zh-TW" altLang="en-US" dirty="0" smtClean="0">
                <a:latin typeface="標楷體" pitchFamily="65" charset="-120"/>
              </a:rPr>
              <a:t>耕系統的變型：管路水耕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Pipe Culture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D:\0My Files\000研究\00PF\PF_Kinpo\20110816_pipe culture\DSC05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D:\0My Files\000研究\00PF\PF_Kinpo\20110816_pipe culture\DSC053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000" y="17728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D:\0My Files\000研究\00PF\PF_Kinpo\20110816_pipe culture\DSC0539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992" y="4295954"/>
            <a:ext cx="3840000" cy="24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6" y="0"/>
            <a:ext cx="4843710" cy="3420000"/>
          </a:xfrm>
          <a:prstGeom prst="rect">
            <a:avLst/>
          </a:prstGeom>
        </p:spPr>
      </p:pic>
      <p:pic>
        <p:nvPicPr>
          <p:cNvPr id="5" name="圖片 4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0"/>
            <a:ext cx="4716291" cy="3420000"/>
          </a:xfrm>
          <a:prstGeom prst="rect">
            <a:avLst/>
          </a:prstGeom>
        </p:spPr>
      </p:pic>
      <p:pic>
        <p:nvPicPr>
          <p:cNvPr id="6" name="圖片 5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6" y="3420000"/>
            <a:ext cx="4662941" cy="3420000"/>
          </a:xfrm>
          <a:prstGeom prst="rect">
            <a:avLst/>
          </a:prstGeom>
        </p:spPr>
      </p:pic>
      <p:pic>
        <p:nvPicPr>
          <p:cNvPr id="7" name="圖片 6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420000"/>
            <a:ext cx="461490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4499512" cy="2650306"/>
          </a:xfrm>
        </p:spPr>
        <p:txBody>
          <a:bodyPr/>
          <a:lstStyle/>
          <a:p>
            <a:r>
              <a:rPr lang="zh-TW" altLang="en-US" sz="3600" dirty="0" smtClean="0"/>
              <a:t>管路</a:t>
            </a:r>
            <a:r>
              <a:rPr lang="zh-TW" altLang="en-US" sz="3600" dirty="0"/>
              <a:t>水</a:t>
            </a:r>
            <a:r>
              <a:rPr lang="zh-TW" altLang="en-US" sz="3600" dirty="0" smtClean="0"/>
              <a:t>耕的其他形式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管路</a:t>
            </a:r>
            <a:r>
              <a:rPr lang="zh-TW" altLang="en-US" sz="3600" dirty="0"/>
              <a:t>介質</a:t>
            </a:r>
            <a:r>
              <a:rPr lang="zh-TW" altLang="en-US" sz="3600" dirty="0" smtClean="0"/>
              <a:t>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以滴帶做滴灌</a:t>
            </a:r>
            <a:endParaRPr lang="zh-TW" altLang="en-US" sz="3600" dirty="0"/>
          </a:p>
        </p:txBody>
      </p:sp>
      <p:pic>
        <p:nvPicPr>
          <p:cNvPr id="43010" name="Picture 2" descr="D:\0My Files\000研究\00PF\PF_Kinpo\20110816_pipe culture\CIMG01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" y="3420000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D:\0My Files\000研究\00PF\PF_Kinpo\20110816_pipe culture\CIMG0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623" y="3438000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D:\0My Files\000研究\00PF\PF_Kinpo\20110816_pipe culture\CIMG01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48" y="0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養液栽培方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549275"/>
            <a:ext cx="9124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養液栽培方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26" y="1700808"/>
            <a:ext cx="90392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 bwMode="auto">
          <a:xfrm>
            <a:off x="519113" y="44450"/>
            <a:ext cx="8374062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湛液型循環式水耕的優點</a:t>
            </a:r>
          </a:p>
        </p:txBody>
      </p:sp>
      <p:sp>
        <p:nvSpPr>
          <p:cNvPr id="27651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68313" y="1125538"/>
            <a:ext cx="82296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z="2800" smtClean="0"/>
              <a:t>因保持相當大量的培養液，其配製後栽培期間的成分濃度變化較緩慢，所需要濃度調整的頻度較少。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z="2800" smtClean="0"/>
              <a:t>栽培床內的養液量容量大，根圈的溫度變化較小，而液溫之處理，冷卻也較容易行調整。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z="2800" smtClean="0"/>
              <a:t>養液於循環的過程可利用液體或流動裝置不同之空氣混入，以增加溶氧量。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z="2800" smtClean="0"/>
              <a:t>培養液的濃度，或成分的平衡，</a:t>
            </a:r>
            <a:r>
              <a:rPr lang="en-US" altLang="zh-TW" sz="2800" smtClean="0"/>
              <a:t>pH</a:t>
            </a:r>
            <a:r>
              <a:rPr lang="zh-TW" altLang="en-US" sz="2800" smtClean="0"/>
              <a:t>等的調整容易，且很均一。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z="2800" smtClean="0"/>
              <a:t>循環量（循環時間、間隔）以時間控制，很容易操作。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endParaRPr lang="zh-TW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737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湛液型循環式水耕的缺點</a:t>
            </a:r>
          </a:p>
        </p:txBody>
      </p:sp>
      <p:sp>
        <p:nvSpPr>
          <p:cNvPr id="28675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68313" y="1196975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150000"/>
              </a:lnSpc>
              <a:buFont typeface="Times New Roman" pitchFamily="18" charset="0"/>
              <a:buAutoNum type="arabicParenR"/>
            </a:pPr>
            <a:r>
              <a:rPr lang="zh-TW" altLang="en-US" sz="2800" smtClean="0"/>
              <a:t>因所需養液量比其他方式為多，所以栽培床和養液桶的容量必須較大。</a:t>
            </a:r>
          </a:p>
          <a:p>
            <a:pPr marL="514350" indent="-514350" eaLnBrk="1" hangingPunct="1">
              <a:lnSpc>
                <a:spcPct val="150000"/>
              </a:lnSpc>
              <a:buFont typeface="Times New Roman" pitchFamily="18" charset="0"/>
              <a:buAutoNum type="arabicParenR"/>
            </a:pPr>
            <a:r>
              <a:rPr lang="zh-TW" altLang="en-US" sz="2800" smtClean="0"/>
              <a:t>為使養液中有較多的溶氧，其泵浦的運轉需較多的動力費，而裝置費也較高。</a:t>
            </a:r>
          </a:p>
          <a:p>
            <a:pPr marL="514350" indent="-514350" eaLnBrk="1" hangingPunct="1">
              <a:lnSpc>
                <a:spcPct val="150000"/>
              </a:lnSpc>
              <a:buFont typeface="Times New Roman" pitchFamily="18" charset="0"/>
              <a:buAutoNum type="arabicParenR"/>
            </a:pPr>
            <a:r>
              <a:rPr lang="zh-TW" altLang="en-US" sz="2800" smtClean="0"/>
              <a:t>因養液的循環流動，使許多水媒性的病原菌等的地下部傳染性病害蟲很容易蔓延擴散。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endParaRPr lang="zh-TW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40955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養液栽培方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-17463"/>
            <a:ext cx="90376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養液栽培方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871" y="1628800"/>
            <a:ext cx="8005314" cy="452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屬於固體介質耕的岩棉耕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養液栽培系統</a:t>
            </a:r>
          </a:p>
        </p:txBody>
      </p:sp>
      <p:sp>
        <p:nvSpPr>
          <p:cNvPr id="1126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68313" y="1268413"/>
            <a:ext cx="8229600" cy="4968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dirty="0" smtClean="0"/>
              <a:t>養液栽培系統可大致分為三大類：</a:t>
            </a:r>
            <a:endParaRPr lang="en-US" altLang="zh-TW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TW" sz="1800" dirty="0" smtClean="0"/>
          </a:p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dirty="0" smtClean="0"/>
              <a:t>水耕</a:t>
            </a:r>
            <a:endParaRPr lang="en-US" altLang="zh-TW" dirty="0" smtClean="0"/>
          </a:p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dirty="0" smtClean="0"/>
              <a:t>噴霧耕</a:t>
            </a:r>
            <a:endParaRPr lang="en-US" altLang="zh-TW" dirty="0" smtClean="0"/>
          </a:p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dirty="0"/>
              <a:t>固體</a:t>
            </a:r>
            <a:r>
              <a:rPr lang="zh-TW" altLang="en-US" dirty="0" smtClean="0"/>
              <a:t>介質耕 </a:t>
            </a:r>
            <a:r>
              <a:rPr lang="en-US" altLang="zh-TW" dirty="0" smtClean="0"/>
              <a:t>(</a:t>
            </a:r>
            <a:r>
              <a:rPr lang="zh-TW" altLang="en-US" dirty="0"/>
              <a:t>礫</a:t>
            </a:r>
            <a:r>
              <a:rPr lang="zh-TW" altLang="en-US" dirty="0" smtClean="0"/>
              <a:t>耕歸屬於此類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2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岩棉 </a:t>
            </a:r>
            <a:r>
              <a:rPr lang="en-US" altLang="zh-TW" dirty="0" smtClean="0"/>
              <a:t>Rockwool</a:t>
            </a:r>
            <a:endParaRPr lang="zh-TW" altLang="en-US" dirty="0" smtClean="0"/>
          </a:p>
        </p:txBody>
      </p:sp>
      <p:sp>
        <p:nvSpPr>
          <p:cNvPr id="1638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125538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dirty="0" smtClean="0"/>
              <a:t>岩棉為玄武岩於高溫下熔解所製成，其化學的不活性，僅有很微量的鈣、鎂的溶出或磷的吸著。是不影響培養液組成的介質。</a:t>
            </a:r>
            <a:endParaRPr lang="en-US" altLang="zh-TW" dirty="0" smtClean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dirty="0" smtClean="0"/>
              <a:t>其固相率約佔</a:t>
            </a:r>
            <a:r>
              <a:rPr lang="en-US" altLang="zh-TW" dirty="0" smtClean="0"/>
              <a:t>4</a:t>
            </a:r>
            <a:r>
              <a:rPr lang="zh-TW" altLang="en-US" dirty="0" smtClean="0"/>
              <a:t>％，作物所必要的養液和空氣，可保持適當比例。</a:t>
            </a:r>
            <a:endParaRPr lang="en-US" altLang="zh-TW" dirty="0" smtClean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dirty="0" smtClean="0"/>
              <a:t>岩棉可適合短期或長期作物，可連續使用</a:t>
            </a:r>
            <a:r>
              <a:rPr lang="en-US" altLang="zh-TW" dirty="0" smtClean="0"/>
              <a:t>5-6</a:t>
            </a:r>
            <a:r>
              <a:rPr lang="zh-TW" altLang="en-US" dirty="0" smtClean="0"/>
              <a:t>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/>
              <a:t>岩棉耕</a:t>
            </a:r>
            <a:endParaRPr lang="zh-TW" altLang="en-US" dirty="0" smtClean="0"/>
          </a:p>
        </p:txBody>
      </p:sp>
      <p:sp>
        <p:nvSpPr>
          <p:cNvPr id="15363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125538"/>
            <a:ext cx="8229600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smtClean="0"/>
              <a:t>自動灌水裝置設施以滴管供液裝置行滴灌，或以軟硬管行滴灌或噴散方式行之。</a:t>
            </a:r>
            <a:endParaRPr lang="en-US" altLang="zh-TW" smtClean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smtClean="0"/>
              <a:t>育苗於</a:t>
            </a:r>
            <a:r>
              <a:rPr lang="en-US" altLang="zh-TW" smtClean="0"/>
              <a:t>7.5-10 cm3</a:t>
            </a:r>
            <a:r>
              <a:rPr lang="zh-TW" altLang="en-US" smtClean="0"/>
              <a:t>岩綿塊，放置於厚</a:t>
            </a:r>
            <a:r>
              <a:rPr lang="en-US" altLang="zh-TW" smtClean="0"/>
              <a:t>7.5cm</a:t>
            </a:r>
            <a:r>
              <a:rPr lang="zh-TW" altLang="en-US" smtClean="0"/>
              <a:t>、寬</a:t>
            </a:r>
            <a:r>
              <a:rPr lang="en-US" altLang="zh-TW" smtClean="0"/>
              <a:t>30cm</a:t>
            </a:r>
            <a:r>
              <a:rPr lang="zh-TW" altLang="en-US" smtClean="0"/>
              <a:t>、長</a:t>
            </a:r>
            <a:r>
              <a:rPr lang="en-US" altLang="zh-TW" smtClean="0"/>
              <a:t>90-100cm</a:t>
            </a:r>
            <a:r>
              <a:rPr lang="zh-TW" altLang="en-US" smtClean="0"/>
              <a:t>以塑膠膜包裝的岩綿床上栽培。</a:t>
            </a:r>
            <a:endParaRPr lang="en-US" altLang="zh-TW" smtClean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smtClean="0"/>
              <a:t>對不具備養液桶方式，以定量泵浦或微管系統配備之流量比注入方式滴灌。</a:t>
            </a:r>
            <a:endParaRPr lang="en-US" altLang="zh-TW" smtClean="0"/>
          </a:p>
          <a:p>
            <a:pPr eaLnBrk="1" hangingPunct="1">
              <a:spcBef>
                <a:spcPts val="800"/>
              </a:spcBef>
              <a:spcAft>
                <a:spcPts val="800"/>
              </a:spcAft>
            </a:pPr>
            <a:r>
              <a:rPr lang="zh-TW" altLang="en-US" smtClean="0"/>
              <a:t>設有養液桶須有液面感應器和</a:t>
            </a:r>
            <a:r>
              <a:rPr lang="en-US" altLang="zh-TW" smtClean="0"/>
              <a:t>EC</a:t>
            </a:r>
            <a:r>
              <a:rPr lang="zh-TW" altLang="en-US" smtClean="0"/>
              <a:t>感測器以控制。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岩棉耕的優點</a:t>
            </a:r>
          </a:p>
        </p:txBody>
      </p:sp>
      <p:sp>
        <p:nvSpPr>
          <p:cNvPr id="17411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019175"/>
            <a:ext cx="8229600" cy="262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ts val="600"/>
              </a:spcBef>
              <a:buFont typeface="Times New Roman" pitchFamily="18" charset="0"/>
              <a:buAutoNum type="arabicParenR"/>
            </a:pPr>
            <a:r>
              <a:rPr lang="zh-TW" altLang="en-US" sz="2800" dirty="0"/>
              <a:t>岩棉不</a:t>
            </a:r>
            <a:r>
              <a:rPr lang="zh-TW" altLang="en-US" sz="2800" dirty="0" smtClean="0"/>
              <a:t>帶病原且本身不吸收也不溶解養分，為養液上控制管理上最好的介質。</a:t>
            </a:r>
          </a:p>
          <a:p>
            <a:pPr marL="514350" indent="-514350" eaLnBrk="1" hangingPunct="1">
              <a:spcBef>
                <a:spcPts val="600"/>
              </a:spcBef>
              <a:buFont typeface="Times New Roman" pitchFamily="18" charset="0"/>
              <a:buAutoNum type="arabicParenR"/>
            </a:pPr>
            <a:r>
              <a:rPr lang="zh-TW" altLang="en-US" sz="2800" dirty="0"/>
              <a:t>岩棉的</a:t>
            </a:r>
            <a:r>
              <a:rPr lang="zh-TW" altLang="en-US" sz="2800" dirty="0" smtClean="0"/>
              <a:t>構成其固相率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％而已，對養液和空氣維持相當良好的比例，對根生長良好的狀態。</a:t>
            </a:r>
          </a:p>
          <a:p>
            <a:pPr marL="514350" indent="-514350" eaLnBrk="1" hangingPunct="1">
              <a:spcBef>
                <a:spcPts val="600"/>
              </a:spcBef>
              <a:buFont typeface="Times New Roman" pitchFamily="18" charset="0"/>
              <a:buAutoNum type="arabicParenR"/>
            </a:pPr>
            <a:r>
              <a:rPr lang="zh-TW" altLang="en-US" sz="2800" dirty="0" smtClean="0"/>
              <a:t>開放式的栽培系統裝置簡易且設施成本較低。</a:t>
            </a:r>
          </a:p>
          <a:p>
            <a:pPr marL="514350" indent="-514350" eaLnBrk="1" hangingPunct="1">
              <a:spcBef>
                <a:spcPts val="600"/>
              </a:spcBef>
              <a:buFont typeface="Times New Roman" pitchFamily="18" charset="0"/>
              <a:buAutoNum type="arabicParenR"/>
            </a:pPr>
            <a:endParaRPr lang="zh-TW" altLang="en-US" sz="2800" dirty="0" smtClean="0"/>
          </a:p>
        </p:txBody>
      </p:sp>
      <p:sp>
        <p:nvSpPr>
          <p:cNvPr id="17412" name="直排文字版面配置區 2"/>
          <p:cNvSpPr txBox="1">
            <a:spLocks/>
          </p:cNvSpPr>
          <p:nvPr/>
        </p:nvSpPr>
        <p:spPr bwMode="auto">
          <a:xfrm>
            <a:off x="436563" y="4508500"/>
            <a:ext cx="8229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buFont typeface="Times New Roman" pitchFamily="18" charset="0"/>
              <a:buAutoNum type="arabicParenR"/>
            </a:pPr>
            <a:r>
              <a:rPr lang="zh-TW" altLang="en-US" sz="3200" dirty="0">
                <a:latin typeface="Times New Roman" pitchFamily="18" charset="0"/>
              </a:rPr>
              <a:t>養液的適宜濃度、組成和管理，更需要有專業的支援單位。</a:t>
            </a:r>
            <a:endParaRPr lang="en-US" altLang="zh-TW" sz="3200" dirty="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AutoNum type="arabicParenR"/>
            </a:pPr>
            <a:r>
              <a:rPr lang="zh-TW" altLang="zh-TW" sz="3200" dirty="0">
                <a:latin typeface="Times New Roman" pitchFamily="18" charset="0"/>
              </a:rPr>
              <a:t>對於循環式的水媒性病蟲害防治仍是較困難</a:t>
            </a:r>
            <a:r>
              <a:rPr lang="zh-TW" altLang="zh-TW" sz="3200" dirty="0" smtClean="0">
                <a:latin typeface="Times New Roman" pitchFamily="18" charset="0"/>
              </a:rPr>
              <a:t>。</a:t>
            </a:r>
            <a:endParaRPr lang="zh-TW" altLang="en-US" sz="3200" dirty="0">
              <a:latin typeface="Times New Roman" pitchFamily="18" charset="0"/>
            </a:endParaRPr>
          </a:p>
          <a:p>
            <a:pPr eaLnBrk="1" hangingPunct="1">
              <a:buFont typeface="Times New Roman" pitchFamily="18" charset="0"/>
              <a:buAutoNum type="arabicParenR"/>
            </a:pPr>
            <a:endParaRPr lang="zh-TW" altLang="en-US" sz="3200" dirty="0">
              <a:latin typeface="Times New Roman" pitchFamily="18" charset="0"/>
            </a:endParaRPr>
          </a:p>
        </p:txBody>
      </p:sp>
      <p:sp>
        <p:nvSpPr>
          <p:cNvPr id="17413" name="標題 1"/>
          <p:cNvSpPr txBox="1">
            <a:spLocks/>
          </p:cNvSpPr>
          <p:nvPr/>
        </p:nvSpPr>
        <p:spPr bwMode="auto">
          <a:xfrm>
            <a:off x="457200" y="364490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4400" dirty="0" smtClean="0">
                <a:solidFill>
                  <a:schemeClr val="tx2"/>
                </a:solidFill>
                <a:latin typeface="Times New Roman" pitchFamily="18" charset="0"/>
              </a:rPr>
              <a:t>岩棉耕</a:t>
            </a:r>
            <a:r>
              <a:rPr lang="zh-TW" altLang="en-US" sz="4400" dirty="0">
                <a:solidFill>
                  <a:schemeClr val="tx2"/>
                </a:solidFill>
                <a:latin typeface="Times New Roman" pitchFamily="18" charset="0"/>
              </a:rPr>
              <a:t>的缺點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岩棉常用</a:t>
            </a:r>
            <a:r>
              <a:rPr lang="zh-TW" altLang="en-US" dirty="0"/>
              <a:t>滴灌</a:t>
            </a:r>
            <a:r>
              <a:rPr lang="zh-TW" altLang="en-US" dirty="0" smtClean="0"/>
              <a:t>方式作栽培</a:t>
            </a:r>
            <a:endParaRPr lang="zh-TW" altLang="en-US" dirty="0"/>
          </a:p>
        </p:txBody>
      </p:sp>
      <p:pic>
        <p:nvPicPr>
          <p:cNvPr id="3" name="圖片 2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75" y="1700808"/>
            <a:ext cx="888962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0036" y="44624"/>
            <a:ext cx="6032324" cy="1647056"/>
          </a:xfrm>
        </p:spPr>
        <p:txBody>
          <a:bodyPr/>
          <a:lstStyle/>
          <a:p>
            <a:r>
              <a:rPr lang="zh-TW" altLang="en-US" sz="4000" dirty="0" smtClean="0"/>
              <a:t>使用滴箭 </a:t>
            </a:r>
            <a:r>
              <a:rPr lang="en-US" altLang="zh-TW" sz="4000" dirty="0" smtClean="0"/>
              <a:t>(dripper)</a:t>
            </a:r>
            <a:r>
              <a:rPr lang="zh-TW" altLang="en-US" sz="4000" dirty="0" smtClean="0"/>
              <a:t> 的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滴灌系統</a:t>
            </a:r>
            <a:r>
              <a:rPr lang="en-US" altLang="zh-TW" sz="4000" dirty="0" smtClean="0"/>
              <a:t>Drip </a:t>
            </a:r>
            <a:r>
              <a:rPr lang="en-US" altLang="zh-TW" sz="4000" dirty="0"/>
              <a:t>Irrigation</a:t>
            </a:r>
            <a:r>
              <a:rPr lang="zh-TW" altLang="en-US" sz="4000" dirty="0"/>
              <a:t> </a:t>
            </a:r>
          </a:p>
        </p:txBody>
      </p:sp>
      <p:pic>
        <p:nvPicPr>
          <p:cNvPr id="3" name="圖片 2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852936"/>
            <a:ext cx="5750750" cy="3672408"/>
          </a:xfrm>
          <a:prstGeom prst="rect">
            <a:avLst/>
          </a:prstGeom>
        </p:spPr>
      </p:pic>
      <p:pic>
        <p:nvPicPr>
          <p:cNvPr id="80898" name="Picture 2" descr="http://t2.gstatic.com/images?q=tbn:ANd9GcRwulreBCCajEfdXzGs-lv2l1UMJVdVdWSxUiZ-0ZUL6bCtSA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979" y="25516"/>
            <a:ext cx="917287" cy="2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http://t0.gstatic.com/images?q=tbn:ANd9GcR0D48epVNoKJR_MJUFAm5brTQW484rD2zfozK9xEU4N2lrubOd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362" y="2851424"/>
            <a:ext cx="3083118" cy="3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 descr="http://t2.gstatic.com/images?q=tbn:ANd9GcS9vZ3F3rOFI1avjD3gFdpzxacUYB7YXg6hXmFXO_i3ZqvZkIHR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39" y="-27384"/>
            <a:ext cx="22002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619672" y="2010182"/>
            <a:ext cx="6032324" cy="8235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400" dirty="0" smtClean="0"/>
              <a:t>滴箭 </a:t>
            </a:r>
            <a:r>
              <a:rPr lang="en-US" altLang="zh-TW" sz="2400" dirty="0" smtClean="0"/>
              <a:t>(dripper)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有</a:t>
            </a:r>
            <a:r>
              <a:rPr lang="zh-TW" altLang="en-US" sz="2400" dirty="0" smtClean="0"/>
              <a:t>多種形式：可上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下方出水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61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岩棉也可用</a:t>
            </a:r>
            <a:r>
              <a:rPr lang="zh-TW" altLang="en-US" dirty="0"/>
              <a:t>淹灌</a:t>
            </a:r>
            <a:r>
              <a:rPr lang="zh-TW" altLang="en-US" dirty="0" smtClean="0"/>
              <a:t>方式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051720" y="1988840"/>
            <a:ext cx="5287293" cy="3634040"/>
            <a:chOff x="2051720" y="2060848"/>
            <a:chExt cx="5287293" cy="363404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51720" y="2060848"/>
              <a:ext cx="5287293" cy="363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線接點 3"/>
            <p:cNvCxnSpPr/>
            <p:nvPr/>
          </p:nvCxnSpPr>
          <p:spPr>
            <a:xfrm>
              <a:off x="3131840" y="5694888"/>
              <a:ext cx="129614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岩棉</a:t>
            </a:r>
            <a:endParaRPr lang="zh-TW" altLang="en-US" dirty="0"/>
          </a:p>
        </p:txBody>
      </p:sp>
      <p:pic>
        <p:nvPicPr>
          <p:cNvPr id="41990" name="Picture 6" descr="http://t0.gstatic.com/images?q=tbn:ANd9GcTC6EPy7Kg5l4ekAU6cZd2jvavaKT_UiT49DOuVqiT-KDibx4Pm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5343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http://t1.gstatic.com/images?q=tbn:ANd9GcTcBeu8whHXK39f2zU5AZQN973pPke6QiNAujG0SbFl4AYS4riM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692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87624" y="14127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滴灌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/>
              <a:t>淹灌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淹灌 </a:t>
            </a:r>
            <a:r>
              <a:rPr lang="en-US" altLang="zh-TW" dirty="0" smtClean="0"/>
              <a:t>(</a:t>
            </a:r>
            <a:r>
              <a:rPr lang="zh-TW" altLang="en-US" dirty="0" smtClean="0"/>
              <a:t>潮汐灌溉</a:t>
            </a:r>
            <a:r>
              <a:rPr lang="en-US" altLang="zh-TW" dirty="0" smtClean="0"/>
              <a:t>)</a:t>
            </a:r>
            <a:r>
              <a:rPr lang="zh-TW" altLang="en-US" dirty="0" smtClean="0"/>
              <a:t>  盆栽 </a:t>
            </a:r>
            <a:endParaRPr lang="zh-TW" altLang="en-US" dirty="0"/>
          </a:p>
        </p:txBody>
      </p:sp>
      <p:pic>
        <p:nvPicPr>
          <p:cNvPr id="3" name="圖片 2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26" y="1629160"/>
            <a:ext cx="4065575" cy="3240000"/>
          </a:xfrm>
          <a:prstGeom prst="rect">
            <a:avLst/>
          </a:prstGeom>
        </p:spPr>
      </p:pic>
      <p:pic>
        <p:nvPicPr>
          <p:cNvPr id="4" name="Picture 2" descr="http://t3.gstatic.com/images?q=tbn:ANd9GcS-n_4V9vk3Y2VWO4u7nMXYapQ1msody3wzllAYF3b8YzDREe7T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5144"/>
            <a:ext cx="419390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7504" y="5445224"/>
            <a:ext cx="475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Pump 1 </a:t>
            </a:r>
            <a:r>
              <a:rPr lang="zh-TW" altLang="en-US" sz="2000" dirty="0" smtClean="0"/>
              <a:t>與 </a:t>
            </a:r>
            <a:r>
              <a:rPr lang="en-US" altLang="zh-TW" sz="2000" dirty="0" smtClean="0"/>
              <a:t>Pump 2 </a:t>
            </a:r>
            <a:r>
              <a:rPr lang="zh-TW" altLang="en-US" sz="2000" dirty="0" smtClean="0"/>
              <a:t>為定時切換動作</a:t>
            </a:r>
            <a:endParaRPr lang="en-US" altLang="zh-TW" sz="2000" dirty="0" smtClean="0"/>
          </a:p>
        </p:txBody>
      </p:sp>
      <p:sp>
        <p:nvSpPr>
          <p:cNvPr id="7" name="矩形 6"/>
          <p:cNvSpPr/>
          <p:nvPr/>
        </p:nvSpPr>
        <p:spPr>
          <a:xfrm>
            <a:off x="971600" y="59492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</a:rPr>
              <a:t>雙泵式淹灌系統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46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683393" y="1419349"/>
            <a:ext cx="79930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dirty="0">
                <a:latin typeface="標楷體" pitchFamily="65" charset="-120"/>
              </a:rPr>
              <a:t>分為二組栽培床，甲組床以甲泵浦抽養液到乙組床，於乙組床滿水後甲泵浦停止，使甲組床的作物根接觸空間空氣，然後改由乙組床的乙泵浦運轉自乙組床抽入甲組床內，如此經由泵浦的相互切換以達養液的等量交換。</a:t>
            </a:r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900113" y="115888"/>
            <a:ext cx="7521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</a:rPr>
              <a:t>雙泵式淹灌系統的</a:t>
            </a:r>
            <a:r>
              <a:rPr lang="zh-TW" altLang="en-US" sz="3600" dirty="0" smtClean="0">
                <a:latin typeface="標楷體" pitchFamily="65" charset="-120"/>
              </a:rPr>
              <a:t>變型</a:t>
            </a:r>
            <a:endParaRPr lang="en-US" altLang="zh-TW" sz="3600" dirty="0" smtClean="0">
              <a:latin typeface="標楷體" pitchFamily="65" charset="-120"/>
            </a:endParaRPr>
          </a:p>
          <a:p>
            <a:pPr algn="ctr"/>
            <a:r>
              <a:rPr lang="zh-TW" altLang="en-US" sz="3600" dirty="0" smtClean="0">
                <a:latin typeface="標楷體" pitchFamily="65" charset="-120"/>
              </a:rPr>
              <a:t>新和等</a:t>
            </a:r>
            <a:r>
              <a:rPr lang="zh-TW" altLang="en-US" sz="3600" dirty="0">
                <a:latin typeface="標楷體" pitchFamily="65" charset="-120"/>
              </a:rPr>
              <a:t>量</a:t>
            </a:r>
            <a:r>
              <a:rPr lang="zh-TW" altLang="en-US" sz="3600" dirty="0" smtClean="0">
                <a:latin typeface="標楷體" pitchFamily="65" charset="-120"/>
              </a:rPr>
              <a:t>交換式水</a:t>
            </a:r>
            <a:r>
              <a:rPr lang="zh-TW" altLang="en-US" sz="3600" dirty="0">
                <a:latin typeface="標楷體" pitchFamily="65" charset="-120"/>
              </a:rPr>
              <a:t>耕</a:t>
            </a:r>
          </a:p>
        </p:txBody>
      </p:sp>
      <p:pic>
        <p:nvPicPr>
          <p:cNvPr id="29700" name="Picture 4" descr="養液栽培方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4600"/>
            <a:ext cx="911066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淹灌 </a:t>
            </a:r>
            <a:r>
              <a:rPr lang="en-US" altLang="zh-TW" dirty="0" smtClean="0"/>
              <a:t>??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滿溢式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" name="Picture 4" descr="http://t3.gstatic.com/images?q=tbn:ANd9GcSFtDi-hFO8eNVf3DRcO1McgPm8QA_Oa7ISubW-5kKPX_76A2GF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2.gstatic.com/images?q=tbn:ANd9GcQ8A3VuEE-117v0e2BlOEMhUTnL4IipgAzEJE8KJWOdEN9JI6QJ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100" y="1556792"/>
            <a:ext cx="2560519" cy="1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47664" y="4149080"/>
            <a:ext cx="6379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上方水槽增加一個</a:t>
            </a:r>
            <a:endParaRPr lang="en-US" altLang="zh-TW" sz="4000" dirty="0" smtClean="0"/>
          </a:p>
          <a:p>
            <a:pPr algn="ctr"/>
            <a:r>
              <a:rPr lang="en-US" altLang="zh-TW" sz="4000" dirty="0" smtClean="0"/>
              <a:t>(</a:t>
            </a:r>
            <a:r>
              <a:rPr lang="zh-TW" altLang="en-US" sz="4000" dirty="0" smtClean="0"/>
              <a:t>定時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排水</a:t>
            </a:r>
            <a:r>
              <a:rPr lang="zh-TW" altLang="en-US" sz="4000" dirty="0" smtClean="0"/>
              <a:t>閥或是下方多開一個小孔允許排水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才算是淹灌系統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25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044"/>
            <a:ext cx="710406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480" y="46348"/>
            <a:ext cx="2799497" cy="22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796440"/>
            <a:ext cx="2324361" cy="192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3763991"/>
            <a:ext cx="2037928" cy="189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噴霧耕 </a:t>
            </a:r>
            <a:r>
              <a:rPr lang="en-US" altLang="zh-TW" smtClean="0"/>
              <a:t>aeroponics</a:t>
            </a:r>
            <a:endParaRPr lang="zh-TW" altLang="en-US" smtClean="0"/>
          </a:p>
        </p:txBody>
      </p:sp>
      <p:pic>
        <p:nvPicPr>
          <p:cNvPr id="30723" name="Picture 2" descr="http://www.aeroponics.com/Howitw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7233702" cy="457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91" y="1230312"/>
            <a:ext cx="48021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噴霧式</a:t>
            </a:r>
            <a:endParaRPr lang="zh-TW" altLang="en-US" dirty="0"/>
          </a:p>
        </p:txBody>
      </p:sp>
      <p:pic>
        <p:nvPicPr>
          <p:cNvPr id="3" name="圖片 2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45702"/>
            <a:ext cx="7934948" cy="3967474"/>
          </a:xfrm>
          <a:prstGeom prst="rect">
            <a:avLst/>
          </a:prstGeom>
        </p:spPr>
      </p:pic>
      <p:pic>
        <p:nvPicPr>
          <p:cNvPr id="4" name="圖片 3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618" y="4625714"/>
            <a:ext cx="4537494" cy="2225616"/>
          </a:xfrm>
          <a:prstGeom prst="rect">
            <a:avLst/>
          </a:prstGeom>
        </p:spPr>
      </p:pic>
      <p:pic>
        <p:nvPicPr>
          <p:cNvPr id="5" name="圖片 4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110" y="4653136"/>
            <a:ext cx="29563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噴霧耕或霧耕</a:t>
            </a:r>
            <a:endParaRPr lang="zh-TW" altLang="en-US" dirty="0"/>
          </a:p>
        </p:txBody>
      </p:sp>
      <p:pic>
        <p:nvPicPr>
          <p:cNvPr id="4" name="圖片 3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052736"/>
            <a:ext cx="4522500" cy="3240000"/>
          </a:xfrm>
          <a:prstGeom prst="rect">
            <a:avLst/>
          </a:prstGeom>
        </p:spPr>
      </p:pic>
      <p:pic>
        <p:nvPicPr>
          <p:cNvPr id="5" name="圖片 4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59682"/>
            <a:ext cx="4395981" cy="3240000"/>
          </a:xfrm>
          <a:prstGeom prst="rect">
            <a:avLst/>
          </a:prstGeom>
        </p:spPr>
      </p:pic>
      <p:pic>
        <p:nvPicPr>
          <p:cNvPr id="7" name="圖片 6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18" y="4325971"/>
            <a:ext cx="5865963" cy="24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0000"/>
            <a:ext cx="4584000" cy="34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man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00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293" y="-14030"/>
            <a:ext cx="4578707" cy="343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000" y="3420000"/>
            <a:ext cx="4584000" cy="34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643" y="1952242"/>
            <a:ext cx="3850357" cy="25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/>
        </p:nvSpPr>
        <p:spPr bwMode="auto">
          <a:xfrm>
            <a:off x="990600" y="6096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GB" sz="4400" b="1">
                <a:solidFill>
                  <a:schemeClr val="tx2"/>
                </a:solidFill>
              </a:rPr>
              <a:t> </a:t>
            </a:r>
            <a:r>
              <a:rPr lang="en-GB" sz="4400">
                <a:solidFill>
                  <a:schemeClr val="tx2"/>
                </a:solidFill>
              </a:rPr>
              <a:t/>
            </a:r>
            <a:br>
              <a:rPr lang="en-GB" sz="4400">
                <a:solidFill>
                  <a:schemeClr val="tx2"/>
                </a:solidFill>
              </a:rPr>
            </a:br>
            <a:r>
              <a:rPr lang="en-GB" sz="4400" b="1">
                <a:solidFill>
                  <a:schemeClr val="tx2"/>
                </a:solidFill>
              </a:rPr>
              <a:t> </a:t>
            </a:r>
            <a:r>
              <a:rPr lang="en-GB" sz="4400">
                <a:solidFill>
                  <a:schemeClr val="tx2"/>
                </a:solidFill>
              </a:rPr>
              <a:t/>
            </a:r>
            <a:br>
              <a:rPr lang="en-GB" sz="4400">
                <a:solidFill>
                  <a:schemeClr val="tx2"/>
                </a:solidFill>
              </a:rPr>
            </a:br>
            <a:r>
              <a:rPr lang="en-GB" sz="4400" b="1">
                <a:solidFill>
                  <a:schemeClr val="tx2"/>
                </a:solidFill>
              </a:rPr>
              <a:t> </a:t>
            </a:r>
            <a:r>
              <a:rPr lang="en-GB" sz="4400">
                <a:solidFill>
                  <a:schemeClr val="tx2"/>
                </a:solidFill>
              </a:rPr>
              <a:t/>
            </a:r>
            <a:br>
              <a:rPr lang="en-GB" sz="4400">
                <a:solidFill>
                  <a:schemeClr val="tx2"/>
                </a:solidFill>
              </a:rPr>
            </a:br>
            <a:endParaRPr lang="en-GB" sz="4400" b="1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90600" y="0"/>
            <a:ext cx="81534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66"/>
                </a:solidFill>
                <a:latin typeface="Arial" charset="0"/>
              </a:rPr>
              <a:t> </a:t>
            </a:r>
            <a:endParaRPr lang="en-US" sz="3600">
              <a:solidFill>
                <a:srgbClr val="FFFF66"/>
              </a:solidFill>
              <a:latin typeface="Arial" charset="0"/>
            </a:endParaRPr>
          </a:p>
          <a:p>
            <a:pPr eaLnBrk="0" hangingPunct="0"/>
            <a:r>
              <a:rPr lang="en-US" sz="3600" b="1">
                <a:solidFill>
                  <a:srgbClr val="FFFF66"/>
                </a:solidFill>
                <a:latin typeface="Arial" charset="0"/>
              </a:rPr>
              <a:t> </a:t>
            </a:r>
            <a:endParaRPr lang="en-US" sz="360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00"/>
            <a:ext cx="5510514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man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8000"/>
            <a:ext cx="5458102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570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TS type </a:t>
            </a:r>
            <a:r>
              <a:rPr lang="zh-TW" altLang="en-US" dirty="0" smtClean="0"/>
              <a:t>植物工廠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T:</a:t>
            </a:r>
            <a:r>
              <a:rPr lang="zh-TW" altLang="en-US" dirty="0" smtClean="0"/>
              <a:t> </a:t>
            </a:r>
            <a:r>
              <a:rPr lang="en-US" altLang="zh-TW" dirty="0" smtClean="0"/>
              <a:t>triangle, S: spray</a:t>
            </a:r>
            <a:r>
              <a:rPr lang="zh-TW" altLang="en-US" dirty="0" smtClean="0"/>
              <a:t> 灑水</a:t>
            </a:r>
          </a:p>
        </p:txBody>
      </p:sp>
      <p:pic>
        <p:nvPicPr>
          <p:cNvPr id="3174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595" y="1700812"/>
            <a:ext cx="5889749" cy="49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與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1000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福井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縣武生工場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建於平成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五年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(1993)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面積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400 m</a:t>
            </a:r>
            <a:r>
              <a:rPr lang="en-US" altLang="zh-TW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(TS700)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建設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費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日圓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相當於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1.57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萬日圓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員工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京都府園部工場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建於平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成十三年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(2001)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面積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 m</a:t>
            </a:r>
            <a:r>
              <a:rPr lang="en-US" altLang="zh-TW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(TS1000)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建設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費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萬日圓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相當於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1.7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萬日圓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員工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每月冷氣與燈光電費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萬日圓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JUN-06-2012\整理\圖4-1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9928"/>
            <a:ext cx="9144000" cy="5367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/>
              <a:t>四種栽培系統的</a:t>
            </a:r>
            <a:r>
              <a:rPr lang="zh-TW" altLang="en-US" dirty="0" smtClean="0"/>
              <a:t>比較 </a:t>
            </a:r>
            <a:r>
              <a:rPr lang="en-US" altLang="zh-TW" dirty="0" smtClean="0"/>
              <a:t>1/2</a:t>
            </a:r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761" y="1344541"/>
            <a:ext cx="7614671" cy="5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51318"/>
          </a:xfrm>
        </p:spPr>
        <p:txBody>
          <a:bodyPr/>
          <a:lstStyle/>
          <a:p>
            <a:r>
              <a:rPr lang="zh-TW" altLang="en-US" dirty="0"/>
              <a:t>四種栽培系統的</a:t>
            </a:r>
            <a:r>
              <a:rPr lang="zh-TW" altLang="en-US" dirty="0" smtClean="0"/>
              <a:t>比較 </a:t>
            </a:r>
            <a:r>
              <a:rPr lang="en-US" altLang="zh-TW" dirty="0" smtClean="0"/>
              <a:t>2/2</a:t>
            </a:r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025956"/>
            <a:ext cx="7169507" cy="571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養液栽培的系統</a:t>
            </a:r>
          </a:p>
        </p:txBody>
      </p:sp>
      <p:sp>
        <p:nvSpPr>
          <p:cNvPr id="1126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395536" y="1124744"/>
            <a:ext cx="8229600" cy="7204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dirty="0"/>
              <a:t>礫耕</a:t>
            </a:r>
            <a:r>
              <a:rPr lang="zh-TW" altLang="en-US" dirty="0" smtClean="0"/>
              <a:t>方式</a:t>
            </a:r>
            <a:endParaRPr lang="en-US" altLang="zh-TW" sz="1800" dirty="0" smtClean="0"/>
          </a:p>
        </p:txBody>
      </p:sp>
      <p:sp>
        <p:nvSpPr>
          <p:cNvPr id="4" name="直排文字版面配置區 2"/>
          <p:cNvSpPr txBox="1">
            <a:spLocks/>
          </p:cNvSpPr>
          <p:nvPr/>
        </p:nvSpPr>
        <p:spPr bwMode="auto">
          <a:xfrm>
            <a:off x="620713" y="5445224"/>
            <a:ext cx="8229600" cy="13681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TW" altLang="en-US" dirty="0" smtClean="0"/>
              <a:t>自礫耕方式實用後，有超過</a:t>
            </a:r>
            <a:r>
              <a:rPr lang="en-US" altLang="zh-TW" dirty="0" smtClean="0"/>
              <a:t>50</a:t>
            </a:r>
            <a:r>
              <a:rPr lang="zh-TW" altLang="en-US" dirty="0" smtClean="0"/>
              <a:t>種</a:t>
            </a:r>
            <a:r>
              <a:rPr lang="zh-TW" altLang="en-US" dirty="0"/>
              <a:t>養液</a:t>
            </a:r>
            <a:r>
              <a:rPr lang="zh-TW" altLang="en-US" dirty="0" smtClean="0"/>
              <a:t>栽培系統被開發出來。</a:t>
            </a:r>
            <a:endParaRPr lang="en-US" altLang="zh-TW" sz="1800" dirty="0" smtClean="0"/>
          </a:p>
        </p:txBody>
      </p:sp>
      <p:pic>
        <p:nvPicPr>
          <p:cNvPr id="5" name="Picture 4" descr="養液栽培方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16832"/>
            <a:ext cx="8388424" cy="33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DRF</a:t>
            </a:r>
            <a:r>
              <a:rPr lang="zh-TW" altLang="en-US" dirty="0" smtClean="0"/>
              <a:t> </a:t>
            </a:r>
            <a:r>
              <a:rPr lang="zh-TW" altLang="en-US" dirty="0"/>
              <a:t>水</a:t>
            </a:r>
            <a:r>
              <a:rPr lang="zh-TW" altLang="en-US" dirty="0" smtClean="0"/>
              <a:t>耕系統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zh-TW" altLang="en-US" dirty="0"/>
              <a:t>所謂「動態浮根式水耕栽培系統」，係基於植物栽種於本系統時其根系</a:t>
            </a:r>
            <a:r>
              <a:rPr lang="zh-TW" altLang="en-US" dirty="0" smtClean="0"/>
              <a:t>在每次</a:t>
            </a:r>
            <a:r>
              <a:rPr lang="zh-TW" altLang="en-US" dirty="0"/>
              <a:t>營養液之 灌排流程中，隨養液之昇降而上下左右</a:t>
            </a:r>
            <a:r>
              <a:rPr lang="zh-TW" altLang="en-US" dirty="0" smtClean="0"/>
              <a:t>波動。</a:t>
            </a:r>
            <a:endParaRPr lang="en-US" altLang="zh-TW" dirty="0" smtClean="0"/>
          </a:p>
          <a:p>
            <a:r>
              <a:rPr lang="zh-TW" altLang="en-US" dirty="0" smtClean="0"/>
              <a:t>一旦</a:t>
            </a:r>
            <a:r>
              <a:rPr lang="zh-TW" altLang="en-US" dirty="0"/>
              <a:t>進液灌滿</a:t>
            </a:r>
            <a:r>
              <a:rPr lang="zh-TW" altLang="en-US" dirty="0" smtClean="0"/>
              <a:t>至</a:t>
            </a:r>
            <a:r>
              <a:rPr lang="en-US" altLang="zh-TW" dirty="0" smtClean="0"/>
              <a:t>8 </a:t>
            </a:r>
            <a:r>
              <a:rPr lang="zh-TW" altLang="en-US" dirty="0"/>
              <a:t>公分之水位後，藉由栽培床 內之水位自動昇降排液器，使營養液由</a:t>
            </a:r>
            <a:r>
              <a:rPr lang="en-US" altLang="zh-TW" dirty="0"/>
              <a:t>8 </a:t>
            </a:r>
            <a:r>
              <a:rPr lang="zh-TW" altLang="en-US" dirty="0"/>
              <a:t>公分</a:t>
            </a:r>
            <a:r>
              <a:rPr lang="zh-TW" altLang="en-US" dirty="0" smtClean="0"/>
              <a:t>逐漸</a:t>
            </a:r>
            <a:r>
              <a:rPr lang="zh-TW" altLang="en-US" dirty="0"/>
              <a:t>降至</a:t>
            </a:r>
            <a:r>
              <a:rPr lang="en-US" altLang="zh-TW" dirty="0"/>
              <a:t>4 </a:t>
            </a:r>
            <a:r>
              <a:rPr lang="zh-TW" altLang="en-US" dirty="0"/>
              <a:t>公分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因</a:t>
            </a:r>
            <a:r>
              <a:rPr lang="zh-TW" altLang="en-US" dirty="0"/>
              <a:t>之，上位根部可露於空氣層 中而增加根部活性，而無懼</a:t>
            </a:r>
            <a:r>
              <a:rPr lang="zh-TW" altLang="en-US" dirty="0" smtClean="0"/>
              <a:t>夏季高溫</a:t>
            </a:r>
            <a:r>
              <a:rPr lang="zh-TW" altLang="en-US" dirty="0"/>
              <a:t>所引起溶氧量缺乏之困擾。</a:t>
            </a:r>
          </a:p>
        </p:txBody>
      </p:sp>
    </p:spTree>
    <p:extLst>
      <p:ext uri="{BB962C8B-B14F-4D97-AF65-F5344CB8AC3E}">
        <p14:creationId xmlns:p14="http://schemas.microsoft.com/office/powerpoint/2010/main" val="1688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適栽作物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溫網室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夏季</a:t>
            </a:r>
            <a:r>
              <a:rPr lang="zh-TW" altLang="en-US" dirty="0"/>
              <a:t>：白菜、空心菜、芥藍菜、莧菜、萵苣、油菜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冬季</a:t>
            </a:r>
            <a:r>
              <a:rPr lang="zh-TW" altLang="en-US" dirty="0"/>
              <a:t>：尼龍</a:t>
            </a:r>
            <a:r>
              <a:rPr lang="zh-TW" altLang="en-US" dirty="0" smtClean="0"/>
              <a:t>白菜</a:t>
            </a:r>
            <a:r>
              <a:rPr lang="zh-TW" altLang="en-US" dirty="0"/>
              <a:t>、青梗白 菜、芥藍、結球萵苣、茼萵、菠菜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完全控制型植物工廠：以上皆可全年栽培。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89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29808" y="274638"/>
            <a:ext cx="2962672" cy="1143000"/>
          </a:xfrm>
        </p:spPr>
        <p:txBody>
          <a:bodyPr/>
          <a:lstStyle/>
          <a:p>
            <a:r>
              <a:rPr lang="zh-TW" altLang="en-US" dirty="0" smtClean="0"/>
              <a:t>栽培床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789"/>
            <a:ext cx="5050904" cy="4785395"/>
          </a:xfrm>
        </p:spPr>
        <p:txBody>
          <a:bodyPr/>
          <a:lstStyle/>
          <a:p>
            <a:r>
              <a:rPr lang="zh-TW" altLang="en-US" sz="2800" dirty="0" smtClean="0"/>
              <a:t>保</a:t>
            </a:r>
            <a:r>
              <a:rPr lang="zh-TW" altLang="en-US" sz="2800" dirty="0"/>
              <a:t>麗龍發泡成形</a:t>
            </a:r>
            <a:r>
              <a:rPr lang="zh-TW" altLang="en-US" sz="2800" dirty="0" smtClean="0"/>
              <a:t>之雙</a:t>
            </a:r>
            <a:r>
              <a:rPr lang="zh-TW" altLang="en-US" sz="2800" dirty="0"/>
              <a:t>凹型</a:t>
            </a:r>
            <a:r>
              <a:rPr lang="zh-TW" altLang="en-US" sz="2800" dirty="0" smtClean="0"/>
              <a:t>槽</a:t>
            </a:r>
            <a:endParaRPr lang="en-US" altLang="zh-TW" sz="2800" dirty="0" smtClean="0"/>
          </a:p>
          <a:p>
            <a:r>
              <a:rPr lang="zh-TW" altLang="en-US" sz="2800" dirty="0" smtClean="0"/>
              <a:t> </a:t>
            </a:r>
            <a:r>
              <a:rPr lang="zh-TW" altLang="en-US" sz="2800" dirty="0"/>
              <a:t>標準栽培床規格為內徑深</a:t>
            </a:r>
            <a:r>
              <a:rPr lang="en-US" altLang="zh-TW" sz="2800" dirty="0"/>
              <a:t>8 </a:t>
            </a:r>
            <a:r>
              <a:rPr lang="zh-TW" altLang="en-US" sz="2800" dirty="0"/>
              <a:t>公 分，</a:t>
            </a:r>
            <a:r>
              <a:rPr lang="zh-TW" altLang="en-US" sz="2800" dirty="0" smtClean="0"/>
              <a:t>長</a:t>
            </a:r>
            <a:r>
              <a:rPr lang="en-US" altLang="zh-TW" sz="2800" dirty="0" smtClean="0"/>
              <a:t>180 </a:t>
            </a:r>
            <a:r>
              <a:rPr lang="zh-TW" altLang="en-US" sz="2800" dirty="0"/>
              <a:t>公分，寬</a:t>
            </a:r>
            <a:r>
              <a:rPr lang="en-US" altLang="zh-TW" sz="2800" dirty="0"/>
              <a:t>92 </a:t>
            </a:r>
            <a:r>
              <a:rPr lang="zh-TW" altLang="en-US" sz="2800" dirty="0"/>
              <a:t>公分，中央 有</a:t>
            </a:r>
            <a:r>
              <a:rPr lang="en-US" altLang="zh-TW" sz="2800" dirty="0"/>
              <a:t>2 </a:t>
            </a:r>
            <a:r>
              <a:rPr lang="zh-TW" altLang="en-US" sz="2800" dirty="0"/>
              <a:t>公分寬之凸起，</a:t>
            </a:r>
            <a:r>
              <a:rPr lang="zh-TW" altLang="en-US" sz="2800" dirty="0" smtClean="0"/>
              <a:t>將栽培</a:t>
            </a:r>
            <a:r>
              <a:rPr lang="zh-TW" altLang="en-US" sz="2800" dirty="0"/>
              <a:t>床分隔成兩槽，成凹，雙槽型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由於 </a:t>
            </a:r>
            <a:r>
              <a:rPr lang="zh-TW" altLang="en-US" sz="2800" dirty="0"/>
              <a:t>蔬菜</a:t>
            </a:r>
            <a:r>
              <a:rPr lang="zh-TW" altLang="en-US" sz="2800" dirty="0" smtClean="0"/>
              <a:t>栽培</a:t>
            </a:r>
            <a:r>
              <a:rPr lang="zh-TW" altLang="en-US" sz="2800" dirty="0"/>
              <a:t>床為大型床，中央之凸起具有支持保麗龍面板</a:t>
            </a:r>
            <a:r>
              <a:rPr lang="zh-TW" altLang="en-US" sz="2800" dirty="0" smtClean="0"/>
              <a:t>之功 </a:t>
            </a:r>
            <a:r>
              <a:rPr lang="zh-TW" altLang="en-US" sz="2800" dirty="0"/>
              <a:t>用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每一</a:t>
            </a:r>
            <a:r>
              <a:rPr lang="zh-TW" altLang="en-US" sz="2800" dirty="0"/>
              <a:t>栽培床用</a:t>
            </a:r>
            <a:r>
              <a:rPr lang="en-US" altLang="zh-TW" sz="2800" dirty="0"/>
              <a:t>3 </a:t>
            </a:r>
            <a:r>
              <a:rPr lang="zh-TW" altLang="en-US" sz="2800" dirty="0"/>
              <a:t>片長</a:t>
            </a:r>
            <a:r>
              <a:rPr lang="en-US" altLang="zh-TW" sz="2800" dirty="0"/>
              <a:t>90 </a:t>
            </a:r>
            <a:r>
              <a:rPr lang="zh-TW" altLang="en-US" sz="2800" dirty="0"/>
              <a:t>公 分、寬</a:t>
            </a:r>
            <a:r>
              <a:rPr lang="en-US" altLang="zh-TW" sz="2800" dirty="0"/>
              <a:t>60 </a:t>
            </a:r>
            <a:r>
              <a:rPr lang="zh-TW" altLang="en-US" sz="2800" dirty="0"/>
              <a:t>公分</a:t>
            </a:r>
            <a:r>
              <a:rPr lang="zh-TW" altLang="en-US" sz="2800" dirty="0" smtClean="0"/>
              <a:t>、厚</a:t>
            </a:r>
            <a:r>
              <a:rPr lang="en-US" altLang="zh-TW" sz="2800" dirty="0"/>
              <a:t>3 </a:t>
            </a:r>
            <a:r>
              <a:rPr lang="zh-TW" altLang="en-US" sz="2800" dirty="0"/>
              <a:t>公分之承板蓋 住，每一承板上有等距離排列</a:t>
            </a:r>
            <a:r>
              <a:rPr lang="en-US" altLang="zh-TW" sz="2800" dirty="0" smtClean="0"/>
              <a:t>50</a:t>
            </a:r>
            <a:r>
              <a:rPr lang="zh-TW" altLang="en-US" sz="2800" dirty="0" smtClean="0"/>
              <a:t>個</a:t>
            </a:r>
            <a:r>
              <a:rPr lang="zh-TW" altLang="en-US" sz="2800" dirty="0"/>
              <a:t>直徑</a:t>
            </a:r>
            <a:r>
              <a:rPr lang="en-US" altLang="zh-TW" sz="2800" dirty="0"/>
              <a:t>2.5 </a:t>
            </a:r>
            <a:r>
              <a:rPr lang="zh-TW" altLang="en-US" sz="2800" dirty="0"/>
              <a:t>公分之圓形栽培 孔。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650" y="1484784"/>
            <a:ext cx="31650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365"/>
            <a:ext cx="7992888" cy="578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501" y="5760641"/>
            <a:ext cx="7650915" cy="10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6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</a:t>
            </a:r>
            <a:r>
              <a:rPr lang="zh-TW" altLang="en-US" dirty="0" smtClean="0"/>
              <a:t>形式的栽培床 </a:t>
            </a:r>
            <a:r>
              <a:rPr lang="en-US" altLang="zh-TW" dirty="0" smtClean="0"/>
              <a:t>(</a:t>
            </a:r>
            <a:r>
              <a:rPr lang="zh-TW" altLang="en-US" dirty="0" smtClean="0"/>
              <a:t>好設計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1986" name="Picture 2" descr="C:\Users\wefang\Dropbox\Photos\苗盤&amp;LED\20120531_143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51123" cy="50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</a:t>
            </a:r>
            <a:r>
              <a:rPr lang="zh-TW" altLang="en-US" dirty="0" smtClean="0"/>
              <a:t>形式的栽培床</a:t>
            </a:r>
            <a:r>
              <a:rPr lang="en-US" altLang="zh-TW" dirty="0" smtClean="0"/>
              <a:t>(</a:t>
            </a:r>
            <a:r>
              <a:rPr lang="zh-TW" altLang="en-US" dirty="0" smtClean="0"/>
              <a:t>尚可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3010" name="Picture 2" descr="C:\Users\wefang\Dropbox\Photos\苗盤&amp;LED\20120531_1434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72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</a:t>
            </a:r>
            <a:r>
              <a:rPr lang="zh-TW" altLang="en-US" dirty="0" smtClean="0"/>
              <a:t>形式的栽培床</a:t>
            </a:r>
            <a:r>
              <a:rPr lang="en-US" altLang="zh-TW" dirty="0" smtClean="0"/>
              <a:t>(</a:t>
            </a:r>
            <a:r>
              <a:rPr lang="zh-TW" altLang="en-US" dirty="0" smtClean="0"/>
              <a:t>頗差的設計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4034" name="Picture 2" descr="C:\Users\wefang\Dropbox\Photos\苗盤&amp;LED\20120531_143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368" y="1340768"/>
            <a:ext cx="672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/>
              <a:t>常用的養液栽培系統</a:t>
            </a:r>
          </a:p>
        </p:txBody>
      </p:sp>
      <p:sp>
        <p:nvSpPr>
          <p:cNvPr id="1126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828353" y="1268760"/>
            <a:ext cx="7776095" cy="50405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sz="3600" dirty="0"/>
              <a:t>養液薄膜法（</a:t>
            </a:r>
            <a:r>
              <a:rPr lang="en-US" altLang="zh-TW" sz="3600" dirty="0"/>
              <a:t>Nutrient Film Technique, NFT</a:t>
            </a:r>
            <a:r>
              <a:rPr lang="zh-TW" altLang="en-US" sz="3600" dirty="0"/>
              <a:t>），用於葉菜類為主。</a:t>
            </a:r>
            <a:r>
              <a:rPr lang="en-US" altLang="zh-TW" sz="3600" dirty="0"/>
              <a:t>(</a:t>
            </a:r>
            <a:r>
              <a:rPr lang="zh-TW" altLang="en-US" sz="3600" dirty="0"/>
              <a:t>英國</a:t>
            </a:r>
            <a:r>
              <a:rPr lang="en-US" altLang="zh-TW" sz="3600" dirty="0"/>
              <a:t>)</a:t>
            </a:r>
            <a:endParaRPr lang="zh-TW" altLang="en-US" sz="3600" dirty="0"/>
          </a:p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sz="3600" dirty="0" smtClean="0"/>
              <a:t>湛液型的循環式水耕法 </a:t>
            </a:r>
            <a:r>
              <a:rPr lang="en-US" altLang="zh-TW" sz="3600" dirty="0" smtClean="0"/>
              <a:t>(Deep Flow Technique, DFT)</a:t>
            </a:r>
            <a:r>
              <a:rPr lang="zh-TW" altLang="en-US" sz="3600" dirty="0" smtClean="0"/>
              <a:t>，用於葉菜類為主。</a:t>
            </a:r>
            <a:r>
              <a:rPr lang="en-US" altLang="zh-TW" sz="3600" dirty="0" smtClean="0"/>
              <a:t>(</a:t>
            </a:r>
            <a:r>
              <a:rPr lang="zh-TW" altLang="en-US" sz="3600" dirty="0"/>
              <a:t>日本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pPr marL="514350" indent="-514350" eaLnBrk="1" hangingPunct="1">
              <a:spcBef>
                <a:spcPts val="700"/>
              </a:spcBef>
              <a:spcAft>
                <a:spcPts val="700"/>
              </a:spcAft>
              <a:buFont typeface="+mj-lt"/>
              <a:buAutoNum type="arabicPeriod"/>
              <a:defRPr/>
            </a:pPr>
            <a:r>
              <a:rPr lang="zh-TW" altLang="en-US" sz="3600" dirty="0" smtClean="0"/>
              <a:t>使用岩棉</a:t>
            </a:r>
            <a:r>
              <a:rPr lang="en-US" altLang="zh-TW" sz="3600" dirty="0" smtClean="0"/>
              <a:t>(</a:t>
            </a:r>
            <a:r>
              <a:rPr lang="en-US" altLang="zh-TW" sz="3600" dirty="0" err="1" smtClean="0"/>
              <a:t>rockwool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的固體介質耕，主要用於瓜果類。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荷蘭</a:t>
            </a:r>
            <a:r>
              <a:rPr lang="en-US" altLang="zh-TW" sz="3600" dirty="0" smtClean="0"/>
              <a:t>)</a:t>
            </a:r>
            <a:endParaRPr lang="zh-TW" altLang="en-US" sz="36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zh-TW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988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養液薄膜法（</a:t>
            </a:r>
            <a:r>
              <a:rPr lang="en-US" altLang="zh-TW" smtClean="0"/>
              <a:t>NFT</a:t>
            </a:r>
            <a:r>
              <a:rPr lang="zh-TW" altLang="en-US" smtClean="0"/>
              <a:t>）</a:t>
            </a:r>
          </a:p>
        </p:txBody>
      </p:sp>
      <p:sp>
        <p:nvSpPr>
          <p:cNvPr id="19459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052513"/>
            <a:ext cx="8229600" cy="285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smtClean="0"/>
              <a:t>最初於</a:t>
            </a:r>
            <a:r>
              <a:rPr lang="en-US" altLang="zh-TW" sz="2800" smtClean="0"/>
              <a:t>1976</a:t>
            </a:r>
            <a:r>
              <a:rPr lang="zh-TW" altLang="en-US" sz="2800" smtClean="0"/>
              <a:t>年由印度</a:t>
            </a:r>
            <a:r>
              <a:rPr lang="en-US" altLang="zh-TW" sz="2800" smtClean="0"/>
              <a:t>Douglas</a:t>
            </a:r>
            <a:r>
              <a:rPr lang="zh-TW" altLang="en-US" sz="2800" smtClean="0"/>
              <a:t>所開發，後經英國</a:t>
            </a:r>
            <a:r>
              <a:rPr lang="en-US" altLang="zh-TW" sz="2800" smtClean="0"/>
              <a:t>Allen. J. Cooper</a:t>
            </a:r>
            <a:r>
              <a:rPr lang="zh-TW" altLang="en-US" sz="2800" smtClean="0"/>
              <a:t>改良後確立栽培技術。</a:t>
            </a:r>
            <a:endParaRPr lang="en-US" altLang="zh-TW" sz="2800" smtClean="0"/>
          </a:p>
          <a:p>
            <a:pPr eaLnBrk="1" hangingPunct="1"/>
            <a:r>
              <a:rPr lang="zh-TW" altLang="en-US" sz="2800" smtClean="0"/>
              <a:t>以塑膠布製成袋狀的栽培溝傾斜坡度（</a:t>
            </a:r>
            <a:r>
              <a:rPr lang="en-US" altLang="zh-TW" sz="2800" smtClean="0"/>
              <a:t>1/70-1/100</a:t>
            </a:r>
            <a:r>
              <a:rPr lang="zh-TW" altLang="en-US" sz="2800" smtClean="0"/>
              <a:t>），液深保持</a:t>
            </a:r>
            <a:r>
              <a:rPr lang="en-US" altLang="zh-TW" sz="2800" smtClean="0"/>
              <a:t>1-2</a:t>
            </a:r>
            <a:r>
              <a:rPr lang="zh-TW" altLang="en-US" sz="2800" smtClean="0"/>
              <a:t> </a:t>
            </a:r>
            <a:r>
              <a:rPr lang="en-US" altLang="zh-TW" sz="2800" smtClean="0"/>
              <a:t>cm</a:t>
            </a:r>
            <a:r>
              <a:rPr lang="zh-TW" altLang="en-US" sz="2800" smtClean="0"/>
              <a:t>以間斷性或連續性的向下方流，並將養液集於養液槽內，再以泵浦供液到上端使順坡度流下，如此重複循環的方式。</a:t>
            </a:r>
            <a:endParaRPr lang="en-US" altLang="zh-TW" sz="2800" smtClean="0"/>
          </a:p>
        </p:txBody>
      </p:sp>
      <p:pic>
        <p:nvPicPr>
          <p:cNvPr id="19460" name="Picture 4" descr="養液栽培方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6538"/>
            <a:ext cx="799147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 bwMode="auto">
          <a:xfrm>
            <a:off x="539750" y="115888"/>
            <a:ext cx="822960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養液薄膜法的優點</a:t>
            </a:r>
          </a:p>
        </p:txBody>
      </p:sp>
      <p:sp>
        <p:nvSpPr>
          <p:cNvPr id="20483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68313" y="1125538"/>
            <a:ext cx="822960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zh-TW" altLang="en-US" sz="2800" smtClean="0"/>
              <a:t>構造簡單，可購材料自行施工。</a:t>
            </a:r>
          </a:p>
          <a:p>
            <a:pPr marL="514350" indent="-51435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zh-TW" altLang="en-US" sz="2800" smtClean="0"/>
              <a:t>塑膠布為栽培床更新容易，其定植或整理等之作業簡單。</a:t>
            </a:r>
          </a:p>
          <a:p>
            <a:pPr marL="514350" indent="-51435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zh-TW" altLang="en-US" sz="2800" smtClean="0"/>
              <a:t>溝內的液深保持很淺，根系上面直接與大氣接觸，根可有充分的氧氣供應而發達。</a:t>
            </a:r>
          </a:p>
          <a:p>
            <a:pPr marL="514350" indent="-51435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r>
              <a:rPr lang="zh-TW" altLang="en-US" sz="2800" smtClean="0"/>
              <a:t>高架之栽培床對矮性作物栽培可省力化。</a:t>
            </a:r>
          </a:p>
          <a:p>
            <a:pPr marL="514350" indent="-514350" eaLnBrk="1" hangingPunct="1">
              <a:spcBef>
                <a:spcPct val="0"/>
              </a:spcBef>
              <a:buFont typeface="Times New Roman" pitchFamily="18" charset="0"/>
              <a:buAutoNum type="arabicParenR"/>
            </a:pPr>
            <a:endParaRPr lang="zh-TW" altLang="en-US" sz="280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076700"/>
            <a:ext cx="89074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 bwMode="auto">
          <a:xfrm>
            <a:off x="468313" y="44450"/>
            <a:ext cx="82296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養液薄膜法的缺點</a:t>
            </a:r>
          </a:p>
        </p:txBody>
      </p:sp>
      <p:sp>
        <p:nvSpPr>
          <p:cNvPr id="2150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468313" y="1052513"/>
            <a:ext cx="8229600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mtClean="0"/>
              <a:t>根域的溫度易受室內外氣溫的支配，季節的溫度變化激烈時，養液溫度變化大。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mtClean="0"/>
              <a:t>養液桶容量也較小，其養液之濃度變化迅速。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r>
              <a:rPr lang="zh-TW" altLang="en-US" smtClean="0"/>
              <a:t>適合此法的栽培種類相對較少。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</a:pPr>
            <a:endParaRPr lang="zh-TW" altLang="en-US" smtClean="0"/>
          </a:p>
        </p:txBody>
      </p:sp>
      <p:pic>
        <p:nvPicPr>
          <p:cNvPr id="2" name="圖片 1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077072"/>
            <a:ext cx="4824536" cy="2568356"/>
          </a:xfrm>
          <a:prstGeom prst="rect">
            <a:avLst/>
          </a:prstGeom>
        </p:spPr>
      </p:pic>
      <p:pic>
        <p:nvPicPr>
          <p:cNvPr id="3" name="圖片 2" descr="110319 植物工廠-養液管理 _鍾仁賜_上課PPT.pdf - Adobe Reade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876" y="3717032"/>
            <a:ext cx="1950120" cy="26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 bwMode="auto">
          <a:xfrm>
            <a:off x="395288" y="115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湛液型的循環式水耕</a:t>
            </a:r>
          </a:p>
        </p:txBody>
      </p:sp>
      <p:sp>
        <p:nvSpPr>
          <p:cNvPr id="26627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395288" y="1196975"/>
            <a:ext cx="8424862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 smtClean="0"/>
              <a:t>主要</a:t>
            </a:r>
            <a:r>
              <a:rPr lang="zh-TW" altLang="en-US" sz="2800" dirty="0" smtClean="0"/>
              <a:t>由</a:t>
            </a:r>
            <a:r>
              <a:rPr lang="zh-TW" altLang="en-US" sz="2800" dirty="0" smtClean="0">
                <a:solidFill>
                  <a:srgbClr val="FF0000"/>
                </a:solidFill>
              </a:rPr>
              <a:t>日本</a:t>
            </a:r>
            <a:r>
              <a:rPr lang="zh-TW" altLang="en-US" sz="2800" dirty="0" smtClean="0"/>
              <a:t>所開發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設有</a:t>
            </a:r>
            <a:r>
              <a:rPr lang="zh-TW" altLang="en-US" sz="2800" dirty="0" smtClean="0"/>
              <a:t>養液桶和栽培床內可容多量的培養液，以泵浦將養液自養液桶和栽培床間有間斷性的強制循環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於</a:t>
            </a:r>
            <a:r>
              <a:rPr lang="zh-TW" altLang="en-US" sz="2800" dirty="0" smtClean="0"/>
              <a:t>養液循環的途中設置空氣混入裝置，增加溶氧量，或間斷性調節栽培床內的液位深或淺，使根可直接接觸空氣。</a:t>
            </a:r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不同廠商開發各有獨特的方法，實用化的包括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久保田循環水耕、協和式水氣耕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Hyponica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、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M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式水耕、新和式等量交換水耕、神園式水耕等。</a:t>
            </a:r>
          </a:p>
          <a:p>
            <a:pPr marL="0" indent="0" eaLnBrk="1" hangingPunct="1">
              <a:buFontTx/>
              <a:buNone/>
            </a:pP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719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Verdana"/>
        <a:ea typeface="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9703</TotalTime>
  <Words>1704</Words>
  <Application>Microsoft Office PowerPoint</Application>
  <PresentationFormat>如螢幕大小 (4:3)</PresentationFormat>
  <Paragraphs>167</Paragraphs>
  <Slides>46</Slides>
  <Notes>46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46</vt:i4>
      </vt:variant>
    </vt:vector>
  </HeadingPairs>
  <TitlesOfParts>
    <vt:vector size="54" baseType="lpstr">
      <vt:lpstr>2_自訂設計</vt:lpstr>
      <vt:lpstr>自訂設計</vt:lpstr>
      <vt:lpstr>1_自訂設計</vt:lpstr>
      <vt:lpstr>3_自訂設計</vt:lpstr>
      <vt:lpstr>4_自訂設計</vt:lpstr>
      <vt:lpstr>5_自訂設計</vt:lpstr>
      <vt:lpstr>6_自訂設計</vt:lpstr>
      <vt:lpstr>7_自訂設計</vt:lpstr>
      <vt:lpstr>(營/培)養液栽培 水耕栽培 系統</vt:lpstr>
      <vt:lpstr>養液栽培系統</vt:lpstr>
      <vt:lpstr>PowerPoint 簡報</vt:lpstr>
      <vt:lpstr>養液栽培的系統</vt:lpstr>
      <vt:lpstr>常用的養液栽培系統</vt:lpstr>
      <vt:lpstr>養液薄膜法（NFT）</vt:lpstr>
      <vt:lpstr>養液薄膜法的優點</vt:lpstr>
      <vt:lpstr>養液薄膜法的缺點</vt:lpstr>
      <vt:lpstr>湛液型的循環式水耕</vt:lpstr>
      <vt:lpstr>湛液型的循環式水耕 </vt:lpstr>
      <vt:lpstr>湛液型循環式水耕系統的變型：管路水耕 Pipe Culture</vt:lpstr>
      <vt:lpstr>PowerPoint 簡報</vt:lpstr>
      <vt:lpstr>管路水耕的其他形式  管路介質耕 以滴帶做滴灌</vt:lpstr>
      <vt:lpstr>PowerPoint 簡報</vt:lpstr>
      <vt:lpstr>PowerPoint 簡報</vt:lpstr>
      <vt:lpstr>湛液型循環式水耕的優點</vt:lpstr>
      <vt:lpstr>湛液型循環式水耕的缺點</vt:lpstr>
      <vt:lpstr>PowerPoint 簡報</vt:lpstr>
      <vt:lpstr>屬於固體介質耕的岩棉耕</vt:lpstr>
      <vt:lpstr>岩棉 Rockwool</vt:lpstr>
      <vt:lpstr>岩棉耕</vt:lpstr>
      <vt:lpstr>岩棉耕的優點</vt:lpstr>
      <vt:lpstr>岩棉常用滴灌方式作栽培</vt:lpstr>
      <vt:lpstr>使用滴箭 (dripper) 的 滴灌系統Drip Irrigation </vt:lpstr>
      <vt:lpstr>岩棉也可用淹灌方式</vt:lpstr>
      <vt:lpstr>岩棉</vt:lpstr>
      <vt:lpstr>淹灌 (潮汐灌溉)  盆栽 </vt:lpstr>
      <vt:lpstr>PowerPoint 簡報</vt:lpstr>
      <vt:lpstr>淹灌 ?? (滿溢式)</vt:lpstr>
      <vt:lpstr>噴霧耕 aeroponics</vt:lpstr>
      <vt:lpstr>噴霧式</vt:lpstr>
      <vt:lpstr>噴霧耕或霧耕</vt:lpstr>
      <vt:lpstr>PowerPoint 簡報</vt:lpstr>
      <vt:lpstr>PowerPoint 簡報</vt:lpstr>
      <vt:lpstr>TS type 植物工廠 T: triangle, S: spray 灑水</vt:lpstr>
      <vt:lpstr>TS 700 與 TS 1000</vt:lpstr>
      <vt:lpstr>PowerPoint 簡報</vt:lpstr>
      <vt:lpstr>四種栽培系統的比較 1/2</vt:lpstr>
      <vt:lpstr>四種栽培系統的比較 2/2</vt:lpstr>
      <vt:lpstr>DRF 水耕系統</vt:lpstr>
      <vt:lpstr>適栽作物</vt:lpstr>
      <vt:lpstr>栽培床</vt:lpstr>
      <vt:lpstr>PowerPoint 簡報</vt:lpstr>
      <vt:lpstr>不同形式的栽培床 (好設計)</vt:lpstr>
      <vt:lpstr>不同形式的栽培床(尚可)</vt:lpstr>
      <vt:lpstr>不同形式的栽培床(頗差的設計)</vt:lpstr>
    </vt:vector>
  </TitlesOfParts>
  <Company>泰金寶電通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T9960015</dc:creator>
  <cp:lastModifiedBy>weifang</cp:lastModifiedBy>
  <cp:revision>475</cp:revision>
  <dcterms:created xsi:type="dcterms:W3CDTF">2010-09-20T01:13:26Z</dcterms:created>
  <dcterms:modified xsi:type="dcterms:W3CDTF">2012-06-06T16:58:58Z</dcterms:modified>
</cp:coreProperties>
</file>