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8" r:id="rId4"/>
    <p:sldId id="259" r:id="rId5"/>
    <p:sldId id="284" r:id="rId6"/>
    <p:sldId id="285" r:id="rId7"/>
    <p:sldId id="262" r:id="rId8"/>
    <p:sldId id="263" r:id="rId9"/>
    <p:sldId id="265" r:id="rId10"/>
    <p:sldId id="266" r:id="rId11"/>
    <p:sldId id="267" r:id="rId12"/>
    <p:sldId id="269" r:id="rId13"/>
    <p:sldId id="270" r:id="rId14"/>
    <p:sldId id="271" r:id="rId15"/>
    <p:sldId id="272" r:id="rId16"/>
    <p:sldId id="286" r:id="rId17"/>
    <p:sldId id="293" r:id="rId18"/>
    <p:sldId id="274" r:id="rId19"/>
    <p:sldId id="273" r:id="rId20"/>
    <p:sldId id="275" r:id="rId21"/>
    <p:sldId id="287" r:id="rId22"/>
    <p:sldId id="277" r:id="rId23"/>
    <p:sldId id="278" r:id="rId24"/>
    <p:sldId id="294" r:id="rId25"/>
    <p:sldId id="288" r:id="rId26"/>
    <p:sldId id="289" r:id="rId27"/>
    <p:sldId id="290" r:id="rId28"/>
    <p:sldId id="291" r:id="rId29"/>
    <p:sldId id="292" r:id="rId30"/>
    <p:sldId id="279"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939192"/>
    <a:srgbClr val="908E8F"/>
    <a:srgbClr val="959394"/>
    <a:srgbClr val="949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sorterViewPr>
    <p:cViewPr>
      <p:scale>
        <a:sx n="100" d="100"/>
        <a:sy n="100" d="100"/>
      </p:scale>
      <p:origin x="0" y="-4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61D1DE-5392-42A5-B183-30C21D52D87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71D4E985-9618-4F90-96FA-43B82BA8C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DF8D10E-3460-42AC-9BC5-363909D2B6DE}"/>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5" name="頁尾版面配置區 4">
            <a:extLst>
              <a:ext uri="{FF2B5EF4-FFF2-40B4-BE49-F238E27FC236}">
                <a16:creationId xmlns:a16="http://schemas.microsoft.com/office/drawing/2014/main" id="{3D4BC243-3FEC-44F3-9B6C-D95AEB176B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0C1576-2D9A-4674-8865-B1FB4B8B10CF}"/>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377662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224DD5-BF24-4ED1-9DBE-998B8F693CB1}"/>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786734E9-22DD-4027-9F48-B54CB75811E6}"/>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FA3C0C8-099C-40D4-96F6-5020085EBC7E}"/>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5" name="頁尾版面配置區 4">
            <a:extLst>
              <a:ext uri="{FF2B5EF4-FFF2-40B4-BE49-F238E27FC236}">
                <a16:creationId xmlns:a16="http://schemas.microsoft.com/office/drawing/2014/main" id="{78BC9842-652D-4FAD-8B6C-20E4D46CE98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ADDEA52-E9D1-416B-BB12-D02DB9CE7621}"/>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304545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053B54E-0037-4F38-B205-A45C1F57D50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E69D116-EC00-4EE9-BCDE-9D6CC83D831F}"/>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309B3AD-17D8-4AE2-84BA-A19F414242D2}"/>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5" name="頁尾版面配置區 4">
            <a:extLst>
              <a:ext uri="{FF2B5EF4-FFF2-40B4-BE49-F238E27FC236}">
                <a16:creationId xmlns:a16="http://schemas.microsoft.com/office/drawing/2014/main" id="{AEA8FF20-C78D-441F-AA84-4C29FA4649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7615B0-9DA9-48F0-9BFC-81B29C8CB923}"/>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312732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341D4E-749B-4B43-AD18-7211D756BEC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F520F02-A380-471D-A9C1-6B2276FE7276}"/>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735A10-DE44-4BD7-9FEA-2B1869A2B639}"/>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5" name="頁尾版面配置區 4">
            <a:extLst>
              <a:ext uri="{FF2B5EF4-FFF2-40B4-BE49-F238E27FC236}">
                <a16:creationId xmlns:a16="http://schemas.microsoft.com/office/drawing/2014/main" id="{50BCEFC7-354E-4F84-9AC3-113C41D5797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00B053-5EE3-4C73-B49F-5598F8E5D602}"/>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294135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CBE648-4C16-454C-BC78-1FC5CF66397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66A8710-4FF2-4B30-8BCE-308A323B4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E8A9A536-086A-4446-87D1-1E9314D018EC}"/>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5" name="頁尾版面配置區 4">
            <a:extLst>
              <a:ext uri="{FF2B5EF4-FFF2-40B4-BE49-F238E27FC236}">
                <a16:creationId xmlns:a16="http://schemas.microsoft.com/office/drawing/2014/main" id="{A9D1B418-B272-4D3F-BEFD-C8196C85BD8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A0AA63F-2D48-44C0-B10D-ED926C88D04C}"/>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264919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110DA-23BB-488B-A019-8A9FD9528ED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65CFD23-90A7-405A-A8E4-065199187E04}"/>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312167F-5777-4CFE-8F06-4389107C7C4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507C816-CE22-4235-957D-7EC75CB07339}"/>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6" name="頁尾版面配置區 5">
            <a:extLst>
              <a:ext uri="{FF2B5EF4-FFF2-40B4-BE49-F238E27FC236}">
                <a16:creationId xmlns:a16="http://schemas.microsoft.com/office/drawing/2014/main" id="{9F9E02DC-0DCB-440B-B513-00FB865EAEE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5D0B06A-75FE-4645-956E-C0D76A8A493B}"/>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128607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3FE0E1-0DA5-4607-BF5C-2A4984E9699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F5B77B-7D78-4D5A-8474-63E1AE9F0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40E7A73D-DC4E-4684-BC15-210D0CB724BF}"/>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6C7E2ED-DB5B-4C23-A72A-FF319334F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4E50C5F2-8AD1-439D-A372-865F1EA42064}"/>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3EBB99A-D887-427F-900C-790AB97CE208}"/>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8" name="頁尾版面配置區 7">
            <a:extLst>
              <a:ext uri="{FF2B5EF4-FFF2-40B4-BE49-F238E27FC236}">
                <a16:creationId xmlns:a16="http://schemas.microsoft.com/office/drawing/2014/main" id="{78BEB82B-F19D-4B05-B667-26F1CCDE498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1A9355E-F25E-4B95-BE5E-A96D036D2701}"/>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23252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83762E-CED3-456E-AECC-5BB89AFC89C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F5E6A76-88CC-446E-9C06-E0F8DABF84BE}"/>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4" name="頁尾版面配置區 3">
            <a:extLst>
              <a:ext uri="{FF2B5EF4-FFF2-40B4-BE49-F238E27FC236}">
                <a16:creationId xmlns:a16="http://schemas.microsoft.com/office/drawing/2014/main" id="{D8432585-F840-4F05-BDD4-0B2A0712F23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F2315F0-3C8A-4B8B-9B40-C506B8C4893B}"/>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96417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4C8202C-1028-4206-ADEF-66B1717FE1AA}"/>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3" name="頁尾版面配置區 2">
            <a:extLst>
              <a:ext uri="{FF2B5EF4-FFF2-40B4-BE49-F238E27FC236}">
                <a16:creationId xmlns:a16="http://schemas.microsoft.com/office/drawing/2014/main" id="{9192FF40-0FDA-459D-8429-0AD6F77A0FC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E057EA3-2682-4004-9B8E-A311FBC919E4}"/>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23198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A4F3FB-46CE-4305-B5F4-63A4B2AE0B9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2B60818-2661-4EDA-BD7F-8F13BAD6D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7A14A86-CD00-49D6-93B3-CD826A0CC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7B03D9E-2647-450F-AEBF-3FEC768E8814}"/>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6" name="頁尾版面配置區 5">
            <a:extLst>
              <a:ext uri="{FF2B5EF4-FFF2-40B4-BE49-F238E27FC236}">
                <a16:creationId xmlns:a16="http://schemas.microsoft.com/office/drawing/2014/main" id="{3C3223CA-0D49-4C71-983D-1849B7B4BD5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263E015-DE29-40C2-98BF-BCE38952BC06}"/>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4558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E71096-2A02-4164-A865-A1F2FE12BA2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020B07E-C147-4313-A470-C325A4916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0339C36-A248-4BA6-AE06-ED6F4684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C6935FD-7385-46F6-ABA4-84BE2AA96EE6}"/>
              </a:ext>
            </a:extLst>
          </p:cNvPr>
          <p:cNvSpPr>
            <a:spLocks noGrp="1"/>
          </p:cNvSpPr>
          <p:nvPr>
            <p:ph type="dt" sz="half" idx="10"/>
          </p:nvPr>
        </p:nvSpPr>
        <p:spPr/>
        <p:txBody>
          <a:bodyPr/>
          <a:lstStyle/>
          <a:p>
            <a:fld id="{1CBD60A4-84C1-4DA1-9ECE-07B6C580F637}" type="datetimeFigureOut">
              <a:rPr lang="zh-TW" altLang="en-US" smtClean="0"/>
              <a:t>2022/11/18</a:t>
            </a:fld>
            <a:endParaRPr lang="zh-TW" altLang="en-US"/>
          </a:p>
        </p:txBody>
      </p:sp>
      <p:sp>
        <p:nvSpPr>
          <p:cNvPr id="6" name="頁尾版面配置區 5">
            <a:extLst>
              <a:ext uri="{FF2B5EF4-FFF2-40B4-BE49-F238E27FC236}">
                <a16:creationId xmlns:a16="http://schemas.microsoft.com/office/drawing/2014/main" id="{33D81F60-AF73-4197-B829-1F6BB0C07FC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D72A5BE-434F-4F79-8F52-3792C3A716A1}"/>
              </a:ext>
            </a:extLst>
          </p:cNvPr>
          <p:cNvSpPr>
            <a:spLocks noGrp="1"/>
          </p:cNvSpPr>
          <p:nvPr>
            <p:ph type="sldNum" sz="quarter" idx="12"/>
          </p:nvPr>
        </p:nvSpPr>
        <p:spPr/>
        <p:txBody>
          <a:body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27761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D671F99-E9A4-42A6-8E08-2EE1A307F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0D7127D-236C-4FCA-9393-323C4E034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517565E-D8BE-46C2-A364-3BF61B24F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D60A4-84C1-4DA1-9ECE-07B6C580F637}" type="datetimeFigureOut">
              <a:rPr lang="zh-TW" altLang="en-US" smtClean="0"/>
              <a:t>2022/11/18</a:t>
            </a:fld>
            <a:endParaRPr lang="zh-TW" altLang="en-US"/>
          </a:p>
        </p:txBody>
      </p:sp>
      <p:sp>
        <p:nvSpPr>
          <p:cNvPr id="5" name="頁尾版面配置區 4">
            <a:extLst>
              <a:ext uri="{FF2B5EF4-FFF2-40B4-BE49-F238E27FC236}">
                <a16:creationId xmlns:a16="http://schemas.microsoft.com/office/drawing/2014/main" id="{4F944CAD-9167-4A64-93C3-62C8C32C8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71F87D6-C9FE-42D3-BC3F-D7A4A793A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B6BF9-143B-4D9B-B5FA-66E9FCE860D1}" type="slidenum">
              <a:rPr lang="zh-TW" altLang="en-US" smtClean="0"/>
              <a:t>‹#›</a:t>
            </a:fld>
            <a:endParaRPr lang="zh-TW" altLang="en-US"/>
          </a:p>
        </p:txBody>
      </p:sp>
    </p:spTree>
    <p:extLst>
      <p:ext uri="{BB962C8B-B14F-4D97-AF65-F5344CB8AC3E}">
        <p14:creationId xmlns:p14="http://schemas.microsoft.com/office/powerpoint/2010/main" val="3722570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140.112.183.23/cea/cea_software.htm"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hyperlink" Target="http://140.112.183.23/ebook/2004-%E8%BE%B2%E6%A5%AD%E6%B0%A3%E8%B1%A1.pdf"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140.112.183.23/digital_GhEng/class3_%E6%BA%AB%E5%AE%A4%E9%80%9A%E9%A2%A8%E8%88%87%E6%88%90%E6%9C%A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hyperlink" Target="https://www.unitsconverters.com/en/Cop-To-Eer/Utu-4742-4755#:~:text=COP%20to%20EER%20The%20formula%20used%20to%20convert,Measurement%20is%20one%20of%20the%20most%20fundamental%20concepts." TargetMode="External"/><Relationship Id="rId3" Type="http://schemas.openxmlformats.org/officeDocument/2006/relationships/oleObject" Target="../embeddings/oleObject2.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6E0D65-EB15-4C85-A439-FEC3E10E4B37}"/>
              </a:ext>
            </a:extLst>
          </p:cNvPr>
          <p:cNvSpPr>
            <a:spLocks noGrp="1"/>
          </p:cNvSpPr>
          <p:nvPr>
            <p:ph type="ctrTitle"/>
          </p:nvPr>
        </p:nvSpPr>
        <p:spPr>
          <a:xfrm>
            <a:off x="1126064" y="1347019"/>
            <a:ext cx="9939867" cy="2577690"/>
          </a:xfrm>
        </p:spPr>
        <p:txBody>
          <a:bodyPr>
            <a:normAutofit/>
          </a:bodyPr>
          <a:lstStyle/>
          <a:p>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Ch. 10 Ventilation Control </a:t>
            </a:r>
            <a:r>
              <a:rPr lang="en-US" altLang="zh-TW" sz="4400">
                <a:latin typeface="Times New Roman" panose="02020603050405020304" pitchFamily="18" charset="0"/>
                <a:ea typeface="標楷體" panose="03000509000000000000" pitchFamily="65" charset="-120"/>
                <a:cs typeface="Times New Roman" panose="02020603050405020304" pitchFamily="18" charset="0"/>
              </a:rPr>
              <a:t>&amp; </a:t>
            </a:r>
            <a:br>
              <a:rPr lang="en-US" altLang="zh-TW" sz="4400">
                <a:latin typeface="Times New Roman" panose="02020603050405020304" pitchFamily="18" charset="0"/>
                <a:ea typeface="標楷體" panose="03000509000000000000" pitchFamily="65" charset="-120"/>
                <a:cs typeface="Times New Roman" panose="02020603050405020304" pitchFamily="18" charset="0"/>
              </a:rPr>
            </a:br>
            <a:r>
              <a:rPr lang="en-US" altLang="zh-TW" sz="4400">
                <a:latin typeface="Times New Roman" panose="02020603050405020304" pitchFamily="18" charset="0"/>
                <a:ea typeface="標楷體" panose="03000509000000000000" pitchFamily="65" charset="-120"/>
                <a:cs typeface="Times New Roman" panose="02020603050405020304" pitchFamily="18" charset="0"/>
              </a:rPr>
              <a:t>Quantification </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of Performance</a:t>
            </a:r>
            <a:b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通風控制與量化性能評估</a:t>
            </a:r>
          </a:p>
        </p:txBody>
      </p:sp>
      <p:sp>
        <p:nvSpPr>
          <p:cNvPr id="4" name="副標題 2">
            <a:extLst>
              <a:ext uri="{FF2B5EF4-FFF2-40B4-BE49-F238E27FC236}">
                <a16:creationId xmlns:a16="http://schemas.microsoft.com/office/drawing/2014/main" id="{2263497E-4BBC-4135-A5B6-5D5B337A3A5C}"/>
              </a:ext>
            </a:extLst>
          </p:cNvPr>
          <p:cNvSpPr>
            <a:spLocks noGrp="1"/>
          </p:cNvSpPr>
          <p:nvPr>
            <p:ph type="subTitle" idx="1"/>
          </p:nvPr>
        </p:nvSpPr>
        <p:spPr>
          <a:xfrm>
            <a:off x="1523998" y="4834466"/>
            <a:ext cx="9144000" cy="1667933"/>
          </a:xfrm>
        </p:spPr>
        <p:txBody>
          <a:bodyPr>
            <a:normAutofit lnSpcReduction="10000"/>
          </a:bodyPr>
          <a:lstStyle/>
          <a:p>
            <a:r>
              <a:rPr lang="zh-TW" altLang="en-US" sz="36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方煒 </a:t>
            </a:r>
            <a:r>
              <a:rPr lang="en-US" altLang="zh-TW" sz="36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Wei FANG</a:t>
            </a:r>
          </a:p>
          <a:p>
            <a:r>
              <a:rPr lang="en-US" altLang="zh-TW" sz="36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NTU_BME and Global ATGS</a:t>
            </a:r>
          </a:p>
          <a:p>
            <a:r>
              <a:rPr lang="en-US" altLang="zh-TW" sz="36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National Taiwan University</a:t>
            </a:r>
          </a:p>
        </p:txBody>
      </p:sp>
      <p:sp>
        <p:nvSpPr>
          <p:cNvPr id="5" name="矩形 4">
            <a:extLst>
              <a:ext uri="{FF2B5EF4-FFF2-40B4-BE49-F238E27FC236}">
                <a16:creationId xmlns:a16="http://schemas.microsoft.com/office/drawing/2014/main" id="{7EF776B9-15F7-4D4A-B281-CA4CFC37B897}"/>
              </a:ext>
            </a:extLst>
          </p:cNvPr>
          <p:cNvSpPr/>
          <p:nvPr/>
        </p:nvSpPr>
        <p:spPr>
          <a:xfrm>
            <a:off x="0" y="-27384"/>
            <a:ext cx="12192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[BME5117]</a:t>
            </a:r>
            <a:r>
              <a:rPr kumimoji="0" lang="zh-TW"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環控農業工程學</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422790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7F3306B-6BEF-4831-8A7E-D10A5D6C0BE9}"/>
              </a:ext>
            </a:extLst>
          </p:cNvPr>
          <p:cNvSpPr>
            <a:spLocks noGrp="1"/>
          </p:cNvSpPr>
          <p:nvPr>
            <p:ph idx="1"/>
          </p:nvPr>
        </p:nvSpPr>
        <p:spPr>
          <a:xfrm>
            <a:off x="236621" y="136526"/>
            <a:ext cx="11837392" cy="2557514"/>
          </a:xfrm>
        </p:spPr>
        <p:txBody>
          <a:bodyPr>
            <a:normAutofit fontScale="92500"/>
          </a:bodyPr>
          <a:lstStyle/>
          <a:p>
            <a:pPr marL="0" indent="0">
              <a:buNone/>
            </a:pP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Ex. 10-2 </a:t>
            </a: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位於美國科羅拉多州丹佛市的某繫留式牛舍採取機械通風，該牛舍飼養了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頭均重為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550 kg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的乳牛。假設牛舍包含牆壁、天花板、週邊等的結構熱損失</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(HLF)</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900 W/K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，室內照明為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 W/m</a:t>
            </a:r>
            <a:r>
              <a:rPr lang="en-US" altLang="zh-TW"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，牛舍地板面積為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1500 m</a:t>
            </a:r>
            <a:r>
              <a:rPr lang="en-US" altLang="zh-TW"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。最小與最大通風風量率為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2.9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21 m</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，風扇的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VER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 m</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/s-kW</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，每</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kWh</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電費為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0.1 US$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。請選擇風扇的控制段數與各階段的設定溫度值，並估算全年的通風成本。</a:t>
            </a:r>
          </a:p>
        </p:txBody>
      </p:sp>
      <p:sp>
        <p:nvSpPr>
          <p:cNvPr id="5" name="投影片編號版面配置區 4">
            <a:extLst>
              <a:ext uri="{FF2B5EF4-FFF2-40B4-BE49-F238E27FC236}">
                <a16:creationId xmlns:a16="http://schemas.microsoft.com/office/drawing/2014/main" id="{7BF3EB06-7B1C-469C-9038-7D19F23488BD}"/>
              </a:ext>
            </a:extLst>
          </p:cNvPr>
          <p:cNvSpPr>
            <a:spLocks noGrp="1"/>
          </p:cNvSpPr>
          <p:nvPr>
            <p:ph type="sldNum" sz="quarter" idx="12"/>
          </p:nvPr>
        </p:nvSpPr>
        <p:spPr>
          <a:xfrm>
            <a:off x="8605684" y="6444174"/>
            <a:ext cx="2743200" cy="365125"/>
          </a:xfrm>
        </p:spPr>
        <p:txBody>
          <a:bodyPr/>
          <a:lstStyle/>
          <a:p>
            <a:fld id="{56E39160-AF4C-4A8A-B665-E4E0CB14187D}" type="slidenum">
              <a:rPr lang="zh-TW" altLang="en-US" smtClean="0"/>
              <a:t>10</a:t>
            </a:fld>
            <a:endParaRPr lang="zh-TW" altLang="en-US"/>
          </a:p>
        </p:txBody>
      </p:sp>
      <p:grpSp>
        <p:nvGrpSpPr>
          <p:cNvPr id="9" name="群組 8">
            <a:extLst>
              <a:ext uri="{FF2B5EF4-FFF2-40B4-BE49-F238E27FC236}">
                <a16:creationId xmlns:a16="http://schemas.microsoft.com/office/drawing/2014/main" id="{15E250BB-38E3-4269-8982-98300A5686FD}"/>
              </a:ext>
            </a:extLst>
          </p:cNvPr>
          <p:cNvGrpSpPr/>
          <p:nvPr/>
        </p:nvGrpSpPr>
        <p:grpSpPr>
          <a:xfrm>
            <a:off x="356587" y="2609798"/>
            <a:ext cx="6123039" cy="3929114"/>
            <a:chOff x="3831456" y="3429000"/>
            <a:chExt cx="3038475" cy="2870835"/>
          </a:xfrm>
        </p:grpSpPr>
        <p:pic>
          <p:nvPicPr>
            <p:cNvPr id="7" name="圖片 6" descr="DSC06605">
              <a:extLst>
                <a:ext uri="{FF2B5EF4-FFF2-40B4-BE49-F238E27FC236}">
                  <a16:creationId xmlns:a16="http://schemas.microsoft.com/office/drawing/2014/main" id="{F3B78242-7DBE-4558-9707-1F4BD862F3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31456" y="3429000"/>
              <a:ext cx="3025140" cy="1504950"/>
            </a:xfrm>
            <a:prstGeom prst="rect">
              <a:avLst/>
            </a:prstGeom>
            <a:noFill/>
            <a:ln>
              <a:noFill/>
            </a:ln>
          </p:spPr>
        </p:pic>
        <p:pic>
          <p:nvPicPr>
            <p:cNvPr id="8" name="圖片 7" descr="DSC06606">
              <a:extLst>
                <a:ext uri="{FF2B5EF4-FFF2-40B4-BE49-F238E27FC236}">
                  <a16:creationId xmlns:a16="http://schemas.microsoft.com/office/drawing/2014/main" id="{8072855F-C57C-4D55-8290-62EE44FDA0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31456" y="4933950"/>
              <a:ext cx="3038475" cy="1365885"/>
            </a:xfrm>
            <a:prstGeom prst="rect">
              <a:avLst/>
            </a:prstGeom>
            <a:noFill/>
            <a:ln>
              <a:noFill/>
            </a:ln>
          </p:spPr>
        </p:pic>
      </p:grpSp>
      <p:sp>
        <p:nvSpPr>
          <p:cNvPr id="6" name="矩形 5">
            <a:extLst>
              <a:ext uri="{FF2B5EF4-FFF2-40B4-BE49-F238E27FC236}">
                <a16:creationId xmlns:a16="http://schemas.microsoft.com/office/drawing/2014/main" id="{BB1A611A-4542-4583-9629-957AC53C6E3A}"/>
              </a:ext>
            </a:extLst>
          </p:cNvPr>
          <p:cNvSpPr/>
          <p:nvPr/>
        </p:nvSpPr>
        <p:spPr>
          <a:xfrm>
            <a:off x="4923535" y="5234883"/>
            <a:ext cx="1454244" cy="369332"/>
          </a:xfrm>
          <a:prstGeom prst="rect">
            <a:avLst/>
          </a:prstGeom>
          <a:solidFill>
            <a:schemeClr val="bg1"/>
          </a:solidFill>
        </p:spPr>
        <p:txBody>
          <a:bodyPr wrap="none">
            <a:spAutoFit/>
          </a:bodyPr>
          <a:lstStyle/>
          <a:p>
            <a:r>
              <a:rPr lang="en-US" altLang="zh-TW" dirty="0">
                <a:latin typeface="標楷體" panose="03000509000000000000" pitchFamily="65" charset="-120"/>
                <a:ea typeface="標楷體" panose="03000509000000000000" pitchFamily="65" charset="-120"/>
              </a:rPr>
              <a:t>500 kg </a:t>
            </a:r>
            <a:r>
              <a:rPr lang="zh-TW" altLang="en-US" dirty="0">
                <a:latin typeface="標楷體" panose="03000509000000000000" pitchFamily="65" charset="-120"/>
                <a:ea typeface="標楷體" panose="03000509000000000000" pitchFamily="65" charset="-120"/>
              </a:rPr>
              <a:t>乳牛</a:t>
            </a:r>
            <a:endParaRPr lang="zh-TW" altLang="en-US" dirty="0"/>
          </a:p>
        </p:txBody>
      </p:sp>
      <p:grpSp>
        <p:nvGrpSpPr>
          <p:cNvPr id="17" name="群組 16">
            <a:extLst>
              <a:ext uri="{FF2B5EF4-FFF2-40B4-BE49-F238E27FC236}">
                <a16:creationId xmlns:a16="http://schemas.microsoft.com/office/drawing/2014/main" id="{7FB41CB9-7741-4D9E-94C8-3D094CCBF938}"/>
              </a:ext>
            </a:extLst>
          </p:cNvPr>
          <p:cNvGrpSpPr/>
          <p:nvPr/>
        </p:nvGrpSpPr>
        <p:grpSpPr>
          <a:xfrm>
            <a:off x="6639276" y="3194595"/>
            <a:ext cx="5277421" cy="2655599"/>
            <a:chOff x="6639276" y="3194595"/>
            <a:chExt cx="5277421" cy="2655599"/>
          </a:xfrm>
        </p:grpSpPr>
        <p:pic>
          <p:nvPicPr>
            <p:cNvPr id="14" name="圖片 13" descr="DSC06607">
              <a:extLst>
                <a:ext uri="{FF2B5EF4-FFF2-40B4-BE49-F238E27FC236}">
                  <a16:creationId xmlns:a16="http://schemas.microsoft.com/office/drawing/2014/main" id="{7FF996B2-5F63-4642-B0F0-084A30F3E8FD}"/>
                </a:ext>
              </a:extLst>
            </p:cNvPr>
            <p:cNvPicPr/>
            <p:nvPr/>
          </p:nvPicPr>
          <p:blipFill rotWithShape="1">
            <a:blip r:embed="rId4">
              <a:extLst>
                <a:ext uri="{28A0092B-C50C-407E-A947-70E740481C1C}">
                  <a14:useLocalDpi xmlns:a14="http://schemas.microsoft.com/office/drawing/2010/main" val="0"/>
                </a:ext>
              </a:extLst>
            </a:blip>
            <a:srcRect b="9975"/>
            <a:stretch/>
          </p:blipFill>
          <p:spPr bwMode="auto">
            <a:xfrm>
              <a:off x="6639276" y="3194595"/>
              <a:ext cx="5277421" cy="2655599"/>
            </a:xfrm>
            <a:prstGeom prst="rect">
              <a:avLst/>
            </a:prstGeom>
            <a:noFill/>
            <a:ln>
              <a:noFill/>
            </a:ln>
          </p:spPr>
        </p:pic>
        <p:sp>
          <p:nvSpPr>
            <p:cNvPr id="16" name="矩形 15">
              <a:extLst>
                <a:ext uri="{FF2B5EF4-FFF2-40B4-BE49-F238E27FC236}">
                  <a16:creationId xmlns:a16="http://schemas.microsoft.com/office/drawing/2014/main" id="{1BF2F3E6-E5B9-4C2F-9474-E61CC566E9D8}"/>
                </a:ext>
              </a:extLst>
            </p:cNvPr>
            <p:cNvSpPr/>
            <p:nvPr/>
          </p:nvSpPr>
          <p:spPr>
            <a:xfrm>
              <a:off x="10550013" y="5093110"/>
              <a:ext cx="1366684" cy="757084"/>
            </a:xfrm>
            <a:prstGeom prst="rect">
              <a:avLst/>
            </a:prstGeom>
            <a:solidFill>
              <a:srgbClr val="908E8F"/>
            </a:solidFill>
            <a:ln>
              <a:solidFill>
                <a:srgbClr val="939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776649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E511CA75-FA39-4794-829B-559302D3A17A}"/>
              </a:ext>
            </a:extLst>
          </p:cNvPr>
          <p:cNvSpPr>
            <a:spLocks noGrp="1"/>
          </p:cNvSpPr>
          <p:nvPr>
            <p:ph type="sldNum" sz="quarter" idx="12"/>
          </p:nvPr>
        </p:nvSpPr>
        <p:spPr>
          <a:xfrm>
            <a:off x="8649930" y="6320727"/>
            <a:ext cx="2743200" cy="365125"/>
          </a:xfrm>
        </p:spPr>
        <p:txBody>
          <a:bodyPr/>
          <a:lstStyle/>
          <a:p>
            <a:fld id="{56E39160-AF4C-4A8A-B665-E4E0CB14187D}" type="slidenum">
              <a:rPr lang="zh-TW" altLang="en-US" smtClean="0"/>
              <a:t>11</a:t>
            </a:fld>
            <a:endParaRPr lang="zh-TW" altLang="en-US"/>
          </a:p>
        </p:txBody>
      </p:sp>
      <p:sp>
        <p:nvSpPr>
          <p:cNvPr id="8" name="Rectangle 1">
            <a:extLst>
              <a:ext uri="{FF2B5EF4-FFF2-40B4-BE49-F238E27FC236}">
                <a16:creationId xmlns:a16="http://schemas.microsoft.com/office/drawing/2014/main" id="{7029EBB3-9B7D-4FD2-AC65-96DFE011C42A}"/>
              </a:ext>
            </a:extLst>
          </p:cNvPr>
          <p:cNvSpPr>
            <a:spLocks noChangeArrowheads="1"/>
          </p:cNvSpPr>
          <p:nvPr/>
        </p:nvSpPr>
        <p:spPr bwMode="auto">
          <a:xfrm>
            <a:off x="5810154" y="286346"/>
            <a:ext cx="63818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Ventilating rate :  </a:t>
            </a:r>
            <a:endParaRPr lang="en-US" altLang="zh-TW" sz="2800" dirty="0">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m = (5.3 m</a:t>
            </a:r>
            <a:r>
              <a:rPr kumimoji="0" lang="en-US" altLang="zh-TW" sz="2800" b="0" i="0" u="none" strike="noStrike" cap="none" normalizeH="0" baseline="3000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/s)*(1.02 kg/m</a:t>
            </a:r>
            <a:r>
              <a:rPr kumimoji="0" lang="en-US" altLang="zh-TW" sz="2800" b="0" i="0" u="none" strike="noStrike" cap="none" normalizeH="0" baseline="3000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 5.41 kg/s</a:t>
            </a:r>
            <a:endParaRPr kumimoji="0" lang="en-US" altLang="zh-TW" sz="2800" b="0" i="0" u="none" strike="noStrike" cap="none" normalizeH="0" baseline="0" dirty="0">
              <a:ln>
                <a:noFill/>
              </a:ln>
              <a:solidFill>
                <a:schemeClr val="tx1"/>
              </a:solidFill>
              <a:effectLst/>
              <a:latin typeface="Arial" panose="020B0604020202020204" pitchFamily="34" charset="0"/>
            </a:endParaRPr>
          </a:p>
        </p:txBody>
      </p:sp>
      <p:pic>
        <p:nvPicPr>
          <p:cNvPr id="13" name="圖片 12" descr="DSC06608">
            <a:extLst>
              <a:ext uri="{FF2B5EF4-FFF2-40B4-BE49-F238E27FC236}">
                <a16:creationId xmlns:a16="http://schemas.microsoft.com/office/drawing/2014/main" id="{CDA268B5-59D8-42CA-9A1F-06C26DED1E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6631" y="286346"/>
            <a:ext cx="4834801" cy="1576397"/>
          </a:xfrm>
          <a:prstGeom prst="rect">
            <a:avLst/>
          </a:prstGeom>
          <a:noFill/>
          <a:ln>
            <a:noFill/>
          </a:ln>
        </p:spPr>
      </p:pic>
      <p:grpSp>
        <p:nvGrpSpPr>
          <p:cNvPr id="14" name="群組 13">
            <a:extLst>
              <a:ext uri="{FF2B5EF4-FFF2-40B4-BE49-F238E27FC236}">
                <a16:creationId xmlns:a16="http://schemas.microsoft.com/office/drawing/2014/main" id="{FAFF7A88-8C1B-4833-9AF4-519A9D866C45}"/>
              </a:ext>
            </a:extLst>
          </p:cNvPr>
          <p:cNvGrpSpPr/>
          <p:nvPr/>
        </p:nvGrpSpPr>
        <p:grpSpPr>
          <a:xfrm>
            <a:off x="356630" y="2152879"/>
            <a:ext cx="7381357" cy="4532973"/>
            <a:chOff x="2755733" y="416593"/>
            <a:chExt cx="5200650" cy="3301164"/>
          </a:xfrm>
        </p:grpSpPr>
        <p:pic>
          <p:nvPicPr>
            <p:cNvPr id="15" name="圖片 14" descr="DSC06609">
              <a:extLst>
                <a:ext uri="{FF2B5EF4-FFF2-40B4-BE49-F238E27FC236}">
                  <a16:creationId xmlns:a16="http://schemas.microsoft.com/office/drawing/2014/main" id="{0239D43F-3A69-4325-8CAD-010F1CFA6C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5733" y="416593"/>
              <a:ext cx="5200650" cy="971550"/>
            </a:xfrm>
            <a:prstGeom prst="rect">
              <a:avLst/>
            </a:prstGeom>
            <a:noFill/>
            <a:ln>
              <a:noFill/>
            </a:ln>
          </p:spPr>
        </p:pic>
        <p:pic>
          <p:nvPicPr>
            <p:cNvPr id="16" name="圖片 15" descr="DSC06610">
              <a:extLst>
                <a:ext uri="{FF2B5EF4-FFF2-40B4-BE49-F238E27FC236}">
                  <a16:creationId xmlns:a16="http://schemas.microsoft.com/office/drawing/2014/main" id="{FE325B37-48EC-4BDF-A0D1-694AC2503D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55733" y="1388143"/>
              <a:ext cx="5200650" cy="2329614"/>
            </a:xfrm>
            <a:prstGeom prst="rect">
              <a:avLst/>
            </a:prstGeom>
            <a:noFill/>
            <a:ln>
              <a:noFill/>
            </a:ln>
          </p:spPr>
        </p:pic>
      </p:grpSp>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AEEF7999-16F4-4F62-84F2-049AA681B557}"/>
                  </a:ext>
                </a:extLst>
              </p:cNvPr>
              <p:cNvSpPr txBox="1"/>
              <p:nvPr/>
            </p:nvSpPr>
            <p:spPr>
              <a:xfrm>
                <a:off x="6513467" y="1425757"/>
                <a:ext cx="4758909" cy="72712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𝑡</m:t>
                          </m:r>
                        </m:e>
                        <m:sub>
                          <m:r>
                            <a:rPr lang="en-US" altLang="zh-TW" sz="2000" b="0" i="1" smtClean="0">
                              <a:latin typeface="Cambria Math" panose="02040503050406030204" pitchFamily="18" charset="0"/>
                            </a:rPr>
                            <m:t>𝑜</m:t>
                          </m:r>
                        </m:sub>
                      </m:sSub>
                      <m:r>
                        <a:rPr lang="en-US" altLang="zh-TW" sz="2000" b="0" i="1" smtClean="0">
                          <a:latin typeface="Cambria Math" panose="02040503050406030204" pitchFamily="18" charset="0"/>
                        </a:rPr>
                        <m:t>= </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𝑐</m:t>
                          </m:r>
                          <m:sSup>
                            <m:sSupPr>
                              <m:ctrlPr>
                                <a:rPr lang="en-US" altLang="zh-TW" sz="2000" b="0" i="1" smtClean="0">
                                  <a:latin typeface="Cambria Math" panose="02040503050406030204" pitchFamily="18" charset="0"/>
                                </a:rPr>
                              </m:ctrlPr>
                            </m:sSupP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𝑡</m:t>
                                  </m:r>
                                </m:e>
                                <m:sub>
                                  <m:r>
                                    <a:rPr lang="en-US" altLang="zh-TW" sz="2000" b="0" i="1" smtClean="0">
                                      <a:latin typeface="Cambria Math" panose="02040503050406030204" pitchFamily="18" charset="0"/>
                                    </a:rPr>
                                    <m:t>𝑖</m:t>
                                  </m:r>
                                </m:sub>
                              </m:sSub>
                            </m:e>
                            <m:sup>
                              <m:r>
                                <a:rPr lang="en-US" altLang="zh-TW" sz="2000" b="0" i="1" smtClean="0">
                                  <a:latin typeface="Cambria Math" panose="02040503050406030204" pitchFamily="18" charset="0"/>
                                </a:rPr>
                                <m:t>2</m:t>
                              </m:r>
                            </m:sup>
                          </m:sSup>
                          <m:r>
                            <a:rPr lang="en-US" altLang="zh-TW" sz="2000" b="0" i="1" smtClean="0">
                              <a:latin typeface="Cambria Math" panose="02040503050406030204" pitchFamily="18" charset="0"/>
                            </a:rPr>
                            <m:t> − </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𝑏</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𝐻𝐿𝐹</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𝑚</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𝑝</m:t>
                                  </m:r>
                                </m:sub>
                              </m:sSub>
                            </m:e>
                          </m:d>
                          <m:r>
                            <a:rPr lang="en-US" altLang="zh-TW" sz="2000" b="0" i="1"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𝑡</m:t>
                              </m:r>
                            </m:e>
                            <m:sub>
                              <m:r>
                                <a:rPr lang="en-US" altLang="zh-TW" sz="2000" b="0" i="1" smtClean="0">
                                  <a:latin typeface="Cambria Math" panose="02040503050406030204" pitchFamily="18" charset="0"/>
                                </a:rPr>
                                <m:t>𝑖</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m:t>
                          </m:r>
                        </m:num>
                        <m:den>
                          <m:r>
                            <a:rPr lang="en-US" altLang="zh-TW" sz="2000" i="1">
                              <a:latin typeface="Cambria Math" panose="02040503050406030204" pitchFamily="18" charset="0"/>
                            </a:rPr>
                            <m:t>𝐻𝐿𝐹</m:t>
                          </m:r>
                          <m:r>
                            <a:rPr lang="en-US" altLang="zh-TW" sz="2000" b="0" i="1" smtClean="0">
                              <a:latin typeface="Cambria Math" panose="02040503050406030204" pitchFamily="18" charset="0"/>
                            </a:rPr>
                            <m:t>+</m:t>
                          </m:r>
                          <m:r>
                            <a:rPr lang="en-US" altLang="zh-TW" sz="2000" i="1">
                              <a:latin typeface="Cambria Math" panose="02040503050406030204" pitchFamily="18" charset="0"/>
                            </a:rPr>
                            <m:t>𝑚</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𝐶</m:t>
                              </m:r>
                            </m:e>
                            <m:sub>
                              <m:r>
                                <a:rPr lang="en-US" altLang="zh-TW" sz="2000" i="1">
                                  <a:latin typeface="Cambria Math" panose="02040503050406030204" pitchFamily="18" charset="0"/>
                                </a:rPr>
                                <m:t>𝑝</m:t>
                              </m:r>
                            </m:sub>
                          </m:sSub>
                        </m:den>
                      </m:f>
                    </m:oMath>
                  </m:oMathPara>
                </a14:m>
                <a:endParaRPr lang="zh-TW" altLang="en-US" sz="2000" dirty="0"/>
              </a:p>
            </p:txBody>
          </p:sp>
        </mc:Choice>
        <mc:Fallback xmlns="">
          <p:sp>
            <p:nvSpPr>
              <p:cNvPr id="17" name="文字方塊 16">
                <a:extLst>
                  <a:ext uri="{FF2B5EF4-FFF2-40B4-BE49-F238E27FC236}">
                    <a16:creationId xmlns:a16="http://schemas.microsoft.com/office/drawing/2014/main" id="{AEEF7999-16F4-4F62-84F2-049AA681B557}"/>
                  </a:ext>
                </a:extLst>
              </p:cNvPr>
              <p:cNvSpPr txBox="1">
                <a:spLocks noRot="1" noChangeAspect="1" noMove="1" noResize="1" noEditPoints="1" noAdjustHandles="1" noChangeArrowheads="1" noChangeShapeType="1" noTextEdit="1"/>
              </p:cNvSpPr>
              <p:nvPr/>
            </p:nvSpPr>
            <p:spPr>
              <a:xfrm>
                <a:off x="6513467" y="1425757"/>
                <a:ext cx="4758909" cy="727122"/>
              </a:xfrm>
              <a:prstGeom prst="rect">
                <a:avLst/>
              </a:prstGeom>
              <a:blipFill>
                <a:blip r:embed="rId5"/>
                <a:stretch>
                  <a:fillRect/>
                </a:stretch>
              </a:blipFill>
            </p:spPr>
            <p:txBody>
              <a:bodyPr/>
              <a:lstStyle/>
              <a:p>
                <a:r>
                  <a:rPr lang="zh-TW" altLang="en-US">
                    <a:noFill/>
                  </a:rPr>
                  <a:t> </a:t>
                </a:r>
              </a:p>
            </p:txBody>
          </p:sp>
        </mc:Fallback>
      </mc:AlternateContent>
      <p:sp>
        <p:nvSpPr>
          <p:cNvPr id="2" name="文字方塊 1">
            <a:extLst>
              <a:ext uri="{FF2B5EF4-FFF2-40B4-BE49-F238E27FC236}">
                <a16:creationId xmlns:a16="http://schemas.microsoft.com/office/drawing/2014/main" id="{49924BA0-FBDD-495B-86DA-D68CC7709E29}"/>
              </a:ext>
            </a:extLst>
          </p:cNvPr>
          <p:cNvSpPr txBox="1"/>
          <p:nvPr/>
        </p:nvSpPr>
        <p:spPr>
          <a:xfrm>
            <a:off x="7737987" y="2526696"/>
            <a:ext cx="4296792" cy="1077218"/>
          </a:xfrm>
          <a:prstGeom prst="rect">
            <a:avLst/>
          </a:prstGeom>
          <a:noFill/>
        </p:spPr>
        <p:txBody>
          <a:bodyPr wrap="square" rtlCol="0">
            <a:spAutoFit/>
          </a:bodyPr>
          <a:lstStyle/>
          <a:p>
            <a:r>
              <a:rPr lang="en-US" altLang="zh-TW" sz="2400" i="1" dirty="0" err="1"/>
              <a:t>q</a:t>
            </a:r>
            <a:r>
              <a:rPr lang="en-US" altLang="zh-TW" sz="2400" i="1" baseline="-25000" dirty="0" err="1"/>
              <a:t>barn</a:t>
            </a:r>
            <a:r>
              <a:rPr lang="en-US" altLang="zh-TW" sz="2400" i="1" dirty="0"/>
              <a:t> = 164,600 – 2473 t – 42.4 t</a:t>
            </a:r>
            <a:r>
              <a:rPr lang="en-US" altLang="zh-TW" sz="2400" i="1" baseline="30000" dirty="0"/>
              <a:t>2</a:t>
            </a:r>
          </a:p>
          <a:p>
            <a:r>
              <a:rPr lang="en-US" altLang="zh-TW" sz="2400" i="1" baseline="30000" dirty="0"/>
              <a:t>            </a:t>
            </a:r>
          </a:p>
          <a:p>
            <a:r>
              <a:rPr lang="en-US" altLang="zh-TW" sz="2400" i="1" baseline="30000" dirty="0"/>
              <a:t>              </a:t>
            </a:r>
            <a:r>
              <a:rPr lang="en-US" altLang="zh-TW" sz="2400" i="1" dirty="0"/>
              <a:t>= a + b t + c t</a:t>
            </a:r>
            <a:r>
              <a:rPr lang="en-US" altLang="zh-TW" sz="2400" i="1" baseline="30000" dirty="0"/>
              <a:t>2</a:t>
            </a:r>
            <a:endParaRPr lang="zh-TW" altLang="en-US" sz="2400" i="1" baseline="30000" dirty="0"/>
          </a:p>
        </p:txBody>
      </p:sp>
    </p:spTree>
    <p:extLst>
      <p:ext uri="{BB962C8B-B14F-4D97-AF65-F5344CB8AC3E}">
        <p14:creationId xmlns:p14="http://schemas.microsoft.com/office/powerpoint/2010/main" val="29257477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A287F706-F3E0-48A5-804C-FC5177A0900E}"/>
              </a:ext>
            </a:extLst>
          </p:cNvPr>
          <p:cNvSpPr>
            <a:spLocks noGrp="1"/>
          </p:cNvSpPr>
          <p:nvPr>
            <p:ph type="sldNum" sz="quarter" idx="12"/>
          </p:nvPr>
        </p:nvSpPr>
        <p:spPr/>
        <p:txBody>
          <a:bodyPr/>
          <a:lstStyle/>
          <a:p>
            <a:fld id="{56E39160-AF4C-4A8A-B665-E4E0CB14187D}" type="slidenum">
              <a:rPr lang="zh-TW" altLang="en-US" smtClean="0"/>
              <a:t>12</a:t>
            </a:fld>
            <a:endParaRPr lang="zh-TW" altLang="en-US"/>
          </a:p>
        </p:txBody>
      </p:sp>
      <p:pic>
        <p:nvPicPr>
          <p:cNvPr id="6" name="圖片 5" descr="DSC06611">
            <a:extLst>
              <a:ext uri="{FF2B5EF4-FFF2-40B4-BE49-F238E27FC236}">
                <a16:creationId xmlns:a16="http://schemas.microsoft.com/office/drawing/2014/main" id="{309B84D7-B604-43EC-8302-7EAA8D57EC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9574" y="136525"/>
            <a:ext cx="8042787" cy="1996207"/>
          </a:xfrm>
          <a:prstGeom prst="rect">
            <a:avLst/>
          </a:prstGeom>
          <a:noFill/>
          <a:ln>
            <a:noFill/>
          </a:ln>
        </p:spPr>
      </p:pic>
      <p:pic>
        <p:nvPicPr>
          <p:cNvPr id="7" name="圖片 6" descr="DSC06612">
            <a:extLst>
              <a:ext uri="{FF2B5EF4-FFF2-40B4-BE49-F238E27FC236}">
                <a16:creationId xmlns:a16="http://schemas.microsoft.com/office/drawing/2014/main" id="{A9AA5018-1352-4FD1-AAD0-5B8C02589355}"/>
              </a:ext>
            </a:extLst>
          </p:cNvPr>
          <p:cNvPicPr/>
          <p:nvPr/>
        </p:nvPicPr>
        <p:blipFill rotWithShape="1">
          <a:blip r:embed="rId3">
            <a:extLst>
              <a:ext uri="{28A0092B-C50C-407E-A947-70E740481C1C}">
                <a14:useLocalDpi xmlns:a14="http://schemas.microsoft.com/office/drawing/2010/main" val="0"/>
              </a:ext>
            </a:extLst>
          </a:blip>
          <a:srcRect b="10417"/>
          <a:stretch/>
        </p:blipFill>
        <p:spPr bwMode="auto">
          <a:xfrm>
            <a:off x="2369574" y="2610723"/>
            <a:ext cx="8042785" cy="4110752"/>
          </a:xfrm>
          <a:prstGeom prst="rect">
            <a:avLst/>
          </a:prstGeom>
          <a:noFill/>
          <a:ln>
            <a:noFill/>
          </a:ln>
        </p:spPr>
      </p:pic>
    </p:spTree>
    <p:extLst>
      <p:ext uri="{BB962C8B-B14F-4D97-AF65-F5344CB8AC3E}">
        <p14:creationId xmlns:p14="http://schemas.microsoft.com/office/powerpoint/2010/main" val="10397855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94554CA-3231-4CCE-9100-7FDFD3338DF3}"/>
              </a:ext>
            </a:extLst>
          </p:cNvPr>
          <p:cNvSpPr>
            <a:spLocks noGrp="1"/>
          </p:cNvSpPr>
          <p:nvPr>
            <p:ph type="sldNum" sz="quarter" idx="12"/>
          </p:nvPr>
        </p:nvSpPr>
        <p:spPr/>
        <p:txBody>
          <a:bodyPr/>
          <a:lstStyle/>
          <a:p>
            <a:fld id="{56E39160-AF4C-4A8A-B665-E4E0CB14187D}" type="slidenum">
              <a:rPr lang="zh-TW" altLang="en-US" smtClean="0">
                <a:latin typeface="Times New Roman" panose="02020603050405020304" pitchFamily="18" charset="0"/>
                <a:cs typeface="Times New Roman" panose="02020603050405020304" pitchFamily="18" charset="0"/>
              </a:rPr>
              <a:t>13</a:t>
            </a:fld>
            <a:endParaRPr lang="zh-TW" altLang="en-US">
              <a:latin typeface="Times New Roman" panose="02020603050405020304" pitchFamily="18" charset="0"/>
              <a:cs typeface="Times New Roman" panose="02020603050405020304" pitchFamily="18" charset="0"/>
            </a:endParaRPr>
          </a:p>
        </p:txBody>
      </p:sp>
      <p:pic>
        <p:nvPicPr>
          <p:cNvPr id="5" name="圖片 4" descr="DSC06613">
            <a:extLst>
              <a:ext uri="{FF2B5EF4-FFF2-40B4-BE49-F238E27FC236}">
                <a16:creationId xmlns:a16="http://schemas.microsoft.com/office/drawing/2014/main" id="{3C93C203-21C2-4DFB-BA4A-5FA1BEA38C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7419" y="136525"/>
            <a:ext cx="10726994" cy="4706212"/>
          </a:xfrm>
          <a:prstGeom prst="rect">
            <a:avLst/>
          </a:prstGeom>
          <a:noFill/>
          <a:ln>
            <a:noFill/>
          </a:ln>
        </p:spPr>
      </p:pic>
      <p:sp>
        <p:nvSpPr>
          <p:cNvPr id="6" name="矩形 5">
            <a:extLst>
              <a:ext uri="{FF2B5EF4-FFF2-40B4-BE49-F238E27FC236}">
                <a16:creationId xmlns:a16="http://schemas.microsoft.com/office/drawing/2014/main" id="{616E6487-EEA3-4476-9259-28FAA5958C99}"/>
              </a:ext>
            </a:extLst>
          </p:cNvPr>
          <p:cNvSpPr/>
          <p:nvPr/>
        </p:nvSpPr>
        <p:spPr>
          <a:xfrm>
            <a:off x="1326317" y="5280005"/>
            <a:ext cx="9200147" cy="1138773"/>
          </a:xfrm>
          <a:prstGeom prst="rect">
            <a:avLst/>
          </a:prstGeom>
        </p:spPr>
        <p:txBody>
          <a:bodyPr wrap="square">
            <a:spAutoFit/>
          </a:bodyPr>
          <a:lstStyle/>
          <a:p>
            <a:pPr algn="ctr">
              <a:spcAft>
                <a:spcPts val="0"/>
              </a:spcAft>
            </a:pPr>
            <a:r>
              <a:rPr lang="en-US" altLang="zh-TW" sz="2800" b="1" kern="100" dirty="0">
                <a:latin typeface="Times New Roman" panose="02020603050405020304" pitchFamily="18" charset="0"/>
                <a:cs typeface="Times New Roman" panose="02020603050405020304" pitchFamily="18" charset="0"/>
              </a:rPr>
              <a:t>Cost = 8760 * </a:t>
            </a:r>
            <a:r>
              <a:rPr lang="en-US" altLang="zh-TW" sz="2800" b="1" kern="100" dirty="0">
                <a:solidFill>
                  <a:srgbClr val="FF0000"/>
                </a:solidFill>
                <a:latin typeface="Times New Roman" panose="02020603050405020304" pitchFamily="18" charset="0"/>
                <a:cs typeface="Times New Roman" panose="02020603050405020304" pitchFamily="18" charset="0"/>
              </a:rPr>
              <a:t>21 * 0.59 </a:t>
            </a:r>
            <a:r>
              <a:rPr lang="en-US" altLang="zh-TW" sz="2800" b="1" kern="100" dirty="0">
                <a:latin typeface="Times New Roman" panose="02020603050405020304" pitchFamily="18" charset="0"/>
                <a:cs typeface="Times New Roman" panose="02020603050405020304" pitchFamily="18" charset="0"/>
              </a:rPr>
              <a:t>* 0.1  /  </a:t>
            </a:r>
            <a:r>
              <a:rPr lang="en-US" altLang="zh-TW" sz="4000" b="1" kern="100" dirty="0">
                <a:solidFill>
                  <a:srgbClr val="FF0000"/>
                </a:solidFill>
                <a:latin typeface="Times New Roman" panose="02020603050405020304" pitchFamily="18" charset="0"/>
                <a:cs typeface="Times New Roman" panose="02020603050405020304" pitchFamily="18" charset="0"/>
              </a:rPr>
              <a:t>9</a:t>
            </a:r>
            <a:r>
              <a:rPr lang="en-US" altLang="zh-TW" sz="2800" b="1" kern="100" dirty="0">
                <a:latin typeface="Times New Roman" panose="02020603050405020304" pitchFamily="18" charset="0"/>
                <a:cs typeface="Times New Roman" panose="02020603050405020304" pitchFamily="18" charset="0"/>
              </a:rPr>
              <a:t> = $1206, or </a:t>
            </a:r>
          </a:p>
          <a:p>
            <a:pPr algn="ctr">
              <a:spcAft>
                <a:spcPts val="0"/>
              </a:spcAft>
            </a:pPr>
            <a:r>
              <a:rPr lang="en-US" altLang="zh-TW" sz="2800" b="1" kern="100" dirty="0">
                <a:latin typeface="Times New Roman" panose="02020603050405020304" pitchFamily="18" charset="0"/>
                <a:cs typeface="Times New Roman" panose="02020603050405020304" pitchFamily="18" charset="0"/>
              </a:rPr>
              <a:t>1206/150 = $8 per cow per year </a:t>
            </a:r>
            <a:endParaRPr lang="zh-TW" altLang="zh-TW" sz="2800" b="1" kern="100" dirty="0">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906C98C9-47B4-4C14-93C9-9B5F20076E6D}"/>
              </a:ext>
            </a:extLst>
          </p:cNvPr>
          <p:cNvSpPr txBox="1"/>
          <p:nvPr/>
        </p:nvSpPr>
        <p:spPr>
          <a:xfrm>
            <a:off x="6427839" y="4366333"/>
            <a:ext cx="4768645" cy="461665"/>
          </a:xfrm>
          <a:prstGeom prst="rect">
            <a:avLst/>
          </a:prstGeom>
          <a:solidFill>
            <a:schemeClr val="bg1"/>
          </a:solidFill>
        </p:spPr>
        <p:txBody>
          <a:bodyPr wrap="square" rtlCol="0">
            <a:spAutoFit/>
          </a:bodyPr>
          <a:lstStyle/>
          <a:p>
            <a:pPr algn="ctr"/>
            <a:r>
              <a:rPr lang="en-US" altLang="zh-TW" sz="2400" b="1" dirty="0">
                <a:solidFill>
                  <a:srgbClr val="FF0000"/>
                </a:solidFill>
                <a:latin typeface="Times New Roman" panose="02020603050405020304" pitchFamily="18" charset="0"/>
                <a:cs typeface="Times New Roman" panose="02020603050405020304" pitchFamily="18" charset="0"/>
              </a:rPr>
              <a:t>Duty Factor  = 12.3 / 21 = 0.59</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2588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A90DFB-8DFD-48D8-8090-75D6999F8FD9}"/>
              </a:ext>
            </a:extLst>
          </p:cNvPr>
          <p:cNvSpPr>
            <a:spLocks noGrp="1"/>
          </p:cNvSpPr>
          <p:nvPr>
            <p:ph type="title"/>
          </p:nvPr>
        </p:nvSpPr>
        <p:spPr>
          <a:xfrm>
            <a:off x="412750" y="136526"/>
            <a:ext cx="10515600" cy="759538"/>
          </a:xfrm>
        </p:spPr>
        <p:txBody>
          <a:bodyPr>
            <a:normAutofit/>
          </a:bodyPr>
          <a:lstStyle/>
          <a:p>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10-5. Program DUTYFACT</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9EF28164-E556-401A-996F-56AB2CCD4F09}"/>
              </a:ext>
            </a:extLst>
          </p:cNvPr>
          <p:cNvSpPr>
            <a:spLocks noGrp="1"/>
          </p:cNvSpPr>
          <p:nvPr>
            <p:ph idx="1"/>
          </p:nvPr>
        </p:nvSpPr>
        <p:spPr>
          <a:xfrm>
            <a:off x="1324077" y="923925"/>
            <a:ext cx="10029723" cy="658812"/>
          </a:xfrm>
        </p:spPr>
        <p:txBody>
          <a:bodyPr anchor="ctr">
            <a:normAutofit fontScale="77500" lnSpcReduction="20000"/>
          </a:bodyPr>
          <a:lstStyle/>
          <a:p>
            <a:pPr marL="0" indent="0" algn="ctr">
              <a:buNone/>
            </a:pPr>
            <a:r>
              <a:rPr lang="en-US" altLang="zh-TW" sz="2400" dirty="0"/>
              <a:t>air pressure = 101.325 exp(-0.00011943 z) – 6.799 x 10</a:t>
            </a:r>
            <a:r>
              <a:rPr lang="en-US" altLang="zh-TW" sz="2400" baseline="30000" dirty="0"/>
              <a:t>-6</a:t>
            </a:r>
            <a:r>
              <a:rPr lang="en-US" altLang="zh-TW" sz="2400" dirty="0"/>
              <a:t> z – 6.976 x 10</a:t>
            </a:r>
            <a:r>
              <a:rPr lang="en-US" altLang="zh-TW" sz="2400" baseline="30000" dirty="0"/>
              <a:t>-8</a:t>
            </a:r>
            <a:r>
              <a:rPr lang="en-US" altLang="zh-TW" sz="2400" dirty="0"/>
              <a:t> z</a:t>
            </a:r>
            <a:r>
              <a:rPr lang="en-US" altLang="zh-TW" sz="2400" baseline="30000" dirty="0"/>
              <a:t>2</a:t>
            </a:r>
            <a:r>
              <a:rPr lang="en-US" altLang="zh-TW" sz="2400" dirty="0"/>
              <a:t>   </a:t>
            </a:r>
          </a:p>
          <a:p>
            <a:pPr marL="0" indent="0" algn="ctr">
              <a:buNone/>
            </a:pPr>
            <a:r>
              <a:rPr lang="en-US" altLang="zh-TW" sz="2400" dirty="0"/>
              <a:t>z: in m        air pressure: in kPa  	</a:t>
            </a:r>
            <a:endParaRPr lang="zh-TW" altLang="en-US" sz="2400" dirty="0"/>
          </a:p>
        </p:txBody>
      </p:sp>
      <p:sp>
        <p:nvSpPr>
          <p:cNvPr id="4" name="投影片編號版面配置區 3">
            <a:extLst>
              <a:ext uri="{FF2B5EF4-FFF2-40B4-BE49-F238E27FC236}">
                <a16:creationId xmlns:a16="http://schemas.microsoft.com/office/drawing/2014/main" id="{8CC3D04F-F577-44B9-AE80-E2E911749F48}"/>
              </a:ext>
            </a:extLst>
          </p:cNvPr>
          <p:cNvSpPr>
            <a:spLocks noGrp="1"/>
          </p:cNvSpPr>
          <p:nvPr>
            <p:ph type="sldNum" sz="quarter" idx="12"/>
          </p:nvPr>
        </p:nvSpPr>
        <p:spPr/>
        <p:txBody>
          <a:bodyPr/>
          <a:lstStyle/>
          <a:p>
            <a:fld id="{56E39160-AF4C-4A8A-B665-E4E0CB14187D}" type="slidenum">
              <a:rPr lang="zh-TW" altLang="en-US" smtClean="0"/>
              <a:t>14</a:t>
            </a:fld>
            <a:endParaRPr lang="zh-TW" altLang="en-US"/>
          </a:p>
        </p:txBody>
      </p:sp>
      <p:sp>
        <p:nvSpPr>
          <p:cNvPr id="6" name="矩形 5">
            <a:extLst>
              <a:ext uri="{FF2B5EF4-FFF2-40B4-BE49-F238E27FC236}">
                <a16:creationId xmlns:a16="http://schemas.microsoft.com/office/drawing/2014/main" id="{EB9E15BC-A665-4B95-945B-669BEB304135}"/>
              </a:ext>
            </a:extLst>
          </p:cNvPr>
          <p:cNvSpPr/>
          <p:nvPr/>
        </p:nvSpPr>
        <p:spPr>
          <a:xfrm>
            <a:off x="412750" y="1582737"/>
            <a:ext cx="11366500" cy="1384995"/>
          </a:xfrm>
          <a:prstGeom prst="rect">
            <a:avLst/>
          </a:prstGeom>
        </p:spPr>
        <p:txBody>
          <a:bodyPr wrap="square">
            <a:spAutoFit/>
          </a:bodyPr>
          <a:lstStyle/>
          <a:p>
            <a:pPr marL="269875" indent="-269875">
              <a:spcAft>
                <a:spcPts val="0"/>
              </a:spcAft>
            </a:pPr>
            <a:r>
              <a:rPr lang="en-US" altLang="zh-TW" sz="2800" kern="100" dirty="0">
                <a:solidFill>
                  <a:srgbClr val="FF0000"/>
                </a:solidFill>
                <a:latin typeface="標楷體" panose="03000509000000000000" pitchFamily="65" charset="-120"/>
                <a:ea typeface="標楷體" panose="03000509000000000000" pitchFamily="65" charset="-120"/>
              </a:rPr>
              <a:t>Ex. 10-3</a:t>
            </a:r>
          </a:p>
          <a:p>
            <a:pPr marL="269875" indent="-269875">
              <a:spcAft>
                <a:spcPts val="0"/>
              </a:spcAft>
            </a:pPr>
            <a:r>
              <a:rPr lang="zh-TW" altLang="zh-TW" sz="2800" kern="100" dirty="0">
                <a:latin typeface="標楷體" panose="03000509000000000000" pitchFamily="65" charset="-120"/>
                <a:ea typeface="標楷體" panose="03000509000000000000" pitchFamily="65" charset="-120"/>
              </a:rPr>
              <a:t>使用 </a:t>
            </a:r>
            <a:r>
              <a:rPr lang="en-US" altLang="zh-TW" sz="2800" kern="100" dirty="0" err="1">
                <a:latin typeface="標楷體" panose="03000509000000000000" pitchFamily="65" charset="-120"/>
                <a:ea typeface="標楷體" panose="03000509000000000000" pitchFamily="65" charset="-120"/>
              </a:rPr>
              <a:t>Dutyfact</a:t>
            </a:r>
            <a:r>
              <a:rPr lang="en-US" altLang="zh-TW" sz="2800" kern="100" dirty="0">
                <a:latin typeface="標楷體" panose="03000509000000000000" pitchFamily="65" charset="-120"/>
                <a:ea typeface="標楷體" panose="03000509000000000000" pitchFamily="65" charset="-120"/>
              </a:rPr>
              <a:t> </a:t>
            </a:r>
            <a:r>
              <a:rPr lang="zh-TW" altLang="zh-TW" sz="2800" kern="100" dirty="0">
                <a:latin typeface="標楷體" panose="03000509000000000000" pitchFamily="65" charset="-120"/>
                <a:ea typeface="標楷體" panose="03000509000000000000" pitchFamily="65" charset="-120"/>
              </a:rPr>
              <a:t>重做上題，假設</a:t>
            </a:r>
            <a:r>
              <a:rPr lang="en-US" altLang="zh-TW" sz="2800" kern="100" dirty="0">
                <a:latin typeface="標楷體" panose="03000509000000000000" pitchFamily="65" charset="-120"/>
                <a:ea typeface="標楷體" panose="03000509000000000000" pitchFamily="65" charset="-120"/>
              </a:rPr>
              <a:t> 5</a:t>
            </a:r>
            <a:r>
              <a:rPr lang="zh-TW" altLang="zh-TW" sz="2800" kern="100" dirty="0">
                <a:latin typeface="標楷體" panose="03000509000000000000" pitchFamily="65" charset="-120"/>
                <a:ea typeface="標楷體" panose="03000509000000000000" pitchFamily="65" charset="-120"/>
              </a:rPr>
              <a:t>階段風</a:t>
            </a:r>
            <a:r>
              <a:rPr lang="zh-TW" altLang="en-US" sz="2800" kern="100" dirty="0">
                <a:latin typeface="標楷體" panose="03000509000000000000" pitchFamily="65" charset="-120"/>
                <a:ea typeface="標楷體" panose="03000509000000000000" pitchFamily="65" charset="-120"/>
              </a:rPr>
              <a:t>量如下表</a:t>
            </a:r>
            <a:r>
              <a:rPr lang="zh-TW" altLang="zh-TW" sz="2800" kern="100" dirty="0">
                <a:latin typeface="標楷體" panose="03000509000000000000" pitchFamily="65" charset="-120"/>
                <a:ea typeface="標楷體" panose="03000509000000000000" pitchFamily="65" charset="-120"/>
              </a:rPr>
              <a:t>，請計算通風的成本。</a:t>
            </a:r>
            <a:endParaRPr lang="en-US" altLang="zh-TW" sz="2800" kern="100" dirty="0">
              <a:latin typeface="標楷體" panose="03000509000000000000" pitchFamily="65" charset="-120"/>
              <a:ea typeface="標楷體" panose="03000509000000000000" pitchFamily="65" charset="-120"/>
            </a:endParaRPr>
          </a:p>
          <a:p>
            <a:pPr marL="269875" indent="-269875">
              <a:spcAft>
                <a:spcPts val="0"/>
              </a:spcAft>
            </a:pPr>
            <a:r>
              <a:rPr lang="zh-TW" altLang="en-US" sz="2800" kern="100" dirty="0">
                <a:latin typeface="標楷體" panose="03000509000000000000" pitchFamily="65" charset="-120"/>
                <a:ea typeface="標楷體" panose="03000509000000000000" pitchFamily="65" charset="-120"/>
              </a:rPr>
              <a:t>海拔 </a:t>
            </a:r>
            <a:r>
              <a:rPr lang="en-US" altLang="zh-TW" sz="2800" kern="100" dirty="0">
                <a:latin typeface="標楷體" panose="03000509000000000000" pitchFamily="65" charset="-120"/>
                <a:ea typeface="標楷體" panose="03000509000000000000" pitchFamily="65" charset="-120"/>
              </a:rPr>
              <a:t>1500 m</a:t>
            </a:r>
            <a:endParaRPr lang="zh-TW" altLang="zh-TW" sz="2800" kern="100"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32A6B0F9-D259-41A0-B874-576BC27B77A0}"/>
              </a:ext>
            </a:extLst>
          </p:cNvPr>
          <p:cNvPicPr>
            <a:picLocks noChangeAspect="1"/>
          </p:cNvPicPr>
          <p:nvPr/>
        </p:nvPicPr>
        <p:blipFill>
          <a:blip r:embed="rId2"/>
          <a:stretch>
            <a:fillRect/>
          </a:stretch>
        </p:blipFill>
        <p:spPr>
          <a:xfrm>
            <a:off x="1324077" y="3256624"/>
            <a:ext cx="5819737" cy="3099726"/>
          </a:xfrm>
          <a:prstGeom prst="rect">
            <a:avLst/>
          </a:prstGeom>
        </p:spPr>
      </p:pic>
      <p:sp>
        <p:nvSpPr>
          <p:cNvPr id="7" name="文字方塊 6">
            <a:extLst>
              <a:ext uri="{FF2B5EF4-FFF2-40B4-BE49-F238E27FC236}">
                <a16:creationId xmlns:a16="http://schemas.microsoft.com/office/drawing/2014/main" id="{E42DEFDF-F6CF-4517-8D66-B4D2C58E8644}"/>
              </a:ext>
            </a:extLst>
          </p:cNvPr>
          <p:cNvSpPr txBox="1"/>
          <p:nvPr/>
        </p:nvSpPr>
        <p:spPr>
          <a:xfrm>
            <a:off x="7323666" y="3784878"/>
            <a:ext cx="4097867" cy="1754326"/>
          </a:xfrm>
          <a:prstGeom prst="rect">
            <a:avLst/>
          </a:prstGeom>
          <a:noFill/>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各階段風量依據前述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原則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t>Stage 1: 2.9 * 1.4 = 4.06 </a:t>
            </a:r>
            <a:r>
              <a:rPr lang="en-US" altLang="zh-TW" dirty="0">
                <a:sym typeface="Wingdings" panose="05000000000000000000" pitchFamily="2" charset="2"/>
              </a:rPr>
              <a:t> 4</a:t>
            </a:r>
            <a:endParaRPr lang="en-US" altLang="zh-TW" dirty="0"/>
          </a:p>
          <a:p>
            <a:r>
              <a:rPr lang="en-US" altLang="zh-TW" dirty="0"/>
              <a:t>Stage 2: 4 * 1.4 = 5.6 </a:t>
            </a:r>
            <a:r>
              <a:rPr lang="en-US" altLang="zh-TW" dirty="0">
                <a:sym typeface="Wingdings" panose="05000000000000000000" pitchFamily="2" charset="2"/>
              </a:rPr>
              <a:t> 5.3</a:t>
            </a:r>
          </a:p>
          <a:p>
            <a:r>
              <a:rPr lang="en-US" altLang="zh-TW" dirty="0">
                <a:sym typeface="Wingdings" panose="05000000000000000000" pitchFamily="2" charset="2"/>
              </a:rPr>
              <a:t>Stage 3: 4 + 5.3 = 9.3  9.5</a:t>
            </a:r>
          </a:p>
          <a:p>
            <a:r>
              <a:rPr lang="en-US" altLang="zh-TW" dirty="0"/>
              <a:t> Stage 4: 21</a:t>
            </a:r>
          </a:p>
          <a:p>
            <a:endParaRPr lang="zh-TW" altLang="en-US" dirty="0"/>
          </a:p>
        </p:txBody>
      </p:sp>
    </p:spTree>
    <p:extLst>
      <p:ext uri="{BB962C8B-B14F-4D97-AF65-F5344CB8AC3E}">
        <p14:creationId xmlns:p14="http://schemas.microsoft.com/office/powerpoint/2010/main" val="2042263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97A5EE-BDAF-4815-8A97-539DDE0C1E60}"/>
              </a:ext>
            </a:extLst>
          </p:cNvPr>
          <p:cNvSpPr>
            <a:spLocks noGrp="1"/>
          </p:cNvSpPr>
          <p:nvPr>
            <p:ph type="title"/>
          </p:nvPr>
        </p:nvSpPr>
        <p:spPr>
          <a:xfrm>
            <a:off x="838200" y="763459"/>
            <a:ext cx="10515600" cy="680474"/>
          </a:xfrm>
        </p:spPr>
        <p:txBody>
          <a:bodyPr>
            <a:normAutofit fontScale="90000"/>
          </a:bodyPr>
          <a:lstStyle/>
          <a:p>
            <a:r>
              <a:rPr lang="zh-TW" altLang="en-US" dirty="0">
                <a:latin typeface="標楷體" panose="03000509000000000000" pitchFamily="65" charset="-120"/>
                <a:ea typeface="標楷體" panose="03000509000000000000" pitchFamily="65" charset="-120"/>
              </a:rPr>
              <a:t>選擇風扇讓風量</a:t>
            </a:r>
            <a:r>
              <a:rPr lang="zh-TW" altLang="en-US" dirty="0">
                <a:solidFill>
                  <a:srgbClr val="FF0000"/>
                </a:solidFill>
                <a:latin typeface="標楷體" panose="03000509000000000000" pitchFamily="65" charset="-120"/>
                <a:ea typeface="標楷體" panose="03000509000000000000" pitchFamily="65" charset="-120"/>
              </a:rPr>
              <a:t>盡量接近</a:t>
            </a:r>
            <a:r>
              <a:rPr lang="zh-TW" altLang="en-US" dirty="0">
                <a:latin typeface="標楷體" panose="03000509000000000000" pitchFamily="65" charset="-120"/>
                <a:ea typeface="標楷體" panose="03000509000000000000" pitchFamily="65" charset="-120"/>
              </a:rPr>
              <a:t>設定值</a:t>
            </a:r>
          </a:p>
        </p:txBody>
      </p:sp>
      <p:sp>
        <p:nvSpPr>
          <p:cNvPr id="4" name="投影片編號版面配置區 3">
            <a:extLst>
              <a:ext uri="{FF2B5EF4-FFF2-40B4-BE49-F238E27FC236}">
                <a16:creationId xmlns:a16="http://schemas.microsoft.com/office/drawing/2014/main" id="{A6809BD4-2206-4F60-B1A7-99E614E709B7}"/>
              </a:ext>
            </a:extLst>
          </p:cNvPr>
          <p:cNvSpPr>
            <a:spLocks noGrp="1"/>
          </p:cNvSpPr>
          <p:nvPr>
            <p:ph type="sldNum" sz="quarter" idx="12"/>
          </p:nvPr>
        </p:nvSpPr>
        <p:spPr>
          <a:xfrm>
            <a:off x="8610600" y="6364817"/>
            <a:ext cx="2743200" cy="365125"/>
          </a:xfrm>
        </p:spPr>
        <p:txBody>
          <a:bodyPr/>
          <a:lstStyle/>
          <a:p>
            <a:fld id="{56E39160-AF4C-4A8A-B665-E4E0CB14187D}" type="slidenum">
              <a:rPr lang="zh-TW" altLang="en-US" smtClean="0"/>
              <a:t>15</a:t>
            </a:fld>
            <a:endParaRPr lang="zh-TW" altLang="en-US" dirty="0"/>
          </a:p>
        </p:txBody>
      </p:sp>
      <p:pic>
        <p:nvPicPr>
          <p:cNvPr id="5" name="圖片 4" descr="DSC06616">
            <a:extLst>
              <a:ext uri="{FF2B5EF4-FFF2-40B4-BE49-F238E27FC236}">
                <a16:creationId xmlns:a16="http://schemas.microsoft.com/office/drawing/2014/main" id="{598BB95E-AB2A-4B0E-8225-1D07C71A00E6}"/>
              </a:ext>
            </a:extLst>
          </p:cNvPr>
          <p:cNvPicPr/>
          <p:nvPr/>
        </p:nvPicPr>
        <p:blipFill rotWithShape="1">
          <a:blip r:embed="rId2">
            <a:extLst>
              <a:ext uri="{28A0092B-C50C-407E-A947-70E740481C1C}">
                <a14:useLocalDpi xmlns:a14="http://schemas.microsoft.com/office/drawing/2010/main" val="0"/>
              </a:ext>
            </a:extLst>
          </a:blip>
          <a:srcRect t="4913" b="6757"/>
          <a:stretch/>
        </p:blipFill>
        <p:spPr bwMode="auto">
          <a:xfrm>
            <a:off x="473042" y="1937210"/>
            <a:ext cx="7612625" cy="4532876"/>
          </a:xfrm>
          <a:prstGeom prst="rect">
            <a:avLst/>
          </a:prstGeom>
          <a:noFill/>
          <a:ln>
            <a:noFill/>
          </a:ln>
        </p:spPr>
      </p:pic>
      <p:pic>
        <p:nvPicPr>
          <p:cNvPr id="8" name="圖片 7" descr="DSC06615">
            <a:extLst>
              <a:ext uri="{FF2B5EF4-FFF2-40B4-BE49-F238E27FC236}">
                <a16:creationId xmlns:a16="http://schemas.microsoft.com/office/drawing/2014/main" id="{A9C5B34B-DEBE-48A5-AA76-CA8673531DC5}"/>
              </a:ext>
            </a:extLst>
          </p:cNvPr>
          <p:cNvPicPr/>
          <p:nvPr/>
        </p:nvPicPr>
        <p:blipFill rotWithShape="1">
          <a:blip r:embed="rId3">
            <a:extLst>
              <a:ext uri="{28A0092B-C50C-407E-A947-70E740481C1C}">
                <a14:useLocalDpi xmlns:a14="http://schemas.microsoft.com/office/drawing/2010/main" val="0"/>
              </a:ext>
            </a:extLst>
          </a:blip>
          <a:srcRect l="1410" t="9516" b="7144"/>
          <a:stretch/>
        </p:blipFill>
        <p:spPr bwMode="auto">
          <a:xfrm>
            <a:off x="8338710" y="985165"/>
            <a:ext cx="3643266" cy="2069896"/>
          </a:xfrm>
          <a:prstGeom prst="rect">
            <a:avLst/>
          </a:prstGeom>
          <a:noFill/>
          <a:ln>
            <a:solidFill>
              <a:srgbClr val="92D050"/>
            </a:solidFill>
          </a:ln>
        </p:spPr>
      </p:pic>
      <p:sp>
        <p:nvSpPr>
          <p:cNvPr id="3" name="文字方塊 2">
            <a:extLst>
              <a:ext uri="{FF2B5EF4-FFF2-40B4-BE49-F238E27FC236}">
                <a16:creationId xmlns:a16="http://schemas.microsoft.com/office/drawing/2014/main" id="{161E478A-66B1-439F-98FC-0AB954972A5B}"/>
              </a:ext>
            </a:extLst>
          </p:cNvPr>
          <p:cNvSpPr txBox="1"/>
          <p:nvPr/>
        </p:nvSpPr>
        <p:spPr>
          <a:xfrm>
            <a:off x="8338710" y="3487769"/>
            <a:ext cx="3513667" cy="646331"/>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此處假設某風扇在低階段備選用了，後續的高階段會繼續沿用</a:t>
            </a:r>
          </a:p>
        </p:txBody>
      </p:sp>
      <p:pic>
        <p:nvPicPr>
          <p:cNvPr id="7" name="圖片 6" descr="DSC06619">
            <a:extLst>
              <a:ext uri="{FF2B5EF4-FFF2-40B4-BE49-F238E27FC236}">
                <a16:creationId xmlns:a16="http://schemas.microsoft.com/office/drawing/2014/main" id="{DE272A9F-2628-47F2-AFE5-A943FB1BF7BF}"/>
              </a:ext>
            </a:extLst>
          </p:cNvPr>
          <p:cNvPicPr/>
          <p:nvPr/>
        </p:nvPicPr>
        <p:blipFill rotWithShape="1">
          <a:blip r:embed="rId4">
            <a:extLst>
              <a:ext uri="{28A0092B-C50C-407E-A947-70E740481C1C}">
                <a14:useLocalDpi xmlns:a14="http://schemas.microsoft.com/office/drawing/2010/main" val="0"/>
              </a:ext>
            </a:extLst>
          </a:blip>
          <a:srcRect b="5639"/>
          <a:stretch/>
        </p:blipFill>
        <p:spPr bwMode="auto">
          <a:xfrm>
            <a:off x="8338710" y="4566808"/>
            <a:ext cx="3643266" cy="1557946"/>
          </a:xfrm>
          <a:prstGeom prst="rect">
            <a:avLst/>
          </a:prstGeom>
          <a:noFill/>
          <a:ln>
            <a:noFill/>
          </a:ln>
        </p:spPr>
      </p:pic>
    </p:spTree>
    <p:extLst>
      <p:ext uri="{BB962C8B-B14F-4D97-AF65-F5344CB8AC3E}">
        <p14:creationId xmlns:p14="http://schemas.microsoft.com/office/powerpoint/2010/main" val="13356109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AAEA2CBC-1129-4B00-8DCE-F05473E6F69A}"/>
              </a:ext>
            </a:extLst>
          </p:cNvPr>
          <p:cNvGraphicFramePr>
            <a:graphicFrameLocks noGrp="1"/>
          </p:cNvGraphicFramePr>
          <p:nvPr>
            <p:extLst>
              <p:ext uri="{D42A27DB-BD31-4B8C-83A1-F6EECF244321}">
                <p14:modId xmlns:p14="http://schemas.microsoft.com/office/powerpoint/2010/main" val="1633275430"/>
              </p:ext>
            </p:extLst>
          </p:nvPr>
        </p:nvGraphicFramePr>
        <p:xfrm>
          <a:off x="811161" y="1982184"/>
          <a:ext cx="10569678" cy="4231170"/>
        </p:xfrm>
        <a:graphic>
          <a:graphicData uri="http://schemas.openxmlformats.org/drawingml/2006/table">
            <a:tbl>
              <a:tblPr firstRow="1" bandRow="1">
                <a:tableStyleId>{5C22544A-7EE6-4342-B048-85BDC9FD1C3A}</a:tableStyleId>
              </a:tblPr>
              <a:tblGrid>
                <a:gridCol w="2265403">
                  <a:extLst>
                    <a:ext uri="{9D8B030D-6E8A-4147-A177-3AD203B41FA5}">
                      <a16:colId xmlns:a16="http://schemas.microsoft.com/office/drawing/2014/main" val="409259653"/>
                    </a:ext>
                  </a:extLst>
                </a:gridCol>
                <a:gridCol w="1660855">
                  <a:extLst>
                    <a:ext uri="{9D8B030D-6E8A-4147-A177-3AD203B41FA5}">
                      <a16:colId xmlns:a16="http://schemas.microsoft.com/office/drawing/2014/main" val="1447806162"/>
                    </a:ext>
                  </a:extLst>
                </a:gridCol>
                <a:gridCol w="1660855">
                  <a:extLst>
                    <a:ext uri="{9D8B030D-6E8A-4147-A177-3AD203B41FA5}">
                      <a16:colId xmlns:a16="http://schemas.microsoft.com/office/drawing/2014/main" val="3341345561"/>
                    </a:ext>
                  </a:extLst>
                </a:gridCol>
                <a:gridCol w="1660855">
                  <a:extLst>
                    <a:ext uri="{9D8B030D-6E8A-4147-A177-3AD203B41FA5}">
                      <a16:colId xmlns:a16="http://schemas.microsoft.com/office/drawing/2014/main" val="2116070614"/>
                    </a:ext>
                  </a:extLst>
                </a:gridCol>
                <a:gridCol w="1660855">
                  <a:extLst>
                    <a:ext uri="{9D8B030D-6E8A-4147-A177-3AD203B41FA5}">
                      <a16:colId xmlns:a16="http://schemas.microsoft.com/office/drawing/2014/main" val="724907648"/>
                    </a:ext>
                  </a:extLst>
                </a:gridCol>
                <a:gridCol w="1660855">
                  <a:extLst>
                    <a:ext uri="{9D8B030D-6E8A-4147-A177-3AD203B41FA5}">
                      <a16:colId xmlns:a16="http://schemas.microsoft.com/office/drawing/2014/main" val="3720923490"/>
                    </a:ext>
                  </a:extLst>
                </a:gridCol>
              </a:tblGrid>
              <a:tr h="1132326">
                <a:tc>
                  <a:txBody>
                    <a:bodyPr/>
                    <a:lstStyle/>
                    <a:p>
                      <a:r>
                        <a:rPr lang="en-US" altLang="zh-TW" sz="3200" dirty="0"/>
                        <a:t>Thermostat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3200" dirty="0"/>
                        <a:t>Setpoint, </a:t>
                      </a:r>
                      <a:r>
                        <a:rPr lang="en-US" altLang="zh-TW" sz="3200" baseline="30000" dirty="0" err="1"/>
                        <a:t>o</a:t>
                      </a:r>
                      <a:r>
                        <a:rPr lang="en-US" altLang="zh-TW" sz="3200" dirty="0" err="1"/>
                        <a:t>C</a:t>
                      </a:r>
                      <a:endParaRPr lang="zh-TW" altLang="en-US" sz="3200" dirty="0"/>
                    </a:p>
                  </a:txBody>
                  <a:tcPr anchor="ctr"/>
                </a:tc>
                <a:tc gridSpan="5">
                  <a:txBody>
                    <a:bodyPr/>
                    <a:lstStyle/>
                    <a:p>
                      <a:pPr algn="ctr"/>
                      <a:r>
                        <a:rPr lang="en-US" altLang="zh-TW" sz="3200" dirty="0"/>
                        <a:t>Ventilation Rate, m</a:t>
                      </a:r>
                      <a:r>
                        <a:rPr lang="en-US" altLang="zh-TW" sz="3200" baseline="30000" dirty="0"/>
                        <a:t>3</a:t>
                      </a:r>
                      <a:r>
                        <a:rPr lang="en-US" altLang="zh-TW" sz="3200" dirty="0"/>
                        <a:t>/s</a:t>
                      </a:r>
                      <a:endParaRPr lang="zh-TW" altLang="en-US" sz="3200" dirty="0"/>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983253345"/>
                  </a:ext>
                </a:extLst>
              </a:tr>
              <a:tr h="592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600" i="1" dirty="0" err="1"/>
                        <a:t>t</a:t>
                      </a:r>
                      <a:r>
                        <a:rPr lang="en-US" altLang="zh-TW" sz="3600" i="1" baseline="-25000" dirty="0" err="1"/>
                        <a:t>i</a:t>
                      </a:r>
                      <a:endParaRPr lang="zh-TW" altLang="en-US" sz="3200" i="1" baseline="-250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3200" dirty="0"/>
                        <a:t>2.85</a:t>
                      </a:r>
                      <a:endParaRPr lang="zh-TW" altLang="en-US" sz="32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3200" dirty="0"/>
                        <a:t>3.99</a:t>
                      </a:r>
                      <a:endParaRPr lang="zh-TW" altLang="en-US" sz="32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3200" dirty="0"/>
                        <a:t>5.35</a:t>
                      </a:r>
                      <a:endParaRPr lang="zh-TW" altLang="en-US" sz="32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3200" dirty="0"/>
                        <a:t>9.35</a:t>
                      </a:r>
                      <a:endParaRPr lang="zh-TW" altLang="en-US" sz="3200" dirty="0"/>
                    </a:p>
                  </a:txBody>
                  <a:tcPr>
                    <a:lnB w="12700" cap="flat" cmpd="sng" algn="ctr">
                      <a:solidFill>
                        <a:schemeClr val="tx1"/>
                      </a:solidFill>
                      <a:prstDash val="solid"/>
                      <a:round/>
                      <a:headEnd type="none" w="med" len="med"/>
                      <a:tailEnd type="none" w="med" len="med"/>
                    </a:lnB>
                  </a:tcPr>
                </a:tc>
                <a:tc>
                  <a:txBody>
                    <a:bodyPr/>
                    <a:lstStyle/>
                    <a:p>
                      <a:pPr algn="ctr"/>
                      <a:r>
                        <a:rPr lang="en-US" altLang="zh-TW" sz="3200" dirty="0"/>
                        <a:t>21.21</a:t>
                      </a:r>
                      <a:endParaRPr lang="zh-TW" altLang="en-US" sz="3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187173"/>
                  </a:ext>
                </a:extLst>
              </a:tr>
              <a:tr h="614691">
                <a:tc>
                  <a:txBody>
                    <a:bodyPr/>
                    <a:lstStyle/>
                    <a:p>
                      <a:pPr algn="ctr"/>
                      <a:r>
                        <a:rPr lang="en-US" altLang="zh-TW" sz="3200" dirty="0"/>
                        <a:t>9</a:t>
                      </a:r>
                      <a:endParaRPr lang="zh-TW" altLang="en-US" sz="32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3200" dirty="0"/>
                        <a:t>-27.46</a:t>
                      </a:r>
                      <a:endParaRPr lang="zh-TW" altLang="en-US" sz="3200" dirty="0"/>
                    </a:p>
                  </a:txBody>
                  <a:tcPr>
                    <a:lnT w="12700" cap="flat" cmpd="sng" algn="ctr">
                      <a:solidFill>
                        <a:schemeClr val="tx1"/>
                      </a:solidFill>
                      <a:prstDash val="solid"/>
                      <a:round/>
                      <a:headEnd type="none" w="med" len="med"/>
                      <a:tailEnd type="none" w="med" len="med"/>
                    </a:lnT>
                  </a:tcPr>
                </a:tc>
                <a:tc>
                  <a:txBody>
                    <a:bodyPr/>
                    <a:lstStyle/>
                    <a:p>
                      <a:pPr algn="ctr"/>
                      <a:r>
                        <a:rPr lang="en-US" altLang="zh-TW" sz="3200" dirty="0"/>
                        <a:t>-18.93</a:t>
                      </a:r>
                      <a:endParaRPr lang="zh-TW" altLang="en-US" sz="32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3200" dirty="0"/>
                    </a:p>
                  </a:txBody>
                  <a:tcPr>
                    <a:lnT w="12700" cap="flat" cmpd="sng" algn="ctr">
                      <a:solidFill>
                        <a:schemeClr val="tx1"/>
                      </a:solidFill>
                      <a:prstDash val="solid"/>
                      <a:round/>
                      <a:headEnd type="none" w="med" len="med"/>
                      <a:tailEnd type="none" w="med" len="med"/>
                    </a:lnT>
                  </a:tcPr>
                </a:tc>
                <a:tc>
                  <a:txBody>
                    <a:bodyPr/>
                    <a:lstStyle/>
                    <a:p>
                      <a:pPr algn="ctr"/>
                      <a:endParaRPr lang="zh-TW" altLang="en-US" sz="3200"/>
                    </a:p>
                  </a:txBody>
                  <a:tcPr>
                    <a:lnT w="12700" cap="flat" cmpd="sng" algn="ctr">
                      <a:solidFill>
                        <a:schemeClr val="tx1"/>
                      </a:solidFill>
                      <a:prstDash val="solid"/>
                      <a:round/>
                      <a:headEnd type="none" w="med" len="med"/>
                      <a:tailEnd type="none" w="med" len="med"/>
                    </a:lnT>
                  </a:tcPr>
                </a:tc>
                <a:tc>
                  <a:txBody>
                    <a:bodyPr/>
                    <a:lstStyle/>
                    <a:p>
                      <a:pPr algn="ctr"/>
                      <a:endParaRPr lang="zh-TW" altLang="en-US" sz="3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3364882"/>
                  </a:ext>
                </a:extLst>
              </a:tr>
              <a:tr h="614691">
                <a:tc>
                  <a:txBody>
                    <a:bodyPr/>
                    <a:lstStyle/>
                    <a:p>
                      <a:pPr algn="ctr"/>
                      <a:r>
                        <a:rPr lang="en-US" altLang="zh-TW" sz="3200" dirty="0"/>
                        <a:t>13</a:t>
                      </a:r>
                      <a:endParaRPr lang="zh-TW" altLang="en-US" sz="3200" dirty="0"/>
                    </a:p>
                  </a:txBody>
                  <a:tcPr/>
                </a:tc>
                <a:tc>
                  <a:txBody>
                    <a:bodyPr/>
                    <a:lstStyle/>
                    <a:p>
                      <a:pPr algn="ctr"/>
                      <a:endParaRPr lang="zh-TW" altLang="en-US" sz="3200" dirty="0"/>
                    </a:p>
                  </a:txBody>
                  <a:tcPr/>
                </a:tc>
                <a:tc>
                  <a:txBody>
                    <a:bodyPr/>
                    <a:lstStyle/>
                    <a:p>
                      <a:pPr algn="ctr"/>
                      <a:r>
                        <a:rPr lang="en-US" altLang="zh-TW" sz="3200" dirty="0"/>
                        <a:t>-12.19</a:t>
                      </a:r>
                      <a:endParaRPr lang="zh-TW" altLang="en-US" sz="3200" dirty="0"/>
                    </a:p>
                  </a:txBody>
                  <a:tcPr/>
                </a:tc>
                <a:tc>
                  <a:txBody>
                    <a:bodyPr/>
                    <a:lstStyle/>
                    <a:p>
                      <a:pPr algn="ctr"/>
                      <a:r>
                        <a:rPr lang="en-US" altLang="zh-TW" sz="3200" dirty="0"/>
                        <a:t>-6.69</a:t>
                      </a:r>
                      <a:endParaRPr lang="zh-TW" altLang="en-US" sz="3200" dirty="0"/>
                    </a:p>
                  </a:txBody>
                  <a:tcPr/>
                </a:tc>
                <a:tc>
                  <a:txBody>
                    <a:bodyPr/>
                    <a:lstStyle/>
                    <a:p>
                      <a:pPr algn="ctr"/>
                      <a:endParaRPr lang="zh-TW" altLang="en-US" sz="3200"/>
                    </a:p>
                  </a:txBody>
                  <a:tcPr/>
                </a:tc>
                <a:tc>
                  <a:txBody>
                    <a:bodyPr/>
                    <a:lstStyle/>
                    <a:p>
                      <a:pPr algn="ctr"/>
                      <a:endParaRPr lang="zh-TW" altLang="en-US" sz="3200" dirty="0"/>
                    </a:p>
                  </a:txBody>
                  <a:tcPr/>
                </a:tc>
                <a:extLst>
                  <a:ext uri="{0D108BD9-81ED-4DB2-BD59-A6C34878D82A}">
                    <a16:rowId xmlns:a16="http://schemas.microsoft.com/office/drawing/2014/main" val="3005645149"/>
                  </a:ext>
                </a:extLst>
              </a:tr>
              <a:tr h="614691">
                <a:tc>
                  <a:txBody>
                    <a:bodyPr/>
                    <a:lstStyle/>
                    <a:p>
                      <a:pPr algn="ctr"/>
                      <a:r>
                        <a:rPr lang="en-US" altLang="zh-TW" sz="3200" dirty="0"/>
                        <a:t>17</a:t>
                      </a:r>
                      <a:endParaRPr lang="zh-TW" altLang="en-US" sz="3200" dirty="0"/>
                    </a:p>
                  </a:txBody>
                  <a:tcPr/>
                </a:tc>
                <a:tc>
                  <a:txBody>
                    <a:bodyPr/>
                    <a:lstStyle/>
                    <a:p>
                      <a:pPr algn="ctr"/>
                      <a:endParaRPr lang="zh-TW" altLang="en-US" sz="3200" dirty="0"/>
                    </a:p>
                  </a:txBody>
                  <a:tcPr/>
                </a:tc>
                <a:tc>
                  <a:txBody>
                    <a:bodyPr/>
                    <a:lstStyle/>
                    <a:p>
                      <a:pPr algn="ctr"/>
                      <a:endParaRPr lang="zh-TW" altLang="en-US" sz="3200" dirty="0"/>
                    </a:p>
                  </a:txBody>
                  <a:tcPr/>
                </a:tc>
                <a:tc>
                  <a:txBody>
                    <a:bodyPr/>
                    <a:lstStyle/>
                    <a:p>
                      <a:pPr algn="ctr"/>
                      <a:r>
                        <a:rPr lang="en-US" altLang="zh-TW" sz="3200" dirty="0"/>
                        <a:t>-0.34</a:t>
                      </a:r>
                      <a:endParaRPr lang="zh-TW" altLang="en-US" sz="3200" dirty="0"/>
                    </a:p>
                  </a:txBody>
                  <a:tcPr/>
                </a:tc>
                <a:tc>
                  <a:txBody>
                    <a:bodyPr/>
                    <a:lstStyle/>
                    <a:p>
                      <a:pPr algn="ctr"/>
                      <a:r>
                        <a:rPr lang="en-US" altLang="zh-TW" sz="3200" dirty="0"/>
                        <a:t>6.44</a:t>
                      </a:r>
                      <a:endParaRPr lang="zh-TW" altLang="en-US" sz="3200" dirty="0"/>
                    </a:p>
                  </a:txBody>
                  <a:tcPr/>
                </a:tc>
                <a:tc>
                  <a:txBody>
                    <a:bodyPr/>
                    <a:lstStyle/>
                    <a:p>
                      <a:pPr algn="ctr"/>
                      <a:endParaRPr lang="zh-TW" altLang="en-US" sz="3200" dirty="0"/>
                    </a:p>
                  </a:txBody>
                  <a:tcPr/>
                </a:tc>
                <a:extLst>
                  <a:ext uri="{0D108BD9-81ED-4DB2-BD59-A6C34878D82A}">
                    <a16:rowId xmlns:a16="http://schemas.microsoft.com/office/drawing/2014/main" val="19796072"/>
                  </a:ext>
                </a:extLst>
              </a:tr>
              <a:tr h="614691">
                <a:tc>
                  <a:txBody>
                    <a:bodyPr/>
                    <a:lstStyle/>
                    <a:p>
                      <a:pPr algn="ctr"/>
                      <a:r>
                        <a:rPr lang="en-US" altLang="zh-TW" sz="3200" dirty="0"/>
                        <a:t>21</a:t>
                      </a:r>
                      <a:endParaRPr lang="zh-TW" altLang="en-US" sz="3200" dirty="0"/>
                    </a:p>
                  </a:txBody>
                  <a:tcPr/>
                </a:tc>
                <a:tc>
                  <a:txBody>
                    <a:bodyPr/>
                    <a:lstStyle/>
                    <a:p>
                      <a:pPr algn="ctr"/>
                      <a:endParaRPr lang="zh-TW" altLang="en-US" sz="3200" dirty="0"/>
                    </a:p>
                  </a:txBody>
                  <a:tcPr/>
                </a:tc>
                <a:tc>
                  <a:txBody>
                    <a:bodyPr/>
                    <a:lstStyle/>
                    <a:p>
                      <a:pPr algn="ctr"/>
                      <a:endParaRPr lang="zh-TW" altLang="en-US" sz="3200" dirty="0"/>
                    </a:p>
                  </a:txBody>
                  <a:tcPr/>
                </a:tc>
                <a:tc>
                  <a:txBody>
                    <a:bodyPr/>
                    <a:lstStyle/>
                    <a:p>
                      <a:pPr algn="ctr"/>
                      <a:endParaRPr lang="zh-TW" altLang="en-US" sz="3200"/>
                    </a:p>
                  </a:txBody>
                  <a:tcPr/>
                </a:tc>
                <a:tc>
                  <a:txBody>
                    <a:bodyPr/>
                    <a:lstStyle/>
                    <a:p>
                      <a:pPr algn="ctr"/>
                      <a:r>
                        <a:rPr lang="en-US" altLang="zh-TW" sz="3200" dirty="0"/>
                        <a:t>12.00</a:t>
                      </a:r>
                      <a:endParaRPr lang="zh-TW" altLang="en-US" sz="3200" dirty="0"/>
                    </a:p>
                  </a:txBody>
                  <a:tcPr/>
                </a:tc>
                <a:tc>
                  <a:txBody>
                    <a:bodyPr/>
                    <a:lstStyle/>
                    <a:p>
                      <a:pPr algn="ctr"/>
                      <a:r>
                        <a:rPr lang="en-US" altLang="zh-TW" sz="3200" dirty="0"/>
                        <a:t>16.83</a:t>
                      </a:r>
                      <a:endParaRPr lang="zh-TW" altLang="en-US" sz="3200" dirty="0"/>
                    </a:p>
                  </a:txBody>
                  <a:tcPr/>
                </a:tc>
                <a:extLst>
                  <a:ext uri="{0D108BD9-81ED-4DB2-BD59-A6C34878D82A}">
                    <a16:rowId xmlns:a16="http://schemas.microsoft.com/office/drawing/2014/main" val="60874028"/>
                  </a:ext>
                </a:extLst>
              </a:tr>
            </a:tbl>
          </a:graphicData>
        </a:graphic>
      </p:graphicFrame>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BEDC522C-7F3E-4809-A00B-C43263451540}"/>
                  </a:ext>
                </a:extLst>
              </p:cNvPr>
              <p:cNvSpPr txBox="1"/>
              <p:nvPr/>
            </p:nvSpPr>
            <p:spPr>
              <a:xfrm>
                <a:off x="2408905" y="546324"/>
                <a:ext cx="6931742" cy="101790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𝑡</m:t>
                          </m:r>
                        </m:e>
                        <m:sub>
                          <m:r>
                            <a:rPr lang="en-US" altLang="zh-TW" sz="2800" b="0" i="1" smtClean="0">
                              <a:latin typeface="Cambria Math" panose="02040503050406030204" pitchFamily="18" charset="0"/>
                            </a:rPr>
                            <m:t>𝑜</m:t>
                          </m:r>
                        </m:sub>
                      </m:sSub>
                      <m:r>
                        <a:rPr lang="en-US" altLang="zh-TW" sz="2800" b="0" i="1" smtClean="0">
                          <a:latin typeface="Cambria Math" panose="02040503050406030204" pitchFamily="18" charset="0"/>
                        </a:rPr>
                        <m:t>= </m:t>
                      </m:r>
                      <m:f>
                        <m:fPr>
                          <m:ctrlPr>
                            <a:rPr lang="en-US" altLang="zh-TW" sz="2800" b="0" i="1" smtClean="0">
                              <a:latin typeface="Cambria Math" panose="02040503050406030204" pitchFamily="18" charset="0"/>
                            </a:rPr>
                          </m:ctrlPr>
                        </m:fPr>
                        <m:num>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𝑐</m:t>
                          </m:r>
                          <m:sSup>
                            <m:sSupPr>
                              <m:ctrlPr>
                                <a:rPr lang="en-US" altLang="zh-TW" sz="2800" b="0" i="1" smtClean="0">
                                  <a:latin typeface="Cambria Math" panose="02040503050406030204" pitchFamily="18" charset="0"/>
                                </a:rPr>
                              </m:ctrlPr>
                            </m:sSupPr>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𝑡</m:t>
                                  </m:r>
                                </m:e>
                                <m:sub>
                                  <m:r>
                                    <a:rPr lang="en-US" altLang="zh-TW" sz="2800" b="0" i="1" smtClean="0">
                                      <a:latin typeface="Cambria Math" panose="02040503050406030204" pitchFamily="18" charset="0"/>
                                    </a:rPr>
                                    <m:t>𝑖</m:t>
                                  </m:r>
                                </m:sub>
                              </m:sSub>
                            </m:e>
                            <m:sup>
                              <m:r>
                                <a:rPr lang="en-US" altLang="zh-TW" sz="2800" b="0" i="1" smtClean="0">
                                  <a:latin typeface="Cambria Math" panose="02040503050406030204" pitchFamily="18" charset="0"/>
                                </a:rPr>
                                <m:t>2</m:t>
                              </m:r>
                            </m:sup>
                          </m:sSup>
                          <m:r>
                            <a:rPr lang="en-US" altLang="zh-TW" sz="2800" b="0" i="1" smtClean="0">
                              <a:latin typeface="Cambria Math" panose="02040503050406030204" pitchFamily="18" charset="0"/>
                            </a:rPr>
                            <m:t> − </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𝑏</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𝐻𝐿𝐹</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𝑚</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𝐶</m:t>
                                  </m:r>
                                </m:e>
                                <m:sub>
                                  <m:r>
                                    <a:rPr lang="en-US" altLang="zh-TW" sz="2800" b="0" i="1" smtClean="0">
                                      <a:latin typeface="Cambria Math" panose="02040503050406030204" pitchFamily="18" charset="0"/>
                                    </a:rPr>
                                    <m:t>𝑝</m:t>
                                  </m:r>
                                </m:sub>
                              </m:sSub>
                            </m:e>
                          </m:d>
                          <m:r>
                            <a:rPr lang="en-US" altLang="zh-TW" sz="2800" b="0" i="1" smtClean="0">
                              <a:latin typeface="Cambria Math" panose="02040503050406030204" pitchFamily="18" charset="0"/>
                            </a:rPr>
                            <m:t> </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𝑡</m:t>
                              </m:r>
                            </m:e>
                            <m:sub>
                              <m:r>
                                <a:rPr lang="en-US" altLang="zh-TW" sz="2800" b="0" i="1" smtClean="0">
                                  <a:latin typeface="Cambria Math" panose="02040503050406030204" pitchFamily="18" charset="0"/>
                                </a:rPr>
                                <m:t>𝑖</m:t>
                              </m:r>
                            </m:sub>
                          </m:sSub>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𝑎</m:t>
                          </m:r>
                        </m:num>
                        <m:den>
                          <m:r>
                            <a:rPr lang="en-US" altLang="zh-TW" sz="2800" i="1">
                              <a:latin typeface="Cambria Math" panose="02040503050406030204" pitchFamily="18" charset="0"/>
                            </a:rPr>
                            <m:t>𝐻𝐿𝐹</m:t>
                          </m:r>
                          <m:r>
                            <a:rPr lang="en-US" altLang="zh-TW" sz="2800" b="0" i="1" smtClean="0">
                              <a:latin typeface="Cambria Math" panose="02040503050406030204" pitchFamily="18" charset="0"/>
                            </a:rPr>
                            <m:t>+</m:t>
                          </m:r>
                          <m:r>
                            <a:rPr lang="en-US" altLang="zh-TW" sz="2800" i="1">
                              <a:latin typeface="Cambria Math" panose="02040503050406030204" pitchFamily="18" charset="0"/>
                            </a:rPr>
                            <m:t>𝑚</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i="1">
                                  <a:latin typeface="Cambria Math" panose="02040503050406030204" pitchFamily="18" charset="0"/>
                                </a:rPr>
                                <m:t>𝑝</m:t>
                              </m:r>
                            </m:sub>
                          </m:sSub>
                        </m:den>
                      </m:f>
                    </m:oMath>
                  </m:oMathPara>
                </a14:m>
                <a:endParaRPr lang="zh-TW" altLang="en-US" sz="2800" dirty="0"/>
              </a:p>
            </p:txBody>
          </p:sp>
        </mc:Choice>
        <mc:Fallback xmlns="">
          <p:sp>
            <p:nvSpPr>
              <p:cNvPr id="6" name="文字方塊 5">
                <a:extLst>
                  <a:ext uri="{FF2B5EF4-FFF2-40B4-BE49-F238E27FC236}">
                    <a16:creationId xmlns:a16="http://schemas.microsoft.com/office/drawing/2014/main" id="{BEDC522C-7F3E-4809-A00B-C43263451540}"/>
                  </a:ext>
                </a:extLst>
              </p:cNvPr>
              <p:cNvSpPr txBox="1">
                <a:spLocks noRot="1" noChangeAspect="1" noMove="1" noResize="1" noEditPoints="1" noAdjustHandles="1" noChangeArrowheads="1" noChangeShapeType="1" noTextEdit="1"/>
              </p:cNvSpPr>
              <p:nvPr/>
            </p:nvSpPr>
            <p:spPr>
              <a:xfrm>
                <a:off x="2408905" y="546324"/>
                <a:ext cx="6931742" cy="1017907"/>
              </a:xfrm>
              <a:prstGeom prst="rect">
                <a:avLst/>
              </a:prstGeom>
              <a:blipFill>
                <a:blip r:embed="rId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051237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69F791-6D2A-4990-92E5-538C19B41D26}"/>
              </a:ext>
            </a:extLst>
          </p:cNvPr>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Ex. 10-2, 10-3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比較</a:t>
            </a:r>
          </a:p>
        </p:txBody>
      </p:sp>
      <p:sp>
        <p:nvSpPr>
          <p:cNvPr id="3" name="內容版面配置區 2">
            <a:extLst>
              <a:ext uri="{FF2B5EF4-FFF2-40B4-BE49-F238E27FC236}">
                <a16:creationId xmlns:a16="http://schemas.microsoft.com/office/drawing/2014/main" id="{C087B186-254B-4441-B815-05011DA14D3C}"/>
              </a:ext>
            </a:extLst>
          </p:cNvPr>
          <p:cNvSpPr>
            <a:spLocks noGrp="1"/>
          </p:cNvSpPr>
          <p:nvPr>
            <p:ph idx="1"/>
          </p:nvPr>
        </p:nvSpPr>
        <p:spPr>
          <a:xfrm>
            <a:off x="745066" y="1825625"/>
            <a:ext cx="10515600" cy="4351338"/>
          </a:xfrm>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兩例題風量設定值相近，主要差別在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VER</a:t>
            </a: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Ex.10-2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假設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VER = 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Ex.10-3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選用較小風扇組合，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VER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偏低</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可預期後者的電費會增加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$2244.84 $/year ~ $15 /cow/year</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Cost for Ex.10-2 is $8 / cow/year</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descr="DSC06619">
            <a:extLst>
              <a:ext uri="{FF2B5EF4-FFF2-40B4-BE49-F238E27FC236}">
                <a16:creationId xmlns:a16="http://schemas.microsoft.com/office/drawing/2014/main" id="{74CE65ED-37CB-41FC-B6D6-F2C540B66BA0}"/>
              </a:ext>
            </a:extLst>
          </p:cNvPr>
          <p:cNvPicPr/>
          <p:nvPr/>
        </p:nvPicPr>
        <p:blipFill rotWithShape="1">
          <a:blip r:embed="rId2">
            <a:extLst>
              <a:ext uri="{28A0092B-C50C-407E-A947-70E740481C1C}">
                <a14:useLocalDpi xmlns:a14="http://schemas.microsoft.com/office/drawing/2010/main" val="0"/>
              </a:ext>
            </a:extLst>
          </a:blip>
          <a:srcRect b="5639"/>
          <a:stretch/>
        </p:blipFill>
        <p:spPr bwMode="auto">
          <a:xfrm>
            <a:off x="8254044" y="365125"/>
            <a:ext cx="3643266" cy="1557946"/>
          </a:xfrm>
          <a:prstGeom prst="rect">
            <a:avLst/>
          </a:prstGeom>
          <a:noFill/>
          <a:ln>
            <a:noFill/>
          </a:ln>
        </p:spPr>
      </p:pic>
    </p:spTree>
    <p:extLst>
      <p:ext uri="{BB962C8B-B14F-4D97-AF65-F5344CB8AC3E}">
        <p14:creationId xmlns:p14="http://schemas.microsoft.com/office/powerpoint/2010/main" val="102572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B1A339-F98B-4BE6-A729-B8F8814D2C25}"/>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假設風量為等間隔設計</a:t>
            </a:r>
          </a:p>
        </p:txBody>
      </p:sp>
      <p:sp>
        <p:nvSpPr>
          <p:cNvPr id="4" name="投影片編號版面配置區 3">
            <a:extLst>
              <a:ext uri="{FF2B5EF4-FFF2-40B4-BE49-F238E27FC236}">
                <a16:creationId xmlns:a16="http://schemas.microsoft.com/office/drawing/2014/main" id="{16AC013A-FEFF-4450-933B-A52AE063151B}"/>
              </a:ext>
            </a:extLst>
          </p:cNvPr>
          <p:cNvSpPr>
            <a:spLocks noGrp="1"/>
          </p:cNvSpPr>
          <p:nvPr>
            <p:ph type="sldNum" sz="quarter" idx="12"/>
          </p:nvPr>
        </p:nvSpPr>
        <p:spPr/>
        <p:txBody>
          <a:bodyPr/>
          <a:lstStyle/>
          <a:p>
            <a:fld id="{56E39160-AF4C-4A8A-B665-E4E0CB14187D}" type="slidenum">
              <a:rPr lang="zh-TW" altLang="en-US" smtClean="0"/>
              <a:t>18</a:t>
            </a:fld>
            <a:endParaRPr lang="zh-TW" altLang="en-US"/>
          </a:p>
        </p:txBody>
      </p:sp>
      <p:pic>
        <p:nvPicPr>
          <p:cNvPr id="8" name="圖片 7" descr="DSC06621">
            <a:extLst>
              <a:ext uri="{FF2B5EF4-FFF2-40B4-BE49-F238E27FC236}">
                <a16:creationId xmlns:a16="http://schemas.microsoft.com/office/drawing/2014/main" id="{0931B6F0-ECB8-42CA-B8A2-FDA61CC399A2}"/>
              </a:ext>
            </a:extLst>
          </p:cNvPr>
          <p:cNvPicPr/>
          <p:nvPr/>
        </p:nvPicPr>
        <p:blipFill rotWithShape="1">
          <a:blip r:embed="rId2">
            <a:extLst>
              <a:ext uri="{28A0092B-C50C-407E-A947-70E740481C1C}">
                <a14:useLocalDpi xmlns:a14="http://schemas.microsoft.com/office/drawing/2010/main" val="0"/>
              </a:ext>
            </a:extLst>
          </a:blip>
          <a:srcRect l="7095" t="5149" r="2689" b="4088"/>
          <a:stretch/>
        </p:blipFill>
        <p:spPr bwMode="auto">
          <a:xfrm>
            <a:off x="1109134" y="1741488"/>
            <a:ext cx="5113866" cy="4089400"/>
          </a:xfrm>
          <a:prstGeom prst="rect">
            <a:avLst/>
          </a:prstGeom>
          <a:noFill/>
          <a:ln>
            <a:noFill/>
          </a:ln>
        </p:spPr>
      </p:pic>
      <p:pic>
        <p:nvPicPr>
          <p:cNvPr id="6" name="圖片 5" descr="DSC06620">
            <a:extLst>
              <a:ext uri="{FF2B5EF4-FFF2-40B4-BE49-F238E27FC236}">
                <a16:creationId xmlns:a16="http://schemas.microsoft.com/office/drawing/2014/main" id="{6B358F12-2265-4435-A371-8C16531764EF}"/>
              </a:ext>
            </a:extLst>
          </p:cNvPr>
          <p:cNvPicPr/>
          <p:nvPr/>
        </p:nvPicPr>
        <p:blipFill rotWithShape="1">
          <a:blip r:embed="rId3">
            <a:extLst>
              <a:ext uri="{28A0092B-C50C-407E-A947-70E740481C1C}">
                <a14:useLocalDpi xmlns:a14="http://schemas.microsoft.com/office/drawing/2010/main" val="0"/>
              </a:ext>
            </a:extLst>
          </a:blip>
          <a:srcRect t="4675" b="5602"/>
          <a:stretch/>
        </p:blipFill>
        <p:spPr bwMode="auto">
          <a:xfrm>
            <a:off x="7256943" y="1741488"/>
            <a:ext cx="3597324" cy="2381779"/>
          </a:xfrm>
          <a:prstGeom prst="rect">
            <a:avLst/>
          </a:prstGeom>
          <a:noFill/>
          <a:ln>
            <a:solidFill>
              <a:srgbClr val="92D050"/>
            </a:solidFill>
          </a:ln>
        </p:spPr>
      </p:pic>
      <p:sp>
        <p:nvSpPr>
          <p:cNvPr id="7" name="矩形 6">
            <a:extLst>
              <a:ext uri="{FF2B5EF4-FFF2-40B4-BE49-F238E27FC236}">
                <a16:creationId xmlns:a16="http://schemas.microsoft.com/office/drawing/2014/main" id="{00C98A19-D531-43DC-A83D-8C74AD0F7889}"/>
              </a:ext>
            </a:extLst>
          </p:cNvPr>
          <p:cNvSpPr/>
          <p:nvPr/>
        </p:nvSpPr>
        <p:spPr>
          <a:xfrm>
            <a:off x="6972445" y="4548201"/>
            <a:ext cx="4110421"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Cost is $2892.51/year = $19.28 / cow/year</a:t>
            </a:r>
          </a:p>
        </p:txBody>
      </p:sp>
    </p:spTree>
    <p:extLst>
      <p:ext uri="{BB962C8B-B14F-4D97-AF65-F5344CB8AC3E}">
        <p14:creationId xmlns:p14="http://schemas.microsoft.com/office/powerpoint/2010/main" val="11237055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9C4B257-7ACC-44EE-AC82-579039B5D801}"/>
              </a:ext>
            </a:extLst>
          </p:cNvPr>
          <p:cNvSpPr>
            <a:spLocks noGrp="1"/>
          </p:cNvSpPr>
          <p:nvPr>
            <p:ph type="sldNum" sz="quarter" idx="12"/>
          </p:nvPr>
        </p:nvSpPr>
        <p:spPr/>
        <p:txBody>
          <a:bodyPr/>
          <a:lstStyle/>
          <a:p>
            <a:fld id="{56E39160-AF4C-4A8A-B665-E4E0CB14187D}" type="slidenum">
              <a:rPr lang="zh-TW" altLang="en-US" smtClean="0"/>
              <a:t>19</a:t>
            </a:fld>
            <a:endParaRPr lang="zh-TW" altLang="en-US"/>
          </a:p>
        </p:txBody>
      </p:sp>
      <p:sp>
        <p:nvSpPr>
          <p:cNvPr id="5" name="矩形 4">
            <a:extLst>
              <a:ext uri="{FF2B5EF4-FFF2-40B4-BE49-F238E27FC236}">
                <a16:creationId xmlns:a16="http://schemas.microsoft.com/office/drawing/2014/main" id="{C152F2E7-6CFF-43C6-9862-4E83EB79895E}"/>
              </a:ext>
            </a:extLst>
          </p:cNvPr>
          <p:cNvSpPr/>
          <p:nvPr/>
        </p:nvSpPr>
        <p:spPr>
          <a:xfrm>
            <a:off x="232833" y="241166"/>
            <a:ext cx="11188700" cy="954107"/>
          </a:xfrm>
          <a:prstGeom prst="rect">
            <a:avLst/>
          </a:prstGeom>
        </p:spPr>
        <p:txBody>
          <a:bodyPr wrap="square">
            <a:spAutoFit/>
          </a:bodyPr>
          <a:lstStyle/>
          <a:p>
            <a:pPr marL="269875" indent="-269875"/>
            <a:r>
              <a:rPr lang="en-US" altLang="zh-TW" sz="2800" kern="100" dirty="0">
                <a:solidFill>
                  <a:srgbClr val="FF0000"/>
                </a:solidFill>
                <a:latin typeface="標楷體" panose="03000509000000000000" pitchFamily="65" charset="-120"/>
                <a:ea typeface="標楷體" panose="03000509000000000000" pitchFamily="65" charset="-120"/>
              </a:rPr>
              <a:t>Ex.10-4 </a:t>
            </a:r>
            <a:r>
              <a:rPr lang="zh-TW" altLang="en-US" sz="2800" kern="100" dirty="0">
                <a:latin typeface="標楷體" panose="03000509000000000000" pitchFamily="65" charset="-120"/>
                <a:ea typeface="標楷體" panose="03000509000000000000" pitchFamily="65" charset="-120"/>
              </a:rPr>
              <a:t>沿用</a:t>
            </a:r>
            <a:r>
              <a:rPr lang="en-US" altLang="zh-TW" sz="2800" kern="100" dirty="0">
                <a:latin typeface="標楷體" panose="03000509000000000000" pitchFamily="65" charset="-120"/>
                <a:ea typeface="標楷體" panose="03000509000000000000" pitchFamily="65" charset="-120"/>
              </a:rPr>
              <a:t> Ex.10-2</a:t>
            </a:r>
            <a:r>
              <a:rPr lang="zh-TW" altLang="en-US" sz="2800" kern="100" dirty="0">
                <a:latin typeface="標楷體" panose="03000509000000000000" pitchFamily="65" charset="-120"/>
                <a:ea typeface="標楷體" panose="03000509000000000000" pitchFamily="65" charset="-120"/>
              </a:rPr>
              <a:t> 的各項條件</a:t>
            </a:r>
            <a:r>
              <a:rPr lang="zh-TW" altLang="zh-TW" sz="2800" kern="100" dirty="0">
                <a:latin typeface="標楷體" panose="03000509000000000000" pitchFamily="65" charset="-120"/>
                <a:ea typeface="標楷體" panose="03000509000000000000" pitchFamily="65" charset="-120"/>
              </a:rPr>
              <a:t>，請調整各階段的溫度設定值，並討論對通風成本的影響。</a:t>
            </a:r>
          </a:p>
        </p:txBody>
      </p:sp>
      <p:pic>
        <p:nvPicPr>
          <p:cNvPr id="6" name="圖片 5" descr="DSC06622">
            <a:extLst>
              <a:ext uri="{FF2B5EF4-FFF2-40B4-BE49-F238E27FC236}">
                <a16:creationId xmlns:a16="http://schemas.microsoft.com/office/drawing/2014/main" id="{B987B373-1D62-4E7B-94ED-0FDA0239628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37706" y="1553570"/>
            <a:ext cx="5372894" cy="3323562"/>
          </a:xfrm>
          <a:prstGeom prst="rect">
            <a:avLst/>
          </a:prstGeom>
          <a:noFill/>
          <a:ln>
            <a:noFill/>
          </a:ln>
        </p:spPr>
      </p:pic>
      <p:sp>
        <p:nvSpPr>
          <p:cNvPr id="7" name="矩形 6">
            <a:extLst>
              <a:ext uri="{FF2B5EF4-FFF2-40B4-BE49-F238E27FC236}">
                <a16:creationId xmlns:a16="http://schemas.microsoft.com/office/drawing/2014/main" id="{E94B9F9F-5E1F-4961-8AFF-C5B2DF22B2E2}"/>
              </a:ext>
            </a:extLst>
          </p:cNvPr>
          <p:cNvSpPr/>
          <p:nvPr/>
        </p:nvSpPr>
        <p:spPr>
          <a:xfrm>
            <a:off x="336550" y="5156021"/>
            <a:ext cx="11518900" cy="1200329"/>
          </a:xfrm>
          <a:prstGeom prst="rect">
            <a:avLst/>
          </a:prstGeom>
        </p:spPr>
        <p:txBody>
          <a:bodyPr wrap="square">
            <a:spAutoFit/>
          </a:bodyPr>
          <a:lstStyle/>
          <a:p>
            <a:pPr marL="457200" indent="-457200">
              <a:spcAft>
                <a:spcPts val="0"/>
              </a:spcAft>
              <a:buFont typeface="Arial" panose="020B0604020202020204" pitchFamily="34" charset="0"/>
              <a:buChar char="•"/>
            </a:pPr>
            <a:r>
              <a:rPr lang="zh-TW" altLang="zh-TW" sz="2400" kern="100" dirty="0">
                <a:latin typeface="標楷體" panose="03000509000000000000" pitchFamily="65" charset="-120"/>
                <a:ea typeface="標楷體" panose="03000509000000000000" pitchFamily="65" charset="-120"/>
              </a:rPr>
              <a:t>最貴不代表最差，最便宜也不代表最好，還須看該設定條件對動物的影響。</a:t>
            </a:r>
            <a:endParaRPr lang="en-US" altLang="zh-TW" sz="2400" kern="100" dirty="0">
              <a:latin typeface="標楷體" panose="03000509000000000000" pitchFamily="65" charset="-120"/>
              <a:ea typeface="標楷體" panose="03000509000000000000" pitchFamily="65" charset="-120"/>
            </a:endParaRPr>
          </a:p>
          <a:p>
            <a:pPr marL="457200" indent="-457200">
              <a:spcAft>
                <a:spcPts val="0"/>
              </a:spcAft>
              <a:buFont typeface="Arial" panose="020B0604020202020204" pitchFamily="34" charset="0"/>
              <a:buChar char="•"/>
            </a:pPr>
            <a:r>
              <a:rPr lang="zh-TW" altLang="zh-TW" sz="2400" kern="100" dirty="0">
                <a:latin typeface="標楷體" panose="03000509000000000000" pitchFamily="65" charset="-120"/>
                <a:ea typeface="標楷體" panose="03000509000000000000" pitchFamily="65" charset="-120"/>
              </a:rPr>
              <a:t>如果最貴的設定條件能讓動物的產能表現每年增加超過</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400</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US$</a:t>
            </a:r>
            <a:r>
              <a:rPr lang="zh-TW" altLang="zh-TW" sz="2400" kern="100" dirty="0">
                <a:latin typeface="標楷體" panose="03000509000000000000" pitchFamily="65" charset="-120"/>
                <a:ea typeface="標楷體" panose="03000509000000000000" pitchFamily="65" charset="-120"/>
              </a:rPr>
              <a:t>，而電費最大相差 </a:t>
            </a:r>
            <a:r>
              <a:rPr lang="en-US" altLang="zh-TW" sz="2400" kern="100" dirty="0">
                <a:latin typeface="標楷體" panose="03000509000000000000" pitchFamily="65" charset="-120"/>
                <a:ea typeface="標楷體" panose="03000509000000000000" pitchFamily="65" charset="-120"/>
              </a:rPr>
              <a:t>300</a:t>
            </a:r>
            <a:r>
              <a:rPr lang="zh-TW" altLang="en-US" sz="2400" kern="100" dirty="0">
                <a:latin typeface="標楷體" panose="03000509000000000000" pitchFamily="65" charset="-120"/>
                <a:ea typeface="標楷體" panose="03000509000000000000" pitchFamily="65" charset="-120"/>
              </a:rPr>
              <a:t> </a:t>
            </a:r>
            <a:r>
              <a:rPr lang="en-US" altLang="zh-TW" sz="2400" kern="100" dirty="0">
                <a:latin typeface="標楷體" panose="03000509000000000000" pitchFamily="65" charset="-120"/>
                <a:ea typeface="標楷體" panose="03000509000000000000" pitchFamily="65" charset="-120"/>
              </a:rPr>
              <a:t>US$</a:t>
            </a:r>
            <a:r>
              <a:rPr lang="zh-TW" altLang="zh-TW" sz="2400" kern="100" dirty="0">
                <a:latin typeface="標楷體" panose="03000509000000000000" pitchFamily="65" charset="-120"/>
                <a:ea typeface="標楷體" panose="03000509000000000000" pitchFamily="65" charset="-120"/>
              </a:rPr>
              <a:t>，那表示該設定條件還是值得投資。</a:t>
            </a:r>
          </a:p>
        </p:txBody>
      </p:sp>
      <p:sp>
        <p:nvSpPr>
          <p:cNvPr id="2" name="箭號: 向左 1">
            <a:extLst>
              <a:ext uri="{FF2B5EF4-FFF2-40B4-BE49-F238E27FC236}">
                <a16:creationId xmlns:a16="http://schemas.microsoft.com/office/drawing/2014/main" id="{12C73A95-526D-493F-A1C3-EBE896245BD5}"/>
              </a:ext>
            </a:extLst>
          </p:cNvPr>
          <p:cNvSpPr/>
          <p:nvPr/>
        </p:nvSpPr>
        <p:spPr>
          <a:xfrm>
            <a:off x="4741333" y="3352800"/>
            <a:ext cx="1354667" cy="44873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箭號: 向左 7">
            <a:extLst>
              <a:ext uri="{FF2B5EF4-FFF2-40B4-BE49-F238E27FC236}">
                <a16:creationId xmlns:a16="http://schemas.microsoft.com/office/drawing/2014/main" id="{30A63FF3-F833-4F59-9BE4-40B164C7F999}"/>
              </a:ext>
            </a:extLst>
          </p:cNvPr>
          <p:cNvSpPr/>
          <p:nvPr/>
        </p:nvSpPr>
        <p:spPr>
          <a:xfrm>
            <a:off x="4741331" y="4020130"/>
            <a:ext cx="2717801" cy="44873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329728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48B56F7-06E5-4C9D-80DE-2151AF2DAD8B}"/>
              </a:ext>
            </a:extLst>
          </p:cNvPr>
          <p:cNvSpPr>
            <a:spLocks noGrp="1"/>
          </p:cNvSpPr>
          <p:nvPr>
            <p:ph idx="1"/>
          </p:nvPr>
        </p:nvSpPr>
        <p:spPr>
          <a:xfrm>
            <a:off x="838200" y="1526689"/>
            <a:ext cx="10515600" cy="1215421"/>
          </a:xfrm>
        </p:spPr>
        <p:txBody>
          <a:bodyPr>
            <a:normAutofit/>
          </a:bodyPr>
          <a:lstStyle/>
          <a:p>
            <a:pPr marL="0" indent="0">
              <a:lnSpc>
                <a:spcPct val="120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為室內溫度，</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為室外溫度，</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為溫度調節器</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(Thermostat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，又稱恆溫器，包括感測、設定與輸出等三個動作</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為加熱器。</a:t>
            </a:r>
          </a:p>
          <a:p>
            <a:endParaRPr lang="zh-TW" altLang="en-US" dirty="0">
              <a:latin typeface="Times New Roman" panose="02020603050405020304" pitchFamily="18" charset="0"/>
              <a:cs typeface="Times New Roman" panose="02020603050405020304" pitchFamily="18" charset="0"/>
            </a:endParaRPr>
          </a:p>
        </p:txBody>
      </p:sp>
      <p:sp>
        <p:nvSpPr>
          <p:cNvPr id="4" name="標題 1">
            <a:extLst>
              <a:ext uri="{FF2B5EF4-FFF2-40B4-BE49-F238E27FC236}">
                <a16:creationId xmlns:a16="http://schemas.microsoft.com/office/drawing/2014/main" id="{51288C20-CF03-4AA0-B0DC-8B01EBD074CF}"/>
              </a:ext>
            </a:extLst>
          </p:cNvPr>
          <p:cNvSpPr>
            <a:spLocks noGrp="1"/>
          </p:cNvSpPr>
          <p:nvPr>
            <p:ph type="title"/>
          </p:nvPr>
        </p:nvSpPr>
        <p:spPr>
          <a:xfrm>
            <a:off x="444910" y="299479"/>
            <a:ext cx="10515600" cy="970371"/>
          </a:xfrm>
        </p:spPr>
        <p:txBody>
          <a:bodyPr/>
          <a:lstStyle/>
          <a:p>
            <a:r>
              <a:rPr lang="en-US" altLang="zh-TW" dirty="0">
                <a:latin typeface="標楷體" panose="03000509000000000000" pitchFamily="65" charset="-120"/>
                <a:ea typeface="標楷體" panose="03000509000000000000" pitchFamily="65" charset="-120"/>
              </a:rPr>
              <a:t>10.1.</a:t>
            </a:r>
            <a:r>
              <a:rPr lang="zh-TW" altLang="en-US" dirty="0">
                <a:latin typeface="標楷體" panose="03000509000000000000" pitchFamily="65" charset="-120"/>
                <a:ea typeface="標楷體" panose="03000509000000000000" pitchFamily="65" charset="-120"/>
              </a:rPr>
              <a:t>簡介</a:t>
            </a:r>
          </a:p>
        </p:txBody>
      </p:sp>
      <p:grpSp>
        <p:nvGrpSpPr>
          <p:cNvPr id="10" name="群組 9">
            <a:extLst>
              <a:ext uri="{FF2B5EF4-FFF2-40B4-BE49-F238E27FC236}">
                <a16:creationId xmlns:a16="http://schemas.microsoft.com/office/drawing/2014/main" id="{6701A2F8-93BA-4D32-87E6-A8E316A997A8}"/>
              </a:ext>
            </a:extLst>
          </p:cNvPr>
          <p:cNvGrpSpPr/>
          <p:nvPr/>
        </p:nvGrpSpPr>
        <p:grpSpPr>
          <a:xfrm>
            <a:off x="2394867" y="2933303"/>
            <a:ext cx="7197730" cy="3487399"/>
            <a:chOff x="3224464" y="3159207"/>
            <a:chExt cx="5506174" cy="2640931"/>
          </a:xfrm>
        </p:grpSpPr>
        <p:grpSp>
          <p:nvGrpSpPr>
            <p:cNvPr id="8" name="群組 7">
              <a:extLst>
                <a:ext uri="{FF2B5EF4-FFF2-40B4-BE49-F238E27FC236}">
                  <a16:creationId xmlns:a16="http://schemas.microsoft.com/office/drawing/2014/main" id="{EC3E11CF-63CE-44CE-9F66-E214AF199912}"/>
                </a:ext>
              </a:extLst>
            </p:cNvPr>
            <p:cNvGrpSpPr/>
            <p:nvPr/>
          </p:nvGrpSpPr>
          <p:grpSpPr>
            <a:xfrm>
              <a:off x="3224464" y="3159207"/>
              <a:ext cx="5506174" cy="2640931"/>
              <a:chOff x="3309509" y="3423901"/>
              <a:chExt cx="5506174" cy="2640931"/>
            </a:xfrm>
          </p:grpSpPr>
          <p:pic>
            <p:nvPicPr>
              <p:cNvPr id="5" name="圖片 4" descr="10">
                <a:extLst>
                  <a:ext uri="{FF2B5EF4-FFF2-40B4-BE49-F238E27FC236}">
                    <a16:creationId xmlns:a16="http://schemas.microsoft.com/office/drawing/2014/main" id="{60B073F8-8F6C-43DF-83F6-1C86A511B8B6}"/>
                  </a:ext>
                </a:extLst>
              </p:cNvPr>
              <p:cNvPicPr/>
              <p:nvPr/>
            </p:nvPicPr>
            <p:blipFill>
              <a:blip r:embed="rId2">
                <a:extLst>
                  <a:ext uri="{28A0092B-C50C-407E-A947-70E740481C1C}">
                    <a14:useLocalDpi xmlns:a14="http://schemas.microsoft.com/office/drawing/2010/main" val="0"/>
                  </a:ext>
                </a:extLst>
              </a:blip>
              <a:srcRect l="16896" t="5652" r="6781" b="8138"/>
              <a:stretch>
                <a:fillRect/>
              </a:stretch>
            </p:blipFill>
            <p:spPr bwMode="auto">
              <a:xfrm>
                <a:off x="3309509" y="3423901"/>
                <a:ext cx="5299086" cy="2640931"/>
              </a:xfrm>
              <a:prstGeom prst="rect">
                <a:avLst/>
              </a:prstGeom>
              <a:noFill/>
              <a:ln>
                <a:noFill/>
              </a:ln>
            </p:spPr>
          </p:pic>
          <p:sp>
            <p:nvSpPr>
              <p:cNvPr id="6" name="矩形 5">
                <a:extLst>
                  <a:ext uri="{FF2B5EF4-FFF2-40B4-BE49-F238E27FC236}">
                    <a16:creationId xmlns:a16="http://schemas.microsoft.com/office/drawing/2014/main" id="{FC90052F-3629-49CB-B158-F4FE878F3E34}"/>
                  </a:ext>
                </a:extLst>
              </p:cNvPr>
              <p:cNvSpPr/>
              <p:nvPr/>
            </p:nvSpPr>
            <p:spPr>
              <a:xfrm>
                <a:off x="6318039" y="4236939"/>
                <a:ext cx="1107996" cy="369332"/>
              </a:xfrm>
              <a:prstGeom prst="rect">
                <a:avLst/>
              </a:prstGeom>
            </p:spPr>
            <p:txBody>
              <a:bodyPr wrap="none">
                <a:spAutoFit/>
              </a:bodyPr>
              <a:lstStyle/>
              <a:p>
                <a:r>
                  <a:rPr lang="zh-TW" altLang="zh-TW" dirty="0">
                    <a:latin typeface="標楷體" panose="03000509000000000000" pitchFamily="65" charset="-120"/>
                    <a:ea typeface="標楷體" panose="03000509000000000000" pitchFamily="65" charset="-120"/>
                  </a:rPr>
                  <a:t>室內溫度</a:t>
                </a:r>
                <a:endParaRPr lang="zh-TW" altLang="en-US" dirty="0">
                  <a:latin typeface="標楷體" panose="03000509000000000000" pitchFamily="65" charset="-120"/>
                  <a:ea typeface="標楷體" panose="03000509000000000000" pitchFamily="65" charset="-120"/>
                </a:endParaRPr>
              </a:p>
            </p:txBody>
          </p:sp>
          <p:sp>
            <p:nvSpPr>
              <p:cNvPr id="7" name="矩形 6">
                <a:extLst>
                  <a:ext uri="{FF2B5EF4-FFF2-40B4-BE49-F238E27FC236}">
                    <a16:creationId xmlns:a16="http://schemas.microsoft.com/office/drawing/2014/main" id="{720A8BA5-D435-48BF-B66E-32CDE870B35E}"/>
                  </a:ext>
                </a:extLst>
              </p:cNvPr>
              <p:cNvSpPr/>
              <p:nvPr/>
            </p:nvSpPr>
            <p:spPr>
              <a:xfrm>
                <a:off x="7707687" y="4850549"/>
                <a:ext cx="1107996" cy="369332"/>
              </a:xfrm>
              <a:prstGeom prst="rect">
                <a:avLst/>
              </a:prstGeom>
            </p:spPr>
            <p:txBody>
              <a:bodyPr wrap="none">
                <a:spAutoFit/>
              </a:bodyPr>
              <a:lstStyle/>
              <a:p>
                <a:r>
                  <a:rPr lang="zh-TW" altLang="zh-TW" dirty="0">
                    <a:latin typeface="標楷體" panose="03000509000000000000" pitchFamily="65" charset="-120"/>
                    <a:ea typeface="標楷體" panose="03000509000000000000" pitchFamily="65" charset="-120"/>
                  </a:rPr>
                  <a:t>室外溫度</a:t>
                </a:r>
                <a:endParaRPr lang="zh-TW" altLang="en-US" dirty="0">
                  <a:latin typeface="標楷體" panose="03000509000000000000" pitchFamily="65" charset="-120"/>
                  <a:ea typeface="標楷體" panose="03000509000000000000" pitchFamily="65" charset="-120"/>
                </a:endParaRPr>
              </a:p>
            </p:txBody>
          </p:sp>
        </p:grpSp>
        <p:sp>
          <p:nvSpPr>
            <p:cNvPr id="9" name="矩形 8">
              <a:extLst>
                <a:ext uri="{FF2B5EF4-FFF2-40B4-BE49-F238E27FC236}">
                  <a16:creationId xmlns:a16="http://schemas.microsoft.com/office/drawing/2014/main" id="{0B132CB2-4D5B-44DA-9419-FB979F99C620}"/>
                </a:ext>
              </a:extLst>
            </p:cNvPr>
            <p:cNvSpPr/>
            <p:nvPr/>
          </p:nvSpPr>
          <p:spPr>
            <a:xfrm>
              <a:off x="3507549" y="3900055"/>
              <a:ext cx="1338828" cy="369332"/>
            </a:xfrm>
            <a:prstGeom prst="rect">
              <a:avLst/>
            </a:prstGeom>
          </p:spPr>
          <p:txBody>
            <a:bodyPr wrap="none">
              <a:spAutoFit/>
            </a:bodyPr>
            <a:lstStyle/>
            <a:p>
              <a:r>
                <a:rPr lang="zh-TW" altLang="zh-TW" dirty="0">
                  <a:latin typeface="標楷體" panose="03000509000000000000" pitchFamily="65" charset="-120"/>
                  <a:ea typeface="標楷體" panose="03000509000000000000" pitchFamily="65" charset="-120"/>
                </a:rPr>
                <a:t>溫度調節器</a:t>
              </a:r>
              <a:endParaRPr lang="zh-TW" altLang="en-US" dirty="0"/>
            </a:p>
          </p:txBody>
        </p:sp>
      </p:grpSp>
      <p:sp>
        <p:nvSpPr>
          <p:cNvPr id="11" name="投影片編號版面配置區 10">
            <a:extLst>
              <a:ext uri="{FF2B5EF4-FFF2-40B4-BE49-F238E27FC236}">
                <a16:creationId xmlns:a16="http://schemas.microsoft.com/office/drawing/2014/main" id="{6CA556A3-9BDF-4D44-AC30-518EDB01BDAC}"/>
              </a:ext>
            </a:extLst>
          </p:cNvPr>
          <p:cNvSpPr>
            <a:spLocks noGrp="1"/>
          </p:cNvSpPr>
          <p:nvPr>
            <p:ph type="sldNum" sz="quarter" idx="12"/>
          </p:nvPr>
        </p:nvSpPr>
        <p:spPr/>
        <p:txBody>
          <a:bodyPr/>
          <a:lstStyle/>
          <a:p>
            <a:fld id="{56E39160-AF4C-4A8A-B665-E4E0CB14187D}" type="slidenum">
              <a:rPr lang="zh-TW" altLang="en-US" smtClean="0"/>
              <a:t>2</a:t>
            </a:fld>
            <a:endParaRPr lang="zh-TW" altLang="en-US"/>
          </a:p>
        </p:txBody>
      </p:sp>
      <p:sp>
        <p:nvSpPr>
          <p:cNvPr id="2" name="矩形 1">
            <a:extLst>
              <a:ext uri="{FF2B5EF4-FFF2-40B4-BE49-F238E27FC236}">
                <a16:creationId xmlns:a16="http://schemas.microsoft.com/office/drawing/2014/main" id="{D5B0B157-B731-46F5-A747-DA6B1A37F391}"/>
              </a:ext>
            </a:extLst>
          </p:cNvPr>
          <p:cNvSpPr/>
          <p:nvPr/>
        </p:nvSpPr>
        <p:spPr>
          <a:xfrm>
            <a:off x="3882834" y="6308209"/>
            <a:ext cx="3416320" cy="369332"/>
          </a:xfrm>
          <a:prstGeom prst="rect">
            <a:avLst/>
          </a:prstGeom>
        </p:spPr>
        <p:txBody>
          <a:bodyPr wrap="none">
            <a:spAutoFit/>
          </a:bodyPr>
          <a:lstStyle/>
          <a:p>
            <a:r>
              <a:rPr lang="zh-TW" altLang="zh-TW" dirty="0">
                <a:latin typeface="標楷體" panose="03000509000000000000" pitchFamily="65" charset="-120"/>
                <a:ea typeface="標楷體" panose="03000509000000000000" pitchFamily="65" charset="-120"/>
              </a:rPr>
              <a:t>包括加熱與通風的溫度控制系統</a:t>
            </a:r>
            <a:endParaRPr lang="zh-TW" altLang="en-US" dirty="0"/>
          </a:p>
        </p:txBody>
      </p:sp>
    </p:spTree>
    <p:extLst>
      <p:ext uri="{BB962C8B-B14F-4D97-AF65-F5344CB8AC3E}">
        <p14:creationId xmlns:p14="http://schemas.microsoft.com/office/powerpoint/2010/main" val="4025973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18022D-9837-4869-A924-F39301889094}"/>
              </a:ext>
            </a:extLst>
          </p:cNvPr>
          <p:cNvSpPr>
            <a:spLocks noGrp="1"/>
          </p:cNvSpPr>
          <p:nvPr>
            <p:ph type="title"/>
          </p:nvPr>
        </p:nvSpPr>
        <p:spPr>
          <a:xfrm>
            <a:off x="403123" y="365125"/>
            <a:ext cx="11788877" cy="1325563"/>
          </a:xfrm>
        </p:spPr>
        <p:txBody>
          <a:bodyPr>
            <a:normAutofit/>
          </a:bodyPr>
          <a:lstStyle/>
          <a:p>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10-6. Quantifying Environment Control Effectiveness</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BCE0477B-D050-443E-BC55-16BFD2C49543}"/>
              </a:ext>
            </a:extLst>
          </p:cNvPr>
          <p:cNvSpPr>
            <a:spLocks noGrp="1"/>
          </p:cNvSpPr>
          <p:nvPr>
            <p:ph idx="1"/>
          </p:nvPr>
        </p:nvSpPr>
        <p:spPr>
          <a:xfrm>
            <a:off x="403122" y="1778399"/>
            <a:ext cx="11788877" cy="2266553"/>
          </a:xfrm>
        </p:spPr>
        <p:txBody>
          <a:bodyPr>
            <a:normAutofit/>
          </a:bodyPr>
          <a:lstStyle/>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Acceptable Weather Space (AWS)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：透過設備可調入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內的溫、溼度範圍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Production Space (PS)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：動物可維持正常產能的溫、溼度範圍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Climate Space (CS)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：動物可存活的溫、溼度範圍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Environment-Control Effectiveness Index (EEI)</a:t>
            </a:r>
          </a:p>
          <a:p>
            <a:endParaRPr lang="zh-TW" altLang="en-US" b="1" dirty="0"/>
          </a:p>
        </p:txBody>
      </p:sp>
      <p:sp>
        <p:nvSpPr>
          <p:cNvPr id="4" name="投影片編號版面配置區 3">
            <a:extLst>
              <a:ext uri="{FF2B5EF4-FFF2-40B4-BE49-F238E27FC236}">
                <a16:creationId xmlns:a16="http://schemas.microsoft.com/office/drawing/2014/main" id="{34D00CD5-E53C-4CA9-A612-7D652921F206}"/>
              </a:ext>
            </a:extLst>
          </p:cNvPr>
          <p:cNvSpPr>
            <a:spLocks noGrp="1"/>
          </p:cNvSpPr>
          <p:nvPr>
            <p:ph type="sldNum" sz="quarter" idx="12"/>
          </p:nvPr>
        </p:nvSpPr>
        <p:spPr/>
        <p:txBody>
          <a:bodyPr/>
          <a:lstStyle/>
          <a:p>
            <a:fld id="{56E39160-AF4C-4A8A-B665-E4E0CB14187D}" type="slidenum">
              <a:rPr lang="zh-TW" altLang="en-US" smtClean="0"/>
              <a:t>20</a:t>
            </a:fld>
            <a:endParaRPr lang="zh-TW" altLang="en-US"/>
          </a:p>
        </p:txBody>
      </p:sp>
      <p:graphicFrame>
        <p:nvGraphicFramePr>
          <p:cNvPr id="5" name="物件 4">
            <a:extLst>
              <a:ext uri="{FF2B5EF4-FFF2-40B4-BE49-F238E27FC236}">
                <a16:creationId xmlns:a16="http://schemas.microsoft.com/office/drawing/2014/main" id="{2C7C5C1D-5D9A-4423-AEF7-9E190A5E29D3}"/>
              </a:ext>
            </a:extLst>
          </p:cNvPr>
          <p:cNvGraphicFramePr>
            <a:graphicFrameLocks noChangeAspect="1"/>
          </p:cNvGraphicFramePr>
          <p:nvPr>
            <p:extLst>
              <p:ext uri="{D42A27DB-BD31-4B8C-83A1-F6EECF244321}">
                <p14:modId xmlns:p14="http://schemas.microsoft.com/office/powerpoint/2010/main" val="3785100022"/>
              </p:ext>
            </p:extLst>
          </p:nvPr>
        </p:nvGraphicFramePr>
        <p:xfrm>
          <a:off x="2981165" y="4251525"/>
          <a:ext cx="5324635" cy="504031"/>
        </p:xfrm>
        <a:graphic>
          <a:graphicData uri="http://schemas.openxmlformats.org/presentationml/2006/ole">
            <mc:AlternateContent xmlns:mc="http://schemas.openxmlformats.org/markup-compatibility/2006">
              <mc:Choice xmlns:v="urn:schemas-microsoft-com:vml" Requires="v">
                <p:oleObj spid="_x0000_s3192" r:id="rId3" imgW="1981200" imgH="254000" progId="">
                  <p:embed/>
                </p:oleObj>
              </mc:Choice>
              <mc:Fallback>
                <p:oleObj r:id="rId3" imgW="1981200" imgH="254000" progId="">
                  <p:embed/>
                  <p:pic>
                    <p:nvPicPr>
                      <p:cNvPr id="5" name="物件 4">
                        <a:extLst>
                          <a:ext uri="{FF2B5EF4-FFF2-40B4-BE49-F238E27FC236}">
                            <a16:creationId xmlns:a16="http://schemas.microsoft.com/office/drawing/2014/main" id="{2C7C5C1D-5D9A-4423-AEF7-9E190A5E2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165" y="4251525"/>
                        <a:ext cx="5324635" cy="504031"/>
                      </a:xfrm>
                      <a:prstGeom prst="rect">
                        <a:avLst/>
                      </a:prstGeom>
                      <a:noFill/>
                    </p:spPr>
                  </p:pic>
                </p:oleObj>
              </mc:Fallback>
            </mc:AlternateContent>
          </a:graphicData>
        </a:graphic>
      </p:graphicFrame>
      <p:graphicFrame>
        <p:nvGraphicFramePr>
          <p:cNvPr id="6" name="物件 5">
            <a:extLst>
              <a:ext uri="{FF2B5EF4-FFF2-40B4-BE49-F238E27FC236}">
                <a16:creationId xmlns:a16="http://schemas.microsoft.com/office/drawing/2014/main" id="{1C994A54-3CF8-4DD5-844B-5017E62F3EEE}"/>
              </a:ext>
            </a:extLst>
          </p:cNvPr>
          <p:cNvGraphicFramePr>
            <a:graphicFrameLocks noChangeAspect="1"/>
          </p:cNvGraphicFramePr>
          <p:nvPr>
            <p:extLst>
              <p:ext uri="{D42A27DB-BD31-4B8C-83A1-F6EECF244321}">
                <p14:modId xmlns:p14="http://schemas.microsoft.com/office/powerpoint/2010/main" val="1742951363"/>
              </p:ext>
            </p:extLst>
          </p:nvPr>
        </p:nvGraphicFramePr>
        <p:xfrm>
          <a:off x="2981165" y="4607483"/>
          <a:ext cx="2320928" cy="682626"/>
        </p:xfrm>
        <a:graphic>
          <a:graphicData uri="http://schemas.openxmlformats.org/presentationml/2006/ole">
            <mc:AlternateContent xmlns:mc="http://schemas.openxmlformats.org/markup-compatibility/2006">
              <mc:Choice xmlns:v="urn:schemas-microsoft-com:vml" Requires="v">
                <p:oleObj spid="_x0000_s3193" r:id="rId5" imgW="1079032" imgH="317362" progId="">
                  <p:embed/>
                </p:oleObj>
              </mc:Choice>
              <mc:Fallback>
                <p:oleObj r:id="rId5" imgW="1079032" imgH="317362" progId="">
                  <p:embed/>
                  <p:pic>
                    <p:nvPicPr>
                      <p:cNvPr id="6" name="物件 5">
                        <a:extLst>
                          <a:ext uri="{FF2B5EF4-FFF2-40B4-BE49-F238E27FC236}">
                            <a16:creationId xmlns:a16="http://schemas.microsoft.com/office/drawing/2014/main" id="{1C994A54-3CF8-4DD5-844B-5017E62F3E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165" y="4607483"/>
                        <a:ext cx="2320928" cy="682626"/>
                      </a:xfrm>
                      <a:prstGeom prst="rect">
                        <a:avLst/>
                      </a:prstGeom>
                      <a:noFill/>
                    </p:spPr>
                  </p:pic>
                </p:oleObj>
              </mc:Fallback>
            </mc:AlternateContent>
          </a:graphicData>
        </a:graphic>
      </p:graphicFrame>
      <p:sp>
        <p:nvSpPr>
          <p:cNvPr id="11" name="矩形 10">
            <a:extLst>
              <a:ext uri="{FF2B5EF4-FFF2-40B4-BE49-F238E27FC236}">
                <a16:creationId xmlns:a16="http://schemas.microsoft.com/office/drawing/2014/main" id="{FD4BD292-E4DA-4CBE-8134-58B1EEFE1CEE}"/>
              </a:ext>
            </a:extLst>
          </p:cNvPr>
          <p:cNvSpPr/>
          <p:nvPr/>
        </p:nvSpPr>
        <p:spPr>
          <a:xfrm>
            <a:off x="9608041" y="4299706"/>
            <a:ext cx="894540"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…(10-11)</a:t>
            </a:r>
          </a:p>
        </p:txBody>
      </p:sp>
      <p:sp>
        <p:nvSpPr>
          <p:cNvPr id="12" name="矩形 11">
            <a:extLst>
              <a:ext uri="{FF2B5EF4-FFF2-40B4-BE49-F238E27FC236}">
                <a16:creationId xmlns:a16="http://schemas.microsoft.com/office/drawing/2014/main" id="{48489EFD-56C9-4B93-8E49-D2F535E0FFA5}"/>
              </a:ext>
            </a:extLst>
          </p:cNvPr>
          <p:cNvSpPr/>
          <p:nvPr/>
        </p:nvSpPr>
        <p:spPr>
          <a:xfrm>
            <a:off x="9608041" y="4819414"/>
            <a:ext cx="901209"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…(10-12)</a:t>
            </a:r>
          </a:p>
        </p:txBody>
      </p:sp>
      <p:sp>
        <p:nvSpPr>
          <p:cNvPr id="13" name="文字方塊 12">
            <a:extLst>
              <a:ext uri="{FF2B5EF4-FFF2-40B4-BE49-F238E27FC236}">
                <a16:creationId xmlns:a16="http://schemas.microsoft.com/office/drawing/2014/main" id="{DD0FFE43-6D37-4395-BCA7-FE7D4239477F}"/>
              </a:ext>
            </a:extLst>
          </p:cNvPr>
          <p:cNvSpPr txBox="1"/>
          <p:nvPr/>
        </p:nvSpPr>
        <p:spPr>
          <a:xfrm>
            <a:off x="786763" y="5643078"/>
            <a:ext cx="10567037"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由計算所得的 </a:t>
            </a:r>
            <a:r>
              <a:rPr lang="en-US" altLang="zh-TW" sz="2800" dirty="0" err="1">
                <a:latin typeface="Times New Roman" panose="02020603050405020304" pitchFamily="18" charset="0"/>
                <a:ea typeface="標楷體" panose="03000509000000000000" pitchFamily="65" charset="-120"/>
                <a:cs typeface="Times New Roman" panose="02020603050405020304" pitchFamily="18" charset="0"/>
              </a:rPr>
              <a:t>t</a:t>
            </a:r>
            <a:r>
              <a:rPr lang="en-US" altLang="zh-TW" sz="2800" baseline="-25000" dirty="0" err="1">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W</a:t>
            </a:r>
            <a:r>
              <a:rPr lang="en-US" altLang="zh-TW" sz="2800" baseline="-25000" dirty="0">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可找到該溫、溼度在濕氣圖上的狀態點</a:t>
            </a:r>
          </a:p>
        </p:txBody>
      </p:sp>
    </p:spTree>
    <p:extLst>
      <p:ext uri="{BB962C8B-B14F-4D97-AF65-F5344CB8AC3E}">
        <p14:creationId xmlns:p14="http://schemas.microsoft.com/office/powerpoint/2010/main" val="20147638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3580342B-95DC-4BB8-BB59-D842D0BBEF0C}"/>
              </a:ext>
            </a:extLst>
          </p:cNvPr>
          <p:cNvPicPr>
            <a:picLocks noChangeAspect="1"/>
          </p:cNvPicPr>
          <p:nvPr/>
        </p:nvPicPr>
        <p:blipFill rotWithShape="1">
          <a:blip r:embed="rId2"/>
          <a:srcRect l="35987" t="45949" r="36928" b="22223"/>
          <a:stretch/>
        </p:blipFill>
        <p:spPr>
          <a:xfrm>
            <a:off x="6357422" y="3697009"/>
            <a:ext cx="3996285" cy="2841298"/>
          </a:xfrm>
          <a:prstGeom prst="rect">
            <a:avLst/>
          </a:prstGeom>
        </p:spPr>
      </p:pic>
      <p:pic>
        <p:nvPicPr>
          <p:cNvPr id="3" name="圖片 2">
            <a:extLst>
              <a:ext uri="{FF2B5EF4-FFF2-40B4-BE49-F238E27FC236}">
                <a16:creationId xmlns:a16="http://schemas.microsoft.com/office/drawing/2014/main" id="{389C27B7-EAEF-4FC6-8E2C-1AA68FDC1D29}"/>
              </a:ext>
            </a:extLst>
          </p:cNvPr>
          <p:cNvPicPr>
            <a:picLocks noChangeAspect="1"/>
          </p:cNvPicPr>
          <p:nvPr/>
        </p:nvPicPr>
        <p:blipFill rotWithShape="1">
          <a:blip r:embed="rId3"/>
          <a:srcRect l="34269" t="24691" r="38646" b="43307"/>
          <a:stretch/>
        </p:blipFill>
        <p:spPr>
          <a:xfrm>
            <a:off x="3989576" y="277872"/>
            <a:ext cx="3884423" cy="2776827"/>
          </a:xfrm>
          <a:prstGeom prst="rect">
            <a:avLst/>
          </a:prstGeom>
        </p:spPr>
      </p:pic>
      <p:sp>
        <p:nvSpPr>
          <p:cNvPr id="12" name="矩形 11">
            <a:extLst>
              <a:ext uri="{FF2B5EF4-FFF2-40B4-BE49-F238E27FC236}">
                <a16:creationId xmlns:a16="http://schemas.microsoft.com/office/drawing/2014/main" id="{23E6801F-469F-4383-BABB-C29477FF9A8C}"/>
              </a:ext>
            </a:extLst>
          </p:cNvPr>
          <p:cNvSpPr/>
          <p:nvPr/>
        </p:nvSpPr>
        <p:spPr>
          <a:xfrm>
            <a:off x="4326097" y="1205077"/>
            <a:ext cx="1941557" cy="369332"/>
          </a:xfrm>
          <a:prstGeom prst="rect">
            <a:avLst/>
          </a:prstGeom>
        </p:spPr>
        <p:txBody>
          <a:bodyPr wrap="none">
            <a:spAutoFit/>
          </a:bodyPr>
          <a:lstStyle/>
          <a:p>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PS</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：１</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２</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３三區</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矩形 12">
            <a:extLst>
              <a:ext uri="{FF2B5EF4-FFF2-40B4-BE49-F238E27FC236}">
                <a16:creationId xmlns:a16="http://schemas.microsoft.com/office/drawing/2014/main" id="{0CF80B45-FD53-480B-B822-6FCD8AFF04CC}"/>
              </a:ext>
            </a:extLst>
          </p:cNvPr>
          <p:cNvSpPr/>
          <p:nvPr/>
        </p:nvSpPr>
        <p:spPr>
          <a:xfrm>
            <a:off x="6882196" y="4651576"/>
            <a:ext cx="2455288" cy="369332"/>
          </a:xfrm>
          <a:prstGeom prst="rect">
            <a:avLst/>
          </a:prstGeom>
        </p:spPr>
        <p:txBody>
          <a:bodyPr wrap="none">
            <a:spAutoFit/>
          </a:bodyPr>
          <a:lstStyle/>
          <a:p>
            <a:pPr>
              <a:spcAft>
                <a:spcPts val="0"/>
              </a:spcAft>
            </a:pP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AWS</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 1’a, 2’b, 3’</a:t>
            </a:r>
            <a:r>
              <a:rPr lang="zh-TW" altLang="zh-TW" kern="100" dirty="0">
                <a:latin typeface="Times New Roman" panose="02020603050405020304" pitchFamily="18" charset="0"/>
                <a:ea typeface="標楷體" panose="03000509000000000000" pitchFamily="65" charset="-120"/>
                <a:cs typeface="Times New Roman" panose="02020603050405020304" pitchFamily="18" charset="0"/>
              </a:rPr>
              <a:t>五區</a:t>
            </a:r>
          </a:p>
        </p:txBody>
      </p:sp>
      <p:sp>
        <p:nvSpPr>
          <p:cNvPr id="14" name="矩形 13">
            <a:extLst>
              <a:ext uri="{FF2B5EF4-FFF2-40B4-BE49-F238E27FC236}">
                <a16:creationId xmlns:a16="http://schemas.microsoft.com/office/drawing/2014/main" id="{47F16331-5239-418D-8D47-5A4F2E7ACFA0}"/>
              </a:ext>
            </a:extLst>
          </p:cNvPr>
          <p:cNvSpPr/>
          <p:nvPr/>
        </p:nvSpPr>
        <p:spPr>
          <a:xfrm>
            <a:off x="6882196" y="4044621"/>
            <a:ext cx="2649893" cy="369332"/>
          </a:xfrm>
          <a:prstGeom prst="rect">
            <a:avLst/>
          </a:prstGeom>
        </p:spPr>
        <p:txBody>
          <a:bodyPr wrap="none">
            <a:spAutoFit/>
          </a:bodyPr>
          <a:lstStyle/>
          <a:p>
            <a:pPr>
              <a:spcAft>
                <a:spcPts val="0"/>
              </a:spcAft>
            </a:pP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Acceptable Weather Space</a:t>
            </a:r>
            <a:endParaRPr lang="zh-TW" altLang="zh-TW"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a:extLst>
              <a:ext uri="{FF2B5EF4-FFF2-40B4-BE49-F238E27FC236}">
                <a16:creationId xmlns:a16="http://schemas.microsoft.com/office/drawing/2014/main" id="{06D41DC4-61A3-4BE2-954C-410464590F65}"/>
              </a:ext>
            </a:extLst>
          </p:cNvPr>
          <p:cNvSpPr/>
          <p:nvPr/>
        </p:nvSpPr>
        <p:spPr>
          <a:xfrm>
            <a:off x="4326097" y="660843"/>
            <a:ext cx="1806905" cy="369332"/>
          </a:xfrm>
          <a:prstGeom prst="rect">
            <a:avLst/>
          </a:prstGeom>
        </p:spPr>
        <p:txBody>
          <a:bodyPr wrap="none">
            <a:spAutoFit/>
          </a:bodyPr>
          <a:lstStyle/>
          <a:p>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Production Space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a:extLst>
              <a:ext uri="{FF2B5EF4-FFF2-40B4-BE49-F238E27FC236}">
                <a16:creationId xmlns:a16="http://schemas.microsoft.com/office/drawing/2014/main" id="{C19D30F4-091B-4D30-83DB-7D84E4D49DF8}"/>
              </a:ext>
            </a:extLst>
          </p:cNvPr>
          <p:cNvSpPr/>
          <p:nvPr/>
        </p:nvSpPr>
        <p:spPr>
          <a:xfrm>
            <a:off x="1032389" y="3193285"/>
            <a:ext cx="10480878" cy="461665"/>
          </a:xfrm>
          <a:prstGeom prst="rect">
            <a:avLst/>
          </a:prstGeom>
          <a:solidFill>
            <a:schemeClr val="bg1"/>
          </a:solidFill>
        </p:spPr>
        <p:txBody>
          <a:bodyPr wrap="square">
            <a:spAutoFit/>
          </a:bodyPr>
          <a:lstStyle/>
          <a:p>
            <a:pPr algn="ctr">
              <a:spcAft>
                <a:spcPts val="0"/>
              </a:spcAft>
            </a:pPr>
            <a:r>
              <a:rPr lang="en-US" altLang="zh-TW" sz="24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WEI</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落於</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PS</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區間內的累計機率值</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EEI</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落於</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AWS</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區間內的累計機率值</a:t>
            </a:r>
          </a:p>
        </p:txBody>
      </p:sp>
      <p:pic>
        <p:nvPicPr>
          <p:cNvPr id="2" name="圖片 1">
            <a:extLst>
              <a:ext uri="{FF2B5EF4-FFF2-40B4-BE49-F238E27FC236}">
                <a16:creationId xmlns:a16="http://schemas.microsoft.com/office/drawing/2014/main" id="{4DD6ABA1-D0F3-433D-ACF5-04A493C88332}"/>
              </a:ext>
            </a:extLst>
          </p:cNvPr>
          <p:cNvPicPr>
            <a:picLocks noChangeAspect="1"/>
          </p:cNvPicPr>
          <p:nvPr/>
        </p:nvPicPr>
        <p:blipFill rotWithShape="1">
          <a:blip r:embed="rId4"/>
          <a:srcRect l="35837" t="36137" r="37078" b="30371"/>
          <a:stretch/>
        </p:blipFill>
        <p:spPr>
          <a:xfrm>
            <a:off x="202901" y="254947"/>
            <a:ext cx="3881164" cy="2903682"/>
          </a:xfrm>
          <a:prstGeom prst="rect">
            <a:avLst/>
          </a:prstGeom>
        </p:spPr>
      </p:pic>
      <p:pic>
        <p:nvPicPr>
          <p:cNvPr id="4" name="圖片 3">
            <a:extLst>
              <a:ext uri="{FF2B5EF4-FFF2-40B4-BE49-F238E27FC236}">
                <a16:creationId xmlns:a16="http://schemas.microsoft.com/office/drawing/2014/main" id="{A87689B2-2DC8-46D6-A08B-BE3A289EB903}"/>
              </a:ext>
            </a:extLst>
          </p:cNvPr>
          <p:cNvPicPr>
            <a:picLocks noChangeAspect="1"/>
          </p:cNvPicPr>
          <p:nvPr/>
        </p:nvPicPr>
        <p:blipFill rotWithShape="1">
          <a:blip r:embed="rId5"/>
          <a:srcRect l="34343" t="35185" r="38572" b="33087"/>
          <a:stretch/>
        </p:blipFill>
        <p:spPr>
          <a:xfrm>
            <a:off x="7870740" y="400511"/>
            <a:ext cx="3881164" cy="2750715"/>
          </a:xfrm>
          <a:prstGeom prst="rect">
            <a:avLst/>
          </a:prstGeom>
        </p:spPr>
      </p:pic>
      <p:pic>
        <p:nvPicPr>
          <p:cNvPr id="10" name="圖片 9">
            <a:extLst>
              <a:ext uri="{FF2B5EF4-FFF2-40B4-BE49-F238E27FC236}">
                <a16:creationId xmlns:a16="http://schemas.microsoft.com/office/drawing/2014/main" id="{A57A4F7A-8E30-4F25-9864-F50CF9CF61B8}"/>
              </a:ext>
            </a:extLst>
          </p:cNvPr>
          <p:cNvPicPr>
            <a:picLocks noChangeAspect="1"/>
          </p:cNvPicPr>
          <p:nvPr/>
        </p:nvPicPr>
        <p:blipFill rotWithShape="1">
          <a:blip r:embed="rId6"/>
          <a:srcRect l="32326" t="27901" r="40590" b="41969"/>
          <a:stretch/>
        </p:blipFill>
        <p:spPr>
          <a:xfrm>
            <a:off x="1676625" y="3654950"/>
            <a:ext cx="4221538" cy="2841299"/>
          </a:xfrm>
          <a:prstGeom prst="rect">
            <a:avLst/>
          </a:prstGeom>
        </p:spPr>
      </p:pic>
    </p:spTree>
    <p:extLst>
      <p:ext uri="{BB962C8B-B14F-4D97-AF65-F5344CB8AC3E}">
        <p14:creationId xmlns:p14="http://schemas.microsoft.com/office/powerpoint/2010/main" val="15570387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1AB18A8-1142-4355-9840-803FD1295904}"/>
              </a:ext>
            </a:extLst>
          </p:cNvPr>
          <p:cNvSpPr>
            <a:spLocks noGrp="1"/>
          </p:cNvSpPr>
          <p:nvPr>
            <p:ph type="sldNum" sz="quarter" idx="12"/>
          </p:nvPr>
        </p:nvSpPr>
        <p:spPr>
          <a:xfrm>
            <a:off x="8649930" y="6356350"/>
            <a:ext cx="2743200" cy="365125"/>
          </a:xfrm>
        </p:spPr>
        <p:txBody>
          <a:bodyPr/>
          <a:lstStyle/>
          <a:p>
            <a:fld id="{56E39160-AF4C-4A8A-B665-E4E0CB14187D}" type="slidenum">
              <a:rPr lang="zh-TW" altLang="en-US" smtClean="0">
                <a:latin typeface="Times New Roman" panose="02020603050405020304" pitchFamily="18" charset="0"/>
                <a:ea typeface="標楷體" panose="03000509000000000000" pitchFamily="65" charset="-120"/>
                <a:cs typeface="Times New Roman" panose="02020603050405020304" pitchFamily="18" charset="0"/>
              </a:rPr>
              <a:t>22</a:t>
            </a:fld>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標題 1">
            <a:extLst>
              <a:ext uri="{FF2B5EF4-FFF2-40B4-BE49-F238E27FC236}">
                <a16:creationId xmlns:a16="http://schemas.microsoft.com/office/drawing/2014/main" id="{C083E18B-7CE1-4F6F-B0E0-196B43758ADB}"/>
              </a:ext>
            </a:extLst>
          </p:cNvPr>
          <p:cNvSpPr>
            <a:spLocks noGrp="1"/>
          </p:cNvSpPr>
          <p:nvPr>
            <p:ph type="title"/>
          </p:nvPr>
        </p:nvSpPr>
        <p:spPr>
          <a:xfrm>
            <a:off x="158751" y="0"/>
            <a:ext cx="6953250" cy="1325563"/>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10-6.1. Program WEATHER</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a:extLst>
              <a:ext uri="{FF2B5EF4-FFF2-40B4-BE49-F238E27FC236}">
                <a16:creationId xmlns:a16="http://schemas.microsoft.com/office/drawing/2014/main" id="{CD9C3ED7-0867-4A42-94E5-839049D3C0B0}"/>
              </a:ext>
            </a:extLst>
          </p:cNvPr>
          <p:cNvSpPr/>
          <p:nvPr/>
        </p:nvSpPr>
        <p:spPr>
          <a:xfrm>
            <a:off x="540774" y="1077933"/>
            <a:ext cx="11344991" cy="954107"/>
          </a:xfrm>
          <a:prstGeom prst="rect">
            <a:avLst/>
          </a:prstGeom>
        </p:spPr>
        <p:txBody>
          <a:bodyPr wrap="square">
            <a:spAutoFit/>
          </a:bodyPr>
          <a:lstStyle/>
          <a:p>
            <a:pPr indent="306070" algn="ctr">
              <a:spcAft>
                <a:spcPts val="0"/>
              </a:spcAft>
            </a:pP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Weather.dat</a:t>
            </a:r>
            <a:r>
              <a:rPr lang="zh-TW" altLang="en-US" sz="28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內含溫度</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(-30~35</a:t>
            </a:r>
            <a:r>
              <a:rPr lang="en-US" altLang="zh-TW" sz="2800" kern="100" baseline="30000" dirty="0">
                <a:latin typeface="Times New Roman" panose="02020603050405020304" pitchFamily="18" charset="0"/>
                <a:ea typeface="標楷體" panose="03000509000000000000" pitchFamily="65" charset="-120"/>
                <a:cs typeface="Times New Roman" panose="02020603050405020304" pitchFamily="18" charset="0"/>
              </a:rPr>
              <a:t>o</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濕度</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(0~100%)</a:t>
            </a:r>
            <a:b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共 </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66 x 101</a:t>
            </a:r>
            <a:r>
              <a:rPr lang="zh-TW" altLang="zh-TW" sz="2800" kern="100" dirty="0">
                <a:latin typeface="Times New Roman" panose="02020603050405020304" pitchFamily="18" charset="0"/>
                <a:ea typeface="標楷體" panose="03000509000000000000" pitchFamily="65" charset="-120"/>
                <a:cs typeface="Times New Roman" panose="02020603050405020304" pitchFamily="18" charset="0"/>
              </a:rPr>
              <a:t>筆機率數據</a:t>
            </a:r>
          </a:p>
        </p:txBody>
      </p:sp>
      <p:pic>
        <p:nvPicPr>
          <p:cNvPr id="7" name="圖片 6" descr="DSC06629">
            <a:extLst>
              <a:ext uri="{FF2B5EF4-FFF2-40B4-BE49-F238E27FC236}">
                <a16:creationId xmlns:a16="http://schemas.microsoft.com/office/drawing/2014/main" id="{BAA7485D-4069-426A-9C11-191A9234DE60}"/>
              </a:ext>
            </a:extLst>
          </p:cNvPr>
          <p:cNvPicPr/>
          <p:nvPr/>
        </p:nvPicPr>
        <p:blipFill>
          <a:blip r:embed="rId2">
            <a:extLst>
              <a:ext uri="{28A0092B-C50C-407E-A947-70E740481C1C}">
                <a14:useLocalDpi xmlns:a14="http://schemas.microsoft.com/office/drawing/2010/main" val="0"/>
              </a:ext>
            </a:extLst>
          </a:blip>
          <a:srcRect l="15192" r="10298" b="-851"/>
          <a:stretch>
            <a:fillRect/>
          </a:stretch>
        </p:blipFill>
        <p:spPr bwMode="auto">
          <a:xfrm>
            <a:off x="2068588" y="2105025"/>
            <a:ext cx="4928292" cy="4616450"/>
          </a:xfrm>
          <a:prstGeom prst="rect">
            <a:avLst/>
          </a:prstGeom>
          <a:noFill/>
          <a:ln>
            <a:noFill/>
          </a:ln>
        </p:spPr>
      </p:pic>
      <p:sp>
        <p:nvSpPr>
          <p:cNvPr id="2" name="文字方塊 1">
            <a:extLst>
              <a:ext uri="{FF2B5EF4-FFF2-40B4-BE49-F238E27FC236}">
                <a16:creationId xmlns:a16="http://schemas.microsoft.com/office/drawing/2014/main" id="{FA166680-55B5-47FF-B888-6785AE8AE47E}"/>
              </a:ext>
            </a:extLst>
          </p:cNvPr>
          <p:cNvSpPr txBox="1"/>
          <p:nvPr/>
        </p:nvSpPr>
        <p:spPr>
          <a:xfrm>
            <a:off x="7865805" y="4916237"/>
            <a:ext cx="3313472" cy="369332"/>
          </a:xfrm>
          <a:prstGeom prst="rect">
            <a:avLst/>
          </a:prstGeom>
          <a:noFill/>
        </p:spPr>
        <p:txBody>
          <a:bodyPr wrap="square" rtlCol="0">
            <a:spAutoFit/>
          </a:bodyPr>
          <a:lstStyle/>
          <a:p>
            <a:pPr algn="ct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Matlab</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版：</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TaiWeather</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軟體</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a:extLst>
              <a:ext uri="{FF2B5EF4-FFF2-40B4-BE49-F238E27FC236}">
                <a16:creationId xmlns:a16="http://schemas.microsoft.com/office/drawing/2014/main" id="{8DC54A70-2C4A-43B4-B597-5E395E14D71E}"/>
              </a:ext>
            </a:extLst>
          </p:cNvPr>
          <p:cNvSpPr/>
          <p:nvPr/>
        </p:nvSpPr>
        <p:spPr>
          <a:xfrm>
            <a:off x="8276046" y="3057210"/>
            <a:ext cx="2492990"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3"/>
              </a:rPr>
              <a:t>常用與自行開發的軟體</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a:extLst>
              <a:ext uri="{FF2B5EF4-FFF2-40B4-BE49-F238E27FC236}">
                <a16:creationId xmlns:a16="http://schemas.microsoft.com/office/drawing/2014/main" id="{BC35D582-5C7E-4B12-A5EB-95A51F4C0E82}"/>
              </a:ext>
            </a:extLst>
          </p:cNvPr>
          <p:cNvPicPr>
            <a:picLocks noChangeAspect="1"/>
          </p:cNvPicPr>
          <p:nvPr/>
        </p:nvPicPr>
        <p:blipFill rotWithShape="1">
          <a:blip r:embed="rId4"/>
          <a:srcRect l="29194" t="42655" r="35484" b="50000"/>
          <a:stretch/>
        </p:blipFill>
        <p:spPr>
          <a:xfrm>
            <a:off x="7369277" y="4265094"/>
            <a:ext cx="4306528" cy="503693"/>
          </a:xfrm>
          <a:prstGeom prst="rect">
            <a:avLst/>
          </a:prstGeom>
        </p:spPr>
      </p:pic>
      <p:sp>
        <p:nvSpPr>
          <p:cNvPr id="10" name="矩形 9">
            <a:extLst>
              <a:ext uri="{FF2B5EF4-FFF2-40B4-BE49-F238E27FC236}">
                <a16:creationId xmlns:a16="http://schemas.microsoft.com/office/drawing/2014/main" id="{3091AB82-3510-4F33-A0E5-544C839808EB}"/>
              </a:ext>
            </a:extLst>
          </p:cNvPr>
          <p:cNvSpPr/>
          <p:nvPr/>
        </p:nvSpPr>
        <p:spPr>
          <a:xfrm>
            <a:off x="8276046" y="3792655"/>
            <a:ext cx="2492990" cy="338554"/>
          </a:xfrm>
          <a:prstGeom prst="rect">
            <a:avLst/>
          </a:prstGeom>
        </p:spPr>
        <p:txBody>
          <a:bodyPr wrap="square">
            <a:spAutoFit/>
          </a:bodyPr>
          <a:lstStyle/>
          <a:p>
            <a:pPr>
              <a:spcAft>
                <a:spcPts val="0"/>
              </a:spcAft>
            </a:pP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DOS </a:t>
            </a:r>
            <a:r>
              <a:rPr lang="zh-TW" altLang="zh-TW" sz="1600" kern="100" dirty="0">
                <a:latin typeface="Times New Roman" panose="02020603050405020304" pitchFamily="18" charset="0"/>
                <a:ea typeface="標楷體" panose="03000509000000000000" pitchFamily="65" charset="-120"/>
                <a:cs typeface="Times New Roman" panose="02020603050405020304" pitchFamily="18" charset="0"/>
              </a:rPr>
              <a:t>版</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dirty="0" err="1">
                <a:latin typeface="Times New Roman" panose="02020603050405020304" pitchFamily="18" charset="0"/>
                <a:ea typeface="標楷體" panose="03000509000000000000" pitchFamily="65" charset="-120"/>
                <a:cs typeface="Times New Roman" panose="02020603050405020304" pitchFamily="18" charset="0"/>
              </a:rPr>
              <a:t>weaplot</a:t>
            </a:r>
            <a:r>
              <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kern="100" dirty="0">
                <a:latin typeface="Times New Roman" panose="02020603050405020304" pitchFamily="18" charset="0"/>
                <a:ea typeface="標楷體" panose="03000509000000000000" pitchFamily="65" charset="-120"/>
                <a:cs typeface="Times New Roman" panose="02020603050405020304" pitchFamily="18" charset="0"/>
              </a:rPr>
              <a:t>軟體</a:t>
            </a:r>
            <a:endParaRPr lang="en-US" altLang="zh-TW" sz="16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354756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364574-049A-44FE-9535-C3FED1BDE68F}"/>
              </a:ext>
            </a:extLst>
          </p:cNvPr>
          <p:cNvSpPr>
            <a:spLocks noGrp="1"/>
          </p:cNvSpPr>
          <p:nvPr>
            <p:ph type="title"/>
          </p:nvPr>
        </p:nvSpPr>
        <p:spPr>
          <a:xfrm>
            <a:off x="44450" y="136525"/>
            <a:ext cx="11309350" cy="712481"/>
          </a:xfrm>
        </p:spPr>
        <p:txBody>
          <a:bodyPr>
            <a:normAutofit/>
          </a:bodyPr>
          <a:lstStyle/>
          <a:p>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10-6.2. Example use of WEATHER</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5D99F1B7-F2FF-410C-9CA6-1DB6229315C0}"/>
              </a:ext>
            </a:extLst>
          </p:cNvPr>
          <p:cNvSpPr>
            <a:spLocks noGrp="1"/>
          </p:cNvSpPr>
          <p:nvPr>
            <p:ph idx="1"/>
          </p:nvPr>
        </p:nvSpPr>
        <p:spPr>
          <a:xfrm>
            <a:off x="314632" y="973393"/>
            <a:ext cx="11832918" cy="2074607"/>
          </a:xfrm>
        </p:spPr>
        <p:txBody>
          <a:bodyPr>
            <a:normAutofit lnSpcReduction="10000"/>
          </a:bodyPr>
          <a:lstStyle/>
          <a:p>
            <a:pPr marL="0" indent="0">
              <a:buNone/>
            </a:pP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Ex. 10-5 </a:t>
            </a:r>
          </a:p>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如例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所述的乳牛舍位於海拔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300 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的紐約州綺色佳，牛舍飼養</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頭均重為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550 kg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的乳牛，其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UA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FP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值分別為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640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105 W/K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。生產空間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5 ~25</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o</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30~80 % RH</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，五階段風量為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1.16, 1.74, 2.88, 4.24 </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8.96 m</a:t>
            </a:r>
            <a:r>
              <a:rPr lang="en-US" altLang="zh-TW"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，溫度設定值為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8, 12, 16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o</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，請問此設計是否適當？</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(Duty factor &gt;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0.75)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E9B65FA-A44C-4F39-BD1B-547AF6587AC1}"/>
              </a:ext>
            </a:extLst>
          </p:cNvPr>
          <p:cNvSpPr>
            <a:spLocks noGrp="1"/>
          </p:cNvSpPr>
          <p:nvPr>
            <p:ph type="sldNum" sz="quarter" idx="12"/>
          </p:nvPr>
        </p:nvSpPr>
        <p:spPr/>
        <p:txBody>
          <a:bodyPr/>
          <a:lstStyle/>
          <a:p>
            <a:fld id="{56E39160-AF4C-4A8A-B665-E4E0CB14187D}" type="slidenum">
              <a:rPr lang="zh-TW" altLang="en-US" smtClean="0"/>
              <a:t>23</a:t>
            </a:fld>
            <a:endParaRPr lang="zh-TW" altLang="en-US"/>
          </a:p>
        </p:txBody>
      </p:sp>
      <p:pic>
        <p:nvPicPr>
          <p:cNvPr id="7" name="圖片 6">
            <a:extLst>
              <a:ext uri="{FF2B5EF4-FFF2-40B4-BE49-F238E27FC236}">
                <a16:creationId xmlns:a16="http://schemas.microsoft.com/office/drawing/2014/main" id="{63B47047-3AB9-4379-8A6C-52CFD25B155E}"/>
              </a:ext>
            </a:extLst>
          </p:cNvPr>
          <p:cNvPicPr>
            <a:picLocks noChangeAspect="1"/>
          </p:cNvPicPr>
          <p:nvPr/>
        </p:nvPicPr>
        <p:blipFill rotWithShape="1">
          <a:blip r:embed="rId2"/>
          <a:srcRect l="23783" t="18102" r="31401" b="44476"/>
          <a:stretch/>
        </p:blipFill>
        <p:spPr>
          <a:xfrm>
            <a:off x="2407162" y="3048000"/>
            <a:ext cx="7377676" cy="3727245"/>
          </a:xfrm>
          <a:prstGeom prst="rect">
            <a:avLst/>
          </a:prstGeom>
        </p:spPr>
      </p:pic>
      <p:sp>
        <p:nvSpPr>
          <p:cNvPr id="8" name="文字方塊 7">
            <a:extLst>
              <a:ext uri="{FF2B5EF4-FFF2-40B4-BE49-F238E27FC236}">
                <a16:creationId xmlns:a16="http://schemas.microsoft.com/office/drawing/2014/main" id="{92BEDC73-5B8D-4288-B03D-49A838CF47BD}"/>
              </a:ext>
            </a:extLst>
          </p:cNvPr>
          <p:cNvSpPr txBox="1"/>
          <p:nvPr/>
        </p:nvSpPr>
        <p:spPr>
          <a:xfrm>
            <a:off x="7468656" y="3048000"/>
            <a:ext cx="1548342" cy="369332"/>
          </a:xfrm>
          <a:prstGeom prst="rect">
            <a:avLst/>
          </a:prstGeom>
          <a:noFill/>
        </p:spPr>
        <p:txBody>
          <a:bodyPr wrap="squar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EEI</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0.7363</a:t>
            </a:r>
            <a:r>
              <a:rPr lang="zh-TW" altLang="en-US"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8996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16F3CEE2-2A09-401F-ADA6-AF6900121111}"/>
              </a:ext>
            </a:extLst>
          </p:cNvPr>
          <p:cNvGrpSpPr/>
          <p:nvPr/>
        </p:nvGrpSpPr>
        <p:grpSpPr>
          <a:xfrm>
            <a:off x="187715" y="3383118"/>
            <a:ext cx="4054086" cy="3474882"/>
            <a:chOff x="187715" y="3383118"/>
            <a:chExt cx="4054086" cy="3474882"/>
          </a:xfrm>
        </p:grpSpPr>
        <p:pic>
          <p:nvPicPr>
            <p:cNvPr id="4" name="圖片 3">
              <a:extLst>
                <a:ext uri="{FF2B5EF4-FFF2-40B4-BE49-F238E27FC236}">
                  <a16:creationId xmlns:a16="http://schemas.microsoft.com/office/drawing/2014/main" id="{853E937F-AB47-4738-B9F2-46266DB82994}"/>
                </a:ext>
              </a:extLst>
            </p:cNvPr>
            <p:cNvPicPr>
              <a:picLocks noChangeAspect="1"/>
            </p:cNvPicPr>
            <p:nvPr/>
          </p:nvPicPr>
          <p:blipFill rotWithShape="1">
            <a:blip r:embed="rId2"/>
            <a:srcRect l="23783" t="55191" r="45268" b="8148"/>
            <a:stretch/>
          </p:blipFill>
          <p:spPr>
            <a:xfrm>
              <a:off x="330204" y="3383118"/>
              <a:ext cx="3911596" cy="2799190"/>
            </a:xfrm>
            <a:prstGeom prst="rect">
              <a:avLst/>
            </a:prstGeom>
          </p:spPr>
        </p:pic>
        <p:pic>
          <p:nvPicPr>
            <p:cNvPr id="5" name="圖片 4">
              <a:extLst>
                <a:ext uri="{FF2B5EF4-FFF2-40B4-BE49-F238E27FC236}">
                  <a16:creationId xmlns:a16="http://schemas.microsoft.com/office/drawing/2014/main" id="{2BB7B77E-9D32-455A-B043-8619EA0E255F}"/>
                </a:ext>
              </a:extLst>
            </p:cNvPr>
            <p:cNvPicPr>
              <a:picLocks noChangeAspect="1"/>
            </p:cNvPicPr>
            <p:nvPr/>
          </p:nvPicPr>
          <p:blipFill rotWithShape="1">
            <a:blip r:embed="rId3"/>
            <a:srcRect l="22288" t="36543" r="45329" b="54536"/>
            <a:stretch/>
          </p:blipFill>
          <p:spPr>
            <a:xfrm>
              <a:off x="187715" y="6182308"/>
              <a:ext cx="4054086" cy="675692"/>
            </a:xfrm>
            <a:prstGeom prst="rect">
              <a:avLst/>
            </a:prstGeom>
          </p:spPr>
        </p:pic>
      </p:grpSp>
      <p:pic>
        <p:nvPicPr>
          <p:cNvPr id="6" name="圖片 5">
            <a:extLst>
              <a:ext uri="{FF2B5EF4-FFF2-40B4-BE49-F238E27FC236}">
                <a16:creationId xmlns:a16="http://schemas.microsoft.com/office/drawing/2014/main" id="{585C8923-BA5B-4378-A499-CD6AA390BB35}"/>
              </a:ext>
            </a:extLst>
          </p:cNvPr>
          <p:cNvPicPr>
            <a:picLocks noChangeAspect="1"/>
          </p:cNvPicPr>
          <p:nvPr/>
        </p:nvPicPr>
        <p:blipFill rotWithShape="1">
          <a:blip r:embed="rId3"/>
          <a:srcRect l="22288" t="61976" r="23632" b="10369"/>
          <a:stretch/>
        </p:blipFill>
        <p:spPr>
          <a:xfrm>
            <a:off x="5103075" y="525353"/>
            <a:ext cx="6487792" cy="2007274"/>
          </a:xfrm>
          <a:prstGeom prst="rect">
            <a:avLst/>
          </a:prstGeom>
        </p:spPr>
      </p:pic>
      <p:pic>
        <p:nvPicPr>
          <p:cNvPr id="7" name="圖片 6" descr="DSC06630">
            <a:extLst>
              <a:ext uri="{FF2B5EF4-FFF2-40B4-BE49-F238E27FC236}">
                <a16:creationId xmlns:a16="http://schemas.microsoft.com/office/drawing/2014/main" id="{B3C09610-029F-4C1D-89F9-BEBAE9F907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4404" y="126044"/>
            <a:ext cx="4293319" cy="3200401"/>
          </a:xfrm>
          <a:prstGeom prst="rect">
            <a:avLst/>
          </a:prstGeom>
          <a:noFill/>
          <a:ln>
            <a:noFill/>
          </a:ln>
        </p:spPr>
      </p:pic>
      <p:pic>
        <p:nvPicPr>
          <p:cNvPr id="8" name="圖片 7" descr="DSC06631">
            <a:extLst>
              <a:ext uri="{FF2B5EF4-FFF2-40B4-BE49-F238E27FC236}">
                <a16:creationId xmlns:a16="http://schemas.microsoft.com/office/drawing/2014/main" id="{172FF266-AC11-4B0B-BD64-540B4E05AE6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92386" y="3200401"/>
            <a:ext cx="4688410" cy="3565421"/>
          </a:xfrm>
          <a:prstGeom prst="rect">
            <a:avLst/>
          </a:prstGeom>
          <a:noFill/>
          <a:ln>
            <a:noFill/>
          </a:ln>
        </p:spPr>
      </p:pic>
      <p:sp>
        <p:nvSpPr>
          <p:cNvPr id="9" name="文字方塊 8">
            <a:extLst>
              <a:ext uri="{FF2B5EF4-FFF2-40B4-BE49-F238E27FC236}">
                <a16:creationId xmlns:a16="http://schemas.microsoft.com/office/drawing/2014/main" id="{A8386913-27DE-496B-BFFC-E868189FE6DA}"/>
              </a:ext>
            </a:extLst>
          </p:cNvPr>
          <p:cNvSpPr txBox="1"/>
          <p:nvPr/>
        </p:nvSpPr>
        <p:spPr>
          <a:xfrm>
            <a:off x="9874253" y="2775804"/>
            <a:ext cx="1386414" cy="369332"/>
          </a:xfrm>
          <a:prstGeom prst="rect">
            <a:avLst/>
          </a:prstGeom>
          <a:noFill/>
        </p:spPr>
        <p:txBody>
          <a:bodyPr wrap="squar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EEI</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0.771</a:t>
            </a:r>
            <a:r>
              <a:rPr lang="zh-TW" altLang="en-US" dirty="0">
                <a:solidFill>
                  <a:srgbClr val="FF0000"/>
                </a:solidFill>
                <a:latin typeface="Times New Roman" panose="02020603050405020304" pitchFamily="18" charset="0"/>
                <a:cs typeface="Times New Roman" panose="02020603050405020304" pitchFamily="18" charset="0"/>
              </a:rPr>
              <a:t> </a:t>
            </a:r>
          </a:p>
        </p:txBody>
      </p:sp>
      <p:sp>
        <p:nvSpPr>
          <p:cNvPr id="10" name="文字方塊 9">
            <a:extLst>
              <a:ext uri="{FF2B5EF4-FFF2-40B4-BE49-F238E27FC236}">
                <a16:creationId xmlns:a16="http://schemas.microsoft.com/office/drawing/2014/main" id="{55A5DF73-DF4D-40F5-A8E2-2A8275B89D09}"/>
              </a:ext>
            </a:extLst>
          </p:cNvPr>
          <p:cNvSpPr txBox="1"/>
          <p:nvPr/>
        </p:nvSpPr>
        <p:spPr>
          <a:xfrm>
            <a:off x="4657723" y="2847469"/>
            <a:ext cx="1548342" cy="369332"/>
          </a:xfrm>
          <a:prstGeom prst="rect">
            <a:avLst/>
          </a:prstGeom>
          <a:noFill/>
        </p:spPr>
        <p:txBody>
          <a:bodyPr wrap="squar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EEI</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0.7363</a:t>
            </a:r>
            <a:r>
              <a:rPr lang="zh-TW" altLang="en-US"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2419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3DE24BD-3D55-429F-BAD9-D4D738342EDE}"/>
              </a:ext>
            </a:extLst>
          </p:cNvPr>
          <p:cNvPicPr>
            <a:picLocks noChangeAspect="1"/>
          </p:cNvPicPr>
          <p:nvPr/>
        </p:nvPicPr>
        <p:blipFill rotWithShape="1">
          <a:blip r:embed="rId2"/>
          <a:srcRect l="25645" t="18065" r="30968" b="14265"/>
          <a:stretch/>
        </p:blipFill>
        <p:spPr>
          <a:xfrm>
            <a:off x="2556387" y="98324"/>
            <a:ext cx="7833485" cy="6872500"/>
          </a:xfrm>
          <a:prstGeom prst="rect">
            <a:avLst/>
          </a:prstGeom>
        </p:spPr>
      </p:pic>
      <p:sp>
        <p:nvSpPr>
          <p:cNvPr id="5" name="文字方塊 4">
            <a:extLst>
              <a:ext uri="{FF2B5EF4-FFF2-40B4-BE49-F238E27FC236}">
                <a16:creationId xmlns:a16="http://schemas.microsoft.com/office/drawing/2014/main" id="{A8BC18EC-893B-43EC-B4C5-6DDED37CE11A}"/>
              </a:ext>
            </a:extLst>
          </p:cNvPr>
          <p:cNvSpPr txBox="1"/>
          <p:nvPr/>
        </p:nvSpPr>
        <p:spPr>
          <a:xfrm>
            <a:off x="0" y="226250"/>
            <a:ext cx="3313472" cy="646331"/>
          </a:xfrm>
          <a:prstGeom prst="rect">
            <a:avLst/>
          </a:prstGeom>
          <a:noFill/>
        </p:spPr>
        <p:txBody>
          <a:bodyPr wrap="square" rtlCol="0">
            <a:spAutoFit/>
          </a:bodyPr>
          <a:lstStyle/>
          <a:p>
            <a:pPr algn="ct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Matlab</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版：</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TaiWeather</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軟體</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園藝期刊</a:t>
            </a:r>
            <a:r>
              <a:rPr lang="zh-TW" altLang="en-US" dirty="0">
                <a:latin typeface="Times New Roman" panose="02020603050405020304" pitchFamily="18" charset="0"/>
                <a:ea typeface="標楷體" panose="03000509000000000000" pitchFamily="65" charset="-120"/>
                <a:cs typeface="Times New Roman" panose="02020603050405020304" pitchFamily="18" charset="0"/>
                <a:hlinkClick r:id="rId3"/>
              </a:rPr>
              <a:t>論文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291946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A6FC894-6323-48C4-B813-E49DB434C061}"/>
              </a:ext>
            </a:extLst>
          </p:cNvPr>
          <p:cNvPicPr>
            <a:picLocks noChangeAspect="1"/>
          </p:cNvPicPr>
          <p:nvPr/>
        </p:nvPicPr>
        <p:blipFill rotWithShape="1">
          <a:blip r:embed="rId2"/>
          <a:srcRect l="26371" t="20645" r="32178" b="27455"/>
          <a:stretch/>
        </p:blipFill>
        <p:spPr>
          <a:xfrm>
            <a:off x="1661652" y="341144"/>
            <a:ext cx="9114503" cy="6419166"/>
          </a:xfrm>
          <a:prstGeom prst="rect">
            <a:avLst/>
          </a:prstGeom>
        </p:spPr>
      </p:pic>
    </p:spTree>
    <p:extLst>
      <p:ext uri="{BB962C8B-B14F-4D97-AF65-F5344CB8AC3E}">
        <p14:creationId xmlns:p14="http://schemas.microsoft.com/office/powerpoint/2010/main" val="26207580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84473592-7488-44DA-A4D9-042A21CD0A5C}"/>
              </a:ext>
            </a:extLst>
          </p:cNvPr>
          <p:cNvPicPr>
            <a:picLocks noChangeAspect="1"/>
          </p:cNvPicPr>
          <p:nvPr/>
        </p:nvPicPr>
        <p:blipFill rotWithShape="1">
          <a:blip r:embed="rId2"/>
          <a:srcRect l="33468" t="27384" r="35968" b="24444"/>
          <a:stretch/>
        </p:blipFill>
        <p:spPr>
          <a:xfrm>
            <a:off x="117987" y="580102"/>
            <a:ext cx="6245376" cy="5536800"/>
          </a:xfrm>
          <a:prstGeom prst="rect">
            <a:avLst/>
          </a:prstGeom>
        </p:spPr>
      </p:pic>
      <p:pic>
        <p:nvPicPr>
          <p:cNvPr id="3" name="圖片 2">
            <a:extLst>
              <a:ext uri="{FF2B5EF4-FFF2-40B4-BE49-F238E27FC236}">
                <a16:creationId xmlns:a16="http://schemas.microsoft.com/office/drawing/2014/main" id="{90517D88-FEB6-4975-8D14-7B2469444365}"/>
              </a:ext>
            </a:extLst>
          </p:cNvPr>
          <p:cNvPicPr>
            <a:picLocks noChangeAspect="1"/>
          </p:cNvPicPr>
          <p:nvPr/>
        </p:nvPicPr>
        <p:blipFill rotWithShape="1">
          <a:blip r:embed="rId3"/>
          <a:srcRect l="32903" t="26953" r="36371" b="24588"/>
          <a:stretch/>
        </p:blipFill>
        <p:spPr>
          <a:xfrm>
            <a:off x="5950815" y="580102"/>
            <a:ext cx="6241185" cy="5536800"/>
          </a:xfrm>
          <a:prstGeom prst="rect">
            <a:avLst/>
          </a:prstGeom>
        </p:spPr>
      </p:pic>
    </p:spTree>
    <p:extLst>
      <p:ext uri="{BB962C8B-B14F-4D97-AF65-F5344CB8AC3E}">
        <p14:creationId xmlns:p14="http://schemas.microsoft.com/office/powerpoint/2010/main" val="31031751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FBCE8BC-8350-41A1-9D57-5CEAAB85B5D3}"/>
              </a:ext>
            </a:extLst>
          </p:cNvPr>
          <p:cNvPicPr>
            <a:picLocks noChangeAspect="1"/>
          </p:cNvPicPr>
          <p:nvPr/>
        </p:nvPicPr>
        <p:blipFill rotWithShape="1">
          <a:blip r:embed="rId2"/>
          <a:srcRect l="36371" t="19928" r="32581" b="31613"/>
          <a:stretch/>
        </p:blipFill>
        <p:spPr>
          <a:xfrm>
            <a:off x="137651" y="973394"/>
            <a:ext cx="5840362" cy="5127382"/>
          </a:xfrm>
          <a:prstGeom prst="rect">
            <a:avLst/>
          </a:prstGeom>
        </p:spPr>
      </p:pic>
      <p:pic>
        <p:nvPicPr>
          <p:cNvPr id="3" name="圖片 2">
            <a:extLst>
              <a:ext uri="{FF2B5EF4-FFF2-40B4-BE49-F238E27FC236}">
                <a16:creationId xmlns:a16="http://schemas.microsoft.com/office/drawing/2014/main" id="{5F0C846F-D349-4A2E-A1FF-9295004DC93B}"/>
              </a:ext>
            </a:extLst>
          </p:cNvPr>
          <p:cNvPicPr>
            <a:picLocks noChangeAspect="1"/>
          </p:cNvPicPr>
          <p:nvPr/>
        </p:nvPicPr>
        <p:blipFill rotWithShape="1">
          <a:blip r:embed="rId3"/>
          <a:srcRect l="36129" t="19498" r="32984" b="32043"/>
          <a:stretch/>
        </p:blipFill>
        <p:spPr>
          <a:xfrm>
            <a:off x="5978013" y="973393"/>
            <a:ext cx="6076336" cy="5362409"/>
          </a:xfrm>
          <a:prstGeom prst="rect">
            <a:avLst/>
          </a:prstGeom>
        </p:spPr>
      </p:pic>
    </p:spTree>
    <p:extLst>
      <p:ext uri="{BB962C8B-B14F-4D97-AF65-F5344CB8AC3E}">
        <p14:creationId xmlns:p14="http://schemas.microsoft.com/office/powerpoint/2010/main" val="41879403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A194039-D325-4C63-9FD9-F5E437FFCB16}"/>
              </a:ext>
            </a:extLst>
          </p:cNvPr>
          <p:cNvPicPr>
            <a:picLocks noChangeAspect="1"/>
          </p:cNvPicPr>
          <p:nvPr/>
        </p:nvPicPr>
        <p:blipFill rotWithShape="1">
          <a:blip r:embed="rId2"/>
          <a:srcRect l="36210" t="27957" r="32903" b="23154"/>
          <a:stretch/>
        </p:blipFill>
        <p:spPr>
          <a:xfrm>
            <a:off x="176981" y="695942"/>
            <a:ext cx="6219597" cy="5537553"/>
          </a:xfrm>
          <a:prstGeom prst="rect">
            <a:avLst/>
          </a:prstGeom>
        </p:spPr>
      </p:pic>
      <p:pic>
        <p:nvPicPr>
          <p:cNvPr id="3" name="圖片 2">
            <a:extLst>
              <a:ext uri="{FF2B5EF4-FFF2-40B4-BE49-F238E27FC236}">
                <a16:creationId xmlns:a16="http://schemas.microsoft.com/office/drawing/2014/main" id="{B47E73D6-042E-45A1-B003-06BB6866EA47}"/>
              </a:ext>
            </a:extLst>
          </p:cNvPr>
          <p:cNvPicPr>
            <a:picLocks noChangeAspect="1"/>
          </p:cNvPicPr>
          <p:nvPr/>
        </p:nvPicPr>
        <p:blipFill rotWithShape="1">
          <a:blip r:embed="rId3"/>
          <a:srcRect l="35807" t="33979" r="33629" b="15842"/>
          <a:stretch/>
        </p:blipFill>
        <p:spPr>
          <a:xfrm>
            <a:off x="6272982" y="695942"/>
            <a:ext cx="5995561" cy="5536800"/>
          </a:xfrm>
          <a:prstGeom prst="rect">
            <a:avLst/>
          </a:prstGeom>
        </p:spPr>
      </p:pic>
    </p:spTree>
    <p:extLst>
      <p:ext uri="{BB962C8B-B14F-4D97-AF65-F5344CB8AC3E}">
        <p14:creationId xmlns:p14="http://schemas.microsoft.com/office/powerpoint/2010/main" val="35189149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9">
            <a:extLst>
              <a:ext uri="{FF2B5EF4-FFF2-40B4-BE49-F238E27FC236}">
                <a16:creationId xmlns:a16="http://schemas.microsoft.com/office/drawing/2014/main" id="{3C1925BC-36B9-4EDF-830F-58D32FDF07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63265" y="1365982"/>
            <a:ext cx="5896897" cy="4126035"/>
          </a:xfrm>
          <a:prstGeom prst="rect">
            <a:avLst/>
          </a:prstGeom>
          <a:noFill/>
          <a:ln>
            <a:noFill/>
          </a:ln>
        </p:spPr>
      </p:pic>
      <p:sp>
        <p:nvSpPr>
          <p:cNvPr id="4" name="標題 1">
            <a:extLst>
              <a:ext uri="{FF2B5EF4-FFF2-40B4-BE49-F238E27FC236}">
                <a16:creationId xmlns:a16="http://schemas.microsoft.com/office/drawing/2014/main" id="{A3A9ECD3-B9B1-4ADB-8DCE-95094321AA2C}"/>
              </a:ext>
            </a:extLst>
          </p:cNvPr>
          <p:cNvSpPr>
            <a:spLocks noGrp="1"/>
          </p:cNvSpPr>
          <p:nvPr>
            <p:ph type="title"/>
          </p:nvPr>
        </p:nvSpPr>
        <p:spPr>
          <a:xfrm>
            <a:off x="572729" y="334926"/>
            <a:ext cx="10515600" cy="1000857"/>
          </a:xfrm>
        </p:spPr>
        <p:txBody>
          <a:bodyPr/>
          <a:lstStyle/>
          <a:p>
            <a:r>
              <a:rPr lang="en-US" altLang="zh-TW" dirty="0">
                <a:latin typeface="標楷體" panose="03000509000000000000" pitchFamily="65" charset="-120"/>
                <a:ea typeface="標楷體" panose="03000509000000000000" pitchFamily="65" charset="-120"/>
              </a:rPr>
              <a:t>10.1.</a:t>
            </a:r>
            <a:r>
              <a:rPr lang="zh-TW" altLang="en-US" dirty="0">
                <a:latin typeface="標楷體" panose="03000509000000000000" pitchFamily="65" charset="-120"/>
                <a:ea typeface="標楷體" panose="03000509000000000000" pitchFamily="65" charset="-120"/>
              </a:rPr>
              <a:t>簡介</a:t>
            </a:r>
          </a:p>
        </p:txBody>
      </p:sp>
      <p:sp>
        <p:nvSpPr>
          <p:cNvPr id="3" name="內容版面配置區 2">
            <a:extLst>
              <a:ext uri="{FF2B5EF4-FFF2-40B4-BE49-F238E27FC236}">
                <a16:creationId xmlns:a16="http://schemas.microsoft.com/office/drawing/2014/main" id="{CC7D8F07-2C1D-4A10-92D6-BE821E2927B4}"/>
              </a:ext>
            </a:extLst>
          </p:cNvPr>
          <p:cNvSpPr>
            <a:spLocks noGrp="1"/>
          </p:cNvSpPr>
          <p:nvPr>
            <p:ph idx="1"/>
          </p:nvPr>
        </p:nvSpPr>
        <p:spPr>
          <a:xfrm>
            <a:off x="572729" y="1635668"/>
            <a:ext cx="5896897" cy="4351338"/>
          </a:xfrm>
        </p:spPr>
        <p:txBody>
          <a:bodyPr>
            <a:normAutofit fontScale="92500" lnSpcReduction="10000"/>
          </a:bodyPr>
          <a:lstStyle/>
          <a:p>
            <a:pPr marL="0" indent="0">
              <a:lnSpc>
                <a:spcPct val="120000"/>
              </a:lnSpc>
              <a:buNone/>
            </a:pPr>
            <a:r>
              <a:rPr lang="zh-TW" altLang="zh-TW" dirty="0">
                <a:latin typeface="標楷體" panose="03000509000000000000" pitchFamily="65" charset="-120"/>
                <a:ea typeface="標楷體" panose="03000509000000000000" pitchFamily="65" charset="-120"/>
              </a:rPr>
              <a:t>外溫與室內之其它熱源影響建築物之散熱情況，直接影響內溫。</a:t>
            </a:r>
            <a:endParaRPr lang="en-US" altLang="zh-TW" dirty="0">
              <a:latin typeface="標楷體" panose="03000509000000000000" pitchFamily="65" charset="-120"/>
              <a:ea typeface="標楷體" panose="03000509000000000000" pitchFamily="65" charset="-120"/>
            </a:endParaRPr>
          </a:p>
          <a:p>
            <a:pPr marL="0" indent="0">
              <a:lnSpc>
                <a:spcPct val="120000"/>
              </a:lnSpc>
              <a:buNone/>
            </a:pPr>
            <a:r>
              <a:rPr lang="zh-TW" altLang="zh-TW" dirty="0">
                <a:latin typeface="標楷體" panose="03000509000000000000" pitchFamily="65" charset="-120"/>
                <a:ea typeface="標楷體" panose="03000509000000000000" pitchFamily="65" charset="-120"/>
              </a:rPr>
              <a:t>內溫與恆溫器之設定值控制通風口、風扇與加熱器之開閉。</a:t>
            </a:r>
            <a:endParaRPr lang="en-US" altLang="zh-TW" dirty="0">
              <a:latin typeface="標楷體" panose="03000509000000000000" pitchFamily="65" charset="-120"/>
              <a:ea typeface="標楷體" panose="03000509000000000000" pitchFamily="65" charset="-120"/>
            </a:endParaRPr>
          </a:p>
          <a:p>
            <a:pPr marL="0" indent="0">
              <a:lnSpc>
                <a:spcPct val="120000"/>
              </a:lnSpc>
              <a:buNone/>
            </a:pPr>
            <a:r>
              <a:rPr lang="zh-TW" altLang="zh-TW" dirty="0">
                <a:latin typeface="標楷體" panose="03000509000000000000" pitchFamily="65" charset="-120"/>
                <a:ea typeface="標楷體" panose="03000509000000000000" pitchFamily="65" charset="-120"/>
              </a:rPr>
              <a:t>通風口、風扇與加熱器對室內溫度的影響屬於負回授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饋</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控制</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(negative feedback control)</a:t>
            </a:r>
            <a:r>
              <a:rPr lang="zh-TW" altLang="zh-TW" dirty="0">
                <a:latin typeface="標楷體" panose="03000509000000000000" pitchFamily="65" charset="-120"/>
                <a:ea typeface="標楷體" panose="03000509000000000000" pitchFamily="65" charset="-120"/>
              </a:rPr>
              <a:t>，負回授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饋</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代表此次的動作幅度愈大，下次所需的動作幅度則愈小。</a:t>
            </a:r>
          </a:p>
          <a:p>
            <a:pPr marL="0" indent="0">
              <a:buNone/>
            </a:pPr>
            <a:endParaRPr lang="zh-TW" altLang="en-US" dirty="0">
              <a:latin typeface="標楷體" panose="03000509000000000000" pitchFamily="65" charset="-120"/>
              <a:ea typeface="標楷體" panose="03000509000000000000" pitchFamily="65" charset="-120"/>
            </a:endParaRPr>
          </a:p>
        </p:txBody>
      </p:sp>
      <p:sp>
        <p:nvSpPr>
          <p:cNvPr id="6" name="投影片編號版面配置區 5">
            <a:extLst>
              <a:ext uri="{FF2B5EF4-FFF2-40B4-BE49-F238E27FC236}">
                <a16:creationId xmlns:a16="http://schemas.microsoft.com/office/drawing/2014/main" id="{C55B975B-FC3D-45FC-A7D0-86039CBF103F}"/>
              </a:ext>
            </a:extLst>
          </p:cNvPr>
          <p:cNvSpPr>
            <a:spLocks noGrp="1"/>
          </p:cNvSpPr>
          <p:nvPr>
            <p:ph type="sldNum" sz="quarter" idx="12"/>
          </p:nvPr>
        </p:nvSpPr>
        <p:spPr/>
        <p:txBody>
          <a:bodyPr/>
          <a:lstStyle/>
          <a:p>
            <a:fld id="{56E39160-AF4C-4A8A-B665-E4E0CB14187D}" type="slidenum">
              <a:rPr lang="zh-TW" altLang="en-US" smtClean="0"/>
              <a:t>3</a:t>
            </a:fld>
            <a:endParaRPr lang="zh-TW" altLang="en-US" dirty="0"/>
          </a:p>
        </p:txBody>
      </p:sp>
    </p:spTree>
    <p:extLst>
      <p:ext uri="{BB962C8B-B14F-4D97-AF65-F5344CB8AC3E}">
        <p14:creationId xmlns:p14="http://schemas.microsoft.com/office/powerpoint/2010/main" val="25882984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4283BC-722F-4138-B722-031ACD074D5E}"/>
              </a:ext>
            </a:extLst>
          </p:cNvPr>
          <p:cNvSpPr>
            <a:spLocks noGrp="1"/>
          </p:cNvSpPr>
          <p:nvPr>
            <p:ph type="title"/>
          </p:nvPr>
        </p:nvSpPr>
        <p:spPr>
          <a:xfrm>
            <a:off x="355600" y="136525"/>
            <a:ext cx="10515600" cy="846395"/>
          </a:xfrm>
        </p:spPr>
        <p:txBody>
          <a:bodyPr/>
          <a:lstStyle/>
          <a:p>
            <a:r>
              <a:rPr lang="en-US" altLang="zh-TW" dirty="0">
                <a:latin typeface="Times New Roman" panose="02020603050405020304" pitchFamily="18" charset="0"/>
                <a:cs typeface="Times New Roman" panose="02020603050405020304" pitchFamily="18" charset="0"/>
              </a:rPr>
              <a:t>10-7. Ventilation Control in Greenhouses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AD98423-E674-488D-9A63-CF6683002AAD}"/>
              </a:ext>
            </a:extLst>
          </p:cNvPr>
          <p:cNvSpPr>
            <a:spLocks noGrp="1"/>
          </p:cNvSpPr>
          <p:nvPr>
            <p:ph type="sldNum" sz="quarter" idx="12"/>
          </p:nvPr>
        </p:nvSpPr>
        <p:spPr/>
        <p:txBody>
          <a:bodyPr/>
          <a:lstStyle/>
          <a:p>
            <a:fld id="{56E39160-AF4C-4A8A-B665-E4E0CB14187D}" type="slidenum">
              <a:rPr lang="zh-TW" altLang="en-US" smtClean="0"/>
              <a:t>30</a:t>
            </a:fld>
            <a:endParaRPr lang="zh-TW" altLang="en-US"/>
          </a:p>
        </p:txBody>
      </p:sp>
      <p:sp>
        <p:nvSpPr>
          <p:cNvPr id="5" name="矩形 4">
            <a:extLst>
              <a:ext uri="{FF2B5EF4-FFF2-40B4-BE49-F238E27FC236}">
                <a16:creationId xmlns:a16="http://schemas.microsoft.com/office/drawing/2014/main" id="{81EC7223-D2B6-4A99-9C0E-ED84B7952A80}"/>
              </a:ext>
            </a:extLst>
          </p:cNvPr>
          <p:cNvSpPr/>
          <p:nvPr/>
        </p:nvSpPr>
        <p:spPr>
          <a:xfrm>
            <a:off x="355600" y="1027609"/>
            <a:ext cx="11652250" cy="5816977"/>
          </a:xfrm>
          <a:prstGeom prst="rect">
            <a:avLst/>
          </a:prstGeom>
        </p:spPr>
        <p:txBody>
          <a:bodyPr wrap="square">
            <a:spAutoFit/>
          </a:bodyPr>
          <a:lstStyle/>
          <a:p>
            <a:pPr marL="457200" lvl="0" indent="-457200">
              <a:spcAft>
                <a:spcPts val="0"/>
              </a:spcAft>
              <a:buFont typeface="Arial" panose="020B0604020202020204" pitchFamily="34" charset="0"/>
              <a:buChar char="•"/>
              <a:tabLst>
                <a:tab pos="612775" algn="l"/>
              </a:tabLst>
            </a:pPr>
            <a:r>
              <a:rPr lang="zh-TW" altLang="zh-TW" sz="2800" kern="100" dirty="0">
                <a:latin typeface="標楷體" panose="03000509000000000000" pitchFamily="65" charset="-120"/>
                <a:ea typeface="標楷體" panose="03000509000000000000" pitchFamily="65" charset="-120"/>
              </a:rPr>
              <a:t>在相同地區</a:t>
            </a:r>
            <a:r>
              <a:rPr lang="zh-TW" altLang="en-US" sz="2800" kern="100" dirty="0">
                <a:latin typeface="標楷體" panose="03000509000000000000" pitchFamily="65" charset="-120"/>
                <a:ea typeface="標楷體" panose="03000509000000000000" pitchFamily="65" charset="-120"/>
              </a:rPr>
              <a:t>，</a:t>
            </a:r>
            <a:r>
              <a:rPr lang="zh-TW" altLang="zh-TW" sz="2800" kern="100" dirty="0">
                <a:latin typeface="標楷體" panose="03000509000000000000" pitchFamily="65" charset="-120"/>
                <a:ea typeface="標楷體" panose="03000509000000000000" pitchFamily="65" charset="-120"/>
              </a:rPr>
              <a:t>溫室所用的風扇的</a:t>
            </a:r>
            <a:r>
              <a:rPr lang="zh-TW" altLang="en-US" sz="2800" kern="100" dirty="0">
                <a:latin typeface="標楷體" panose="03000509000000000000" pitchFamily="65" charset="-120"/>
                <a:ea typeface="標楷體" panose="03000509000000000000" pitchFamily="65" charset="-120"/>
              </a:rPr>
              <a:t> </a:t>
            </a:r>
            <a:r>
              <a:rPr lang="en-US" altLang="zh-TW" sz="2800" kern="100" dirty="0">
                <a:latin typeface="標楷體" panose="03000509000000000000" pitchFamily="65" charset="-120"/>
                <a:ea typeface="標楷體" panose="03000509000000000000" pitchFamily="65" charset="-120"/>
              </a:rPr>
              <a:t>duty factor </a:t>
            </a:r>
            <a:r>
              <a:rPr lang="zh-TW" altLang="zh-TW" sz="2800" kern="100" dirty="0">
                <a:latin typeface="標楷體" panose="03000509000000000000" pitchFamily="65" charset="-120"/>
                <a:ea typeface="標楷體" panose="03000509000000000000" pitchFamily="65" charset="-120"/>
              </a:rPr>
              <a:t>應比禽畜舍中所用</a:t>
            </a:r>
            <a:r>
              <a:rPr lang="zh-TW" altLang="en-US" sz="2800" kern="100" dirty="0">
                <a:latin typeface="標楷體" panose="03000509000000000000" pitchFamily="65" charset="-120"/>
                <a:ea typeface="標楷體" panose="03000509000000000000" pitchFamily="65" charset="-120"/>
              </a:rPr>
              <a:t>者</a:t>
            </a:r>
            <a:r>
              <a:rPr lang="zh-TW" altLang="zh-TW" sz="2800" kern="100" dirty="0">
                <a:latin typeface="標楷體" panose="03000509000000000000" pitchFamily="65" charset="-120"/>
                <a:ea typeface="標楷體" panose="03000509000000000000" pitchFamily="65" charset="-120"/>
              </a:rPr>
              <a:t>小，因為</a:t>
            </a:r>
            <a:r>
              <a:rPr lang="zh-TW" altLang="en-US" sz="2800" kern="100" dirty="0">
                <a:latin typeface="標楷體" panose="03000509000000000000" pitchFamily="65" charset="-120"/>
                <a:ea typeface="標楷體" panose="03000509000000000000" pitchFamily="65" charset="-120"/>
              </a:rPr>
              <a:t>前者通常</a:t>
            </a:r>
            <a:r>
              <a:rPr lang="zh-TW" altLang="zh-TW" sz="2800" kern="100" dirty="0">
                <a:latin typeface="標楷體" panose="03000509000000000000" pitchFamily="65" charset="-120"/>
                <a:ea typeface="標楷體" panose="03000509000000000000" pitchFamily="65" charset="-120"/>
              </a:rPr>
              <a:t>不需全年操作。</a:t>
            </a:r>
          </a:p>
          <a:p>
            <a:pPr marL="457200" lvl="0" indent="-457200">
              <a:spcAft>
                <a:spcPts val="0"/>
              </a:spcAft>
              <a:buFont typeface="Arial" panose="020B0604020202020204" pitchFamily="34" charset="0"/>
              <a:buChar char="•"/>
              <a:tabLst>
                <a:tab pos="612775" algn="l"/>
              </a:tabLst>
            </a:pPr>
            <a:r>
              <a:rPr lang="zh-TW" altLang="zh-TW" sz="2800" kern="100" dirty="0">
                <a:latin typeface="標楷體" panose="03000509000000000000" pitchFamily="65" charset="-120"/>
                <a:ea typeface="標楷體" panose="03000509000000000000" pitchFamily="65" charset="-120"/>
              </a:rPr>
              <a:t>作物的適溫範圍</a:t>
            </a:r>
            <a:r>
              <a:rPr lang="zh-TW" altLang="en-US" sz="2800" kern="100" dirty="0">
                <a:latin typeface="標楷體" panose="03000509000000000000" pitchFamily="65" charset="-120"/>
                <a:ea typeface="標楷體" panose="03000509000000000000" pitchFamily="65" charset="-120"/>
              </a:rPr>
              <a:t>較</a:t>
            </a:r>
            <a:r>
              <a:rPr lang="zh-TW" altLang="zh-TW" sz="2800" kern="100" dirty="0">
                <a:latin typeface="標楷體" panose="03000509000000000000" pitchFamily="65" charset="-120"/>
                <a:ea typeface="標楷體" panose="03000509000000000000" pitchFamily="65" charset="-120"/>
              </a:rPr>
              <a:t>窄，所以在控制器的溫度設定值上做變化以節約耗電量的可行性就小多了。</a:t>
            </a:r>
            <a:r>
              <a:rPr lang="zh-TW" altLang="en-US" sz="2800" kern="100" dirty="0">
                <a:latin typeface="標楷體" panose="03000509000000000000" pitchFamily="65" charset="-120"/>
                <a:ea typeface="標楷體" panose="03000509000000000000" pitchFamily="65" charset="-120"/>
              </a:rPr>
              <a:t>關注重點如下：</a:t>
            </a:r>
            <a:endParaRPr lang="en-US" altLang="zh-TW" sz="2800" kern="100" dirty="0">
              <a:latin typeface="標楷體" panose="03000509000000000000" pitchFamily="65" charset="-120"/>
              <a:ea typeface="標楷體" panose="03000509000000000000" pitchFamily="65" charset="-120"/>
            </a:endParaRPr>
          </a:p>
          <a:p>
            <a:pPr marL="1371600" lvl="2" indent="-457200">
              <a:buFont typeface="Wingdings" panose="05000000000000000000" pitchFamily="2" charset="2"/>
              <a:buChar char="p"/>
              <a:tabLst>
                <a:tab pos="612775" algn="l"/>
              </a:tabLst>
            </a:pPr>
            <a:r>
              <a:rPr lang="zh-TW" altLang="zh-TW" sz="2800" kern="100" dirty="0">
                <a:latin typeface="標楷體" panose="03000509000000000000" pitchFamily="65" charset="-120"/>
                <a:ea typeface="標楷體" panose="03000509000000000000" pitchFamily="65" charset="-120"/>
              </a:rPr>
              <a:t>在選擇風扇時挑選效率</a:t>
            </a:r>
            <a:r>
              <a:rPr lang="zh-TW" altLang="en-US" sz="2800" kern="100" dirty="0">
                <a:latin typeface="標楷體" panose="03000509000000000000" pitchFamily="65" charset="-120"/>
                <a:ea typeface="標楷體" panose="03000509000000000000" pitchFamily="65" charset="-120"/>
              </a:rPr>
              <a:t> </a:t>
            </a:r>
            <a:r>
              <a:rPr lang="en-US" altLang="zh-TW" sz="2800" kern="100" dirty="0">
                <a:latin typeface="標楷體" panose="03000509000000000000" pitchFamily="65" charset="-120"/>
                <a:ea typeface="標楷體" panose="03000509000000000000" pitchFamily="65" charset="-120"/>
              </a:rPr>
              <a:t>(</a:t>
            </a:r>
            <a:r>
              <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rPr>
              <a:t>VER</a:t>
            </a:r>
            <a:r>
              <a:rPr lang="en-US" altLang="zh-TW" sz="2800" kern="100" dirty="0">
                <a:latin typeface="標楷體" panose="03000509000000000000" pitchFamily="65" charset="-120"/>
                <a:ea typeface="標楷體" panose="03000509000000000000" pitchFamily="65" charset="-120"/>
              </a:rPr>
              <a:t>)</a:t>
            </a:r>
            <a:r>
              <a:rPr lang="zh-TW" altLang="en-US" sz="2800" kern="100" dirty="0">
                <a:latin typeface="標楷體" panose="03000509000000000000" pitchFamily="65" charset="-120"/>
                <a:ea typeface="標楷體" panose="03000509000000000000" pitchFamily="65" charset="-120"/>
              </a:rPr>
              <a:t> </a:t>
            </a:r>
            <a:r>
              <a:rPr lang="zh-TW" altLang="zh-TW" sz="2800" kern="100" dirty="0">
                <a:latin typeface="標楷體" panose="03000509000000000000" pitchFamily="65" charset="-120"/>
                <a:ea typeface="標楷體" panose="03000509000000000000" pitchFamily="65" charset="-120"/>
              </a:rPr>
              <a:t>高的風扇</a:t>
            </a:r>
            <a:endParaRPr lang="en-US" altLang="zh-TW" sz="2800" kern="100" dirty="0">
              <a:latin typeface="標楷體" panose="03000509000000000000" pitchFamily="65" charset="-120"/>
              <a:ea typeface="標楷體" panose="03000509000000000000" pitchFamily="65" charset="-120"/>
            </a:endParaRPr>
          </a:p>
          <a:p>
            <a:pPr marL="1371600" lvl="2" indent="-457200">
              <a:buFont typeface="Wingdings" panose="05000000000000000000" pitchFamily="2" charset="2"/>
              <a:buChar char="p"/>
              <a:tabLst>
                <a:tab pos="612775" algn="l"/>
              </a:tabLst>
            </a:pPr>
            <a:r>
              <a:rPr lang="zh-TW" altLang="zh-TW" sz="2800" kern="100" dirty="0">
                <a:latin typeface="標楷體" panose="03000509000000000000" pitchFamily="65" charset="-120"/>
                <a:ea typeface="標楷體" panose="03000509000000000000" pitchFamily="65" charset="-120"/>
              </a:rPr>
              <a:t>注意時時維護保持風扇於最佳的操作性能</a:t>
            </a:r>
            <a:endParaRPr lang="en-US" altLang="zh-TW" sz="2800" kern="100" dirty="0">
              <a:latin typeface="標楷體" panose="03000509000000000000" pitchFamily="65" charset="-120"/>
              <a:ea typeface="標楷體" panose="03000509000000000000" pitchFamily="65" charset="-120"/>
            </a:endParaRPr>
          </a:p>
          <a:p>
            <a:pPr marL="1371600" lvl="2" indent="-457200">
              <a:buFont typeface="Wingdings" panose="05000000000000000000" pitchFamily="2" charset="2"/>
              <a:buChar char="p"/>
              <a:tabLst>
                <a:tab pos="612775" algn="l"/>
              </a:tabLst>
            </a:pPr>
            <a:r>
              <a:rPr lang="zh-TW" altLang="zh-TW" sz="2800" kern="100" dirty="0">
                <a:latin typeface="標楷體" panose="03000509000000000000" pitchFamily="65" charset="-120"/>
                <a:ea typeface="標楷體" panose="03000509000000000000" pitchFamily="65" charset="-120"/>
              </a:rPr>
              <a:t>維護項目包括皮帶鬆緊度、軸承、百葉窗等</a:t>
            </a:r>
          </a:p>
          <a:p>
            <a:pPr marL="457200" lvl="0" indent="-457200">
              <a:spcAft>
                <a:spcPts val="0"/>
              </a:spcAft>
              <a:buFont typeface="Arial" panose="020B0604020202020204" pitchFamily="34" charset="0"/>
              <a:buChar char="•"/>
              <a:tabLst>
                <a:tab pos="612775" algn="l"/>
              </a:tabLst>
            </a:pPr>
            <a:r>
              <a:rPr lang="zh-TW" altLang="zh-TW" sz="2800" kern="100" dirty="0">
                <a:latin typeface="標楷體" panose="03000509000000000000" pitchFamily="65" charset="-120"/>
                <a:ea typeface="標楷體" panose="03000509000000000000" pitchFamily="65" charset="-120"/>
              </a:rPr>
              <a:t>溫室通風的設計通常設定為</a:t>
            </a:r>
            <a:r>
              <a:rPr lang="zh-TW" altLang="en-US" sz="2800" kern="100" dirty="0">
                <a:latin typeface="標楷體" panose="03000509000000000000" pitchFamily="65" charset="-120"/>
                <a:ea typeface="標楷體" panose="03000509000000000000" pitchFamily="65" charset="-120"/>
              </a:rPr>
              <a:t> </a:t>
            </a:r>
            <a:r>
              <a:rPr lang="en-US" altLang="zh-TW" sz="2800" kern="100" dirty="0">
                <a:latin typeface="標楷體" panose="03000509000000000000" pitchFamily="65" charset="-120"/>
                <a:ea typeface="標楷體" panose="03000509000000000000" pitchFamily="65" charset="-120"/>
              </a:rPr>
              <a:t>3</a:t>
            </a:r>
            <a:r>
              <a:rPr lang="zh-TW" altLang="en-US" sz="2800" kern="100" dirty="0">
                <a:latin typeface="標楷體" panose="03000509000000000000" pitchFamily="65" charset="-120"/>
                <a:ea typeface="標楷體" panose="03000509000000000000" pitchFamily="65" charset="-120"/>
              </a:rPr>
              <a:t> </a:t>
            </a:r>
            <a:r>
              <a:rPr lang="zh-TW" altLang="zh-TW" sz="2800" kern="100" dirty="0">
                <a:latin typeface="標楷體" panose="03000509000000000000" pitchFamily="65" charset="-120"/>
                <a:ea typeface="標楷體" panose="03000509000000000000" pitchFamily="65" charset="-120"/>
              </a:rPr>
              <a:t>個階段</a:t>
            </a:r>
            <a:r>
              <a:rPr lang="zh-TW" altLang="en-US" sz="2800" kern="100" dirty="0">
                <a:latin typeface="標楷體" panose="03000509000000000000" pitchFamily="65" charset="-120"/>
                <a:ea typeface="標楷體" panose="03000509000000000000" pitchFamily="65" charset="-120"/>
              </a:rPr>
              <a:t>：</a:t>
            </a:r>
            <a:endParaRPr lang="en-US" altLang="zh-TW" sz="2800" kern="100" dirty="0">
              <a:latin typeface="標楷體" panose="03000509000000000000" pitchFamily="65" charset="-120"/>
              <a:ea typeface="標楷體" panose="03000509000000000000" pitchFamily="65" charset="-120"/>
            </a:endParaRPr>
          </a:p>
          <a:p>
            <a:pPr marL="1371600" lvl="2" indent="-457200">
              <a:buFont typeface="Wingdings" panose="05000000000000000000" pitchFamily="2" charset="2"/>
              <a:buChar char="p"/>
              <a:tabLst>
                <a:tab pos="612775" algn="l"/>
              </a:tabLst>
            </a:pPr>
            <a:r>
              <a:rPr lang="zh-TW" altLang="zh-TW" sz="2800" kern="100" dirty="0">
                <a:latin typeface="標楷體" panose="03000509000000000000" pitchFamily="65" charset="-120"/>
                <a:ea typeface="標楷體" panose="03000509000000000000" pitchFamily="65" charset="-120"/>
              </a:rPr>
              <a:t>最低階段為冬季通風之用，為最大風量的</a:t>
            </a:r>
            <a:r>
              <a:rPr lang="en-US" altLang="zh-TW" sz="2800" kern="100" dirty="0">
                <a:latin typeface="標楷體" panose="03000509000000000000" pitchFamily="65" charset="-120"/>
                <a:ea typeface="標楷體" panose="03000509000000000000" pitchFamily="65" charset="-120"/>
              </a:rPr>
              <a:t>15%</a:t>
            </a:r>
          </a:p>
          <a:p>
            <a:pPr marL="1371600" lvl="2" indent="-457200">
              <a:buFont typeface="Wingdings" panose="05000000000000000000" pitchFamily="2" charset="2"/>
              <a:buChar char="p"/>
              <a:tabLst>
                <a:tab pos="612775" algn="l"/>
              </a:tabLst>
            </a:pPr>
            <a:r>
              <a:rPr lang="zh-TW" altLang="zh-TW" sz="2800" kern="100" dirty="0">
                <a:latin typeface="標楷體" panose="03000509000000000000" pitchFamily="65" charset="-120"/>
                <a:ea typeface="標楷體" panose="03000509000000000000" pitchFamily="65" charset="-120"/>
              </a:rPr>
              <a:t>第</a:t>
            </a:r>
            <a:r>
              <a:rPr lang="en-US" altLang="zh-TW" sz="2800" kern="100" dirty="0">
                <a:latin typeface="標楷體" panose="03000509000000000000" pitchFamily="65" charset="-120"/>
                <a:ea typeface="標楷體" panose="03000509000000000000" pitchFamily="65" charset="-120"/>
              </a:rPr>
              <a:t>2</a:t>
            </a:r>
            <a:r>
              <a:rPr lang="zh-TW" altLang="zh-TW" sz="2800" kern="100" dirty="0">
                <a:latin typeface="標楷體" panose="03000509000000000000" pitchFamily="65" charset="-120"/>
                <a:ea typeface="標楷體" panose="03000509000000000000" pitchFamily="65" charset="-120"/>
              </a:rPr>
              <a:t>階段多半為最大風量的</a:t>
            </a:r>
            <a:r>
              <a:rPr lang="en-US" altLang="zh-TW" sz="2800" kern="100" dirty="0">
                <a:latin typeface="標楷體" panose="03000509000000000000" pitchFamily="65" charset="-120"/>
                <a:ea typeface="標楷體" panose="03000509000000000000" pitchFamily="65" charset="-120"/>
              </a:rPr>
              <a:t>50%</a:t>
            </a:r>
            <a:endParaRPr lang="zh-TW" altLang="zh-TW" sz="2800" kern="100" dirty="0">
              <a:latin typeface="標楷體" panose="03000509000000000000" pitchFamily="65" charset="-120"/>
              <a:ea typeface="標楷體" panose="03000509000000000000" pitchFamily="65" charset="-120"/>
            </a:endParaRPr>
          </a:p>
          <a:p>
            <a:pPr marL="457200" lvl="0" indent="-457200">
              <a:spcAft>
                <a:spcPts val="0"/>
              </a:spcAft>
              <a:buFont typeface="Arial" panose="020B0604020202020204" pitchFamily="34" charset="0"/>
              <a:buChar char="•"/>
              <a:tabLst>
                <a:tab pos="612775" algn="l"/>
              </a:tabLst>
            </a:pPr>
            <a:r>
              <a:rPr lang="zh-TW" altLang="zh-TW" sz="2800" kern="100" dirty="0">
                <a:latin typeface="標楷體" panose="03000509000000000000" pitchFamily="65" charset="-120"/>
                <a:ea typeface="標楷體" panose="03000509000000000000" pitchFamily="65" charset="-120"/>
              </a:rPr>
              <a:t>通風的最低設定溫度應</a:t>
            </a:r>
            <a:r>
              <a:rPr lang="zh-TW" altLang="en-US" sz="2800" kern="100" dirty="0">
                <a:latin typeface="標楷體" panose="03000509000000000000" pitchFamily="65" charset="-120"/>
                <a:ea typeface="標楷體" panose="03000509000000000000" pitchFamily="65" charset="-120"/>
              </a:rPr>
              <a:t>比</a:t>
            </a:r>
            <a:r>
              <a:rPr lang="zh-TW" altLang="zh-TW" sz="2800" kern="100" dirty="0">
                <a:latin typeface="標楷體" panose="03000509000000000000" pitchFamily="65" charset="-120"/>
                <a:ea typeface="標楷體" panose="03000509000000000000" pitchFamily="65" charset="-120"/>
              </a:rPr>
              <a:t>開始加熱的設定溫度至少</a:t>
            </a:r>
            <a:r>
              <a:rPr lang="zh-TW" altLang="zh-TW" sz="2800" kern="100" dirty="0">
                <a:solidFill>
                  <a:srgbClr val="FF0000"/>
                </a:solidFill>
                <a:latin typeface="標楷體" panose="03000509000000000000" pitchFamily="65" charset="-120"/>
                <a:ea typeface="標楷體" panose="03000509000000000000" pitchFamily="65" charset="-120"/>
              </a:rPr>
              <a:t>高</a:t>
            </a:r>
            <a:r>
              <a:rPr lang="zh-TW" altLang="en-US" sz="2800" kern="100" dirty="0">
                <a:solidFill>
                  <a:srgbClr val="FF0000"/>
                </a:solidFill>
                <a:latin typeface="標楷體" panose="03000509000000000000" pitchFamily="65" charset="-120"/>
                <a:ea typeface="標楷體" panose="03000509000000000000" pitchFamily="65" charset="-120"/>
              </a:rPr>
              <a:t> </a:t>
            </a:r>
            <a:r>
              <a:rPr lang="en-US" altLang="zh-TW" sz="2800" kern="100" dirty="0">
                <a:latin typeface="標楷體" panose="03000509000000000000" pitchFamily="65" charset="-120"/>
                <a:ea typeface="標楷體" panose="03000509000000000000" pitchFamily="65" charset="-120"/>
              </a:rPr>
              <a:t>3</a:t>
            </a:r>
            <a:r>
              <a:rPr lang="en-US" altLang="zh-TW" sz="2800" kern="100" baseline="30000" dirty="0">
                <a:latin typeface="標楷體" panose="03000509000000000000" pitchFamily="65" charset="-120"/>
                <a:ea typeface="標楷體" panose="03000509000000000000" pitchFamily="65" charset="-120"/>
              </a:rPr>
              <a:t>o</a:t>
            </a:r>
            <a:r>
              <a:rPr lang="en-US" altLang="zh-TW" sz="2800" kern="100" dirty="0">
                <a:latin typeface="標楷體" panose="03000509000000000000" pitchFamily="65" charset="-120"/>
                <a:ea typeface="標楷體" panose="03000509000000000000" pitchFamily="65" charset="-120"/>
              </a:rPr>
              <a:t>C</a:t>
            </a:r>
            <a:endParaRPr lang="zh-TW" altLang="zh-TW" sz="2800" kern="100" dirty="0">
              <a:latin typeface="標楷體" panose="03000509000000000000" pitchFamily="65" charset="-120"/>
              <a:ea typeface="標楷體" panose="03000509000000000000" pitchFamily="65" charset="-120"/>
            </a:endParaRPr>
          </a:p>
          <a:p>
            <a:pPr>
              <a:spcAft>
                <a:spcPts val="0"/>
              </a:spcAft>
            </a:pPr>
            <a:r>
              <a:rPr lang="en-US" altLang="zh-TW" sz="2800" kern="100" dirty="0">
                <a:latin typeface="標楷體" panose="03000509000000000000" pitchFamily="65" charset="-120"/>
                <a:ea typeface="標楷體" panose="03000509000000000000" pitchFamily="65" charset="-120"/>
              </a:rPr>
              <a:t> </a:t>
            </a:r>
            <a:endParaRPr lang="zh-TW" altLang="zh-TW" sz="2800" kern="100" dirty="0">
              <a:latin typeface="標楷體" panose="03000509000000000000" pitchFamily="65" charset="-120"/>
              <a:ea typeface="標楷體" panose="03000509000000000000" pitchFamily="65" charset="-120"/>
            </a:endParaRPr>
          </a:p>
          <a:p>
            <a:pPr>
              <a:spcAft>
                <a:spcPts val="0"/>
              </a:spcAft>
            </a:pPr>
            <a:r>
              <a:rPr lang="zh-TW" altLang="zh-TW" sz="2800" kern="100" dirty="0">
                <a:latin typeface="標楷體" panose="03000509000000000000" pitchFamily="65" charset="-120"/>
                <a:ea typeface="標楷體" panose="03000509000000000000" pitchFamily="65" charset="-120"/>
              </a:rPr>
              <a:t>補充：</a:t>
            </a:r>
            <a:r>
              <a:rPr lang="en-US" altLang="zh-TW" sz="2800" kern="100" dirty="0">
                <a:latin typeface="標楷體" panose="03000509000000000000" pitchFamily="65" charset="-120"/>
                <a:ea typeface="標楷體" panose="03000509000000000000" pitchFamily="65" charset="-120"/>
              </a:rPr>
              <a:t>MATLAB </a:t>
            </a:r>
            <a:r>
              <a:rPr lang="zh-TW" altLang="zh-TW" sz="2800" kern="100" dirty="0">
                <a:latin typeface="標楷體" panose="03000509000000000000" pitchFamily="65" charset="-120"/>
                <a:ea typeface="標楷體" panose="03000509000000000000" pitchFamily="65" charset="-120"/>
              </a:rPr>
              <a:t>版的</a:t>
            </a:r>
            <a:r>
              <a:rPr lang="en-US" altLang="zh-TW" sz="2800" kern="100" dirty="0">
                <a:latin typeface="標楷體" panose="03000509000000000000" pitchFamily="65" charset="-120"/>
                <a:ea typeface="標楷體" panose="03000509000000000000" pitchFamily="65" charset="-120"/>
              </a:rPr>
              <a:t> </a:t>
            </a:r>
            <a:r>
              <a:rPr lang="en-US" altLang="zh-TW" sz="2800" kern="100" dirty="0" err="1">
                <a:latin typeface="標楷體" panose="03000509000000000000" pitchFamily="65" charset="-120"/>
                <a:ea typeface="標楷體" panose="03000509000000000000" pitchFamily="65" charset="-120"/>
                <a:hlinkClick r:id="rId2"/>
              </a:rPr>
              <a:t>ventcost.m</a:t>
            </a:r>
            <a:r>
              <a:rPr lang="en-US" altLang="zh-TW" sz="2800" kern="100" dirty="0">
                <a:latin typeface="標楷體" panose="03000509000000000000" pitchFamily="65" charset="-120"/>
                <a:ea typeface="標楷體" panose="03000509000000000000" pitchFamily="65" charset="-120"/>
              </a:rPr>
              <a:t> </a:t>
            </a:r>
            <a:r>
              <a:rPr lang="zh-TW" altLang="zh-TW" sz="2800" kern="100" dirty="0">
                <a:latin typeface="標楷體" panose="03000509000000000000" pitchFamily="65" charset="-120"/>
                <a:ea typeface="標楷體" panose="03000509000000000000" pitchFamily="65" charset="-120"/>
              </a:rPr>
              <a:t>程式，使用台灣各地的氣象資料</a:t>
            </a:r>
          </a:p>
        </p:txBody>
      </p:sp>
    </p:spTree>
    <p:extLst>
      <p:ext uri="{BB962C8B-B14F-4D97-AF65-F5344CB8AC3E}">
        <p14:creationId xmlns:p14="http://schemas.microsoft.com/office/powerpoint/2010/main" val="30188178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300977-A2A6-40BC-BDF1-B1584386F543}"/>
              </a:ext>
            </a:extLst>
          </p:cNvPr>
          <p:cNvSpPr>
            <a:spLocks noGrp="1"/>
          </p:cNvSpPr>
          <p:nvPr>
            <p:ph type="title"/>
          </p:nvPr>
        </p:nvSpPr>
        <p:spPr>
          <a:xfrm>
            <a:off x="218768" y="57698"/>
            <a:ext cx="10515600" cy="609685"/>
          </a:xfrm>
        </p:spPr>
        <p:txBody>
          <a:bodyPr>
            <a:normAutofit/>
          </a:bodyPr>
          <a:lstStyle/>
          <a:p>
            <a:r>
              <a:rPr lang="zh-TW" altLang="zh-TW" sz="2800" dirty="0">
                <a:solidFill>
                  <a:srgbClr val="FF0000"/>
                </a:solidFill>
                <a:latin typeface="標楷體" panose="03000509000000000000" pitchFamily="65" charset="-120"/>
                <a:ea typeface="標楷體" panose="03000509000000000000" pitchFamily="65" charset="-120"/>
              </a:rPr>
              <a:t>常見</a:t>
            </a:r>
            <a:r>
              <a:rPr lang="zh-TW" altLang="zh-TW" sz="2800" dirty="0">
                <a:latin typeface="標楷體" panose="03000509000000000000" pitchFamily="65" charset="-120"/>
                <a:ea typeface="標楷體" panose="03000509000000000000" pitchFamily="65" charset="-120"/>
              </a:rPr>
              <a:t>的</a:t>
            </a:r>
            <a:r>
              <a:rPr lang="zh-TW" altLang="en-US" sz="2800" dirty="0">
                <a:latin typeface="標楷體" panose="03000509000000000000" pitchFamily="65" charset="-120"/>
                <a:ea typeface="標楷體" panose="03000509000000000000" pitchFamily="65" charset="-120"/>
              </a:rPr>
              <a:t>傳統的</a:t>
            </a:r>
            <a:r>
              <a:rPr lang="zh-TW" altLang="zh-TW" sz="2800" dirty="0">
                <a:latin typeface="標楷體" panose="03000509000000000000" pitchFamily="65" charset="-120"/>
                <a:ea typeface="標楷體" panose="03000509000000000000" pitchFamily="65" charset="-120"/>
              </a:rPr>
              <a:t>回授</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饋</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控制包括：</a:t>
            </a:r>
            <a:endParaRPr lang="zh-TW" altLang="en-US" sz="2800" dirty="0">
              <a:latin typeface="標楷體" panose="03000509000000000000" pitchFamily="65" charset="-120"/>
              <a:ea typeface="標楷體" panose="03000509000000000000" pitchFamily="65" charset="-120"/>
            </a:endParaRPr>
          </a:p>
        </p:txBody>
      </p:sp>
      <p:graphicFrame>
        <p:nvGraphicFramePr>
          <p:cNvPr id="4" name="內容版面配置區 3">
            <a:extLst>
              <a:ext uri="{FF2B5EF4-FFF2-40B4-BE49-F238E27FC236}">
                <a16:creationId xmlns:a16="http://schemas.microsoft.com/office/drawing/2014/main" id="{CAA7FA0A-1889-4304-B80D-C68BEFEB4C49}"/>
              </a:ext>
            </a:extLst>
          </p:cNvPr>
          <p:cNvGraphicFramePr>
            <a:graphicFrameLocks noGrp="1"/>
          </p:cNvGraphicFramePr>
          <p:nvPr>
            <p:ph idx="1"/>
            <p:extLst>
              <p:ext uri="{D42A27DB-BD31-4B8C-83A1-F6EECF244321}">
                <p14:modId xmlns:p14="http://schemas.microsoft.com/office/powerpoint/2010/main" val="3623636531"/>
              </p:ext>
            </p:extLst>
          </p:nvPr>
        </p:nvGraphicFramePr>
        <p:xfrm>
          <a:off x="1800593" y="577763"/>
          <a:ext cx="8425214" cy="6143712"/>
        </p:xfrm>
        <a:graphic>
          <a:graphicData uri="http://schemas.openxmlformats.org/drawingml/2006/table">
            <a:tbl>
              <a:tblPr>
                <a:tableStyleId>{5C22544A-7EE6-4342-B048-85BDC9FD1C3A}</a:tableStyleId>
              </a:tblPr>
              <a:tblGrid>
                <a:gridCol w="2788487">
                  <a:extLst>
                    <a:ext uri="{9D8B030D-6E8A-4147-A177-3AD203B41FA5}">
                      <a16:colId xmlns:a16="http://schemas.microsoft.com/office/drawing/2014/main" val="553863279"/>
                    </a:ext>
                  </a:extLst>
                </a:gridCol>
                <a:gridCol w="5636727">
                  <a:extLst>
                    <a:ext uri="{9D8B030D-6E8A-4147-A177-3AD203B41FA5}">
                      <a16:colId xmlns:a16="http://schemas.microsoft.com/office/drawing/2014/main" val="1359975393"/>
                    </a:ext>
                  </a:extLst>
                </a:gridCol>
              </a:tblGrid>
              <a:tr h="289490">
                <a:tc>
                  <a:txBody>
                    <a:bodyPr/>
                    <a:lstStyle/>
                    <a:p>
                      <a:pPr algn="ctr">
                        <a:spcAft>
                          <a:spcPts val="0"/>
                        </a:spcAft>
                      </a:pPr>
                      <a:r>
                        <a:rPr lang="en-US" sz="2000" kern="100" dirty="0">
                          <a:effectLst/>
                          <a:latin typeface="Times New Roman" panose="02020603050405020304" pitchFamily="18" charset="0"/>
                          <a:cs typeface="Times New Roman" panose="02020603050405020304" pitchFamily="18" charset="0"/>
                        </a:rPr>
                        <a:t>On/Off Control</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Simple, Less accurate, Overshoot</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3883354649"/>
                  </a:ext>
                </a:extLst>
              </a:tr>
              <a:tr h="1447452">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比例</a:t>
                      </a:r>
                      <a:r>
                        <a:rPr lang="zh-TW" altLang="zh-TW" sz="2000" kern="100" dirty="0">
                          <a:effectLst/>
                          <a:latin typeface="標楷體" panose="03000509000000000000" pitchFamily="65" charset="-120"/>
                          <a:ea typeface="標楷體" panose="03000509000000000000" pitchFamily="65" charset="-120"/>
                          <a:cs typeface="Times New Roman" panose="02020603050405020304" pitchFamily="18" charset="0"/>
                        </a:rPr>
                        <a:t>控制</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en-US" sz="2000" kern="100" dirty="0">
                          <a:effectLst/>
                          <a:latin typeface="Times New Roman" panose="02020603050405020304" pitchFamily="18" charset="0"/>
                          <a:cs typeface="Times New Roman" panose="02020603050405020304" pitchFamily="18" charset="0"/>
                        </a:rPr>
                        <a:t>Proportional control</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The rate at which the controlled parameter is delivered is proportional to the difference between the reference input and the controlled output.</a:t>
                      </a:r>
                      <a:endParaRPr lang="zh-TW" sz="2000" kern="100" dirty="0">
                        <a:effectLst/>
                        <a:latin typeface="Times New Roman" panose="02020603050405020304" pitchFamily="18" charset="0"/>
                        <a:cs typeface="Times New Roman" panose="02020603050405020304" pitchFamily="18" charset="0"/>
                      </a:endParaRPr>
                    </a:p>
                    <a:p>
                      <a:pPr>
                        <a:spcAft>
                          <a:spcPts val="0"/>
                        </a:spcAft>
                      </a:pPr>
                      <a:r>
                        <a:rPr lang="en-US" sz="2000" kern="100" dirty="0">
                          <a:effectLst/>
                          <a:latin typeface="Times New Roman" panose="02020603050405020304" pitchFamily="18" charset="0"/>
                          <a:cs typeface="Times New Roman" panose="02020603050405020304" pitchFamily="18" charset="0"/>
                        </a:rPr>
                        <a:t>This applies correction in proportion to the size of the error.</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798265761"/>
                  </a:ext>
                </a:extLst>
              </a:tr>
              <a:tr h="1447452">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積分控制</a:t>
                      </a:r>
                    </a:p>
                    <a:p>
                      <a:pPr algn="ctr">
                        <a:spcAft>
                          <a:spcPts val="0"/>
                        </a:spcAft>
                      </a:pPr>
                      <a:r>
                        <a:rPr lang="en-US" sz="2000" kern="100" dirty="0">
                          <a:effectLst/>
                          <a:latin typeface="Times New Roman" panose="02020603050405020304" pitchFamily="18" charset="0"/>
                          <a:cs typeface="Times New Roman" panose="02020603050405020304" pitchFamily="18" charset="0"/>
                        </a:rPr>
                        <a:t>Integral control</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Limits small long-term offsets from set-points. Acts to integrate error over time and bring the average error to zero.</a:t>
                      </a:r>
                      <a:endParaRPr lang="zh-TW" sz="2000" kern="100" dirty="0">
                        <a:effectLst/>
                        <a:latin typeface="Times New Roman" panose="02020603050405020304" pitchFamily="18" charset="0"/>
                        <a:cs typeface="Times New Roman" panose="02020603050405020304" pitchFamily="18" charset="0"/>
                      </a:endParaRPr>
                    </a:p>
                    <a:p>
                      <a:pPr>
                        <a:spcAft>
                          <a:spcPts val="0"/>
                        </a:spcAft>
                      </a:pPr>
                      <a:r>
                        <a:rPr lang="en-US" sz="2000" kern="100" dirty="0">
                          <a:effectLst/>
                          <a:latin typeface="Times New Roman" panose="02020603050405020304" pitchFamily="18" charset="0"/>
                          <a:cs typeface="Times New Roman" panose="02020603050405020304" pitchFamily="18" charset="0"/>
                        </a:rPr>
                        <a:t>This applies correction in proportion to the integral of the error.</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2588016142"/>
                  </a:ext>
                </a:extLst>
              </a:tr>
              <a:tr h="1736943">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微分控制</a:t>
                      </a:r>
                    </a:p>
                    <a:p>
                      <a:pPr algn="ctr">
                        <a:spcAft>
                          <a:spcPts val="0"/>
                        </a:spcAft>
                      </a:pPr>
                      <a:r>
                        <a:rPr lang="en-US" sz="2000" kern="100" dirty="0">
                          <a:effectLst/>
                          <a:latin typeface="Times New Roman" panose="02020603050405020304" pitchFamily="18" charset="0"/>
                          <a:cs typeface="Times New Roman" panose="02020603050405020304" pitchFamily="18" charset="0"/>
                        </a:rPr>
                        <a:t>Derivative control</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DC is used when a rapid response is desired. The time derivate of error determines the magnitude of the response. DC is useful to prevent sudden large departures of the controlled variable from the setpoint.</a:t>
                      </a:r>
                      <a:endParaRPr lang="zh-TW" sz="2000" kern="100" dirty="0">
                        <a:effectLst/>
                        <a:latin typeface="Times New Roman" panose="02020603050405020304" pitchFamily="18" charset="0"/>
                        <a:cs typeface="Times New Roman" panose="02020603050405020304" pitchFamily="18" charset="0"/>
                      </a:endParaRPr>
                    </a:p>
                    <a:p>
                      <a:pPr>
                        <a:spcAft>
                          <a:spcPts val="0"/>
                        </a:spcAft>
                      </a:pPr>
                      <a:r>
                        <a:rPr lang="en-US" sz="2000" kern="100" dirty="0">
                          <a:effectLst/>
                          <a:latin typeface="Times New Roman" panose="02020603050405020304" pitchFamily="18" charset="0"/>
                          <a:cs typeface="Times New Roman" panose="02020603050405020304" pitchFamily="18" charset="0"/>
                        </a:rPr>
                        <a:t>This applies correction in proportion to the rate of change of the error.</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2041539543"/>
                  </a:ext>
                </a:extLst>
              </a:tr>
              <a:tr h="962112">
                <a:tc>
                  <a:txBody>
                    <a:bodyPr/>
                    <a:lstStyle/>
                    <a:p>
                      <a:pPr algn="ctr">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a:spcAft>
                          <a:spcPts val="0"/>
                        </a:spcAft>
                      </a:pP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tc>
                <a:extLst>
                  <a:ext uri="{0D108BD9-81ED-4DB2-BD59-A6C34878D82A}">
                    <a16:rowId xmlns:a16="http://schemas.microsoft.com/office/drawing/2014/main" val="1067970355"/>
                  </a:ext>
                </a:extLst>
              </a:tr>
            </a:tbl>
          </a:graphicData>
        </a:graphic>
      </p:graphicFrame>
      <p:pic>
        <p:nvPicPr>
          <p:cNvPr id="5" name="圖片 4">
            <a:extLst>
              <a:ext uri="{FF2B5EF4-FFF2-40B4-BE49-F238E27FC236}">
                <a16:creationId xmlns:a16="http://schemas.microsoft.com/office/drawing/2014/main" id="{DB1B2130-EED1-4791-AC29-F708DCE204E1}"/>
              </a:ext>
            </a:extLst>
          </p:cNvPr>
          <p:cNvPicPr>
            <a:picLocks noChangeAspect="1"/>
          </p:cNvPicPr>
          <p:nvPr/>
        </p:nvPicPr>
        <p:blipFill>
          <a:blip r:embed="rId2"/>
          <a:stretch>
            <a:fillRect/>
          </a:stretch>
        </p:blipFill>
        <p:spPr>
          <a:xfrm>
            <a:off x="5215250" y="6002639"/>
            <a:ext cx="4121253" cy="615749"/>
          </a:xfrm>
          <a:prstGeom prst="rect">
            <a:avLst/>
          </a:prstGeom>
        </p:spPr>
      </p:pic>
      <p:sp>
        <p:nvSpPr>
          <p:cNvPr id="6" name="投影片編號版面配置區 5">
            <a:extLst>
              <a:ext uri="{FF2B5EF4-FFF2-40B4-BE49-F238E27FC236}">
                <a16:creationId xmlns:a16="http://schemas.microsoft.com/office/drawing/2014/main" id="{F5A659B8-009F-44AA-AD23-41B752D0D2C1}"/>
              </a:ext>
            </a:extLst>
          </p:cNvPr>
          <p:cNvSpPr>
            <a:spLocks noGrp="1"/>
          </p:cNvSpPr>
          <p:nvPr>
            <p:ph type="sldNum" sz="quarter" idx="12"/>
          </p:nvPr>
        </p:nvSpPr>
        <p:spPr/>
        <p:txBody>
          <a:bodyPr/>
          <a:lstStyle/>
          <a:p>
            <a:fld id="{56E39160-AF4C-4A8A-B665-E4E0CB14187D}" type="slidenum">
              <a:rPr lang="zh-TW" altLang="en-US" smtClean="0"/>
              <a:t>4</a:t>
            </a:fld>
            <a:endParaRPr lang="zh-TW" altLang="en-US"/>
          </a:p>
        </p:txBody>
      </p:sp>
      <p:sp>
        <p:nvSpPr>
          <p:cNvPr id="3" name="文字方塊 2">
            <a:extLst>
              <a:ext uri="{FF2B5EF4-FFF2-40B4-BE49-F238E27FC236}">
                <a16:creationId xmlns:a16="http://schemas.microsoft.com/office/drawing/2014/main" id="{1692E71B-B545-443D-A19B-41DB5BB0E446}"/>
              </a:ext>
            </a:extLst>
          </p:cNvPr>
          <p:cNvSpPr txBox="1"/>
          <p:nvPr/>
        </p:nvSpPr>
        <p:spPr>
          <a:xfrm>
            <a:off x="1966193" y="6002639"/>
            <a:ext cx="2685880" cy="369332"/>
          </a:xfrm>
          <a:prstGeom prst="rect">
            <a:avLst/>
          </a:prstGeom>
          <a:solidFill>
            <a:srgbClr val="E9EBF5"/>
          </a:solidFill>
        </p:spPr>
        <p:txBody>
          <a:bodyPr wrap="square" rtlCol="0">
            <a:spAutoFit/>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PI</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PD</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PID</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控制</a:t>
            </a:r>
          </a:p>
        </p:txBody>
      </p:sp>
    </p:spTree>
    <p:extLst>
      <p:ext uri="{BB962C8B-B14F-4D97-AF65-F5344CB8AC3E}">
        <p14:creationId xmlns:p14="http://schemas.microsoft.com/office/powerpoint/2010/main" val="33828237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0A11A40-097E-4677-B96F-1FD9FB2DEB79}"/>
              </a:ext>
            </a:extLst>
          </p:cNvPr>
          <p:cNvSpPr>
            <a:spLocks noGrp="1"/>
          </p:cNvSpPr>
          <p:nvPr>
            <p:ph idx="1"/>
          </p:nvPr>
        </p:nvSpPr>
        <p:spPr>
          <a:xfrm>
            <a:off x="838200" y="1789469"/>
            <a:ext cx="10515600" cy="3946981"/>
          </a:xfrm>
        </p:spPr>
        <p:txBody>
          <a:bodyPr>
            <a:normAutofit/>
          </a:bodyPr>
          <a:lstStyle/>
          <a:p>
            <a:pPr marL="0" indent="0">
              <a:lnSpc>
                <a:spcPct val="120000"/>
              </a:lnSpc>
              <a:buNone/>
            </a:pPr>
            <a:r>
              <a:rPr lang="zh-TW" altLang="zh-TW" dirty="0">
                <a:latin typeface="標楷體" panose="03000509000000000000" pitchFamily="65" charset="-120"/>
                <a:ea typeface="標楷體" panose="03000509000000000000" pitchFamily="65" charset="-120"/>
              </a:rPr>
              <a:t>風機系統的</a:t>
            </a:r>
            <a:r>
              <a:rPr lang="en-US" altLang="zh-TW" dirty="0">
                <a:latin typeface="標楷體" panose="03000509000000000000" pitchFamily="65" charset="-120"/>
                <a:ea typeface="標楷體" panose="03000509000000000000" pitchFamily="65" charset="-12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Duty Factor (</a:t>
            </a:r>
            <a:r>
              <a:rPr lang="zh-TW" altLang="en-US" dirty="0">
                <a:latin typeface="標楷體" panose="03000509000000000000" pitchFamily="65" charset="-120"/>
                <a:ea typeface="標楷體" panose="03000509000000000000" pitchFamily="65" charset="-120"/>
              </a:rPr>
              <a:t>工作比</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標楷體" panose="03000509000000000000" pitchFamily="65" charset="-120"/>
                <a:ea typeface="標楷體" panose="03000509000000000000" pitchFamily="65" charset="-120"/>
              </a:rPr>
              <a:t>定義為全年的平均風量率</a:t>
            </a:r>
            <a:r>
              <a:rPr lang="en-US" altLang="zh-TW" dirty="0">
                <a:latin typeface="標楷體" panose="03000509000000000000" pitchFamily="65" charset="-120"/>
                <a:ea typeface="標楷體" panose="03000509000000000000" pitchFamily="65" charset="-120"/>
              </a:rPr>
              <a:t>(m</a:t>
            </a:r>
            <a:r>
              <a:rPr lang="en-US" altLang="zh-TW" baseline="30000" dirty="0">
                <a:latin typeface="標楷體" panose="03000509000000000000" pitchFamily="65" charset="-120"/>
                <a:ea typeface="標楷體" panose="03000509000000000000" pitchFamily="65" charset="-120"/>
              </a:rPr>
              <a:t>3</a:t>
            </a:r>
            <a:r>
              <a:rPr lang="en-US" altLang="zh-TW" dirty="0">
                <a:latin typeface="標楷體" panose="03000509000000000000" pitchFamily="65" charset="-120"/>
                <a:ea typeface="標楷體" panose="03000509000000000000" pitchFamily="65" charset="-120"/>
              </a:rPr>
              <a:t>/s)</a:t>
            </a:r>
            <a:r>
              <a:rPr lang="zh-TW" altLang="zh-TW" dirty="0">
                <a:latin typeface="標楷體" panose="03000509000000000000" pitchFamily="65" charset="-120"/>
                <a:ea typeface="標楷體" panose="03000509000000000000" pitchFamily="65" charset="-120"/>
              </a:rPr>
              <a:t>除以該系統的最大風量率</a:t>
            </a:r>
            <a:endParaRPr lang="en-US" altLang="zh-TW" dirty="0">
              <a:latin typeface="標楷體" panose="03000509000000000000" pitchFamily="65" charset="-120"/>
              <a:ea typeface="標楷體" panose="03000509000000000000" pitchFamily="65" charset="-120"/>
            </a:endParaRPr>
          </a:p>
          <a:p>
            <a:pPr marL="0" indent="0">
              <a:lnSpc>
                <a:spcPct val="120000"/>
              </a:lnSpc>
              <a:buNone/>
            </a:pPr>
            <a:endParaRPr lang="en-US" altLang="zh-TW" dirty="0">
              <a:latin typeface="標楷體" panose="03000509000000000000" pitchFamily="65" charset="-120"/>
              <a:ea typeface="標楷體" panose="03000509000000000000" pitchFamily="65" charset="-120"/>
            </a:endParaRPr>
          </a:p>
          <a:p>
            <a:pPr marL="0" indent="0">
              <a:lnSpc>
                <a:spcPct val="120000"/>
              </a:lnSpc>
              <a:buNone/>
            </a:pPr>
            <a:r>
              <a:rPr lang="zh-TW" altLang="zh-TW" dirty="0">
                <a:latin typeface="標楷體" panose="03000509000000000000" pitchFamily="65" charset="-120"/>
                <a:ea typeface="標楷體" panose="03000509000000000000" pitchFamily="65" charset="-120"/>
              </a:rPr>
              <a:t>如果風機系統的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Duty Factor</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標楷體" panose="03000509000000000000" pitchFamily="65" charset="-120"/>
                <a:ea typeface="標楷體" panose="03000509000000000000" pitchFamily="65" charset="-120"/>
              </a:rPr>
              <a:t>與</a:t>
            </a:r>
            <a:r>
              <a:rPr lang="zh-TW" altLang="en-US"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風機之效率為已知，則風機之全年使用成本即可計算</a:t>
            </a:r>
            <a:endParaRPr lang="en-US" altLang="zh-TW" dirty="0">
              <a:latin typeface="標楷體" panose="03000509000000000000" pitchFamily="65" charset="-120"/>
              <a:ea typeface="標楷體" panose="03000509000000000000" pitchFamily="65" charset="-120"/>
            </a:endParaRPr>
          </a:p>
          <a:p>
            <a:pPr marL="0" indent="0">
              <a:lnSpc>
                <a:spcPct val="120000"/>
              </a:lnSpc>
              <a:buNone/>
            </a:pPr>
            <a:endParaRPr lang="zh-TW" altLang="zh-TW" dirty="0">
              <a:latin typeface="標楷體" panose="03000509000000000000" pitchFamily="65" charset="-120"/>
              <a:ea typeface="標楷體" panose="03000509000000000000" pitchFamily="65" charset="-120"/>
            </a:endParaRPr>
          </a:p>
          <a:p>
            <a:endParaRPr lang="zh-TW" altLang="en-US" dirty="0"/>
          </a:p>
        </p:txBody>
      </p:sp>
      <p:sp>
        <p:nvSpPr>
          <p:cNvPr id="5" name="標題 1">
            <a:extLst>
              <a:ext uri="{FF2B5EF4-FFF2-40B4-BE49-F238E27FC236}">
                <a16:creationId xmlns:a16="http://schemas.microsoft.com/office/drawing/2014/main" id="{5E9EEE0C-F0CD-46ED-A1E2-5410103A242F}"/>
              </a:ext>
            </a:extLst>
          </p:cNvPr>
          <p:cNvSpPr txBox="1">
            <a:spLocks/>
          </p:cNvSpPr>
          <p:nvPr/>
        </p:nvSpPr>
        <p:spPr>
          <a:xfrm>
            <a:off x="358878" y="394038"/>
            <a:ext cx="11474244" cy="983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10.2.</a:t>
            </a:r>
            <a:r>
              <a:rPr lang="en-US" altLang="zh-TW" sz="3200" dirty="0">
                <a:latin typeface="Times New Roman" panose="02020603050405020304" pitchFamily="18" charset="0"/>
                <a:cs typeface="Times New Roman" panose="02020603050405020304" pitchFamily="18" charset="0"/>
              </a:rPr>
              <a:t> Duty Factors, staged fan systems using single speed fans</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13D97E6F-EB88-4EB9-A8A8-F63A4C8C0E88}"/>
              </a:ext>
            </a:extLst>
          </p:cNvPr>
          <p:cNvSpPr>
            <a:spLocks noGrp="1"/>
          </p:cNvSpPr>
          <p:nvPr>
            <p:ph type="sldNum" sz="quarter" idx="12"/>
          </p:nvPr>
        </p:nvSpPr>
        <p:spPr/>
        <p:txBody>
          <a:bodyPr/>
          <a:lstStyle/>
          <a:p>
            <a:fld id="{56E39160-AF4C-4A8A-B665-E4E0CB14187D}" type="slidenum">
              <a:rPr lang="zh-TW" altLang="en-US" smtClean="0"/>
              <a:t>5</a:t>
            </a:fld>
            <a:endParaRPr lang="zh-TW" altLang="en-US"/>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4434128C-E490-4719-8668-BA4A96E48BEB}"/>
                  </a:ext>
                </a:extLst>
              </p:cNvPr>
              <p:cNvSpPr txBox="1"/>
              <p:nvPr/>
            </p:nvSpPr>
            <p:spPr>
              <a:xfrm>
                <a:off x="5761910" y="2526166"/>
                <a:ext cx="3844413" cy="822982"/>
              </a:xfrm>
              <a:prstGeom prst="rect">
                <a:avLst/>
              </a:prstGeom>
              <a:noFill/>
            </p:spPr>
            <p:txBody>
              <a:bodyPr wrap="square" lIns="0" tIns="0" rIns="0" bIns="0" rtlCol="0">
                <a:spAutoFit/>
              </a:bodyPr>
              <a:lstStyle/>
              <a:p>
                <a:r>
                  <a:rPr lang="en-US" altLang="zh-TW" sz="3200" i="1" dirty="0"/>
                  <a:t>Duty Factor </a:t>
                </a:r>
                <a:r>
                  <a:rPr lang="en-US" altLang="zh-TW" sz="3200" dirty="0"/>
                  <a:t>= </a:t>
                </a:r>
                <a14:m>
                  <m:oMath xmlns:m="http://schemas.openxmlformats.org/officeDocument/2006/math">
                    <m:f>
                      <m:fPr>
                        <m:ctrlPr>
                          <a:rPr lang="en-US" altLang="zh-TW" sz="3200" i="1" smtClean="0">
                            <a:latin typeface="Cambria Math" panose="02040503050406030204" pitchFamily="18" charset="0"/>
                          </a:rPr>
                        </m:ctrlPr>
                      </m:fPr>
                      <m:num>
                        <m:acc>
                          <m:accPr>
                            <m:chr m:val="̇"/>
                            <m:ctrlPr>
                              <a:rPr lang="en-US" altLang="zh-TW" sz="3200" i="1" smtClean="0">
                                <a:latin typeface="Cambria Math" panose="02040503050406030204" pitchFamily="18" charset="0"/>
                              </a:rPr>
                            </m:ctrlPr>
                          </m:accPr>
                          <m:e>
                            <m:sSub>
                              <m:sSubPr>
                                <m:ctrlPr>
                                  <a:rPr lang="en-US" altLang="zh-TW" sz="3200" i="1" smtClean="0">
                                    <a:latin typeface="Cambria Math" panose="02040503050406030204" pitchFamily="18" charset="0"/>
                                  </a:rPr>
                                </m:ctrlPr>
                              </m:sSubPr>
                              <m:e>
                                <m:r>
                                  <a:rPr lang="en-US" altLang="zh-TW" sz="3200" b="0" i="1" smtClean="0">
                                    <a:latin typeface="Cambria Math" panose="02040503050406030204" pitchFamily="18" charset="0"/>
                                  </a:rPr>
                                  <m:t>𝑉</m:t>
                                </m:r>
                              </m:e>
                              <m:sub>
                                <m:r>
                                  <a:rPr lang="en-US" altLang="zh-TW" sz="3200" b="0" i="1" smtClean="0">
                                    <a:latin typeface="Cambria Math" panose="02040503050406030204" pitchFamily="18" charset="0"/>
                                  </a:rPr>
                                  <m:t>𝑎𝑣𝑒</m:t>
                                </m:r>
                              </m:sub>
                            </m:sSub>
                          </m:e>
                        </m:acc>
                      </m:num>
                      <m:den>
                        <m:acc>
                          <m:accPr>
                            <m:chr m:val="̇"/>
                            <m:ctrlPr>
                              <a:rPr lang="en-US" altLang="zh-TW" sz="3200" i="1" smtClean="0">
                                <a:latin typeface="Cambria Math" panose="02040503050406030204" pitchFamily="18" charset="0"/>
                              </a:rPr>
                            </m:ctrlPr>
                          </m:accPr>
                          <m:e>
                            <m:sSub>
                              <m:sSubPr>
                                <m:ctrlPr>
                                  <a:rPr lang="en-US" altLang="zh-TW" sz="3200" i="1" smtClean="0">
                                    <a:latin typeface="Cambria Math" panose="02040503050406030204" pitchFamily="18" charset="0"/>
                                  </a:rPr>
                                </m:ctrlPr>
                              </m:sSubPr>
                              <m:e>
                                <m:r>
                                  <a:rPr lang="en-US" altLang="zh-TW" sz="3200" b="0" i="1" smtClean="0">
                                    <a:latin typeface="Cambria Math" panose="02040503050406030204" pitchFamily="18" charset="0"/>
                                  </a:rPr>
                                  <m:t>𝑉</m:t>
                                </m:r>
                              </m:e>
                              <m:sub>
                                <m:r>
                                  <a:rPr lang="en-US" altLang="zh-TW" sz="3200" b="0" i="1" smtClean="0">
                                    <a:latin typeface="Cambria Math" panose="02040503050406030204" pitchFamily="18" charset="0"/>
                                  </a:rPr>
                                  <m:t>𝑛</m:t>
                                </m:r>
                                <m:r>
                                  <a:rPr lang="en-US" altLang="zh-TW" sz="3200" b="0" i="1" smtClean="0">
                                    <a:latin typeface="Cambria Math" panose="02040503050406030204" pitchFamily="18" charset="0"/>
                                  </a:rPr>
                                  <m:t>+1</m:t>
                                </m:r>
                              </m:sub>
                            </m:sSub>
                          </m:e>
                        </m:acc>
                      </m:den>
                    </m:f>
                  </m:oMath>
                </a14:m>
                <a:r>
                  <a:rPr lang="en-US" altLang="zh-TW" sz="3200" dirty="0"/>
                  <a:t> </a:t>
                </a:r>
                <a:endParaRPr lang="zh-TW" altLang="en-US" sz="3200" dirty="0"/>
              </a:p>
            </p:txBody>
          </p:sp>
        </mc:Choice>
        <mc:Fallback xmlns="">
          <p:sp>
            <p:nvSpPr>
              <p:cNvPr id="6" name="文字方塊 5">
                <a:extLst>
                  <a:ext uri="{FF2B5EF4-FFF2-40B4-BE49-F238E27FC236}">
                    <a16:creationId xmlns:a16="http://schemas.microsoft.com/office/drawing/2014/main" id="{4434128C-E490-4719-8668-BA4A96E48BEB}"/>
                  </a:ext>
                </a:extLst>
              </p:cNvPr>
              <p:cNvSpPr txBox="1">
                <a:spLocks noRot="1" noChangeAspect="1" noMove="1" noResize="1" noEditPoints="1" noAdjustHandles="1" noChangeArrowheads="1" noChangeShapeType="1" noTextEdit="1"/>
              </p:cNvSpPr>
              <p:nvPr/>
            </p:nvSpPr>
            <p:spPr>
              <a:xfrm>
                <a:off x="5761910" y="2526166"/>
                <a:ext cx="3844413" cy="822982"/>
              </a:xfrm>
              <a:prstGeom prst="rect">
                <a:avLst/>
              </a:prstGeom>
              <a:blipFill>
                <a:blip r:embed="rId2"/>
                <a:stretch>
                  <a:fillRect l="-6339" b="-1037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278904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標題 30">
            <a:extLst>
              <a:ext uri="{FF2B5EF4-FFF2-40B4-BE49-F238E27FC236}">
                <a16:creationId xmlns:a16="http://schemas.microsoft.com/office/drawing/2014/main" id="{512E82A7-8D02-490D-8283-F3999B1521FE}"/>
              </a:ext>
            </a:extLst>
          </p:cNvPr>
          <p:cNvSpPr>
            <a:spLocks noGrp="1"/>
          </p:cNvSpPr>
          <p:nvPr>
            <p:ph type="title"/>
          </p:nvPr>
        </p:nvSpPr>
        <p:spPr>
          <a:xfrm>
            <a:off x="838200" y="365125"/>
            <a:ext cx="10515600" cy="577365"/>
          </a:xfrm>
        </p:spPr>
        <p:txBody>
          <a:bodyPr>
            <a:normAutofit fontScale="90000"/>
          </a:bodyPr>
          <a:lstStyle/>
          <a:p>
            <a:r>
              <a:rPr lang="zh-TW" altLang="en-US" dirty="0">
                <a:latin typeface="標楷體" panose="03000509000000000000" pitchFamily="65" charset="-120"/>
                <a:ea typeface="標楷體" panose="03000509000000000000" pitchFamily="65" charset="-120"/>
              </a:rPr>
              <a:t>三種控制方式</a:t>
            </a:r>
          </a:p>
        </p:txBody>
      </p:sp>
      <p:sp>
        <p:nvSpPr>
          <p:cNvPr id="8" name="投影片編號版面配置區 7">
            <a:extLst>
              <a:ext uri="{FF2B5EF4-FFF2-40B4-BE49-F238E27FC236}">
                <a16:creationId xmlns:a16="http://schemas.microsoft.com/office/drawing/2014/main" id="{F9B78EDB-C0F3-4CE6-A676-161942968C42}"/>
              </a:ext>
            </a:extLst>
          </p:cNvPr>
          <p:cNvSpPr>
            <a:spLocks noGrp="1"/>
          </p:cNvSpPr>
          <p:nvPr>
            <p:ph type="sldNum" sz="quarter" idx="12"/>
          </p:nvPr>
        </p:nvSpPr>
        <p:spPr/>
        <p:txBody>
          <a:bodyPr/>
          <a:lstStyle/>
          <a:p>
            <a:fld id="{56E39160-AF4C-4A8A-B665-E4E0CB14187D}" type="slidenum">
              <a:rPr lang="zh-TW" altLang="en-US" smtClean="0"/>
              <a:t>6</a:t>
            </a:fld>
            <a:endParaRPr lang="zh-TW" altLang="en-US"/>
          </a:p>
        </p:txBody>
      </p:sp>
      <p:pic>
        <p:nvPicPr>
          <p:cNvPr id="5" name="內容版面配置區 4">
            <a:extLst>
              <a:ext uri="{FF2B5EF4-FFF2-40B4-BE49-F238E27FC236}">
                <a16:creationId xmlns:a16="http://schemas.microsoft.com/office/drawing/2014/main" id="{0C49EDA2-0553-4555-B6D8-F5B22DEB4777}"/>
              </a:ext>
            </a:extLst>
          </p:cNvPr>
          <p:cNvPicPr>
            <a:picLocks noGrp="1" noChangeAspect="1"/>
          </p:cNvPicPr>
          <p:nvPr>
            <p:ph idx="4294967295"/>
          </p:nvPr>
        </p:nvPicPr>
        <p:blipFill rotWithShape="1">
          <a:blip r:embed="rId2"/>
          <a:srcRect l="10285"/>
          <a:stretch/>
        </p:blipFill>
        <p:spPr>
          <a:xfrm>
            <a:off x="927016" y="1796663"/>
            <a:ext cx="4670425" cy="3406775"/>
          </a:xfrm>
          <a:prstGeom prst="rect">
            <a:avLst/>
          </a:prstGeom>
        </p:spPr>
      </p:pic>
      <p:sp>
        <p:nvSpPr>
          <p:cNvPr id="4" name="矩形 3">
            <a:extLst>
              <a:ext uri="{FF2B5EF4-FFF2-40B4-BE49-F238E27FC236}">
                <a16:creationId xmlns:a16="http://schemas.microsoft.com/office/drawing/2014/main" id="{E3E2C564-E6BE-4FC6-9796-200735DC860F}"/>
              </a:ext>
            </a:extLst>
          </p:cNvPr>
          <p:cNvSpPr/>
          <p:nvPr/>
        </p:nvSpPr>
        <p:spPr>
          <a:xfrm>
            <a:off x="2045109" y="1030350"/>
            <a:ext cx="8495071" cy="565219"/>
          </a:xfrm>
          <a:prstGeom prst="rect">
            <a:avLst/>
          </a:prstGeom>
        </p:spPr>
        <p:txBody>
          <a:bodyPr wrap="square">
            <a:spAutoFit/>
          </a:bodyPr>
          <a:lstStyle/>
          <a:p>
            <a:pPr>
              <a:lnSpc>
                <a:spcPct val="120000"/>
              </a:lnSpc>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三個</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Thermostat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設定三個</a:t>
            </a:r>
            <a:r>
              <a:rPr lang="zh-TW"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室內</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室外</a:t>
            </a:r>
            <a:r>
              <a:rPr lang="zh-TW"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溫度</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值</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個風量</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4" name="群組 23">
            <a:extLst>
              <a:ext uri="{FF2B5EF4-FFF2-40B4-BE49-F238E27FC236}">
                <a16:creationId xmlns:a16="http://schemas.microsoft.com/office/drawing/2014/main" id="{C1276774-979E-43AD-94AF-C7231DDE61B1}"/>
              </a:ext>
            </a:extLst>
          </p:cNvPr>
          <p:cNvGrpSpPr/>
          <p:nvPr/>
        </p:nvGrpSpPr>
        <p:grpSpPr>
          <a:xfrm>
            <a:off x="927016" y="2159746"/>
            <a:ext cx="4510116" cy="2612473"/>
            <a:chOff x="799304" y="3220825"/>
            <a:chExt cx="4510116" cy="2612473"/>
          </a:xfrm>
        </p:grpSpPr>
        <p:cxnSp>
          <p:nvCxnSpPr>
            <p:cNvPr id="3" name="直線接點 2">
              <a:extLst>
                <a:ext uri="{FF2B5EF4-FFF2-40B4-BE49-F238E27FC236}">
                  <a16:creationId xmlns:a16="http://schemas.microsoft.com/office/drawing/2014/main" id="{CE5BB7F7-3FC2-418D-939A-9DC858670F1B}"/>
                </a:ext>
              </a:extLst>
            </p:cNvPr>
            <p:cNvCxnSpPr/>
            <p:nvPr/>
          </p:nvCxnSpPr>
          <p:spPr>
            <a:xfrm>
              <a:off x="1278194" y="5427406"/>
              <a:ext cx="40312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D52A3A48-D18D-49B3-BD96-93FE38874E5C}"/>
                </a:ext>
              </a:extLst>
            </p:cNvPr>
            <p:cNvSpPr/>
            <p:nvPr/>
          </p:nvSpPr>
          <p:spPr>
            <a:xfrm>
              <a:off x="799304" y="3439281"/>
              <a:ext cx="412956" cy="202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3E03327A-92C0-452E-B1EA-7CD0B0F8EF82}"/>
                    </a:ext>
                  </a:extLst>
                </p:cNvPr>
                <p:cNvSpPr txBox="1"/>
                <p:nvPr/>
              </p:nvSpPr>
              <p:spPr>
                <a:xfrm>
                  <a:off x="935510" y="4817546"/>
                  <a:ext cx="268535" cy="28565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1</m:t>
                                </m:r>
                              </m:sub>
                            </m:sSub>
                          </m:e>
                        </m:acc>
                      </m:oMath>
                    </m:oMathPara>
                  </a14:m>
                  <a:endParaRPr lang="zh-TW" altLang="en-US" sz="1400" dirty="0"/>
                </a:p>
              </p:txBody>
            </p:sp>
          </mc:Choice>
          <mc:Fallback xmlns="">
            <p:sp>
              <p:nvSpPr>
                <p:cNvPr id="15" name="文字方塊 14">
                  <a:extLst>
                    <a:ext uri="{FF2B5EF4-FFF2-40B4-BE49-F238E27FC236}">
                      <a16:creationId xmlns:a16="http://schemas.microsoft.com/office/drawing/2014/main" id="{3E03327A-92C0-452E-B1EA-7CD0B0F8EF82}"/>
                    </a:ext>
                  </a:extLst>
                </p:cNvPr>
                <p:cNvSpPr txBox="1">
                  <a:spLocks noRot="1" noChangeAspect="1" noMove="1" noResize="1" noEditPoints="1" noAdjustHandles="1" noChangeArrowheads="1" noChangeShapeType="1" noTextEdit="1"/>
                </p:cNvSpPr>
                <p:nvPr/>
              </p:nvSpPr>
              <p:spPr>
                <a:xfrm>
                  <a:off x="935510" y="4817546"/>
                  <a:ext cx="268535" cy="285656"/>
                </a:xfrm>
                <a:prstGeom prst="rect">
                  <a:avLst/>
                </a:prstGeom>
                <a:blipFill>
                  <a:blip r:embed="rId3"/>
                  <a:stretch>
                    <a:fillRect l="-20455" t="-12766" r="-18182" b="-170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95E87D2-F9A3-4AE6-9EAC-F6BEF4342E4D}"/>
                    </a:ext>
                  </a:extLst>
                </p:cNvPr>
                <p:cNvSpPr txBox="1"/>
                <p:nvPr/>
              </p:nvSpPr>
              <p:spPr>
                <a:xfrm>
                  <a:off x="935510" y="4275474"/>
                  <a:ext cx="273858" cy="28565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2</m:t>
                                </m:r>
                              </m:sub>
                            </m:sSub>
                          </m:e>
                        </m:acc>
                      </m:oMath>
                    </m:oMathPara>
                  </a14:m>
                  <a:endParaRPr lang="zh-TW" altLang="en-US" sz="1400" dirty="0"/>
                </a:p>
              </p:txBody>
            </p:sp>
          </mc:Choice>
          <mc:Fallback xmlns="">
            <p:sp>
              <p:nvSpPr>
                <p:cNvPr id="16" name="文字方塊 15">
                  <a:extLst>
                    <a:ext uri="{FF2B5EF4-FFF2-40B4-BE49-F238E27FC236}">
                      <a16:creationId xmlns:a16="http://schemas.microsoft.com/office/drawing/2014/main" id="{C95E87D2-F9A3-4AE6-9EAC-F6BEF4342E4D}"/>
                    </a:ext>
                  </a:extLst>
                </p:cNvPr>
                <p:cNvSpPr txBox="1">
                  <a:spLocks noRot="1" noChangeAspect="1" noMove="1" noResize="1" noEditPoints="1" noAdjustHandles="1" noChangeArrowheads="1" noChangeShapeType="1" noTextEdit="1"/>
                </p:cNvSpPr>
                <p:nvPr/>
              </p:nvSpPr>
              <p:spPr>
                <a:xfrm>
                  <a:off x="935510" y="4275474"/>
                  <a:ext cx="273858" cy="285656"/>
                </a:xfrm>
                <a:prstGeom prst="rect">
                  <a:avLst/>
                </a:prstGeom>
                <a:blipFill>
                  <a:blip r:embed="rId4"/>
                  <a:stretch>
                    <a:fillRect l="-20000" t="-12766" r="-15556" b="-170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C1F25744-0610-468E-9C50-BE958B85E029}"/>
                    </a:ext>
                  </a:extLst>
                </p:cNvPr>
                <p:cNvSpPr txBox="1"/>
                <p:nvPr/>
              </p:nvSpPr>
              <p:spPr>
                <a:xfrm>
                  <a:off x="935510" y="3762894"/>
                  <a:ext cx="273858" cy="28565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3</m:t>
                                </m:r>
                              </m:sub>
                            </m:sSub>
                          </m:e>
                        </m:acc>
                      </m:oMath>
                    </m:oMathPara>
                  </a14:m>
                  <a:endParaRPr lang="zh-TW" altLang="en-US" sz="1400" dirty="0"/>
                </a:p>
              </p:txBody>
            </p:sp>
          </mc:Choice>
          <mc:Fallback xmlns="">
            <p:sp>
              <p:nvSpPr>
                <p:cNvPr id="17" name="文字方塊 16">
                  <a:extLst>
                    <a:ext uri="{FF2B5EF4-FFF2-40B4-BE49-F238E27FC236}">
                      <a16:creationId xmlns:a16="http://schemas.microsoft.com/office/drawing/2014/main" id="{C1F25744-0610-468E-9C50-BE958B85E029}"/>
                    </a:ext>
                  </a:extLst>
                </p:cNvPr>
                <p:cNvSpPr txBox="1">
                  <a:spLocks noRot="1" noChangeAspect="1" noMove="1" noResize="1" noEditPoints="1" noAdjustHandles="1" noChangeArrowheads="1" noChangeShapeType="1" noTextEdit="1"/>
                </p:cNvSpPr>
                <p:nvPr/>
              </p:nvSpPr>
              <p:spPr>
                <a:xfrm>
                  <a:off x="935510" y="3762894"/>
                  <a:ext cx="273858" cy="285656"/>
                </a:xfrm>
                <a:prstGeom prst="rect">
                  <a:avLst/>
                </a:prstGeom>
                <a:blipFill>
                  <a:blip r:embed="rId5"/>
                  <a:stretch>
                    <a:fillRect l="-20000" t="-12766" r="-15556" b="-1702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E6E0670A-C38A-40F2-8BC4-B6968FAE0855}"/>
                    </a:ext>
                  </a:extLst>
                </p:cNvPr>
                <p:cNvSpPr txBox="1"/>
                <p:nvPr/>
              </p:nvSpPr>
              <p:spPr>
                <a:xfrm>
                  <a:off x="965006" y="3220825"/>
                  <a:ext cx="263983" cy="28565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4</m:t>
                                </m:r>
                              </m:sub>
                            </m:sSub>
                          </m:e>
                        </m:acc>
                      </m:oMath>
                    </m:oMathPara>
                  </a14:m>
                  <a:endParaRPr lang="zh-TW" altLang="en-US" sz="1400" dirty="0"/>
                </a:p>
              </p:txBody>
            </p:sp>
          </mc:Choice>
          <mc:Fallback xmlns="">
            <p:sp>
              <p:nvSpPr>
                <p:cNvPr id="18" name="文字方塊 17">
                  <a:extLst>
                    <a:ext uri="{FF2B5EF4-FFF2-40B4-BE49-F238E27FC236}">
                      <a16:creationId xmlns:a16="http://schemas.microsoft.com/office/drawing/2014/main" id="{E6E0670A-C38A-40F2-8BC4-B6968FAE0855}"/>
                    </a:ext>
                  </a:extLst>
                </p:cNvPr>
                <p:cNvSpPr txBox="1">
                  <a:spLocks noRot="1" noChangeAspect="1" noMove="1" noResize="1" noEditPoints="1" noAdjustHandles="1" noChangeArrowheads="1" noChangeShapeType="1" noTextEdit="1"/>
                </p:cNvSpPr>
                <p:nvPr/>
              </p:nvSpPr>
              <p:spPr>
                <a:xfrm>
                  <a:off x="965006" y="3220825"/>
                  <a:ext cx="263983" cy="285656"/>
                </a:xfrm>
                <a:prstGeom prst="rect">
                  <a:avLst/>
                </a:prstGeom>
                <a:blipFill>
                  <a:blip r:embed="rId6"/>
                  <a:stretch>
                    <a:fillRect l="-20455" t="-12766" r="-15909" b="-17021"/>
                  </a:stretch>
                </a:blipFill>
              </p:spPr>
              <p:txBody>
                <a:bodyPr/>
                <a:lstStyle/>
                <a:p>
                  <a:r>
                    <a:rPr lang="zh-TW" altLang="en-US">
                      <a:noFill/>
                    </a:rPr>
                    <a:t> </a:t>
                  </a:r>
                </a:p>
              </p:txBody>
            </p:sp>
          </mc:Fallback>
        </mc:AlternateContent>
        <p:sp>
          <p:nvSpPr>
            <p:cNvPr id="20" name="矩形 19">
              <a:extLst>
                <a:ext uri="{FF2B5EF4-FFF2-40B4-BE49-F238E27FC236}">
                  <a16:creationId xmlns:a16="http://schemas.microsoft.com/office/drawing/2014/main" id="{1D40D248-FC1C-41AF-B5FA-C26A2267968B}"/>
                </a:ext>
              </a:extLst>
            </p:cNvPr>
            <p:cNvSpPr/>
            <p:nvPr/>
          </p:nvSpPr>
          <p:spPr>
            <a:xfrm>
              <a:off x="2031923" y="5463966"/>
              <a:ext cx="2525948" cy="369332"/>
            </a:xfrm>
            <a:prstGeom prst="rect">
              <a:avLst/>
            </a:prstGeom>
            <a:solidFill>
              <a:schemeClr val="bg1"/>
            </a:solidFill>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3</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grpSp>
      <p:grpSp>
        <p:nvGrpSpPr>
          <p:cNvPr id="26" name="群組 25">
            <a:extLst>
              <a:ext uri="{FF2B5EF4-FFF2-40B4-BE49-F238E27FC236}">
                <a16:creationId xmlns:a16="http://schemas.microsoft.com/office/drawing/2014/main" id="{FE4486C9-0B7D-4258-A98A-36F6505D15BB}"/>
              </a:ext>
            </a:extLst>
          </p:cNvPr>
          <p:cNvGrpSpPr/>
          <p:nvPr/>
        </p:nvGrpSpPr>
        <p:grpSpPr>
          <a:xfrm>
            <a:off x="6378679" y="1667502"/>
            <a:ext cx="5164392" cy="3624429"/>
            <a:chOff x="6626942" y="2728581"/>
            <a:chExt cx="5164392" cy="3624429"/>
          </a:xfrm>
        </p:grpSpPr>
        <p:pic>
          <p:nvPicPr>
            <p:cNvPr id="6" name="圖片 5">
              <a:extLst>
                <a:ext uri="{FF2B5EF4-FFF2-40B4-BE49-F238E27FC236}">
                  <a16:creationId xmlns:a16="http://schemas.microsoft.com/office/drawing/2014/main" id="{989D9E21-050F-4D28-A07D-B575BE82EF9C}"/>
                </a:ext>
              </a:extLst>
            </p:cNvPr>
            <p:cNvPicPr>
              <a:picLocks noChangeAspect="1"/>
            </p:cNvPicPr>
            <p:nvPr/>
          </p:nvPicPr>
          <p:blipFill rotWithShape="1">
            <a:blip r:embed="rId7"/>
            <a:srcRect l="9322"/>
            <a:stretch/>
          </p:blipFill>
          <p:spPr>
            <a:xfrm>
              <a:off x="6626942" y="2728581"/>
              <a:ext cx="5164392" cy="3544649"/>
            </a:xfrm>
            <a:prstGeom prst="rect">
              <a:avLst/>
            </a:prstGeom>
          </p:spPr>
        </p:pic>
        <p:grpSp>
          <p:nvGrpSpPr>
            <p:cNvPr id="25" name="群組 24">
              <a:extLst>
                <a:ext uri="{FF2B5EF4-FFF2-40B4-BE49-F238E27FC236}">
                  <a16:creationId xmlns:a16="http://schemas.microsoft.com/office/drawing/2014/main" id="{910212AB-2827-4706-A8F9-3F5BD9B73C11}"/>
                </a:ext>
              </a:extLst>
            </p:cNvPr>
            <p:cNvGrpSpPr/>
            <p:nvPr/>
          </p:nvGrpSpPr>
          <p:grpSpPr>
            <a:xfrm>
              <a:off x="6626942" y="3220825"/>
              <a:ext cx="4517923" cy="3132185"/>
              <a:chOff x="6626942" y="3216168"/>
              <a:chExt cx="4517923" cy="3132185"/>
            </a:xfrm>
          </p:grpSpPr>
          <p:grpSp>
            <p:nvGrpSpPr>
              <p:cNvPr id="13" name="群組 12">
                <a:extLst>
                  <a:ext uri="{FF2B5EF4-FFF2-40B4-BE49-F238E27FC236}">
                    <a16:creationId xmlns:a16="http://schemas.microsoft.com/office/drawing/2014/main" id="{AE57DA37-B266-4036-83C0-F1B09A6E2F81}"/>
                  </a:ext>
                </a:extLst>
              </p:cNvPr>
              <p:cNvGrpSpPr/>
              <p:nvPr/>
            </p:nvGrpSpPr>
            <p:grpSpPr>
              <a:xfrm>
                <a:off x="6626942" y="3216168"/>
                <a:ext cx="363048" cy="2125079"/>
                <a:chOff x="6626942" y="3216168"/>
                <a:chExt cx="363048" cy="2125079"/>
              </a:xfrm>
            </p:grpSpPr>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6BBC592D-F2B7-4C76-BC20-405246246B92}"/>
                        </a:ext>
                      </a:extLst>
                    </p:cNvPr>
                    <p:cNvSpPr txBox="1"/>
                    <p:nvPr/>
                  </p:nvSpPr>
                  <p:spPr>
                    <a:xfrm>
                      <a:off x="6626942" y="4960374"/>
                      <a:ext cx="355930" cy="38087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2400" i="1" smtClean="0">
                                    <a:latin typeface="Cambria Math" panose="02040503050406030204" pitchFamily="18" charset="0"/>
                                  </a:rPr>
                                </m:ctrlPr>
                              </m:acc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1</m:t>
                                    </m:r>
                                  </m:sub>
                                </m:sSub>
                              </m:e>
                            </m:acc>
                          </m:oMath>
                        </m:oMathPara>
                      </a14:m>
                      <a:endParaRPr lang="zh-TW" altLang="en-US" dirty="0"/>
                    </a:p>
                  </p:txBody>
                </p:sp>
              </mc:Choice>
              <mc:Fallback xmlns="">
                <p:sp>
                  <p:nvSpPr>
                    <p:cNvPr id="9" name="文字方塊 8">
                      <a:extLst>
                        <a:ext uri="{FF2B5EF4-FFF2-40B4-BE49-F238E27FC236}">
                          <a16:creationId xmlns:a16="http://schemas.microsoft.com/office/drawing/2014/main" id="{6BBC592D-F2B7-4C76-BC20-405246246B92}"/>
                        </a:ext>
                      </a:extLst>
                    </p:cNvPr>
                    <p:cNvSpPr txBox="1">
                      <a:spLocks noRot="1" noChangeAspect="1" noMove="1" noResize="1" noEditPoints="1" noAdjustHandles="1" noChangeArrowheads="1" noChangeShapeType="1" noTextEdit="1"/>
                    </p:cNvSpPr>
                    <p:nvPr/>
                  </p:nvSpPr>
                  <p:spPr>
                    <a:xfrm>
                      <a:off x="6626942" y="4960374"/>
                      <a:ext cx="355930" cy="380873"/>
                    </a:xfrm>
                    <a:prstGeom prst="rect">
                      <a:avLst/>
                    </a:prstGeom>
                    <a:blipFill>
                      <a:blip r:embed="rId8"/>
                      <a:stretch>
                        <a:fillRect l="-18644" t="-15873" r="-16949" b="-1269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00890999-EDC4-4ADB-803E-E805BB8DAE02}"/>
                        </a:ext>
                      </a:extLst>
                    </p:cNvPr>
                    <p:cNvSpPr txBox="1"/>
                    <p:nvPr/>
                  </p:nvSpPr>
                  <p:spPr>
                    <a:xfrm>
                      <a:off x="6626942" y="4378972"/>
                      <a:ext cx="363048" cy="38087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2400" i="1" smtClean="0">
                                    <a:latin typeface="Cambria Math" panose="02040503050406030204" pitchFamily="18" charset="0"/>
                                  </a:rPr>
                                </m:ctrlPr>
                              </m:acc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2</m:t>
                                    </m:r>
                                  </m:sub>
                                </m:sSub>
                              </m:e>
                            </m:acc>
                          </m:oMath>
                        </m:oMathPara>
                      </a14:m>
                      <a:endParaRPr lang="zh-TW" altLang="en-US" dirty="0"/>
                    </a:p>
                  </p:txBody>
                </p:sp>
              </mc:Choice>
              <mc:Fallback xmlns="">
                <p:sp>
                  <p:nvSpPr>
                    <p:cNvPr id="10" name="文字方塊 9">
                      <a:extLst>
                        <a:ext uri="{FF2B5EF4-FFF2-40B4-BE49-F238E27FC236}">
                          <a16:creationId xmlns:a16="http://schemas.microsoft.com/office/drawing/2014/main" id="{00890999-EDC4-4ADB-803E-E805BB8DAE02}"/>
                        </a:ext>
                      </a:extLst>
                    </p:cNvPr>
                    <p:cNvSpPr txBox="1">
                      <a:spLocks noRot="1" noChangeAspect="1" noMove="1" noResize="1" noEditPoints="1" noAdjustHandles="1" noChangeArrowheads="1" noChangeShapeType="1" noTextEdit="1"/>
                    </p:cNvSpPr>
                    <p:nvPr/>
                  </p:nvSpPr>
                  <p:spPr>
                    <a:xfrm>
                      <a:off x="6626942" y="4378972"/>
                      <a:ext cx="363048" cy="380873"/>
                    </a:xfrm>
                    <a:prstGeom prst="rect">
                      <a:avLst/>
                    </a:prstGeom>
                    <a:blipFill>
                      <a:blip r:embed="rId9"/>
                      <a:stretch>
                        <a:fillRect l="-18333" t="-15873" r="-16667" b="-1269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AFDAE372-E6B6-4C79-9B52-D09371B7A4D0}"/>
                        </a:ext>
                      </a:extLst>
                    </p:cNvPr>
                    <p:cNvSpPr txBox="1"/>
                    <p:nvPr/>
                  </p:nvSpPr>
                  <p:spPr>
                    <a:xfrm>
                      <a:off x="6626942" y="3797570"/>
                      <a:ext cx="363048" cy="38087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2400" i="1" smtClean="0">
                                    <a:latin typeface="Cambria Math" panose="02040503050406030204" pitchFamily="18" charset="0"/>
                                  </a:rPr>
                                </m:ctrlPr>
                              </m:acc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3</m:t>
                                    </m:r>
                                  </m:sub>
                                </m:sSub>
                              </m:e>
                            </m:acc>
                          </m:oMath>
                        </m:oMathPara>
                      </a14:m>
                      <a:endParaRPr lang="zh-TW" altLang="en-US" dirty="0"/>
                    </a:p>
                  </p:txBody>
                </p:sp>
              </mc:Choice>
              <mc:Fallback xmlns="">
                <p:sp>
                  <p:nvSpPr>
                    <p:cNvPr id="11" name="文字方塊 10">
                      <a:extLst>
                        <a:ext uri="{FF2B5EF4-FFF2-40B4-BE49-F238E27FC236}">
                          <a16:creationId xmlns:a16="http://schemas.microsoft.com/office/drawing/2014/main" id="{AFDAE372-E6B6-4C79-9B52-D09371B7A4D0}"/>
                        </a:ext>
                      </a:extLst>
                    </p:cNvPr>
                    <p:cNvSpPr txBox="1">
                      <a:spLocks noRot="1" noChangeAspect="1" noMove="1" noResize="1" noEditPoints="1" noAdjustHandles="1" noChangeArrowheads="1" noChangeShapeType="1" noTextEdit="1"/>
                    </p:cNvSpPr>
                    <p:nvPr/>
                  </p:nvSpPr>
                  <p:spPr>
                    <a:xfrm>
                      <a:off x="6626942" y="3797570"/>
                      <a:ext cx="363048" cy="380873"/>
                    </a:xfrm>
                    <a:prstGeom prst="rect">
                      <a:avLst/>
                    </a:prstGeom>
                    <a:blipFill>
                      <a:blip r:embed="rId10"/>
                      <a:stretch>
                        <a:fillRect l="-18333" t="-17742" r="-16667" b="-145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3550AD42-6981-4AFA-9CBA-55E800DABC11}"/>
                        </a:ext>
                      </a:extLst>
                    </p:cNvPr>
                    <p:cNvSpPr txBox="1"/>
                    <p:nvPr/>
                  </p:nvSpPr>
                  <p:spPr>
                    <a:xfrm>
                      <a:off x="6626942" y="3216168"/>
                      <a:ext cx="349903" cy="38087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2400" i="1" smtClean="0">
                                    <a:latin typeface="Cambria Math" panose="02040503050406030204" pitchFamily="18" charset="0"/>
                                  </a:rPr>
                                </m:ctrlPr>
                              </m:acc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4</m:t>
                                    </m:r>
                                  </m:sub>
                                </m:sSub>
                              </m:e>
                            </m:acc>
                          </m:oMath>
                        </m:oMathPara>
                      </a14:m>
                      <a:endParaRPr lang="zh-TW" altLang="en-US" dirty="0"/>
                    </a:p>
                  </p:txBody>
                </p:sp>
              </mc:Choice>
              <mc:Fallback xmlns="">
                <p:sp>
                  <p:nvSpPr>
                    <p:cNvPr id="12" name="文字方塊 11">
                      <a:extLst>
                        <a:ext uri="{FF2B5EF4-FFF2-40B4-BE49-F238E27FC236}">
                          <a16:creationId xmlns:a16="http://schemas.microsoft.com/office/drawing/2014/main" id="{3550AD42-6981-4AFA-9CBA-55E800DABC11}"/>
                        </a:ext>
                      </a:extLst>
                    </p:cNvPr>
                    <p:cNvSpPr txBox="1">
                      <a:spLocks noRot="1" noChangeAspect="1" noMove="1" noResize="1" noEditPoints="1" noAdjustHandles="1" noChangeArrowheads="1" noChangeShapeType="1" noTextEdit="1"/>
                    </p:cNvSpPr>
                    <p:nvPr/>
                  </p:nvSpPr>
                  <p:spPr>
                    <a:xfrm>
                      <a:off x="6626942" y="3216168"/>
                      <a:ext cx="349903" cy="380873"/>
                    </a:xfrm>
                    <a:prstGeom prst="rect">
                      <a:avLst/>
                    </a:prstGeom>
                    <a:blipFill>
                      <a:blip r:embed="rId11"/>
                      <a:stretch>
                        <a:fillRect l="-18966" t="-15873" r="-17241" b="-12698"/>
                      </a:stretch>
                    </a:blipFill>
                  </p:spPr>
                  <p:txBody>
                    <a:bodyPr/>
                    <a:lstStyle/>
                    <a:p>
                      <a:r>
                        <a:rPr lang="zh-TW" altLang="en-US">
                          <a:noFill/>
                        </a:rPr>
                        <a:t> </a:t>
                      </a:r>
                    </a:p>
                  </p:txBody>
                </p:sp>
              </mc:Fallback>
            </mc:AlternateContent>
          </p:grpSp>
          <p:sp>
            <p:nvSpPr>
              <p:cNvPr id="21" name="矩形 20">
                <a:extLst>
                  <a:ext uri="{FF2B5EF4-FFF2-40B4-BE49-F238E27FC236}">
                    <a16:creationId xmlns:a16="http://schemas.microsoft.com/office/drawing/2014/main" id="{443276D1-BFE2-4647-9920-516DC0751625}"/>
                  </a:ext>
                </a:extLst>
              </p:cNvPr>
              <p:cNvSpPr/>
              <p:nvPr/>
            </p:nvSpPr>
            <p:spPr>
              <a:xfrm>
                <a:off x="7783794" y="5648632"/>
                <a:ext cx="2564420" cy="369332"/>
              </a:xfrm>
              <a:prstGeom prst="rect">
                <a:avLst/>
              </a:prstGeom>
              <a:solidFill>
                <a:schemeClr val="bg1"/>
              </a:solidFill>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baseline="30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baseline="30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t>
                </a:r>
                <a:r>
                  <a:rPr lang="en-US" altLang="zh-TW" baseline="-25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baseline="30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baseline="30000" dirty="0"/>
              </a:p>
            </p:txBody>
          </p:sp>
          <p:sp>
            <p:nvSpPr>
              <p:cNvPr id="22" name="文字方塊 21">
                <a:extLst>
                  <a:ext uri="{FF2B5EF4-FFF2-40B4-BE49-F238E27FC236}">
                    <a16:creationId xmlns:a16="http://schemas.microsoft.com/office/drawing/2014/main" id="{119F53C0-A443-42FB-9564-967C02E8205F}"/>
                  </a:ext>
                </a:extLst>
              </p:cNvPr>
              <p:cNvSpPr txBox="1"/>
              <p:nvPr/>
            </p:nvSpPr>
            <p:spPr>
              <a:xfrm>
                <a:off x="8539316" y="5979021"/>
                <a:ext cx="1549326" cy="369332"/>
              </a:xfrm>
              <a:prstGeom prst="rect">
                <a:avLst/>
              </a:prstGeom>
              <a:solidFill>
                <a:schemeClr val="bg1"/>
              </a:solidFill>
            </p:spPr>
            <p:txBody>
              <a:bodyPr wrap="square" rtlCol="0">
                <a:spAutoFit/>
              </a:bodyPr>
              <a:lstStyle/>
              <a:p>
                <a:r>
                  <a:rPr lang="zh-TW" altLang="en-US" dirty="0"/>
                  <a:t>室外溫度</a:t>
                </a:r>
              </a:p>
            </p:txBody>
          </p:sp>
          <p:cxnSp>
            <p:nvCxnSpPr>
              <p:cNvPr id="7" name="直線接點 6">
                <a:extLst>
                  <a:ext uri="{FF2B5EF4-FFF2-40B4-BE49-F238E27FC236}">
                    <a16:creationId xmlns:a16="http://schemas.microsoft.com/office/drawing/2014/main" id="{896F1B53-3CB4-4207-B798-C624B25E1D9F}"/>
                  </a:ext>
                </a:extLst>
              </p:cNvPr>
              <p:cNvCxnSpPr/>
              <p:nvPr/>
            </p:nvCxnSpPr>
            <p:spPr>
              <a:xfrm>
                <a:off x="7113639" y="5648632"/>
                <a:ext cx="40312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矩形 26">
            <a:extLst>
              <a:ext uri="{FF2B5EF4-FFF2-40B4-BE49-F238E27FC236}">
                <a16:creationId xmlns:a16="http://schemas.microsoft.com/office/drawing/2014/main" id="{4A58B766-5FFE-43AB-8B24-BC20E67653C2}"/>
              </a:ext>
            </a:extLst>
          </p:cNvPr>
          <p:cNvSpPr/>
          <p:nvPr/>
        </p:nvSpPr>
        <p:spPr>
          <a:xfrm>
            <a:off x="1522403" y="1898635"/>
            <a:ext cx="1890261" cy="523220"/>
          </a:xfrm>
          <a:prstGeom prst="rect">
            <a:avLst/>
          </a:prstGeom>
        </p:spPr>
        <p:txBody>
          <a:bodyPr wrap="none">
            <a:spAutoFit/>
          </a:bodyPr>
          <a:lstStyle/>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控制系統</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1</a:t>
            </a:r>
            <a:endParaRPr lang="zh-TW" altLang="en-US" sz="2800" dirty="0"/>
          </a:p>
        </p:txBody>
      </p:sp>
      <p:sp>
        <p:nvSpPr>
          <p:cNvPr id="28" name="矩形 27">
            <a:extLst>
              <a:ext uri="{FF2B5EF4-FFF2-40B4-BE49-F238E27FC236}">
                <a16:creationId xmlns:a16="http://schemas.microsoft.com/office/drawing/2014/main" id="{8EB06EBD-1EB7-4279-A72F-049A8C3EA0BF}"/>
              </a:ext>
            </a:extLst>
          </p:cNvPr>
          <p:cNvSpPr/>
          <p:nvPr/>
        </p:nvSpPr>
        <p:spPr>
          <a:xfrm>
            <a:off x="7009933" y="1896458"/>
            <a:ext cx="1890261" cy="523220"/>
          </a:xfrm>
          <a:prstGeom prst="rect">
            <a:avLst/>
          </a:prstGeom>
        </p:spPr>
        <p:txBody>
          <a:bodyPr wrap="none">
            <a:spAutoFit/>
          </a:bodyPr>
          <a:lstStyle/>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控制系統</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 2</a:t>
            </a:r>
            <a:endParaRPr lang="zh-TW" altLang="en-US" sz="2800" dirty="0"/>
          </a:p>
        </p:txBody>
      </p:sp>
      <p:sp>
        <p:nvSpPr>
          <p:cNvPr id="29" name="矩形 28">
            <a:extLst>
              <a:ext uri="{FF2B5EF4-FFF2-40B4-BE49-F238E27FC236}">
                <a16:creationId xmlns:a16="http://schemas.microsoft.com/office/drawing/2014/main" id="{B2ED6B7C-7B0F-4DCE-B854-76CE6E936E51}"/>
              </a:ext>
            </a:extLst>
          </p:cNvPr>
          <p:cNvSpPr/>
          <p:nvPr/>
        </p:nvSpPr>
        <p:spPr>
          <a:xfrm>
            <a:off x="7535531" y="5497231"/>
            <a:ext cx="3666388" cy="701282"/>
          </a:xfrm>
          <a:prstGeom prst="rect">
            <a:avLst/>
          </a:prstGeom>
        </p:spPr>
        <p:txBody>
          <a:bodyPr wrap="none">
            <a:spAutoFit/>
          </a:bodyPr>
          <a:lstStyle/>
          <a:p>
            <a:pPr>
              <a:lnSpc>
                <a:spcPct val="120000"/>
              </a:lnSpc>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平均風量率</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室</a:t>
            </a:r>
            <a:r>
              <a:rPr lang="zh-TW" altLang="zh-TW"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外</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矩形 29">
            <a:extLst>
              <a:ext uri="{FF2B5EF4-FFF2-40B4-BE49-F238E27FC236}">
                <a16:creationId xmlns:a16="http://schemas.microsoft.com/office/drawing/2014/main" id="{73F60AEB-58AD-4A4C-993F-4571B1AC58AA}"/>
              </a:ext>
            </a:extLst>
          </p:cNvPr>
          <p:cNvSpPr/>
          <p:nvPr/>
        </p:nvSpPr>
        <p:spPr>
          <a:xfrm>
            <a:off x="1522403" y="5497231"/>
            <a:ext cx="3666388" cy="701282"/>
          </a:xfrm>
          <a:prstGeom prst="rect">
            <a:avLst/>
          </a:prstGeom>
        </p:spPr>
        <p:txBody>
          <a:bodyPr wrap="none">
            <a:spAutoFit/>
          </a:bodyPr>
          <a:lstStyle/>
          <a:p>
            <a:pPr>
              <a:lnSpc>
                <a:spcPct val="120000"/>
              </a:lnSpc>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平均風量率</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室</a:t>
            </a:r>
            <a:r>
              <a:rPr lang="zh-TW" altLang="en-US"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676472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99BFE57-D7DD-4A6E-8FAA-D47080C57C27}"/>
              </a:ext>
            </a:extLst>
          </p:cNvPr>
          <p:cNvSpPr>
            <a:spLocks noGrp="1"/>
          </p:cNvSpPr>
          <p:nvPr>
            <p:ph idx="1"/>
          </p:nvPr>
        </p:nvSpPr>
        <p:spPr>
          <a:xfrm>
            <a:off x="753979" y="363788"/>
            <a:ext cx="10515600" cy="562643"/>
          </a:xfrm>
        </p:spPr>
        <p:txBody>
          <a:bodyPr/>
          <a:lstStyle/>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第三種為如表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所示的方法</a:t>
            </a:r>
          </a:p>
        </p:txBody>
      </p:sp>
      <p:pic>
        <p:nvPicPr>
          <p:cNvPr id="4" name="圖片 3" descr="未標題-2">
            <a:extLst>
              <a:ext uri="{FF2B5EF4-FFF2-40B4-BE49-F238E27FC236}">
                <a16:creationId xmlns:a16="http://schemas.microsoft.com/office/drawing/2014/main" id="{8697CDB2-F823-452F-86F5-A29F09495B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4856" y="926431"/>
            <a:ext cx="9051758" cy="4746508"/>
          </a:xfrm>
          <a:prstGeom prst="rect">
            <a:avLst/>
          </a:prstGeom>
          <a:noFill/>
          <a:ln>
            <a:noFill/>
          </a:ln>
        </p:spPr>
      </p:pic>
      <p:sp>
        <p:nvSpPr>
          <p:cNvPr id="6" name="投影片編號版面配置區 5">
            <a:extLst>
              <a:ext uri="{FF2B5EF4-FFF2-40B4-BE49-F238E27FC236}">
                <a16:creationId xmlns:a16="http://schemas.microsoft.com/office/drawing/2014/main" id="{34A76D7C-6311-42B4-B7F4-F44827F7FB47}"/>
              </a:ext>
            </a:extLst>
          </p:cNvPr>
          <p:cNvSpPr>
            <a:spLocks noGrp="1"/>
          </p:cNvSpPr>
          <p:nvPr>
            <p:ph type="sldNum" sz="quarter" idx="12"/>
          </p:nvPr>
        </p:nvSpPr>
        <p:spPr/>
        <p:txBody>
          <a:bodyPr/>
          <a:lstStyle/>
          <a:p>
            <a:fld id="{56E39160-AF4C-4A8A-B665-E4E0CB14187D}" type="slidenum">
              <a:rPr lang="zh-TW" altLang="en-US" smtClean="0"/>
              <a:t>7</a:t>
            </a:fld>
            <a:endParaRPr lang="zh-TW" altLang="en-US"/>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35BFC798-050E-4B9E-A924-CC0165234D2C}"/>
                  </a:ext>
                </a:extLst>
              </p:cNvPr>
              <p:cNvSpPr txBox="1"/>
              <p:nvPr/>
            </p:nvSpPr>
            <p:spPr>
              <a:xfrm>
                <a:off x="2138516" y="3711678"/>
                <a:ext cx="42947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3600" i="1" smtClean="0">
                              <a:latin typeface="Cambria Math" panose="02040503050406030204" pitchFamily="18" charset="0"/>
                            </a:rPr>
                          </m:ctrlPr>
                        </m:sSubPr>
                        <m:e>
                          <m:r>
                            <a:rPr lang="en-US" altLang="zh-TW" sz="3600" b="0" i="1" smtClean="0">
                              <a:latin typeface="Cambria Math" panose="02040503050406030204" pitchFamily="18" charset="0"/>
                            </a:rPr>
                            <m:t>𝑡</m:t>
                          </m:r>
                        </m:e>
                        <m:sub>
                          <m:r>
                            <a:rPr lang="en-US" altLang="zh-TW" sz="3600" b="0" i="1" smtClean="0">
                              <a:latin typeface="Cambria Math" panose="02040503050406030204" pitchFamily="18" charset="0"/>
                            </a:rPr>
                            <m:t>𝑖</m:t>
                          </m:r>
                        </m:sub>
                      </m:sSub>
                    </m:oMath>
                  </m:oMathPara>
                </a14:m>
                <a:endParaRPr lang="zh-TW" altLang="en-US" sz="3600" dirty="0"/>
              </a:p>
            </p:txBody>
          </p:sp>
        </mc:Choice>
        <mc:Fallback xmlns="">
          <p:sp>
            <p:nvSpPr>
              <p:cNvPr id="2" name="文字方塊 1">
                <a:extLst>
                  <a:ext uri="{FF2B5EF4-FFF2-40B4-BE49-F238E27FC236}">
                    <a16:creationId xmlns:a16="http://schemas.microsoft.com/office/drawing/2014/main" id="{35BFC798-050E-4B9E-A924-CC0165234D2C}"/>
                  </a:ext>
                </a:extLst>
              </p:cNvPr>
              <p:cNvSpPr txBox="1">
                <a:spLocks noRot="1" noChangeAspect="1" noMove="1" noResize="1" noEditPoints="1" noAdjustHandles="1" noChangeArrowheads="1" noChangeShapeType="1" noTextEdit="1"/>
              </p:cNvSpPr>
              <p:nvPr/>
            </p:nvSpPr>
            <p:spPr>
              <a:xfrm>
                <a:off x="2138516" y="3711678"/>
                <a:ext cx="429477" cy="553998"/>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物件 3">
                <a:extLst>
                  <a:ext uri="{FF2B5EF4-FFF2-40B4-BE49-F238E27FC236}">
                    <a16:creationId xmlns:a16="http://schemas.microsoft.com/office/drawing/2014/main" id="{D80D9426-21FF-4A08-9A63-A510315A9829}"/>
                  </a:ext>
                </a:extLst>
              </p:cNvPr>
              <p:cNvSpPr txBox="1"/>
              <p:nvPr/>
            </p:nvSpPr>
            <p:spPr bwMode="auto">
              <a:xfrm>
                <a:off x="3363349" y="5343013"/>
                <a:ext cx="5940425" cy="66635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𝑡</m:t>
                          </m:r>
                        </m:e>
                        <m:sub>
                          <m:r>
                            <a:rPr lang="zh-TW" altLang="en-US" sz="1600" i="1">
                              <a:solidFill>
                                <a:srgbClr val="000000"/>
                              </a:solidFill>
                              <a:latin typeface="Cambria Math" panose="02040503050406030204" pitchFamily="18" charset="0"/>
                            </a:rPr>
                            <m:t>0</m:t>
                          </m:r>
                        </m:sub>
                      </m:sSub>
                      <m:r>
                        <a:rPr lang="zh-TW" altLang="en-US" sz="1600" i="1">
                          <a:solidFill>
                            <a:srgbClr val="000000"/>
                          </a:solidFill>
                          <a:latin typeface="Cambria Math" panose="02040503050406030204" pitchFamily="18" charset="0"/>
                        </a:rPr>
                        <m:t>=</m:t>
                      </m:r>
                      <m:d>
                        <m:dPr>
                          <m:begChr m:val="["/>
                          <m:endChr m:val="]"/>
                          <m:ctrlPr>
                            <a:rPr lang="zh-TW" altLang="en-US" sz="1600" i="1">
                              <a:solidFill>
                                <a:srgbClr val="000000"/>
                              </a:solidFill>
                              <a:latin typeface="Cambria Math" panose="02040503050406030204" pitchFamily="18" charset="0"/>
                            </a:rPr>
                          </m:ctrlPr>
                        </m:dPr>
                        <m:e>
                          <m:r>
                            <a:rPr lang="zh-TW" altLang="en-US" sz="1600" i="1">
                              <a:solidFill>
                                <a:srgbClr val="000000"/>
                              </a:solidFill>
                              <a:latin typeface="Cambria Math" panose="02040503050406030204" pitchFamily="18" charset="0"/>
                            </a:rPr>
                            <m:t>−</m:t>
                          </m:r>
                          <m:sSub>
                            <m:sSubPr>
                              <m:ctrlPr>
                                <a:rPr lang="zh-TW" altLang="en-US" sz="1600" i="1" smtClean="0">
                                  <a:solidFill>
                                    <a:srgbClr val="FF0000"/>
                                  </a:solidFill>
                                  <a:latin typeface="Cambria Math" panose="02040503050406030204" pitchFamily="18" charset="0"/>
                                </a:rPr>
                              </m:ctrlPr>
                            </m:sSubPr>
                            <m:e>
                              <m:r>
                                <a:rPr lang="zh-TW" altLang="en-US" sz="1600" i="1">
                                  <a:solidFill>
                                    <a:srgbClr val="FF0000"/>
                                  </a:solidFill>
                                  <a:latin typeface="Cambria Math" panose="02040503050406030204" pitchFamily="18" charset="0"/>
                                </a:rPr>
                                <m:t>𝑞</m:t>
                              </m:r>
                            </m:e>
                            <m:sub>
                              <m:r>
                                <a:rPr lang="zh-TW" altLang="en-US" sz="1600" i="1">
                                  <a:solidFill>
                                    <a:srgbClr val="FF0000"/>
                                  </a:solidFill>
                                  <a:latin typeface="Cambria Math" panose="02040503050406030204" pitchFamily="18" charset="0"/>
                                </a:rPr>
                                <m:t>𝑝𝑟𝑜𝑑</m:t>
                              </m:r>
                            </m:sub>
                          </m:sSub>
                          <m:r>
                            <a:rPr lang="zh-TW" altLang="en-US" sz="1600" i="1">
                              <a:solidFill>
                                <a:srgbClr val="000000"/>
                              </a:solidFill>
                              <a:latin typeface="Cambria Math" panose="02040503050406030204" pitchFamily="18" charset="0"/>
                            </a:rPr>
                            <m:t>+</m:t>
                          </m:r>
                          <m:d>
                            <m:dPr>
                              <m:ctrlPr>
                                <a:rPr lang="zh-TW" altLang="en-US" sz="1600" i="1">
                                  <a:solidFill>
                                    <a:srgbClr val="000000"/>
                                  </a:solidFill>
                                  <a:latin typeface="Cambria Math" panose="02040503050406030204" pitchFamily="18" charset="0"/>
                                </a:rPr>
                              </m:ctrlPr>
                            </m:dPr>
                            <m:e>
                              <m:nary>
                                <m:naryPr>
                                  <m:chr m:val="∑"/>
                                  <m:subHide m:val="on"/>
                                  <m:supHide m:val="on"/>
                                  <m:ctrlPr>
                                    <a:rPr lang="zh-TW" altLang="en-US" sz="1600" i="1">
                                      <a:solidFill>
                                        <a:srgbClr val="000000"/>
                                      </a:solidFill>
                                      <a:latin typeface="Cambria Math" panose="02040503050406030204" pitchFamily="18" charset="0"/>
                                    </a:rPr>
                                  </m:ctrlPr>
                                </m:naryPr>
                                <m:sub/>
                                <m:sup/>
                                <m:e>
                                  <m:r>
                                    <a:rPr lang="zh-TW" altLang="en-US" sz="1600" i="1">
                                      <a:solidFill>
                                        <a:srgbClr val="000000"/>
                                      </a:solidFill>
                                      <a:latin typeface="Cambria Math" panose="02040503050406030204" pitchFamily="18" charset="0"/>
                                    </a:rPr>
                                    <m:t>𝑈𝐴</m:t>
                                  </m:r>
                                  <m:r>
                                    <a:rPr lang="zh-TW" altLang="en-US" sz="1600" i="1">
                                      <a:solidFill>
                                        <a:srgbClr val="000000"/>
                                      </a:solidFill>
                                      <a:latin typeface="Cambria Math" panose="02040503050406030204" pitchFamily="18" charset="0"/>
                                    </a:rPr>
                                    <m:t>+</m:t>
                                  </m:r>
                                  <m:r>
                                    <a:rPr lang="zh-TW" altLang="en-US" sz="1600" i="1">
                                      <a:solidFill>
                                        <a:srgbClr val="000000"/>
                                      </a:solidFill>
                                      <a:latin typeface="Cambria Math" panose="02040503050406030204" pitchFamily="18" charset="0"/>
                                    </a:rPr>
                                    <m:t>𝐹𝑃</m:t>
                                  </m:r>
                                  <m:r>
                                    <a:rPr lang="zh-TW" altLang="en-US" sz="1600" i="1">
                                      <a:solidFill>
                                        <a:srgbClr val="000000"/>
                                      </a:solidFill>
                                      <a:latin typeface="Cambria Math" panose="02040503050406030204" pitchFamily="18" charset="0"/>
                                    </a:rPr>
                                    <m:t>+</m:t>
                                  </m:r>
                                  <m:r>
                                    <a:rPr lang="zh-TW" altLang="en-US" sz="1600" i="1">
                                      <a:solidFill>
                                        <a:srgbClr val="000000"/>
                                      </a:solidFill>
                                      <a:latin typeface="Cambria Math" panose="02040503050406030204" pitchFamily="18" charset="0"/>
                                    </a:rPr>
                                    <m:t>𝑚</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𝑐</m:t>
                                      </m:r>
                                    </m:e>
                                    <m:sub>
                                      <m:r>
                                        <a:rPr lang="zh-TW" altLang="en-US" sz="1600" i="1">
                                          <a:solidFill>
                                            <a:srgbClr val="000000"/>
                                          </a:solidFill>
                                          <a:latin typeface="Cambria Math" panose="02040503050406030204" pitchFamily="18" charset="0"/>
                                        </a:rPr>
                                        <m:t>𝑝</m:t>
                                      </m:r>
                                    </m:sub>
                                  </m:sSub>
                                </m:e>
                              </m:nary>
                            </m:e>
                          </m:d>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𝑡</m:t>
                              </m:r>
                            </m:e>
                            <m:sub>
                              <m:r>
                                <a:rPr lang="zh-TW" altLang="en-US" sz="1600" i="1">
                                  <a:solidFill>
                                    <a:srgbClr val="000000"/>
                                  </a:solidFill>
                                  <a:latin typeface="Cambria Math" panose="02040503050406030204" pitchFamily="18" charset="0"/>
                                </a:rPr>
                                <m:t>𝑖</m:t>
                              </m:r>
                            </m:sub>
                          </m:sSub>
                        </m:e>
                      </m:d>
                      <m:r>
                        <a:rPr lang="zh-TW" altLang="en-US" sz="1600" i="1">
                          <a:solidFill>
                            <a:srgbClr val="000000"/>
                          </a:solidFill>
                          <a:latin typeface="Cambria Math" panose="02040503050406030204" pitchFamily="18" charset="0"/>
                        </a:rPr>
                        <m:t>/(</m:t>
                      </m:r>
                      <m:nary>
                        <m:naryPr>
                          <m:chr m:val="∑"/>
                          <m:subHide m:val="on"/>
                          <m:supHide m:val="on"/>
                          <m:ctrlPr>
                            <a:rPr lang="zh-TW" altLang="en-US" sz="1600" i="1">
                              <a:solidFill>
                                <a:srgbClr val="000000"/>
                              </a:solidFill>
                              <a:latin typeface="Cambria Math" panose="02040503050406030204" pitchFamily="18" charset="0"/>
                            </a:rPr>
                          </m:ctrlPr>
                        </m:naryPr>
                        <m:sub/>
                        <m:sup/>
                        <m:e>
                          <m:r>
                            <a:rPr lang="zh-TW" altLang="en-US" sz="1600" i="1">
                              <a:solidFill>
                                <a:srgbClr val="000000"/>
                              </a:solidFill>
                              <a:latin typeface="Cambria Math" panose="02040503050406030204" pitchFamily="18" charset="0"/>
                            </a:rPr>
                            <m:t>𝑈𝐴</m:t>
                          </m:r>
                          <m:r>
                            <a:rPr lang="zh-TW" altLang="en-US" sz="1600" i="1">
                              <a:solidFill>
                                <a:srgbClr val="000000"/>
                              </a:solidFill>
                              <a:latin typeface="Cambria Math" panose="02040503050406030204" pitchFamily="18" charset="0"/>
                            </a:rPr>
                            <m:t>+</m:t>
                          </m:r>
                          <m:r>
                            <a:rPr lang="zh-TW" altLang="en-US" sz="1600" i="1">
                              <a:solidFill>
                                <a:srgbClr val="000000"/>
                              </a:solidFill>
                              <a:latin typeface="Cambria Math" panose="02040503050406030204" pitchFamily="18" charset="0"/>
                            </a:rPr>
                            <m:t>𝐹𝑃</m:t>
                          </m:r>
                          <m:r>
                            <a:rPr lang="zh-TW" altLang="en-US" sz="1600" i="1">
                              <a:solidFill>
                                <a:srgbClr val="000000"/>
                              </a:solidFill>
                              <a:latin typeface="Cambria Math" panose="02040503050406030204" pitchFamily="18" charset="0"/>
                            </a:rPr>
                            <m:t>+</m:t>
                          </m:r>
                          <m:r>
                            <a:rPr lang="zh-TW" altLang="en-US" sz="1600" i="1">
                              <a:solidFill>
                                <a:srgbClr val="000000"/>
                              </a:solidFill>
                              <a:latin typeface="Cambria Math" panose="02040503050406030204" pitchFamily="18" charset="0"/>
                            </a:rPr>
                            <m:t>𝑚</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𝑐</m:t>
                              </m:r>
                            </m:e>
                            <m:sub>
                              <m:r>
                                <a:rPr lang="zh-TW" altLang="en-US" sz="1600" i="1">
                                  <a:solidFill>
                                    <a:srgbClr val="000000"/>
                                  </a:solidFill>
                                  <a:latin typeface="Cambria Math" panose="02040503050406030204" pitchFamily="18" charset="0"/>
                                </a:rPr>
                                <m:t>𝑝</m:t>
                              </m:r>
                            </m:sub>
                          </m:sSub>
                          <m:r>
                            <a:rPr lang="zh-TW" altLang="en-US" sz="1600" i="1">
                              <a:solidFill>
                                <a:srgbClr val="000000"/>
                              </a:solidFill>
                              <a:latin typeface="Cambria Math" panose="02040503050406030204" pitchFamily="18" charset="0"/>
                            </a:rPr>
                            <m:t>)</m:t>
                          </m:r>
                        </m:e>
                      </m:nary>
                    </m:oMath>
                  </m:oMathPara>
                </a14:m>
                <a:endParaRPr lang="zh-TW" altLang="en-US" sz="1600" dirty="0"/>
              </a:p>
            </p:txBody>
          </p:sp>
        </mc:Choice>
        <mc:Fallback xmlns="">
          <p:sp>
            <p:nvSpPr>
              <p:cNvPr id="7" name="物件 3">
                <a:extLst>
                  <a:ext uri="{FF2B5EF4-FFF2-40B4-BE49-F238E27FC236}">
                    <a16:creationId xmlns:a16="http://schemas.microsoft.com/office/drawing/2014/main" id="{D80D9426-21FF-4A08-9A63-A510315A9829}"/>
                  </a:ext>
                </a:extLst>
              </p:cNvPr>
              <p:cNvSpPr txBox="1">
                <a:spLocks noRot="1" noChangeAspect="1" noMove="1" noResize="1" noEditPoints="1" noAdjustHandles="1" noChangeArrowheads="1" noChangeShapeType="1" noTextEdit="1"/>
              </p:cNvSpPr>
              <p:nvPr/>
            </p:nvSpPr>
            <p:spPr bwMode="auto">
              <a:xfrm>
                <a:off x="3363349" y="5343013"/>
                <a:ext cx="5940425" cy="666350"/>
              </a:xfrm>
              <a:prstGeom prst="rect">
                <a:avLst/>
              </a:prstGeom>
              <a:blipFill>
                <a:blip r:embed="rId4"/>
                <a:stretch>
                  <a:fillRect b="-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物件 4">
                <a:extLst>
                  <a:ext uri="{FF2B5EF4-FFF2-40B4-BE49-F238E27FC236}">
                    <a16:creationId xmlns:a16="http://schemas.microsoft.com/office/drawing/2014/main" id="{163500C4-03D0-497E-84FB-E29B7AD61335}"/>
                  </a:ext>
                </a:extLst>
              </p:cNvPr>
              <p:cNvSpPr txBox="1"/>
              <p:nvPr/>
            </p:nvSpPr>
            <p:spPr bwMode="auto">
              <a:xfrm>
                <a:off x="3365647" y="6009363"/>
                <a:ext cx="3935412" cy="452437"/>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zh-TW" altLang="en-US" i="1" smtClean="0">
                              <a:solidFill>
                                <a:srgbClr val="FF0000"/>
                              </a:solidFill>
                              <a:latin typeface="Cambria Math" panose="02040503050406030204" pitchFamily="18" charset="0"/>
                            </a:rPr>
                          </m:ctrlPr>
                        </m:sSubPr>
                        <m:e>
                          <m:r>
                            <a:rPr lang="zh-TW" altLang="en-US" i="1">
                              <a:solidFill>
                                <a:srgbClr val="FF0000"/>
                              </a:solidFill>
                              <a:latin typeface="Cambria Math" panose="02040503050406030204" pitchFamily="18" charset="0"/>
                            </a:rPr>
                            <m:t>𝑞</m:t>
                          </m:r>
                        </m:e>
                        <m:sub>
                          <m:r>
                            <a:rPr lang="zh-TW" altLang="en-US" i="1">
                              <a:solidFill>
                                <a:srgbClr val="FF0000"/>
                              </a:solidFill>
                              <a:latin typeface="Cambria Math" panose="02040503050406030204" pitchFamily="18" charset="0"/>
                            </a:rPr>
                            <m:t>𝑝𝑟𝑜𝑑</m:t>
                          </m:r>
                        </m:sub>
                      </m:sSub>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𝑎</m:t>
                      </m:r>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𝑏</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𝑡</m:t>
                          </m:r>
                        </m:e>
                        <m:sub>
                          <m:r>
                            <a:rPr lang="zh-TW" altLang="en-US" i="1">
                              <a:solidFill>
                                <a:srgbClr val="000000"/>
                              </a:solidFill>
                              <a:latin typeface="Cambria Math" panose="02040503050406030204" pitchFamily="18" charset="0"/>
                            </a:rPr>
                            <m:t>𝑖</m:t>
                          </m:r>
                        </m:sub>
                      </m:sSub>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𝑐</m:t>
                      </m:r>
                      <m:sSup>
                        <m:sSupPr>
                          <m:ctrlPr>
                            <a:rPr lang="zh-TW" altLang="en-US" i="1">
                              <a:solidFill>
                                <a:srgbClr val="000000"/>
                              </a:solidFill>
                              <a:latin typeface="Cambria Math" panose="02040503050406030204" pitchFamily="18" charset="0"/>
                            </a:rPr>
                          </m:ctrlPr>
                        </m:sSupPr>
                        <m:e>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𝑡</m:t>
                              </m:r>
                            </m:e>
                            <m:sub>
                              <m:r>
                                <a:rPr lang="zh-TW" altLang="en-US" i="1">
                                  <a:solidFill>
                                    <a:srgbClr val="000000"/>
                                  </a:solidFill>
                                  <a:latin typeface="Cambria Math" panose="02040503050406030204" pitchFamily="18" charset="0"/>
                                </a:rPr>
                                <m:t>𝑖</m:t>
                              </m:r>
                            </m:sub>
                          </m:sSub>
                        </m:e>
                        <m:sup>
                          <m:r>
                            <a:rPr lang="zh-TW" altLang="en-US" i="1">
                              <a:solidFill>
                                <a:srgbClr val="000000"/>
                              </a:solidFill>
                              <a:latin typeface="Cambria Math" panose="02040503050406030204" pitchFamily="18" charset="0"/>
                            </a:rPr>
                            <m:t>2</m:t>
                          </m:r>
                        </m:sup>
                      </m:sSup>
                    </m:oMath>
                  </m:oMathPara>
                </a14:m>
                <a:endParaRPr lang="zh-TW" altLang="en-US" dirty="0"/>
              </a:p>
            </p:txBody>
          </p:sp>
        </mc:Choice>
        <mc:Fallback xmlns="">
          <p:sp>
            <p:nvSpPr>
              <p:cNvPr id="8" name="物件 4">
                <a:extLst>
                  <a:ext uri="{FF2B5EF4-FFF2-40B4-BE49-F238E27FC236}">
                    <a16:creationId xmlns:a16="http://schemas.microsoft.com/office/drawing/2014/main" id="{163500C4-03D0-497E-84FB-E29B7AD61335}"/>
                  </a:ext>
                </a:extLst>
              </p:cNvPr>
              <p:cNvSpPr txBox="1">
                <a:spLocks noRot="1" noChangeAspect="1" noMove="1" noResize="1" noEditPoints="1" noAdjustHandles="1" noChangeArrowheads="1" noChangeShapeType="1" noTextEdit="1"/>
              </p:cNvSpPr>
              <p:nvPr/>
            </p:nvSpPr>
            <p:spPr bwMode="auto">
              <a:xfrm>
                <a:off x="3365647" y="6009363"/>
                <a:ext cx="3935412" cy="452437"/>
              </a:xfrm>
              <a:prstGeom prst="rect">
                <a:avLst/>
              </a:prstGeom>
              <a:blipFill>
                <a:blip r:embed="rId5"/>
                <a:stretch>
                  <a:fillRect/>
                </a:stretch>
              </a:blipFill>
            </p:spPr>
            <p:txBody>
              <a:bodyPr/>
              <a:lstStyle/>
              <a:p>
                <a:r>
                  <a:rPr lang="zh-TW" altLang="en-US">
                    <a:noFill/>
                  </a:rPr>
                  <a:t> </a:t>
                </a:r>
              </a:p>
            </p:txBody>
          </p:sp>
        </mc:Fallback>
      </mc:AlternateContent>
      <p:sp>
        <p:nvSpPr>
          <p:cNvPr id="9" name="矩形 8">
            <a:extLst>
              <a:ext uri="{FF2B5EF4-FFF2-40B4-BE49-F238E27FC236}">
                <a16:creationId xmlns:a16="http://schemas.microsoft.com/office/drawing/2014/main" id="{DA5AD837-BE28-41B4-8624-9E3376208FD8}"/>
              </a:ext>
            </a:extLst>
          </p:cNvPr>
          <p:cNvSpPr/>
          <p:nvPr/>
        </p:nvSpPr>
        <p:spPr>
          <a:xfrm>
            <a:off x="9392296" y="5583404"/>
            <a:ext cx="811441"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…(10-1)</a:t>
            </a:r>
          </a:p>
        </p:txBody>
      </p:sp>
      <p:sp>
        <p:nvSpPr>
          <p:cNvPr id="10" name="矩形 9">
            <a:extLst>
              <a:ext uri="{FF2B5EF4-FFF2-40B4-BE49-F238E27FC236}">
                <a16:creationId xmlns:a16="http://schemas.microsoft.com/office/drawing/2014/main" id="{4FD2878E-379F-4470-B92C-14738A02C763}"/>
              </a:ext>
            </a:extLst>
          </p:cNvPr>
          <p:cNvSpPr/>
          <p:nvPr/>
        </p:nvSpPr>
        <p:spPr>
          <a:xfrm>
            <a:off x="9392296" y="5926288"/>
            <a:ext cx="811441"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…(10-2)</a:t>
            </a:r>
          </a:p>
        </p:txBody>
      </p:sp>
      <p:sp>
        <p:nvSpPr>
          <p:cNvPr id="5" name="語音泡泡: 圓角矩形 4">
            <a:extLst>
              <a:ext uri="{FF2B5EF4-FFF2-40B4-BE49-F238E27FC236}">
                <a16:creationId xmlns:a16="http://schemas.microsoft.com/office/drawing/2014/main" id="{2B3A418E-406B-4ADA-B9E4-B12AC2CFD936}"/>
              </a:ext>
            </a:extLst>
          </p:cNvPr>
          <p:cNvSpPr/>
          <p:nvPr/>
        </p:nvSpPr>
        <p:spPr>
          <a:xfrm>
            <a:off x="8750710" y="2399071"/>
            <a:ext cx="943896" cy="934064"/>
          </a:xfrm>
          <a:prstGeom prst="wedgeRoundRectCallout">
            <a:avLst>
              <a:gd name="adj1" fmla="val 115625"/>
              <a:gd name="adj2" fmla="val -90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D1BE9DD5-F0CA-4861-B66A-AE7D83D0719F}"/>
              </a:ext>
            </a:extLst>
          </p:cNvPr>
          <p:cNvSpPr txBox="1"/>
          <p:nvPr/>
        </p:nvSpPr>
        <p:spPr>
          <a:xfrm>
            <a:off x="10154201" y="2432790"/>
            <a:ext cx="943896" cy="646331"/>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最大</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風量率</a:t>
            </a:r>
          </a:p>
        </p:txBody>
      </p:sp>
    </p:spTree>
    <p:extLst>
      <p:ext uri="{BB962C8B-B14F-4D97-AF65-F5344CB8AC3E}">
        <p14:creationId xmlns:p14="http://schemas.microsoft.com/office/powerpoint/2010/main" val="30280351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68CCF03-D156-457A-923D-9C3831582FBF}"/>
              </a:ext>
            </a:extLst>
          </p:cNvPr>
          <p:cNvSpPr>
            <a:spLocks noGrp="1"/>
          </p:cNvSpPr>
          <p:nvPr>
            <p:ph idx="1"/>
          </p:nvPr>
        </p:nvSpPr>
        <p:spPr>
          <a:xfrm>
            <a:off x="555457" y="279567"/>
            <a:ext cx="11488153" cy="4351338"/>
          </a:xfrm>
        </p:spPr>
        <p:txBody>
          <a:bodyPr/>
          <a:lstStyle/>
          <a:p>
            <a:pPr marL="0" indent="0">
              <a:lnSpc>
                <a:spcPct val="120000"/>
              </a:lnSpc>
              <a:buNone/>
            </a:pPr>
            <a:r>
              <a:rPr lang="en-US" altLang="zh-TW" sz="2400" dirty="0">
                <a:latin typeface="標楷體" panose="03000509000000000000" pitchFamily="65" charset="-120"/>
                <a:ea typeface="標楷體" panose="03000509000000000000" pitchFamily="65" charset="-120"/>
              </a:rPr>
              <a:t>t</a:t>
            </a:r>
            <a:r>
              <a:rPr lang="en-US" altLang="zh-TW" sz="2400" baseline="-25000" dirty="0">
                <a:latin typeface="標楷體" panose="03000509000000000000" pitchFamily="65" charset="-120"/>
                <a:ea typeface="標楷體" panose="03000509000000000000" pitchFamily="65" charset="-120"/>
              </a:rPr>
              <a:t>o</a:t>
            </a:r>
            <a:r>
              <a:rPr lang="zh-TW" altLang="zh-TW" sz="2400" dirty="0">
                <a:latin typeface="標楷體" panose="03000509000000000000" pitchFamily="65" charset="-120"/>
                <a:ea typeface="標楷體" panose="03000509000000000000" pitchFamily="65" charset="-120"/>
              </a:rPr>
              <a:t>可用式</a:t>
            </a:r>
            <a:r>
              <a:rPr lang="en-US" altLang="zh-TW" sz="2400" dirty="0">
                <a:latin typeface="標楷體" panose="03000509000000000000" pitchFamily="65" charset="-120"/>
                <a:ea typeface="標楷體" panose="03000509000000000000" pitchFamily="65" charset="-120"/>
              </a:rPr>
              <a:t>10-1</a:t>
            </a:r>
            <a:r>
              <a:rPr lang="zh-TW" altLang="zh-TW" sz="2400" dirty="0">
                <a:latin typeface="標楷體" panose="03000509000000000000" pitchFamily="65" charset="-120"/>
                <a:ea typeface="標楷體" panose="03000509000000000000" pitchFamily="65" charset="-120"/>
              </a:rPr>
              <a:t>計算，</a:t>
            </a:r>
            <a:r>
              <a:rPr lang="en-US" altLang="zh-TW" sz="2400" dirty="0" err="1">
                <a:latin typeface="標楷體" panose="03000509000000000000" pitchFamily="65" charset="-120"/>
                <a:ea typeface="標楷體" panose="03000509000000000000" pitchFamily="65" charset="-120"/>
              </a:rPr>
              <a:t>q</a:t>
            </a:r>
            <a:r>
              <a:rPr lang="en-US" altLang="zh-TW" sz="2400" baseline="-25000" dirty="0" err="1">
                <a:latin typeface="標楷體" panose="03000509000000000000" pitchFamily="65" charset="-120"/>
                <a:ea typeface="標楷體" panose="03000509000000000000" pitchFamily="65" charset="-120"/>
              </a:rPr>
              <a:t>prod</a:t>
            </a:r>
            <a:r>
              <a:rPr lang="en-US" altLang="zh-TW" sz="2400" baseline="-250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改用式</a:t>
            </a:r>
            <a:r>
              <a:rPr lang="en-US" altLang="zh-TW" sz="2400" dirty="0">
                <a:latin typeface="標楷體" panose="03000509000000000000" pitchFamily="65" charset="-120"/>
                <a:ea typeface="標楷體" panose="03000509000000000000" pitchFamily="65" charset="-120"/>
              </a:rPr>
              <a:t>10-2</a:t>
            </a:r>
            <a:r>
              <a:rPr lang="zh-TW" altLang="zh-TW" sz="2400" dirty="0">
                <a:latin typeface="標楷體" panose="03000509000000000000" pitchFamily="65" charset="-120"/>
                <a:ea typeface="標楷體" panose="03000509000000000000" pitchFamily="65" charset="-120"/>
              </a:rPr>
              <a:t>的一元二次式表示</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 b, c)</a:t>
            </a:r>
            <a:r>
              <a:rPr lang="zh-TW" altLang="zh-TW" sz="2400" dirty="0">
                <a:latin typeface="標楷體" panose="03000509000000000000" pitchFamily="65" charset="-120"/>
                <a:ea typeface="標楷體" panose="03000509000000000000" pitchFamily="65" charset="-120"/>
              </a:rPr>
              <a:t>，得式</a:t>
            </a:r>
            <a:r>
              <a:rPr lang="en-US" altLang="zh-TW" sz="2400" dirty="0">
                <a:latin typeface="標楷體" panose="03000509000000000000" pitchFamily="65" charset="-120"/>
                <a:ea typeface="標楷體" panose="03000509000000000000" pitchFamily="65" charset="-120"/>
              </a:rPr>
              <a:t>10-3</a:t>
            </a:r>
          </a:p>
          <a:p>
            <a:pPr marL="0" indent="0">
              <a:lnSpc>
                <a:spcPct val="120000"/>
              </a:lnSpc>
              <a:buNone/>
            </a:pPr>
            <a:r>
              <a:rPr lang="zh-TW" altLang="en-US" sz="2400" dirty="0">
                <a:latin typeface="標楷體" panose="03000509000000000000" pitchFamily="65" charset="-120"/>
                <a:ea typeface="標楷體" panose="03000509000000000000" pitchFamily="65" charset="-120"/>
              </a:rPr>
              <a:t>此為</a:t>
            </a:r>
            <a:r>
              <a:rPr lang="zh-TW" altLang="zh-TW" sz="2400" dirty="0">
                <a:latin typeface="標楷體" panose="03000509000000000000" pitchFamily="65" charset="-120"/>
                <a:ea typeface="標楷體" panose="03000509000000000000" pitchFamily="65" charset="-120"/>
              </a:rPr>
              <a:t> </a:t>
            </a:r>
            <a:r>
              <a:rPr lang="en-US" altLang="zh-TW" sz="2400" dirty="0" err="1">
                <a:latin typeface="標楷體" panose="03000509000000000000" pitchFamily="65" charset="-120"/>
                <a:ea typeface="標楷體" panose="03000509000000000000" pitchFamily="65" charset="-120"/>
              </a:rPr>
              <a:t>t</a:t>
            </a:r>
            <a:r>
              <a:rPr lang="en-US" altLang="zh-TW" sz="2400" baseline="-25000" dirty="0" err="1">
                <a:latin typeface="標楷體" panose="03000509000000000000" pitchFamily="65" charset="-120"/>
                <a:ea typeface="標楷體" panose="03000509000000000000" pitchFamily="65" charset="-120"/>
              </a:rPr>
              <a:t>i</a:t>
            </a:r>
            <a:r>
              <a:rPr lang="zh-TW" altLang="en-US" sz="2400" dirty="0">
                <a:latin typeface="標楷體" panose="03000509000000000000" pitchFamily="65" charset="-120"/>
                <a:ea typeface="標楷體" panose="03000509000000000000" pitchFamily="65" charset="-120"/>
              </a:rPr>
              <a:t>的一元二次式，求解得 </a:t>
            </a:r>
            <a:r>
              <a:rPr lang="en-US" altLang="zh-TW" sz="2400" dirty="0" err="1">
                <a:latin typeface="標楷體" panose="03000509000000000000" pitchFamily="65" charset="-120"/>
                <a:ea typeface="標楷體" panose="03000509000000000000" pitchFamily="65" charset="-120"/>
              </a:rPr>
              <a:t>t</a:t>
            </a:r>
            <a:r>
              <a:rPr lang="en-US" altLang="zh-TW" sz="2400" baseline="-25000" dirty="0" err="1">
                <a:latin typeface="標楷體" panose="03000509000000000000" pitchFamily="65" charset="-120"/>
                <a:ea typeface="標楷體" panose="03000509000000000000" pitchFamily="65" charset="-120"/>
              </a:rPr>
              <a:t>i</a:t>
            </a:r>
            <a:r>
              <a:rPr lang="zh-TW" altLang="en-US" sz="2400" baseline="-250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式</a:t>
            </a:r>
            <a:r>
              <a:rPr lang="en-US" altLang="zh-TW" sz="2400" dirty="0">
                <a:latin typeface="標楷體" panose="03000509000000000000" pitchFamily="65" charset="-120"/>
                <a:ea typeface="標楷體" panose="03000509000000000000" pitchFamily="65" charset="-120"/>
              </a:rPr>
              <a:t>10-4)</a:t>
            </a:r>
            <a:r>
              <a:rPr lang="zh-TW" altLang="en-US" sz="2400" dirty="0">
                <a:latin typeface="標楷體" panose="03000509000000000000" pitchFamily="65" charset="-120"/>
                <a:ea typeface="標楷體" panose="03000509000000000000" pitchFamily="65" charset="-120"/>
              </a:rPr>
              <a:t>，代入</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式</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可計算</a:t>
            </a:r>
            <a:r>
              <a:rPr lang="en-US" altLang="zh-TW" sz="2400" dirty="0">
                <a:latin typeface="標楷體" panose="03000509000000000000" pitchFamily="65" charset="-120"/>
                <a:ea typeface="標楷體" panose="03000509000000000000" pitchFamily="65" charset="-120"/>
              </a:rPr>
              <a:t>t</a:t>
            </a:r>
            <a:r>
              <a:rPr lang="en-US" altLang="zh-TW" sz="2400" baseline="-25000" dirty="0">
                <a:latin typeface="標楷體" panose="03000509000000000000" pitchFamily="65" charset="-120"/>
                <a:ea typeface="標楷體" panose="03000509000000000000" pitchFamily="65" charset="-120"/>
              </a:rPr>
              <a:t>o</a:t>
            </a:r>
            <a:r>
              <a:rPr lang="zh-TW" altLang="zh-TW" sz="2400" dirty="0">
                <a:latin typeface="標楷體" panose="03000509000000000000" pitchFamily="65" charset="-120"/>
                <a:ea typeface="標楷體" panose="03000509000000000000" pitchFamily="65" charset="-120"/>
              </a:rPr>
              <a:t>。</a:t>
            </a:r>
          </a:p>
          <a:p>
            <a:endParaRPr lang="zh-TW" altLang="en-US" dirty="0"/>
          </a:p>
        </p:txBody>
      </p:sp>
      <p:graphicFrame>
        <p:nvGraphicFramePr>
          <p:cNvPr id="9" name="物件 8">
            <a:extLst>
              <a:ext uri="{FF2B5EF4-FFF2-40B4-BE49-F238E27FC236}">
                <a16:creationId xmlns:a16="http://schemas.microsoft.com/office/drawing/2014/main" id="{8D04E36A-5D97-493A-8596-8AEAE0BC573E}"/>
              </a:ext>
            </a:extLst>
          </p:cNvPr>
          <p:cNvGraphicFramePr>
            <a:graphicFrameLocks noChangeAspect="1"/>
          </p:cNvGraphicFramePr>
          <p:nvPr>
            <p:extLst>
              <p:ext uri="{D42A27DB-BD31-4B8C-83A1-F6EECF244321}">
                <p14:modId xmlns:p14="http://schemas.microsoft.com/office/powerpoint/2010/main" val="2137066761"/>
              </p:ext>
            </p:extLst>
          </p:nvPr>
        </p:nvGraphicFramePr>
        <p:xfrm>
          <a:off x="1984899" y="2926378"/>
          <a:ext cx="7285704" cy="814284"/>
        </p:xfrm>
        <a:graphic>
          <a:graphicData uri="http://schemas.openxmlformats.org/presentationml/2006/ole">
            <mc:AlternateContent xmlns:mc="http://schemas.openxmlformats.org/markup-compatibility/2006">
              <mc:Choice xmlns:v="urn:schemas-microsoft-com:vml" Requires="v">
                <p:oleObj spid="_x0000_s1098" r:id="rId3" imgW="4318000" imgH="482600" progId="">
                  <p:embed/>
                </p:oleObj>
              </mc:Choice>
              <mc:Fallback>
                <p:oleObj r:id="rId3" imgW="4318000" imgH="482600" progId="">
                  <p:embed/>
                  <p:pic>
                    <p:nvPicPr>
                      <p:cNvPr id="9" name="物件 8">
                        <a:extLst>
                          <a:ext uri="{FF2B5EF4-FFF2-40B4-BE49-F238E27FC236}">
                            <a16:creationId xmlns:a16="http://schemas.microsoft.com/office/drawing/2014/main" id="{8D04E36A-5D97-493A-8596-8AEAE0BC5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899" y="2926378"/>
                        <a:ext cx="7285704" cy="814284"/>
                      </a:xfrm>
                      <a:prstGeom prst="rect">
                        <a:avLst/>
                      </a:prstGeom>
                      <a:noFill/>
                    </p:spPr>
                  </p:pic>
                </p:oleObj>
              </mc:Fallback>
            </mc:AlternateContent>
          </a:graphicData>
        </a:graphic>
      </p:graphicFrame>
      <p:sp>
        <p:nvSpPr>
          <p:cNvPr id="12" name="矩形 11">
            <a:extLst>
              <a:ext uri="{FF2B5EF4-FFF2-40B4-BE49-F238E27FC236}">
                <a16:creationId xmlns:a16="http://schemas.microsoft.com/office/drawing/2014/main" id="{BFEAD466-0B6E-4CF8-97E1-398AF0A1EA63}"/>
              </a:ext>
            </a:extLst>
          </p:cNvPr>
          <p:cNvSpPr/>
          <p:nvPr/>
        </p:nvSpPr>
        <p:spPr>
          <a:xfrm>
            <a:off x="10265510" y="2062195"/>
            <a:ext cx="811441"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…(10-3)</a:t>
            </a:r>
          </a:p>
        </p:txBody>
      </p:sp>
      <p:sp>
        <p:nvSpPr>
          <p:cNvPr id="14" name="矩形 13">
            <a:extLst>
              <a:ext uri="{FF2B5EF4-FFF2-40B4-BE49-F238E27FC236}">
                <a16:creationId xmlns:a16="http://schemas.microsoft.com/office/drawing/2014/main" id="{CEF48CCD-57D2-43B1-9B22-ADFA91B54106}"/>
              </a:ext>
            </a:extLst>
          </p:cNvPr>
          <p:cNvSpPr/>
          <p:nvPr/>
        </p:nvSpPr>
        <p:spPr>
          <a:xfrm>
            <a:off x="10265510" y="3121223"/>
            <a:ext cx="811441"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…(10-4)</a:t>
            </a:r>
          </a:p>
        </p:txBody>
      </p:sp>
      <p:sp>
        <p:nvSpPr>
          <p:cNvPr id="20" name="投影片編號版面配置區 19">
            <a:extLst>
              <a:ext uri="{FF2B5EF4-FFF2-40B4-BE49-F238E27FC236}">
                <a16:creationId xmlns:a16="http://schemas.microsoft.com/office/drawing/2014/main" id="{78314FD1-3D5D-409C-B85C-37D0516B65B3}"/>
              </a:ext>
            </a:extLst>
          </p:cNvPr>
          <p:cNvSpPr>
            <a:spLocks noGrp="1"/>
          </p:cNvSpPr>
          <p:nvPr>
            <p:ph type="sldNum" sz="quarter" idx="12"/>
          </p:nvPr>
        </p:nvSpPr>
        <p:spPr/>
        <p:txBody>
          <a:bodyPr/>
          <a:lstStyle/>
          <a:p>
            <a:fld id="{56E39160-AF4C-4A8A-B665-E4E0CB14187D}" type="slidenum">
              <a:rPr lang="zh-TW" altLang="en-US" smtClean="0"/>
              <a:t>8</a:t>
            </a:fld>
            <a:endParaRPr lang="zh-TW" altLang="en-US"/>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86127AEE-DB7A-4C1E-BA8F-F04DBC6CE3ED}"/>
                  </a:ext>
                </a:extLst>
              </p:cNvPr>
              <p:cNvSpPr txBox="1"/>
              <p:nvPr/>
            </p:nvSpPr>
            <p:spPr>
              <a:xfrm>
                <a:off x="1984899" y="2003943"/>
                <a:ext cx="7285703" cy="424283"/>
              </a:xfrm>
              <a:prstGeom prst="rect">
                <a:avLst/>
              </a:prstGeom>
              <a:noFill/>
            </p:spPr>
            <p:txBody>
              <a:bodyPr wrap="square" lIns="0" tIns="0" rIns="0" bIns="0" rtlCol="0">
                <a:spAutoFit/>
              </a:bodyPr>
              <a:lstStyle/>
              <a:p>
                <a14:m>
                  <m:oMath xmlns:m="http://schemas.openxmlformats.org/officeDocument/2006/math">
                    <m:r>
                      <a:rPr lang="en-US" altLang="zh-TW" sz="2400" b="0" i="1" smtClean="0">
                        <a:latin typeface="Cambria Math" panose="02040503050406030204" pitchFamily="18" charset="0"/>
                      </a:rPr>
                      <m:t>𝑐</m:t>
                    </m:r>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𝑖</m:t>
                            </m:r>
                          </m:sub>
                        </m:sSub>
                      </m:e>
                      <m:sup>
                        <m:r>
                          <a:rPr lang="en-US" altLang="zh-TW" sz="2400" b="0" i="1" smtClean="0">
                            <a:latin typeface="Cambria Math" panose="02040503050406030204" pitchFamily="18" charset="0"/>
                          </a:rPr>
                          <m:t>2</m:t>
                        </m:r>
                      </m:sup>
                    </m:sSup>
                  </m:oMath>
                </a14:m>
                <a:r>
                  <a:rPr lang="zh-TW" altLang="en-US" sz="2400" dirty="0"/>
                  <a:t> </a:t>
                </a:r>
                <a:r>
                  <a:rPr lang="en-US" altLang="zh-TW" sz="2400" dirty="0"/>
                  <a:t>+ (b – HLF – m</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𝑝</m:t>
                        </m:r>
                      </m:sub>
                    </m:sSub>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 </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𝐻𝐿𝐹</m:t>
                        </m:r>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𝑜</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𝑚</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𝑝</m:t>
                            </m:r>
                          </m:sub>
                        </m:s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𝑜</m:t>
                            </m:r>
                          </m:sub>
                        </m:sSub>
                      </m:e>
                    </m:d>
                    <m:r>
                      <a:rPr lang="en-US" altLang="zh-TW" sz="2400" b="0" i="1" smtClean="0">
                        <a:latin typeface="Cambria Math" panose="02040503050406030204" pitchFamily="18" charset="0"/>
                      </a:rPr>
                      <m:t>=0</m:t>
                    </m:r>
                  </m:oMath>
                </a14:m>
                <a:endParaRPr lang="zh-TW" altLang="en-US" sz="2400" dirty="0"/>
              </a:p>
            </p:txBody>
          </p:sp>
        </mc:Choice>
        <mc:Fallback xmlns="">
          <p:sp>
            <p:nvSpPr>
              <p:cNvPr id="21" name="文字方塊 20">
                <a:extLst>
                  <a:ext uri="{FF2B5EF4-FFF2-40B4-BE49-F238E27FC236}">
                    <a16:creationId xmlns:a16="http://schemas.microsoft.com/office/drawing/2014/main" id="{86127AEE-DB7A-4C1E-BA8F-F04DBC6CE3ED}"/>
                  </a:ext>
                </a:extLst>
              </p:cNvPr>
              <p:cNvSpPr txBox="1">
                <a:spLocks noRot="1" noChangeAspect="1" noMove="1" noResize="1" noEditPoints="1" noAdjustHandles="1" noChangeArrowheads="1" noChangeShapeType="1" noTextEdit="1"/>
              </p:cNvSpPr>
              <p:nvPr/>
            </p:nvSpPr>
            <p:spPr>
              <a:xfrm>
                <a:off x="1984899" y="2003943"/>
                <a:ext cx="7285703" cy="424283"/>
              </a:xfrm>
              <a:prstGeom prst="rect">
                <a:avLst/>
              </a:prstGeom>
              <a:blipFill>
                <a:blip r:embed="rId5"/>
                <a:stretch>
                  <a:fillRect t="-15942" b="-376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22F956CA-6AA9-434D-900E-F76D28BEB4F8}"/>
                  </a:ext>
                </a:extLst>
              </p:cNvPr>
              <p:cNvSpPr txBox="1"/>
              <p:nvPr/>
            </p:nvSpPr>
            <p:spPr>
              <a:xfrm>
                <a:off x="1984899" y="4152602"/>
                <a:ext cx="4573217" cy="65434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𝑜</m:t>
                          </m:r>
                        </m:sub>
                      </m:sSub>
                      <m:r>
                        <a:rPr lang="en-US" altLang="zh-TW" b="0" i="1" smtClean="0">
                          <a:latin typeface="Cambria Math" panose="02040503050406030204" pitchFamily="18" charset="0"/>
                        </a:rPr>
                        <m:t>= </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m:t>
                          </m:r>
                          <m:r>
                            <a:rPr lang="en-US" altLang="zh-TW" b="0" i="1" smtClean="0">
                              <a:latin typeface="Cambria Math" panose="02040503050406030204" pitchFamily="18" charset="0"/>
                            </a:rPr>
                            <m:t>𝑐</m:t>
                          </m:r>
                          <m:sSup>
                            <m:sSupPr>
                              <m:ctrlPr>
                                <a:rPr lang="en-US" altLang="zh-TW" b="0" i="1" smtClean="0">
                                  <a:latin typeface="Cambria Math" panose="02040503050406030204" pitchFamily="18" charset="0"/>
                                </a:rPr>
                              </m:ctrlPr>
                            </m:sSup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𝑖</m:t>
                                  </m:r>
                                </m:sub>
                              </m:sSub>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 − </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𝑏</m:t>
                              </m:r>
                              <m:r>
                                <a:rPr lang="en-US" altLang="zh-TW" b="0" i="1" smtClean="0">
                                  <a:latin typeface="Cambria Math" panose="02040503050406030204" pitchFamily="18" charset="0"/>
                                </a:rPr>
                                <m:t> −</m:t>
                              </m:r>
                              <m:r>
                                <a:rPr lang="en-US" altLang="zh-TW" b="0" i="1" smtClean="0">
                                  <a:latin typeface="Cambria Math" panose="02040503050406030204" pitchFamily="18" charset="0"/>
                                </a:rPr>
                                <m:t>𝐻𝐿𝐹</m:t>
                              </m:r>
                              <m:r>
                                <a:rPr lang="en-US" altLang="zh-TW" b="0" i="1" smtClean="0">
                                  <a:latin typeface="Cambria Math" panose="02040503050406030204" pitchFamily="18" charset="0"/>
                                </a:rPr>
                                <m:t> −</m:t>
                              </m:r>
                              <m:r>
                                <a:rPr lang="en-US" altLang="zh-TW" b="0" i="1" smtClean="0">
                                  <a:latin typeface="Cambria Math" panose="02040503050406030204" pitchFamily="18" charset="0"/>
                                </a:rPr>
                                <m:t>𝑚</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𝑝</m:t>
                                  </m:r>
                                </m:sub>
                              </m:sSub>
                            </m:e>
                          </m:d>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𝑎</m:t>
                          </m:r>
                        </m:num>
                        <m:den>
                          <m:r>
                            <a:rPr lang="en-US" altLang="zh-TW" i="1">
                              <a:latin typeface="Cambria Math" panose="02040503050406030204" pitchFamily="18" charset="0"/>
                            </a:rPr>
                            <m:t>𝐻𝐿𝐹</m:t>
                          </m:r>
                          <m:r>
                            <a:rPr lang="en-US" altLang="zh-TW" b="0" i="1" smtClean="0">
                              <a:latin typeface="Cambria Math" panose="02040503050406030204" pitchFamily="18" charset="0"/>
                            </a:rPr>
                            <m:t>+</m:t>
                          </m:r>
                          <m:r>
                            <a:rPr lang="en-US" altLang="zh-TW" i="1">
                              <a:latin typeface="Cambria Math" panose="02040503050406030204" pitchFamily="18" charset="0"/>
                            </a:rPr>
                            <m:t>𝑚</m:t>
                          </m:r>
                          <m:sSub>
                            <m:sSubPr>
                              <m:ctrlPr>
                                <a:rPr lang="en-US"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𝑝</m:t>
                              </m:r>
                            </m:sub>
                          </m:sSub>
                        </m:den>
                      </m:f>
                    </m:oMath>
                  </m:oMathPara>
                </a14:m>
                <a:endParaRPr lang="zh-TW" altLang="en-US" dirty="0"/>
              </a:p>
            </p:txBody>
          </p:sp>
        </mc:Choice>
        <mc:Fallback xmlns="">
          <p:sp>
            <p:nvSpPr>
              <p:cNvPr id="24" name="文字方塊 23">
                <a:extLst>
                  <a:ext uri="{FF2B5EF4-FFF2-40B4-BE49-F238E27FC236}">
                    <a16:creationId xmlns:a16="http://schemas.microsoft.com/office/drawing/2014/main" id="{22F956CA-6AA9-434D-900E-F76D28BEB4F8}"/>
                  </a:ext>
                </a:extLst>
              </p:cNvPr>
              <p:cNvSpPr txBox="1">
                <a:spLocks noRot="1" noChangeAspect="1" noMove="1" noResize="1" noEditPoints="1" noAdjustHandles="1" noChangeArrowheads="1" noChangeShapeType="1" noTextEdit="1"/>
              </p:cNvSpPr>
              <p:nvPr/>
            </p:nvSpPr>
            <p:spPr>
              <a:xfrm>
                <a:off x="1984899" y="4152602"/>
                <a:ext cx="4573217" cy="654346"/>
              </a:xfrm>
              <a:prstGeom prst="rect">
                <a:avLst/>
              </a:prstGeom>
              <a:blipFill>
                <a:blip r:embed="rId6"/>
                <a:stretch>
                  <a:fillRect/>
                </a:stretch>
              </a:blipFill>
            </p:spPr>
            <p:txBody>
              <a:bodyPr/>
              <a:lstStyle/>
              <a:p>
                <a:r>
                  <a:rPr lang="zh-TW" altLang="en-US">
                    <a:noFill/>
                  </a:rPr>
                  <a:t> </a:t>
                </a:r>
              </a:p>
            </p:txBody>
          </p:sp>
        </mc:Fallback>
      </mc:AlternateContent>
      <p:sp>
        <p:nvSpPr>
          <p:cNvPr id="25" name="矩形 24">
            <a:extLst>
              <a:ext uri="{FF2B5EF4-FFF2-40B4-BE49-F238E27FC236}">
                <a16:creationId xmlns:a16="http://schemas.microsoft.com/office/drawing/2014/main" id="{048EA1EB-05AF-4013-89AA-7EF812826CB1}"/>
              </a:ext>
            </a:extLst>
          </p:cNvPr>
          <p:cNvSpPr/>
          <p:nvPr/>
        </p:nvSpPr>
        <p:spPr>
          <a:xfrm>
            <a:off x="10265510" y="4207291"/>
            <a:ext cx="811441"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…(10-5)</a:t>
            </a:r>
          </a:p>
        </p:txBody>
      </p:sp>
    </p:spTree>
    <p:extLst>
      <p:ext uri="{BB962C8B-B14F-4D97-AF65-F5344CB8AC3E}">
        <p14:creationId xmlns:p14="http://schemas.microsoft.com/office/powerpoint/2010/main" val="36604126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FB5D53-EBCD-41BC-BF84-7319867C4E49}"/>
              </a:ext>
            </a:extLst>
          </p:cNvPr>
          <p:cNvSpPr>
            <a:spLocks noGrp="1"/>
          </p:cNvSpPr>
          <p:nvPr>
            <p:ph type="title"/>
          </p:nvPr>
        </p:nvSpPr>
        <p:spPr>
          <a:xfrm>
            <a:off x="395748" y="40085"/>
            <a:ext cx="11560342" cy="1325563"/>
          </a:xfrm>
        </p:spPr>
        <p:txBody>
          <a:bodyPr>
            <a:noAutofit/>
          </a:bodyPr>
          <a:lstStyle/>
          <a:p>
            <a:br>
              <a:rPr lang="en-US" altLang="zh-TW" sz="3600" dirty="0"/>
            </a:br>
            <a:r>
              <a:rPr lang="en-US" altLang="zh-TW" sz="3600" dirty="0">
                <a:latin typeface="Times New Roman" panose="02020603050405020304" pitchFamily="18" charset="0"/>
                <a:cs typeface="Times New Roman" panose="02020603050405020304" pitchFamily="18" charset="0"/>
              </a:rPr>
              <a:t>10-3. Ventilating Efficiency Ratio &amp; the Cost of Ventilation</a:t>
            </a:r>
            <a:br>
              <a:rPr lang="en-US" altLang="zh-TW" sz="3600" dirty="0"/>
            </a:br>
            <a:endParaRPr lang="zh-TW" altLang="en-US" sz="3600" dirty="0"/>
          </a:p>
        </p:txBody>
      </p:sp>
      <p:sp>
        <p:nvSpPr>
          <p:cNvPr id="5" name="投影片編號版面配置區 4">
            <a:extLst>
              <a:ext uri="{FF2B5EF4-FFF2-40B4-BE49-F238E27FC236}">
                <a16:creationId xmlns:a16="http://schemas.microsoft.com/office/drawing/2014/main" id="{226AFA58-F01D-4F66-8CAD-E3C243556180}"/>
              </a:ext>
            </a:extLst>
          </p:cNvPr>
          <p:cNvSpPr>
            <a:spLocks noGrp="1"/>
          </p:cNvSpPr>
          <p:nvPr>
            <p:ph type="sldNum" sz="quarter" idx="12"/>
          </p:nvPr>
        </p:nvSpPr>
        <p:spPr/>
        <p:txBody>
          <a:bodyPr/>
          <a:lstStyle/>
          <a:p>
            <a:fld id="{56E39160-AF4C-4A8A-B665-E4E0CB14187D}" type="slidenum">
              <a:rPr lang="zh-TW" altLang="en-US" smtClean="0"/>
              <a:t>9</a:t>
            </a:fld>
            <a:endParaRPr lang="zh-TW" altLang="en-US"/>
          </a:p>
        </p:txBody>
      </p:sp>
      <p:sp>
        <p:nvSpPr>
          <p:cNvPr id="8" name="Rectangle 4">
            <a:extLst>
              <a:ext uri="{FF2B5EF4-FFF2-40B4-BE49-F238E27FC236}">
                <a16:creationId xmlns:a16="http://schemas.microsoft.com/office/drawing/2014/main" id="{2A7E0140-5302-4556-BE28-6D579D11150B}"/>
              </a:ext>
            </a:extLst>
          </p:cNvPr>
          <p:cNvSpPr>
            <a:spLocks noChangeArrowheads="1"/>
          </p:cNvSpPr>
          <p:nvPr/>
        </p:nvSpPr>
        <p:spPr bwMode="auto">
          <a:xfrm>
            <a:off x="981456" y="1690687"/>
            <a:ext cx="125069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aphicFrame>
        <p:nvGraphicFramePr>
          <p:cNvPr id="9" name="物件 8">
            <a:extLst>
              <a:ext uri="{FF2B5EF4-FFF2-40B4-BE49-F238E27FC236}">
                <a16:creationId xmlns:a16="http://schemas.microsoft.com/office/drawing/2014/main" id="{2081D57D-6F11-4B99-ADB3-E9D0D933DEF3}"/>
              </a:ext>
            </a:extLst>
          </p:cNvPr>
          <p:cNvGraphicFramePr>
            <a:graphicFrameLocks noChangeAspect="1"/>
          </p:cNvGraphicFramePr>
          <p:nvPr>
            <p:extLst>
              <p:ext uri="{D42A27DB-BD31-4B8C-83A1-F6EECF244321}">
                <p14:modId xmlns:p14="http://schemas.microsoft.com/office/powerpoint/2010/main" val="1562425517"/>
              </p:ext>
            </p:extLst>
          </p:nvPr>
        </p:nvGraphicFramePr>
        <p:xfrm>
          <a:off x="2703587" y="2044630"/>
          <a:ext cx="6944664" cy="814389"/>
        </p:xfrm>
        <a:graphic>
          <a:graphicData uri="http://schemas.openxmlformats.org/presentationml/2006/ole">
            <mc:AlternateContent xmlns:mc="http://schemas.openxmlformats.org/markup-compatibility/2006">
              <mc:Choice xmlns:v="urn:schemas-microsoft-com:vml" Requires="v">
                <p:oleObj spid="_x0000_s2172" r:id="rId3" imgW="3327400" imgH="393700" progId="Equation.3">
                  <p:embed/>
                </p:oleObj>
              </mc:Choice>
              <mc:Fallback>
                <p:oleObj r:id="rId3" imgW="3327400" imgH="393700" progId="Equation.3">
                  <p:embed/>
                  <p:pic>
                    <p:nvPicPr>
                      <p:cNvPr id="9" name="物件 8">
                        <a:extLst>
                          <a:ext uri="{FF2B5EF4-FFF2-40B4-BE49-F238E27FC236}">
                            <a16:creationId xmlns:a16="http://schemas.microsoft.com/office/drawing/2014/main" id="{2081D57D-6F11-4B99-ADB3-E9D0D933D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87" y="2044630"/>
                        <a:ext cx="6944664" cy="814389"/>
                      </a:xfrm>
                      <a:prstGeom prst="rect">
                        <a:avLst/>
                      </a:prstGeom>
                      <a:noFill/>
                    </p:spPr>
                  </p:pic>
                </p:oleObj>
              </mc:Fallback>
            </mc:AlternateContent>
          </a:graphicData>
        </a:graphic>
      </p:graphicFrame>
      <p:graphicFrame>
        <p:nvGraphicFramePr>
          <p:cNvPr id="11" name="物件 10">
            <a:extLst>
              <a:ext uri="{FF2B5EF4-FFF2-40B4-BE49-F238E27FC236}">
                <a16:creationId xmlns:a16="http://schemas.microsoft.com/office/drawing/2014/main" id="{C3C89020-7863-446F-ACF9-CB42F67BC2B2}"/>
              </a:ext>
            </a:extLst>
          </p:cNvPr>
          <p:cNvGraphicFramePr>
            <a:graphicFrameLocks noChangeAspect="1"/>
          </p:cNvGraphicFramePr>
          <p:nvPr>
            <p:extLst>
              <p:ext uri="{D42A27DB-BD31-4B8C-83A1-F6EECF244321}">
                <p14:modId xmlns:p14="http://schemas.microsoft.com/office/powerpoint/2010/main" val="1736392127"/>
              </p:ext>
            </p:extLst>
          </p:nvPr>
        </p:nvGraphicFramePr>
        <p:xfrm>
          <a:off x="2543749" y="2768398"/>
          <a:ext cx="6670237" cy="934125"/>
        </p:xfrm>
        <a:graphic>
          <a:graphicData uri="http://schemas.openxmlformats.org/presentationml/2006/ole">
            <mc:AlternateContent xmlns:mc="http://schemas.openxmlformats.org/markup-compatibility/2006">
              <mc:Choice xmlns:v="urn:schemas-microsoft-com:vml" Requires="v">
                <p:oleObj spid="_x0000_s2173" r:id="rId5" imgW="4356100" imgH="609600" progId="Equation.3">
                  <p:embed/>
                </p:oleObj>
              </mc:Choice>
              <mc:Fallback>
                <p:oleObj r:id="rId5" imgW="4356100" imgH="609600" progId="Equation.3">
                  <p:embed/>
                  <p:pic>
                    <p:nvPicPr>
                      <p:cNvPr id="11" name="物件 10">
                        <a:extLst>
                          <a:ext uri="{FF2B5EF4-FFF2-40B4-BE49-F238E27FC236}">
                            <a16:creationId xmlns:a16="http://schemas.microsoft.com/office/drawing/2014/main" id="{C3C89020-7863-446F-ACF9-CB42F67BC2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3749" y="2768398"/>
                        <a:ext cx="6670237" cy="934125"/>
                      </a:xfrm>
                      <a:prstGeom prst="rect">
                        <a:avLst/>
                      </a:prstGeom>
                      <a:noFill/>
                    </p:spPr>
                  </p:pic>
                </p:oleObj>
              </mc:Fallback>
            </mc:AlternateContent>
          </a:graphicData>
        </a:graphic>
      </p:graphicFrame>
      <p:sp>
        <p:nvSpPr>
          <p:cNvPr id="3" name="矩形 2">
            <a:extLst>
              <a:ext uri="{FF2B5EF4-FFF2-40B4-BE49-F238E27FC236}">
                <a16:creationId xmlns:a16="http://schemas.microsoft.com/office/drawing/2014/main" id="{3C4814B7-C09C-493D-93E1-2E40FD14C615}"/>
              </a:ext>
            </a:extLst>
          </p:cNvPr>
          <p:cNvSpPr/>
          <p:nvPr/>
        </p:nvSpPr>
        <p:spPr>
          <a:xfrm>
            <a:off x="4502471" y="2863339"/>
            <a:ext cx="2910348" cy="34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F380AFAB-CF2A-431B-8298-291BFA036458}"/>
                  </a:ext>
                </a:extLst>
              </p:cNvPr>
              <p:cNvSpPr txBox="1"/>
              <p:nvPr/>
            </p:nvSpPr>
            <p:spPr>
              <a:xfrm>
                <a:off x="8800078" y="3116101"/>
                <a:ext cx="3844413" cy="822982"/>
              </a:xfrm>
              <a:prstGeom prst="rect">
                <a:avLst/>
              </a:prstGeom>
              <a:noFill/>
            </p:spPr>
            <p:txBody>
              <a:bodyPr wrap="square" lIns="0" tIns="0" rIns="0" bIns="0" rtlCol="0">
                <a:spAutoFit/>
              </a:bodyPr>
              <a:lstStyle/>
              <a:p>
                <a:r>
                  <a:rPr lang="en-US" altLang="zh-TW" sz="3200" i="1" dirty="0"/>
                  <a:t>Duty Factor </a:t>
                </a:r>
                <a:r>
                  <a:rPr lang="en-US" altLang="zh-TW" sz="3200" dirty="0"/>
                  <a:t>= </a:t>
                </a:r>
                <a14:m>
                  <m:oMath xmlns:m="http://schemas.openxmlformats.org/officeDocument/2006/math">
                    <m:f>
                      <m:fPr>
                        <m:ctrlPr>
                          <a:rPr lang="en-US" altLang="zh-TW" sz="3200" i="1" smtClean="0">
                            <a:latin typeface="Cambria Math" panose="02040503050406030204" pitchFamily="18" charset="0"/>
                          </a:rPr>
                        </m:ctrlPr>
                      </m:fPr>
                      <m:num>
                        <m:acc>
                          <m:accPr>
                            <m:chr m:val="̇"/>
                            <m:ctrlPr>
                              <a:rPr lang="en-US" altLang="zh-TW" sz="3200" i="1" smtClean="0">
                                <a:latin typeface="Cambria Math" panose="02040503050406030204" pitchFamily="18" charset="0"/>
                              </a:rPr>
                            </m:ctrlPr>
                          </m:accPr>
                          <m:e>
                            <m:sSub>
                              <m:sSubPr>
                                <m:ctrlPr>
                                  <a:rPr lang="en-US" altLang="zh-TW" sz="3200" i="1" smtClean="0">
                                    <a:latin typeface="Cambria Math" panose="02040503050406030204" pitchFamily="18" charset="0"/>
                                  </a:rPr>
                                </m:ctrlPr>
                              </m:sSubPr>
                              <m:e>
                                <m:r>
                                  <a:rPr lang="en-US" altLang="zh-TW" sz="3200" b="0" i="1" smtClean="0">
                                    <a:latin typeface="Cambria Math" panose="02040503050406030204" pitchFamily="18" charset="0"/>
                                  </a:rPr>
                                  <m:t>𝑉</m:t>
                                </m:r>
                              </m:e>
                              <m:sub>
                                <m:r>
                                  <a:rPr lang="en-US" altLang="zh-TW" sz="3200" b="0" i="1" smtClean="0">
                                    <a:latin typeface="Cambria Math" panose="02040503050406030204" pitchFamily="18" charset="0"/>
                                  </a:rPr>
                                  <m:t>𝑎𝑣𝑒</m:t>
                                </m:r>
                              </m:sub>
                            </m:sSub>
                          </m:e>
                        </m:acc>
                      </m:num>
                      <m:den>
                        <m:acc>
                          <m:accPr>
                            <m:chr m:val="̇"/>
                            <m:ctrlPr>
                              <a:rPr lang="en-US" altLang="zh-TW" sz="3200" i="1" smtClean="0">
                                <a:latin typeface="Cambria Math" panose="02040503050406030204" pitchFamily="18" charset="0"/>
                              </a:rPr>
                            </m:ctrlPr>
                          </m:accPr>
                          <m:e>
                            <m:sSub>
                              <m:sSubPr>
                                <m:ctrlPr>
                                  <a:rPr lang="en-US" altLang="zh-TW" sz="3200" i="1" smtClean="0">
                                    <a:latin typeface="Cambria Math" panose="02040503050406030204" pitchFamily="18" charset="0"/>
                                  </a:rPr>
                                </m:ctrlPr>
                              </m:sSubPr>
                              <m:e>
                                <m:r>
                                  <a:rPr lang="en-US" altLang="zh-TW" sz="3200" b="0" i="1" smtClean="0">
                                    <a:latin typeface="Cambria Math" panose="02040503050406030204" pitchFamily="18" charset="0"/>
                                  </a:rPr>
                                  <m:t>𝑉</m:t>
                                </m:r>
                              </m:e>
                              <m:sub>
                                <m:r>
                                  <a:rPr lang="en-US" altLang="zh-TW" sz="3200" b="0" i="1" smtClean="0">
                                    <a:latin typeface="Cambria Math" panose="02040503050406030204" pitchFamily="18" charset="0"/>
                                  </a:rPr>
                                  <m:t>𝑛</m:t>
                                </m:r>
                                <m:r>
                                  <a:rPr lang="en-US" altLang="zh-TW" sz="3200" b="0" i="1" smtClean="0">
                                    <a:latin typeface="Cambria Math" panose="02040503050406030204" pitchFamily="18" charset="0"/>
                                  </a:rPr>
                                  <m:t>+1</m:t>
                                </m:r>
                              </m:sub>
                            </m:sSub>
                          </m:e>
                        </m:acc>
                      </m:den>
                    </m:f>
                  </m:oMath>
                </a14:m>
                <a:r>
                  <a:rPr lang="en-US" altLang="zh-TW" sz="3200" dirty="0"/>
                  <a:t> </a:t>
                </a:r>
                <a:endParaRPr lang="zh-TW" altLang="en-US" sz="3200" dirty="0"/>
              </a:p>
            </p:txBody>
          </p:sp>
        </mc:Choice>
        <mc:Fallback xmlns="">
          <p:sp>
            <p:nvSpPr>
              <p:cNvPr id="4" name="文字方塊 3">
                <a:extLst>
                  <a:ext uri="{FF2B5EF4-FFF2-40B4-BE49-F238E27FC236}">
                    <a16:creationId xmlns:a16="http://schemas.microsoft.com/office/drawing/2014/main" id="{F380AFAB-CF2A-431B-8298-291BFA036458}"/>
                  </a:ext>
                </a:extLst>
              </p:cNvPr>
              <p:cNvSpPr txBox="1">
                <a:spLocks noRot="1" noChangeAspect="1" noMove="1" noResize="1" noEditPoints="1" noAdjustHandles="1" noChangeArrowheads="1" noChangeShapeType="1" noTextEdit="1"/>
              </p:cNvSpPr>
              <p:nvPr/>
            </p:nvSpPr>
            <p:spPr>
              <a:xfrm>
                <a:off x="8800078" y="3116101"/>
                <a:ext cx="3844413" cy="822982"/>
              </a:xfrm>
              <a:prstGeom prst="rect">
                <a:avLst/>
              </a:prstGeom>
              <a:blipFill>
                <a:blip r:embed="rId7"/>
                <a:stretch>
                  <a:fillRect l="-6508" b="-10370"/>
                </a:stretch>
              </a:blipFill>
            </p:spPr>
            <p:txBody>
              <a:bodyPr/>
              <a:lstStyle/>
              <a:p>
                <a:r>
                  <a:rPr lang="zh-TW" altLang="en-US">
                    <a:noFill/>
                  </a:rPr>
                  <a:t> </a:t>
                </a:r>
              </a:p>
            </p:txBody>
          </p:sp>
        </mc:Fallback>
      </mc:AlternateContent>
      <p:sp>
        <p:nvSpPr>
          <p:cNvPr id="6" name="矩形 5">
            <a:extLst>
              <a:ext uri="{FF2B5EF4-FFF2-40B4-BE49-F238E27FC236}">
                <a16:creationId xmlns:a16="http://schemas.microsoft.com/office/drawing/2014/main" id="{5FA3EC39-84C0-44B4-80D0-0C892461C6B3}"/>
              </a:ext>
            </a:extLst>
          </p:cNvPr>
          <p:cNvSpPr/>
          <p:nvPr/>
        </p:nvSpPr>
        <p:spPr>
          <a:xfrm>
            <a:off x="9648251" y="2845297"/>
            <a:ext cx="1261884"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工作比</a:t>
            </a:r>
            <a:endParaRPr lang="zh-TW" altLang="en-US" sz="2800" dirty="0"/>
          </a:p>
        </p:txBody>
      </p:sp>
      <p:sp>
        <p:nvSpPr>
          <p:cNvPr id="15" name="矩形 14">
            <a:extLst>
              <a:ext uri="{FF2B5EF4-FFF2-40B4-BE49-F238E27FC236}">
                <a16:creationId xmlns:a16="http://schemas.microsoft.com/office/drawing/2014/main" id="{B98FDD21-B1DB-42F5-982D-39EFF2387CC8}"/>
              </a:ext>
            </a:extLst>
          </p:cNvPr>
          <p:cNvSpPr/>
          <p:nvPr/>
        </p:nvSpPr>
        <p:spPr>
          <a:xfrm>
            <a:off x="1616360" y="1004529"/>
            <a:ext cx="1980029"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風機效率比</a:t>
            </a:r>
            <a:endParaRPr lang="zh-TW" altLang="en-US" sz="2800" dirty="0"/>
          </a:p>
        </p:txBody>
      </p:sp>
      <p:sp>
        <p:nvSpPr>
          <p:cNvPr id="16" name="矩形 15">
            <a:extLst>
              <a:ext uri="{FF2B5EF4-FFF2-40B4-BE49-F238E27FC236}">
                <a16:creationId xmlns:a16="http://schemas.microsoft.com/office/drawing/2014/main" id="{64989DD3-AAF5-4F5D-BCC0-1BEC0E268BA9}"/>
              </a:ext>
            </a:extLst>
          </p:cNvPr>
          <p:cNvSpPr/>
          <p:nvPr/>
        </p:nvSpPr>
        <p:spPr>
          <a:xfrm>
            <a:off x="4019822" y="992709"/>
            <a:ext cx="5799986" cy="523220"/>
          </a:xfrm>
          <a:prstGeom prst="rect">
            <a:avLst/>
          </a:prstGeom>
        </p:spPr>
        <p:txBody>
          <a:bodyPr wrap="none">
            <a:spAutoFit/>
          </a:bodyPr>
          <a:lstStyle/>
          <a:p>
            <a:r>
              <a:rPr lang="zh-TW" altLang="en-US" sz="2800" dirty="0">
                <a:latin typeface="標楷體" panose="03000509000000000000" pitchFamily="65" charset="-120"/>
                <a:ea typeface="標楷體" panose="03000509000000000000" pitchFamily="65" charset="-120"/>
              </a:rPr>
              <a:t>概念來自冷氣的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EER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a:latin typeface="標楷體" panose="03000509000000000000" pitchFamily="65" charset="-120"/>
                <a:ea typeface="標楷體" panose="03000509000000000000" pitchFamily="65" charset="-120"/>
              </a:rPr>
              <a:t>能源效率比，</a:t>
            </a:r>
            <a:endParaRPr lang="zh-TW" altLang="en-US" sz="2800" dirty="0"/>
          </a:p>
        </p:txBody>
      </p:sp>
      <p:sp>
        <p:nvSpPr>
          <p:cNvPr id="7" name="矩形 6">
            <a:extLst>
              <a:ext uri="{FF2B5EF4-FFF2-40B4-BE49-F238E27FC236}">
                <a16:creationId xmlns:a16="http://schemas.microsoft.com/office/drawing/2014/main" id="{7FF675A6-73C7-46FC-8E6A-FD271D1E11E4}"/>
              </a:ext>
            </a:extLst>
          </p:cNvPr>
          <p:cNvSpPr/>
          <p:nvPr/>
        </p:nvSpPr>
        <p:spPr>
          <a:xfrm>
            <a:off x="6330618" y="1528942"/>
            <a:ext cx="4879926" cy="369332"/>
          </a:xfrm>
          <a:prstGeom prst="rect">
            <a:avLst/>
          </a:prstGeom>
        </p:spPr>
        <p:txBody>
          <a:bodyPr wrap="none">
            <a:spAutoFit/>
          </a:bodyPr>
          <a:lstStyle/>
          <a:p>
            <a:r>
              <a:rPr lang="en-US" altLang="zh-TW" dirty="0">
                <a:solidFill>
                  <a:srgbClr val="111111"/>
                </a:solidFill>
                <a:latin typeface="Times New Roman" panose="02020603050405020304" pitchFamily="18" charset="0"/>
                <a:cs typeface="Times New Roman" panose="02020603050405020304" pitchFamily="18" charset="0"/>
              </a:rPr>
              <a:t>1 COP (coefficient of performance) =</a:t>
            </a:r>
            <a:r>
              <a:rPr lang="en-US" altLang="zh-TW" b="1" dirty="0">
                <a:solidFill>
                  <a:srgbClr val="111111"/>
                </a:solidFill>
                <a:latin typeface="Times New Roman" panose="02020603050405020304" pitchFamily="18" charset="0"/>
                <a:cs typeface="Times New Roman" panose="02020603050405020304" pitchFamily="18" charset="0"/>
              </a:rPr>
              <a:t> 3.4153 EER</a:t>
            </a:r>
            <a:endParaRPr lang="zh-TW" altLang="en-US"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007C6B4E-5219-4CBF-A6A1-DC67864F9D2E}"/>
              </a:ext>
            </a:extLst>
          </p:cNvPr>
          <p:cNvSpPr/>
          <p:nvPr/>
        </p:nvSpPr>
        <p:spPr>
          <a:xfrm>
            <a:off x="4019822" y="1831347"/>
            <a:ext cx="7798553" cy="369332"/>
          </a:xfrm>
          <a:prstGeom prst="rect">
            <a:avLst/>
          </a:prstGeom>
        </p:spPr>
        <p:txBody>
          <a:bodyPr wrap="square">
            <a:spAutoFit/>
          </a:bodyPr>
          <a:lstStyle/>
          <a:p>
            <a:r>
              <a:rPr lang="en-US" altLang="zh-TW" dirty="0">
                <a:hlinkClick r:id="rId8"/>
              </a:rPr>
              <a:t>COP to EER | COP (coefficient of performance) to EER (unitsconverters.com)</a:t>
            </a:r>
            <a:endParaRPr lang="zh-TW" altLang="en-US" dirty="0"/>
          </a:p>
        </p:txBody>
      </p:sp>
      <p:sp>
        <p:nvSpPr>
          <p:cNvPr id="18" name="標題 1">
            <a:extLst>
              <a:ext uri="{FF2B5EF4-FFF2-40B4-BE49-F238E27FC236}">
                <a16:creationId xmlns:a16="http://schemas.microsoft.com/office/drawing/2014/main" id="{7E48CBCD-4683-4CFD-9A53-BC794989BB14}"/>
              </a:ext>
            </a:extLst>
          </p:cNvPr>
          <p:cNvSpPr txBox="1">
            <a:spLocks/>
          </p:cNvSpPr>
          <p:nvPr/>
        </p:nvSpPr>
        <p:spPr>
          <a:xfrm>
            <a:off x="1882528" y="4199180"/>
            <a:ext cx="10348517" cy="15529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zh-TW" altLang="en-US" sz="2800" dirty="0">
                <a:latin typeface="標楷體" panose="03000509000000000000" pitchFamily="65" charset="-120"/>
                <a:ea typeface="標楷體" panose="03000509000000000000" pitchFamily="65" charset="-120"/>
                <a:cs typeface="+mn-cs"/>
              </a:rPr>
              <a:t>請計算一台風量為 </a:t>
            </a:r>
            <a:r>
              <a:rPr lang="en-US" altLang="zh-TW" sz="2800" dirty="0">
                <a:latin typeface="標楷體" panose="03000509000000000000" pitchFamily="65" charset="-120"/>
                <a:ea typeface="標楷體" panose="03000509000000000000" pitchFamily="65" charset="-120"/>
                <a:cs typeface="+mn-cs"/>
              </a:rPr>
              <a:t>5.5 m</a:t>
            </a:r>
            <a:r>
              <a:rPr lang="en-US" altLang="zh-TW" sz="2800" baseline="30000" dirty="0">
                <a:latin typeface="標楷體" panose="03000509000000000000" pitchFamily="65" charset="-120"/>
                <a:ea typeface="標楷體" panose="03000509000000000000" pitchFamily="65" charset="-120"/>
                <a:cs typeface="+mn-cs"/>
              </a:rPr>
              <a:t>3</a:t>
            </a:r>
            <a:r>
              <a:rPr lang="en-US" altLang="zh-TW" sz="2800" dirty="0">
                <a:latin typeface="標楷體" panose="03000509000000000000" pitchFamily="65" charset="-120"/>
                <a:ea typeface="標楷體" panose="03000509000000000000" pitchFamily="65" charset="-120"/>
                <a:cs typeface="+mn-cs"/>
              </a:rPr>
              <a:t>/s </a:t>
            </a:r>
            <a:r>
              <a:rPr lang="zh-TW" altLang="en-US" sz="2800" dirty="0">
                <a:latin typeface="標楷體" panose="03000509000000000000" pitchFamily="65" charset="-120"/>
                <a:ea typeface="標楷體" panose="03000509000000000000" pitchFamily="65" charset="-120"/>
                <a:cs typeface="+mn-cs"/>
              </a:rPr>
              <a:t>的風扇運作一年的操作成本，假設風扇的 </a:t>
            </a:r>
            <a:r>
              <a:rPr lang="en-US" altLang="zh-TW" sz="2800" dirty="0">
                <a:latin typeface="標楷體" panose="03000509000000000000" pitchFamily="65" charset="-120"/>
                <a:ea typeface="標楷體" panose="03000509000000000000" pitchFamily="65" charset="-120"/>
                <a:cs typeface="+mn-cs"/>
              </a:rPr>
              <a:t>VER </a:t>
            </a:r>
            <a:r>
              <a:rPr lang="zh-TW" altLang="en-US" sz="2800" dirty="0">
                <a:latin typeface="標楷體" panose="03000509000000000000" pitchFamily="65" charset="-120"/>
                <a:ea typeface="標楷體" panose="03000509000000000000" pitchFamily="65" charset="-120"/>
                <a:cs typeface="+mn-cs"/>
              </a:rPr>
              <a:t>為 </a:t>
            </a:r>
            <a:r>
              <a:rPr lang="en-US" altLang="zh-TW" sz="2800" dirty="0">
                <a:latin typeface="標楷體" panose="03000509000000000000" pitchFamily="65" charset="-120"/>
                <a:ea typeface="標楷體" panose="03000509000000000000" pitchFamily="65" charset="-120"/>
                <a:cs typeface="+mn-cs"/>
              </a:rPr>
              <a:t>8 m</a:t>
            </a:r>
            <a:r>
              <a:rPr lang="en-US" altLang="zh-TW" sz="2800" baseline="30000" dirty="0">
                <a:latin typeface="標楷體" panose="03000509000000000000" pitchFamily="65" charset="-120"/>
                <a:ea typeface="標楷體" panose="03000509000000000000" pitchFamily="65" charset="-120"/>
                <a:cs typeface="+mn-cs"/>
              </a:rPr>
              <a:t>3</a:t>
            </a:r>
            <a:r>
              <a:rPr lang="en-US" altLang="zh-TW" sz="2800" dirty="0">
                <a:latin typeface="標楷體" panose="03000509000000000000" pitchFamily="65" charset="-120"/>
                <a:ea typeface="標楷體" panose="03000509000000000000" pitchFamily="65" charset="-120"/>
                <a:cs typeface="+mn-cs"/>
              </a:rPr>
              <a:t>/s-kW</a:t>
            </a:r>
            <a:r>
              <a:rPr lang="zh-TW" altLang="en-US" sz="2800" dirty="0">
                <a:latin typeface="標楷體" panose="03000509000000000000" pitchFamily="65" charset="-120"/>
                <a:ea typeface="標楷體" panose="03000509000000000000" pitchFamily="65" charset="-120"/>
                <a:cs typeface="+mn-cs"/>
              </a:rPr>
              <a:t>，電費為 </a:t>
            </a:r>
            <a:r>
              <a:rPr lang="en-US" altLang="zh-TW" sz="2800" dirty="0">
                <a:latin typeface="標楷體" panose="03000509000000000000" pitchFamily="65" charset="-120"/>
                <a:ea typeface="標楷體" panose="03000509000000000000" pitchFamily="65" charset="-120"/>
                <a:cs typeface="+mn-cs"/>
              </a:rPr>
              <a:t>0.11 US$/kWh </a:t>
            </a:r>
            <a:r>
              <a:rPr lang="zh-TW" altLang="en-US" sz="2800" dirty="0">
                <a:latin typeface="標楷體" panose="03000509000000000000" pitchFamily="65" charset="-120"/>
                <a:ea typeface="標楷體" panose="03000509000000000000" pitchFamily="65" charset="-120"/>
                <a:cs typeface="+mn-cs"/>
              </a:rPr>
              <a:t>且 工作比 </a:t>
            </a:r>
            <a:r>
              <a:rPr lang="en-US" altLang="zh-TW" sz="2800" dirty="0">
                <a:latin typeface="標楷體" panose="03000509000000000000" pitchFamily="65" charset="-120"/>
                <a:ea typeface="標楷體" panose="03000509000000000000" pitchFamily="65" charset="-120"/>
                <a:cs typeface="+mn-cs"/>
              </a:rPr>
              <a:t>(duty factor) </a:t>
            </a:r>
            <a:r>
              <a:rPr lang="zh-TW" altLang="en-US" sz="2800" dirty="0">
                <a:latin typeface="標楷體" panose="03000509000000000000" pitchFamily="65" charset="-120"/>
                <a:ea typeface="標楷體" panose="03000509000000000000" pitchFamily="65" charset="-120"/>
                <a:cs typeface="+mn-cs"/>
              </a:rPr>
              <a:t>為</a:t>
            </a:r>
            <a:r>
              <a:rPr lang="en-US" altLang="zh-TW" sz="2800" dirty="0">
                <a:latin typeface="標楷體" panose="03000509000000000000" pitchFamily="65" charset="-120"/>
                <a:ea typeface="標楷體" panose="03000509000000000000" pitchFamily="65" charset="-120"/>
                <a:cs typeface="+mn-cs"/>
              </a:rPr>
              <a:t>0.6</a:t>
            </a:r>
            <a:endParaRPr lang="zh-TW" altLang="en-US" sz="2800" dirty="0">
              <a:latin typeface="標楷體" panose="03000509000000000000" pitchFamily="65" charset="-120"/>
              <a:ea typeface="標楷體" panose="03000509000000000000" pitchFamily="65" charset="-120"/>
              <a:cs typeface="+mn-cs"/>
            </a:endParaRPr>
          </a:p>
        </p:txBody>
      </p:sp>
      <p:sp>
        <p:nvSpPr>
          <p:cNvPr id="19" name="Rectangle 2">
            <a:extLst>
              <a:ext uri="{FF2B5EF4-FFF2-40B4-BE49-F238E27FC236}">
                <a16:creationId xmlns:a16="http://schemas.microsoft.com/office/drawing/2014/main" id="{8BD4654F-09DB-41E5-918C-8BA9A706BDEB}"/>
              </a:ext>
            </a:extLst>
          </p:cNvPr>
          <p:cNvSpPr>
            <a:spLocks noChangeArrowheads="1"/>
          </p:cNvSpPr>
          <p:nvPr/>
        </p:nvSpPr>
        <p:spPr bwMode="auto">
          <a:xfrm>
            <a:off x="656586" y="5826165"/>
            <a:ext cx="89916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Sol:         cost = 8760 * 5.5 * 0.6 * 0.11 / 8 = 397.49 US$ /</a:t>
            </a:r>
            <a:r>
              <a:rPr kumimoji="0" lang="en-US" altLang="zh-TW" sz="2800" b="0" i="0" u="none" strike="noStrike" cap="none" normalizeH="0" baseline="0" dirty="0" err="1">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yr</a:t>
            </a:r>
            <a:endParaRPr kumimoji="0" lang="en-US" altLang="zh-TW" sz="2800" b="0" i="0" u="none" strike="noStrike" cap="none" normalizeH="0" baseline="0" dirty="0">
              <a:ln>
                <a:noFill/>
              </a:ln>
              <a:solidFill>
                <a:schemeClr val="tx1"/>
              </a:solidFill>
              <a:effectLst/>
              <a:latin typeface="Arial" panose="020B0604020202020204" pitchFamily="34" charset="0"/>
            </a:endParaRPr>
          </a:p>
        </p:txBody>
      </p:sp>
      <p:sp>
        <p:nvSpPr>
          <p:cNvPr id="20" name="標題 1">
            <a:extLst>
              <a:ext uri="{FF2B5EF4-FFF2-40B4-BE49-F238E27FC236}">
                <a16:creationId xmlns:a16="http://schemas.microsoft.com/office/drawing/2014/main" id="{9A410A3D-0D62-4C72-A726-532FAEB2A2A3}"/>
              </a:ext>
            </a:extLst>
          </p:cNvPr>
          <p:cNvSpPr txBox="1">
            <a:spLocks/>
          </p:cNvSpPr>
          <p:nvPr/>
        </p:nvSpPr>
        <p:spPr>
          <a:xfrm>
            <a:off x="298655" y="4194054"/>
            <a:ext cx="1583874" cy="8477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altLang="zh-TW" sz="2800" dirty="0">
                <a:solidFill>
                  <a:srgbClr val="FF0000"/>
                </a:solidFill>
                <a:latin typeface="標楷體" panose="03000509000000000000" pitchFamily="65" charset="-120"/>
                <a:ea typeface="標楷體" panose="03000509000000000000" pitchFamily="65" charset="-120"/>
                <a:cs typeface="+mn-cs"/>
              </a:rPr>
              <a:t>Ex.10-1</a:t>
            </a:r>
            <a:endParaRPr lang="zh-TW" altLang="en-US" sz="2800" dirty="0">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26974236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1745</Words>
  <Application>Microsoft Office PowerPoint</Application>
  <PresentationFormat>寬螢幕</PresentationFormat>
  <Paragraphs>193</Paragraphs>
  <Slides>30</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30</vt:i4>
      </vt:variant>
    </vt:vector>
  </HeadingPairs>
  <TitlesOfParts>
    <vt:vector size="40" baseType="lpstr">
      <vt:lpstr>新細明體</vt:lpstr>
      <vt:lpstr>標楷體</vt:lpstr>
      <vt:lpstr>Arial</vt:lpstr>
      <vt:lpstr>Calibri</vt:lpstr>
      <vt:lpstr>Calibri Light</vt:lpstr>
      <vt:lpstr>Cambria Math</vt:lpstr>
      <vt:lpstr>Times New Roman</vt:lpstr>
      <vt:lpstr>Wingdings</vt:lpstr>
      <vt:lpstr>Office 佈景主題</vt:lpstr>
      <vt:lpstr>Equation.3</vt:lpstr>
      <vt:lpstr>Ch. 10 Ventilation Control &amp;  Quantification of Performance 通風控制與量化性能評估</vt:lpstr>
      <vt:lpstr>10.1.簡介</vt:lpstr>
      <vt:lpstr>10.1.簡介</vt:lpstr>
      <vt:lpstr>常見的傳統的回授(饋)控制包括：</vt:lpstr>
      <vt:lpstr>PowerPoint 簡報</vt:lpstr>
      <vt:lpstr>三種控制方式</vt:lpstr>
      <vt:lpstr>PowerPoint 簡報</vt:lpstr>
      <vt:lpstr>PowerPoint 簡報</vt:lpstr>
      <vt:lpstr> 10-3. Ventilating Efficiency Ratio &amp; the Cost of Ventilation </vt:lpstr>
      <vt:lpstr>PowerPoint 簡報</vt:lpstr>
      <vt:lpstr>PowerPoint 簡報</vt:lpstr>
      <vt:lpstr>PowerPoint 簡報</vt:lpstr>
      <vt:lpstr>PowerPoint 簡報</vt:lpstr>
      <vt:lpstr>10-5. Program DUTYFACT</vt:lpstr>
      <vt:lpstr>選擇風扇讓風量盡量接近設定值</vt:lpstr>
      <vt:lpstr>PowerPoint 簡報</vt:lpstr>
      <vt:lpstr>Ex. 10-2, 10-3 比較</vt:lpstr>
      <vt:lpstr>假設風量為等間隔設計</vt:lpstr>
      <vt:lpstr>PowerPoint 簡報</vt:lpstr>
      <vt:lpstr>10-6. Quantifying Environment Control Effectiveness</vt:lpstr>
      <vt:lpstr>PowerPoint 簡報</vt:lpstr>
      <vt:lpstr>10-6.1. Program WEATHER</vt:lpstr>
      <vt:lpstr>10-6.2. Example use of WEATHER</vt:lpstr>
      <vt:lpstr>PowerPoint 簡報</vt:lpstr>
      <vt:lpstr>PowerPoint 簡報</vt:lpstr>
      <vt:lpstr>PowerPoint 簡報</vt:lpstr>
      <vt:lpstr>PowerPoint 簡報</vt:lpstr>
      <vt:lpstr>PowerPoint 簡報</vt:lpstr>
      <vt:lpstr>PowerPoint 簡報</vt:lpstr>
      <vt:lpstr>10-7. Ventilation Control in Greenhouses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dc:title>
  <dc:creator>FangWei</dc:creator>
  <cp:lastModifiedBy>FangWei</cp:lastModifiedBy>
  <cp:revision>61</cp:revision>
  <dcterms:created xsi:type="dcterms:W3CDTF">2022-09-28T11:06:10Z</dcterms:created>
  <dcterms:modified xsi:type="dcterms:W3CDTF">2022-11-18T12:11:01Z</dcterms:modified>
</cp:coreProperties>
</file>