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2" r:id="rId3"/>
    <p:sldId id="257" r:id="rId4"/>
    <p:sldId id="293" r:id="rId5"/>
    <p:sldId id="258" r:id="rId6"/>
    <p:sldId id="308" r:id="rId7"/>
    <p:sldId id="294" r:id="rId8"/>
    <p:sldId id="259" r:id="rId9"/>
    <p:sldId id="309" r:id="rId10"/>
    <p:sldId id="313" r:id="rId11"/>
    <p:sldId id="260" r:id="rId12"/>
    <p:sldId id="295" r:id="rId13"/>
    <p:sldId id="314" r:id="rId14"/>
    <p:sldId id="261" r:id="rId15"/>
    <p:sldId id="296" r:id="rId16"/>
    <p:sldId id="297" r:id="rId17"/>
    <p:sldId id="262" r:id="rId18"/>
    <p:sldId id="263" r:id="rId19"/>
    <p:sldId id="264" r:id="rId20"/>
    <p:sldId id="265" r:id="rId21"/>
    <p:sldId id="266" r:id="rId22"/>
    <p:sldId id="267" r:id="rId23"/>
    <p:sldId id="298" r:id="rId24"/>
    <p:sldId id="268" r:id="rId25"/>
    <p:sldId id="310" r:id="rId26"/>
    <p:sldId id="311" r:id="rId27"/>
    <p:sldId id="312" r:id="rId28"/>
    <p:sldId id="269" r:id="rId29"/>
    <p:sldId id="315" r:id="rId30"/>
    <p:sldId id="270" r:id="rId31"/>
    <p:sldId id="271" r:id="rId32"/>
    <p:sldId id="300" r:id="rId33"/>
    <p:sldId id="272" r:id="rId34"/>
    <p:sldId id="301" r:id="rId35"/>
    <p:sldId id="273" r:id="rId36"/>
    <p:sldId id="274" r:id="rId37"/>
    <p:sldId id="304" r:id="rId38"/>
    <p:sldId id="305" r:id="rId39"/>
    <p:sldId id="275" r:id="rId40"/>
    <p:sldId id="307" r:id="rId41"/>
    <p:sldId id="306" r:id="rId42"/>
    <p:sldId id="303" r:id="rId43"/>
    <p:sldId id="276" r:id="rId44"/>
    <p:sldId id="277" r:id="rId45"/>
    <p:sldId id="302" r:id="rId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90C26B6-DA11-43EE-AF2E-1D8F61EC0F26}">
          <p14:sldIdLst>
            <p14:sldId id="292"/>
            <p14:sldId id="257"/>
            <p14:sldId id="293"/>
            <p14:sldId id="258"/>
            <p14:sldId id="308"/>
            <p14:sldId id="294"/>
            <p14:sldId id="259"/>
            <p14:sldId id="309"/>
            <p14:sldId id="313"/>
            <p14:sldId id="260"/>
            <p14:sldId id="295"/>
            <p14:sldId id="314"/>
            <p14:sldId id="261"/>
            <p14:sldId id="296"/>
            <p14:sldId id="297"/>
            <p14:sldId id="262"/>
            <p14:sldId id="263"/>
            <p14:sldId id="264"/>
            <p14:sldId id="265"/>
            <p14:sldId id="266"/>
            <p14:sldId id="267"/>
            <p14:sldId id="298"/>
            <p14:sldId id="268"/>
            <p14:sldId id="310"/>
            <p14:sldId id="311"/>
            <p14:sldId id="312"/>
            <p14:sldId id="269"/>
            <p14:sldId id="315"/>
            <p14:sldId id="270"/>
            <p14:sldId id="271"/>
            <p14:sldId id="300"/>
            <p14:sldId id="272"/>
            <p14:sldId id="301"/>
            <p14:sldId id="273"/>
            <p14:sldId id="274"/>
            <p14:sldId id="304"/>
            <p14:sldId id="305"/>
            <p14:sldId id="275"/>
            <p14:sldId id="307"/>
            <p14:sldId id="306"/>
            <p14:sldId id="303"/>
            <p14:sldId id="276"/>
            <p14:sldId id="277"/>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68" d="100"/>
          <a:sy n="68" d="100"/>
        </p:scale>
        <p:origin x="424" y="48"/>
      </p:cViewPr>
      <p:guideLst>
        <p:guide orient="horz" pos="2160"/>
        <p:guide pos="3840"/>
      </p:guideLst>
    </p:cSldViewPr>
  </p:slideViewPr>
  <p:notesTextViewPr>
    <p:cViewPr>
      <p:scale>
        <a:sx n="1" d="1"/>
        <a:sy n="1" d="1"/>
      </p:scale>
      <p:origin x="0" y="0"/>
    </p:cViewPr>
  </p:notesTextViewPr>
  <p:sorterViewPr>
    <p:cViewPr>
      <p:scale>
        <a:sx n="100" d="100"/>
        <a:sy n="100" d="100"/>
      </p:scale>
      <p:origin x="0" y="-2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5CC80E-B40B-4246-AD09-CD876120659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6F473BA-8175-4F3F-8699-1FD2673A6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9E45E1E-0124-4765-A6A6-838815BE68BA}"/>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13C099E9-4429-45E6-8511-57B2637ED1D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CB6F02-74C1-4AFD-BA97-7B1C9FB47598}"/>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21983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DB9AD2-1393-4ABE-86C4-C5FDC2AF3E7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7814DC8-BABF-43DA-A34E-60D1A24916E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D0C47F7-E2E0-43CB-B8CD-83E825E91138}"/>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58363496-2E39-4672-8E24-DDA1AF3D7A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98E0C0E-4010-461E-B810-7EFF77AF6BF1}"/>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424140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0BE3867-C7F2-479B-844D-3BCE56A11E2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3757F44-8C82-4CB2-9FE6-90B70667BF5A}"/>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5193C1B-7BA2-47D1-A579-C0DF226B45FA}"/>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311FFC3A-ADE1-48D4-86E2-F9F21CD0266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E863A4-5B8E-4C7B-BCE6-A84297F249AF}"/>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10015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FDE85D-D045-4DD9-BE80-8747C8A747C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F7C8382-4D4E-4010-8951-824F6B356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98B725B-7322-4310-A53E-28CDA2132690}"/>
              </a:ext>
            </a:extLst>
          </p:cNvPr>
          <p:cNvSpPr>
            <a:spLocks noGrp="1"/>
          </p:cNvSpPr>
          <p:nvPr>
            <p:ph type="dt" sz="half" idx="10"/>
          </p:nvPr>
        </p:nvSpPr>
        <p:spPr/>
        <p:txBody>
          <a:bodyPr/>
          <a:lstStyle/>
          <a:p>
            <a:fld id="{F5869439-5C32-4700-AE64-5B4600B0EFEF}"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E57DA4B2-128D-49D1-9FB8-9D983D0AE8D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7266A62-E3F4-4402-826E-7DA13EFE58AE}"/>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198067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1FBFED-8D93-4EDB-B6A1-CB76230A7AB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F3FA47F-1899-46D3-95C5-A1FE604127F9}"/>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EF5B9DB-9667-452E-8797-CC5B867D0854}"/>
              </a:ext>
            </a:extLst>
          </p:cNvPr>
          <p:cNvSpPr>
            <a:spLocks noGrp="1"/>
          </p:cNvSpPr>
          <p:nvPr>
            <p:ph type="dt" sz="half" idx="10"/>
          </p:nvPr>
        </p:nvSpPr>
        <p:spPr/>
        <p:txBody>
          <a:bodyPr/>
          <a:lstStyle/>
          <a:p>
            <a:fld id="{ECE3192F-1611-44AD-A6F2-65D10EF93A69}"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B2345843-5D46-4F50-968A-233AACC46D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3A2DE7-C701-4229-AB68-7A575D3B80BC}"/>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233358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AC8E9-EE6C-43F4-A571-61AD0670D40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AC27424-3DF7-4B7E-87F5-6D33829B1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2F3B3D5-D0A4-4F9B-BA94-1C6D3E17C171}"/>
              </a:ext>
            </a:extLst>
          </p:cNvPr>
          <p:cNvSpPr>
            <a:spLocks noGrp="1"/>
          </p:cNvSpPr>
          <p:nvPr>
            <p:ph type="dt" sz="half" idx="10"/>
          </p:nvPr>
        </p:nvSpPr>
        <p:spPr/>
        <p:txBody>
          <a:bodyPr/>
          <a:lstStyle/>
          <a:p>
            <a:fld id="{7C7C0717-FC70-4C2D-8EA7-CD207A37A447}"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272A531A-BBD8-43E4-BAFA-52B2ED59A00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47BB63-855C-4F5D-9C7A-BC7A3C1EF5CB}"/>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88668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6AAD24-F88E-477F-B908-4EFF15FB182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204A51B-630D-429A-BE11-977752FDB61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71AC53D-B37C-4AFC-BF76-5104F2830D2D}"/>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A492043-A11A-46AD-BB89-5C4256716144}"/>
              </a:ext>
            </a:extLst>
          </p:cNvPr>
          <p:cNvSpPr>
            <a:spLocks noGrp="1"/>
          </p:cNvSpPr>
          <p:nvPr>
            <p:ph type="dt" sz="half" idx="10"/>
          </p:nvPr>
        </p:nvSpPr>
        <p:spPr/>
        <p:txBody>
          <a:bodyPr/>
          <a:lstStyle/>
          <a:p>
            <a:fld id="{8CADFC84-4CA7-494D-9689-B48EDC7ED981}" type="datetime1">
              <a:rPr lang="zh-TW" altLang="en-US" smtClean="0"/>
              <a:t>2022/10/23</a:t>
            </a:fld>
            <a:endParaRPr lang="zh-TW" altLang="en-US"/>
          </a:p>
        </p:txBody>
      </p:sp>
      <p:sp>
        <p:nvSpPr>
          <p:cNvPr id="6" name="頁尾版面配置區 5">
            <a:extLst>
              <a:ext uri="{FF2B5EF4-FFF2-40B4-BE49-F238E27FC236}">
                <a16:creationId xmlns:a16="http://schemas.microsoft.com/office/drawing/2014/main" id="{E6DB4CFF-3315-42D1-9392-D980904A01D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7223709-7AEF-4E0C-B82B-5D8B0AC9F985}"/>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81121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C4D204-9D92-40F2-9DDA-77D088848EF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735CC85-0F1F-44DB-AE60-49567F980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2D433961-BD3A-4A65-84FF-3B1B0DFF0600}"/>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A93E559-33CA-414A-B94F-96FC8E52A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292C5A07-A49D-4987-A442-C992F007F925}"/>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11C3E6A-45BB-4066-AF1A-C9427758C0BE}"/>
              </a:ext>
            </a:extLst>
          </p:cNvPr>
          <p:cNvSpPr>
            <a:spLocks noGrp="1"/>
          </p:cNvSpPr>
          <p:nvPr>
            <p:ph type="dt" sz="half" idx="10"/>
          </p:nvPr>
        </p:nvSpPr>
        <p:spPr/>
        <p:txBody>
          <a:bodyPr/>
          <a:lstStyle/>
          <a:p>
            <a:fld id="{6EF2A8A9-2937-4973-8EFB-ABE913BDCE80}" type="datetime1">
              <a:rPr lang="zh-TW" altLang="en-US" smtClean="0"/>
              <a:t>2022/10/23</a:t>
            </a:fld>
            <a:endParaRPr lang="zh-TW" altLang="en-US"/>
          </a:p>
        </p:txBody>
      </p:sp>
      <p:sp>
        <p:nvSpPr>
          <p:cNvPr id="8" name="頁尾版面配置區 7">
            <a:extLst>
              <a:ext uri="{FF2B5EF4-FFF2-40B4-BE49-F238E27FC236}">
                <a16:creationId xmlns:a16="http://schemas.microsoft.com/office/drawing/2014/main" id="{DAD41F4A-EF19-4009-9AE7-D7D13355856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B741895-9CC3-4AE2-89A4-F3C2F6105BF5}"/>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403907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33AF8A-4F58-420F-9F28-6CE21FC1F50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51AE513-3C62-48C2-8FD0-567E80AB4CD6}"/>
              </a:ext>
            </a:extLst>
          </p:cNvPr>
          <p:cNvSpPr>
            <a:spLocks noGrp="1"/>
          </p:cNvSpPr>
          <p:nvPr>
            <p:ph type="dt" sz="half" idx="10"/>
          </p:nvPr>
        </p:nvSpPr>
        <p:spPr/>
        <p:txBody>
          <a:bodyPr/>
          <a:lstStyle/>
          <a:p>
            <a:fld id="{68ADCE17-5FA0-47E2-A68D-8FE4215D3D8F}" type="datetime1">
              <a:rPr lang="zh-TW" altLang="en-US" smtClean="0"/>
              <a:t>2022/10/23</a:t>
            </a:fld>
            <a:endParaRPr lang="zh-TW" altLang="en-US"/>
          </a:p>
        </p:txBody>
      </p:sp>
      <p:sp>
        <p:nvSpPr>
          <p:cNvPr id="4" name="頁尾版面配置區 3">
            <a:extLst>
              <a:ext uri="{FF2B5EF4-FFF2-40B4-BE49-F238E27FC236}">
                <a16:creationId xmlns:a16="http://schemas.microsoft.com/office/drawing/2014/main" id="{E5DCB173-FDF1-4F92-ACFA-17290A22EE5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81FDA6D-BA4A-44E6-B447-EE399B5CCF2C}"/>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15017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1BBCEB8-21A9-47E8-A566-E364EF353F62}"/>
              </a:ext>
            </a:extLst>
          </p:cNvPr>
          <p:cNvSpPr>
            <a:spLocks noGrp="1"/>
          </p:cNvSpPr>
          <p:nvPr>
            <p:ph type="dt" sz="half" idx="10"/>
          </p:nvPr>
        </p:nvSpPr>
        <p:spPr/>
        <p:txBody>
          <a:bodyPr/>
          <a:lstStyle/>
          <a:p>
            <a:fld id="{B8F84676-831E-47E0-B6DB-B9D713063CE8}" type="datetime1">
              <a:rPr lang="zh-TW" altLang="en-US" smtClean="0"/>
              <a:t>2022/10/23</a:t>
            </a:fld>
            <a:endParaRPr lang="zh-TW" altLang="en-US"/>
          </a:p>
        </p:txBody>
      </p:sp>
      <p:sp>
        <p:nvSpPr>
          <p:cNvPr id="3" name="頁尾版面配置區 2">
            <a:extLst>
              <a:ext uri="{FF2B5EF4-FFF2-40B4-BE49-F238E27FC236}">
                <a16:creationId xmlns:a16="http://schemas.microsoft.com/office/drawing/2014/main" id="{7DC98C57-6C02-4EB6-8DF8-39B0FA2A4EB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80DA622-4645-430C-97BB-5F5790AD5B2A}"/>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33195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778C56-F74B-41A5-8B3E-287130CBBF3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A4206A0-1A65-4CE3-8A7E-29D681319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FD1DCDB-F74B-430F-830A-30C91E8A0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9BF672C1-FD95-416F-B071-D1F734AF6E2F}"/>
              </a:ext>
            </a:extLst>
          </p:cNvPr>
          <p:cNvSpPr>
            <a:spLocks noGrp="1"/>
          </p:cNvSpPr>
          <p:nvPr>
            <p:ph type="dt" sz="half" idx="10"/>
          </p:nvPr>
        </p:nvSpPr>
        <p:spPr/>
        <p:txBody>
          <a:bodyPr/>
          <a:lstStyle/>
          <a:p>
            <a:fld id="{C37054D3-5627-4C76-84EA-FFA71059558D}" type="datetime1">
              <a:rPr lang="zh-TW" altLang="en-US" smtClean="0"/>
              <a:t>2022/10/23</a:t>
            </a:fld>
            <a:endParaRPr lang="zh-TW" altLang="en-US"/>
          </a:p>
        </p:txBody>
      </p:sp>
      <p:sp>
        <p:nvSpPr>
          <p:cNvPr id="6" name="頁尾版面配置區 5">
            <a:extLst>
              <a:ext uri="{FF2B5EF4-FFF2-40B4-BE49-F238E27FC236}">
                <a16:creationId xmlns:a16="http://schemas.microsoft.com/office/drawing/2014/main" id="{DE4F0DF4-D820-4B5F-AEC1-1F02E66D7D3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8FEE6AC-E8A4-4C72-959E-CD35DE54A63A}"/>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225329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FAAAF0-06DA-4C67-AB1D-F86C7A2B9A4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AFC4105-C110-4F07-975E-6E3A55EFE612}"/>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ADB1BC0-67D3-4330-9D96-532ADE4D71D9}"/>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52298140-E755-4C87-B0B7-8DDF256FBA8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8BAC2F8-A26D-4353-9CC3-EA0B1A163B3C}"/>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296440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DA1368-8F0D-4A53-90CF-20CC53E5D1A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3531FA4-694E-41A7-AEBB-891A86DDB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CABE3FF-FBE4-4944-9299-C19AA7399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8D91F26-40EC-49F4-835E-9416DFDCE71C}"/>
              </a:ext>
            </a:extLst>
          </p:cNvPr>
          <p:cNvSpPr>
            <a:spLocks noGrp="1"/>
          </p:cNvSpPr>
          <p:nvPr>
            <p:ph type="dt" sz="half" idx="10"/>
          </p:nvPr>
        </p:nvSpPr>
        <p:spPr/>
        <p:txBody>
          <a:bodyPr/>
          <a:lstStyle/>
          <a:p>
            <a:fld id="{ECB0D854-BA8E-4C60-B59E-6112C1798577}" type="datetime1">
              <a:rPr lang="zh-TW" altLang="en-US" smtClean="0"/>
              <a:t>2022/10/23</a:t>
            </a:fld>
            <a:endParaRPr lang="zh-TW" altLang="en-US"/>
          </a:p>
        </p:txBody>
      </p:sp>
      <p:sp>
        <p:nvSpPr>
          <p:cNvPr id="6" name="頁尾版面配置區 5">
            <a:extLst>
              <a:ext uri="{FF2B5EF4-FFF2-40B4-BE49-F238E27FC236}">
                <a16:creationId xmlns:a16="http://schemas.microsoft.com/office/drawing/2014/main" id="{10437645-355E-42A9-A19E-3E4C43B4EA2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160A26D-2BA9-43A6-9D8C-5144D0F8CA60}"/>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1955164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090575-7616-4D0D-B733-1BE072BD676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A772BE5-9CA3-4DF9-A604-564747548F7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F9DB727-9FCF-4213-AA29-7B0E813C8708}"/>
              </a:ext>
            </a:extLst>
          </p:cNvPr>
          <p:cNvSpPr>
            <a:spLocks noGrp="1"/>
          </p:cNvSpPr>
          <p:nvPr>
            <p:ph type="dt" sz="half" idx="10"/>
          </p:nvPr>
        </p:nvSpPr>
        <p:spPr/>
        <p:txBody>
          <a:bodyPr/>
          <a:lstStyle/>
          <a:p>
            <a:fld id="{43F16032-6A64-4E43-9AA2-0BE500449876}"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9C98831A-3ADE-41FA-9E28-3EB31D26065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2A2F44C-18DA-4872-8220-AFE3B6E25EC0}"/>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412622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DE706ED-CF43-485D-A881-E0EBB3CB356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6E69345-D94C-43E1-BA3A-0A86C7F79ECA}"/>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D99BBB0-A1B9-402E-B61C-4F1CE8B32D44}"/>
              </a:ext>
            </a:extLst>
          </p:cNvPr>
          <p:cNvSpPr>
            <a:spLocks noGrp="1"/>
          </p:cNvSpPr>
          <p:nvPr>
            <p:ph type="dt" sz="half" idx="10"/>
          </p:nvPr>
        </p:nvSpPr>
        <p:spPr/>
        <p:txBody>
          <a:bodyPr/>
          <a:lstStyle/>
          <a:p>
            <a:fld id="{BC81A1BE-113A-4F25-AB08-6E54932FBCB2}"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BF222074-35A5-42D0-86C8-B9DF349BB05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A0E3E28-BC17-4BAA-85DB-CA2B7AF4CF4E}"/>
              </a:ext>
            </a:extLst>
          </p:cNvPr>
          <p:cNvSpPr>
            <a:spLocks noGrp="1"/>
          </p:cNvSpPr>
          <p:nvPr>
            <p:ph type="sldNum" sz="quarter" idx="12"/>
          </p:nvPr>
        </p:nvSpPr>
        <p:spPr/>
        <p:txBody>
          <a:body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4782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7CDEC4-83F5-49E1-AA5B-AE31BD18FDE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350AB93-1F8E-48B1-8995-42638745CC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5060A80-F06C-4072-BA59-50D150CBD19C}"/>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70827F7E-0CD7-49C9-A09F-9B843F75FDC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8C56109-A3DA-4C16-9EA0-19E379510042}"/>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26073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26734E-3D5A-4894-BB33-808D7A470D9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64000B7-F703-4849-8181-225CECA88FD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437933C-4438-434C-9BD6-C9138D4756A2}"/>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E394C9E-E5ED-463D-BC58-94036A9F0E61}"/>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6" name="頁尾版面配置區 5">
            <a:extLst>
              <a:ext uri="{FF2B5EF4-FFF2-40B4-BE49-F238E27FC236}">
                <a16:creationId xmlns:a16="http://schemas.microsoft.com/office/drawing/2014/main" id="{C6869ABF-0A9F-4042-BFBF-50DC9E5A57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8E37BEB-A4D5-4FC4-8633-5229CB587B94}"/>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325438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831A7C-A6E2-491A-9202-7BDE9460DD4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39DFCF0-75FF-4940-BAC3-5EA63B41D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3C069526-3F66-4316-984D-352F0D491B69}"/>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39D526A-3E17-434E-A6CB-8D2EE2B9C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5054F54-C9BA-492D-A03A-3B98A19DA672}"/>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9771D91-ED8E-4058-BF3B-BC13BBBDEE52}"/>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8" name="頁尾版面配置區 7">
            <a:extLst>
              <a:ext uri="{FF2B5EF4-FFF2-40B4-BE49-F238E27FC236}">
                <a16:creationId xmlns:a16="http://schemas.microsoft.com/office/drawing/2014/main" id="{7949C7F9-6FC0-4206-BAC8-47A0F67FCC1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2690AB7-CCE7-4918-8064-4F66874DDF3E}"/>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371989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D71A6-E9C9-4666-BF8B-E94DE91769E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6ABE10E4-BB9E-44C3-BF40-81ED3867E0B4}"/>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4" name="頁尾版面配置區 3">
            <a:extLst>
              <a:ext uri="{FF2B5EF4-FFF2-40B4-BE49-F238E27FC236}">
                <a16:creationId xmlns:a16="http://schemas.microsoft.com/office/drawing/2014/main" id="{497C3297-4C72-47A6-AC7B-9752C49324F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3C11FD6-91FF-4941-ADBA-714988DB2269}"/>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142169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58A25F4-7021-4505-9475-3BB2D0817D0E}"/>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3" name="頁尾版面配置區 2">
            <a:extLst>
              <a:ext uri="{FF2B5EF4-FFF2-40B4-BE49-F238E27FC236}">
                <a16:creationId xmlns:a16="http://schemas.microsoft.com/office/drawing/2014/main" id="{3394BF13-F83A-4A7A-81C6-3C50618FC76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5ED688E-8D2F-4892-B801-4D3A5346A2B6}"/>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107797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52919-A89E-4B10-8B0E-8757815928F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2EC6CF7-7014-4500-81B7-1FC857DC7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DB82604-D021-4171-B30E-D4CB9FF22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E71CB9F-CDCA-4D1A-96B5-D14ACAB44DF1}"/>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6" name="頁尾版面配置區 5">
            <a:extLst>
              <a:ext uri="{FF2B5EF4-FFF2-40B4-BE49-F238E27FC236}">
                <a16:creationId xmlns:a16="http://schemas.microsoft.com/office/drawing/2014/main" id="{7998E0D9-5720-49C3-BAC5-71F21D29422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2C4C87F-6566-40C8-901F-BA7B76BB4DE3}"/>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393559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AF9B2-2705-4AB0-B880-DFD5FA79DAE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F32D193-DCA0-4C35-8BC0-D2DDCAC23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E8AC212-A24C-40BD-865B-F8F04D43A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7E06DDB-6394-4950-8B82-B89D24457FFD}"/>
              </a:ext>
            </a:extLst>
          </p:cNvPr>
          <p:cNvSpPr>
            <a:spLocks noGrp="1"/>
          </p:cNvSpPr>
          <p:nvPr>
            <p:ph type="dt" sz="half" idx="10"/>
          </p:nvPr>
        </p:nvSpPr>
        <p:spPr/>
        <p:txBody>
          <a:bodyPr/>
          <a:lstStyle/>
          <a:p>
            <a:fld id="{95357B4D-2DF9-4C86-8E4B-CFC8205A1EB4}" type="datetimeFigureOut">
              <a:rPr lang="zh-TW" altLang="en-US" smtClean="0"/>
              <a:t>2022/10/23</a:t>
            </a:fld>
            <a:endParaRPr lang="zh-TW" altLang="en-US"/>
          </a:p>
        </p:txBody>
      </p:sp>
      <p:sp>
        <p:nvSpPr>
          <p:cNvPr id="6" name="頁尾版面配置區 5">
            <a:extLst>
              <a:ext uri="{FF2B5EF4-FFF2-40B4-BE49-F238E27FC236}">
                <a16:creationId xmlns:a16="http://schemas.microsoft.com/office/drawing/2014/main" id="{FE386080-059B-4B8A-BC15-5A0C48DF933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2738D35-D06F-439D-B7F2-F89D79857580}"/>
              </a:ext>
            </a:extLst>
          </p:cNvPr>
          <p:cNvSpPr>
            <a:spLocks noGrp="1"/>
          </p:cNvSpPr>
          <p:nvPr>
            <p:ph type="sldNum" sz="quarter" idx="12"/>
          </p:nvPr>
        </p:nvSpPr>
        <p:spPr/>
        <p:txBody>
          <a:body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206425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14E0536-DB6E-4091-B184-54FD2B9ED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E2092A0-577B-4A55-9236-B9C606B6F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1DA5519-EB5C-4DC8-A1D3-4D90F0523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57B4D-2DF9-4C86-8E4B-CFC8205A1EB4}" type="datetimeFigureOut">
              <a:rPr lang="zh-TW" altLang="en-US" smtClean="0"/>
              <a:t>2022/10/23</a:t>
            </a:fld>
            <a:endParaRPr lang="zh-TW" altLang="en-US"/>
          </a:p>
        </p:txBody>
      </p:sp>
      <p:sp>
        <p:nvSpPr>
          <p:cNvPr id="5" name="頁尾版面配置區 4">
            <a:extLst>
              <a:ext uri="{FF2B5EF4-FFF2-40B4-BE49-F238E27FC236}">
                <a16:creationId xmlns:a16="http://schemas.microsoft.com/office/drawing/2014/main" id="{C3EABA05-19BC-4304-92D0-D75A11D69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3904D06-CB16-44D6-A387-DE6247AA2F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183DB-477F-404F-871F-A0EB369383CB}" type="slidenum">
              <a:rPr lang="zh-TW" altLang="en-US" smtClean="0"/>
              <a:t>‹#›</a:t>
            </a:fld>
            <a:endParaRPr lang="zh-TW" altLang="en-US"/>
          </a:p>
        </p:txBody>
      </p:sp>
    </p:spTree>
    <p:extLst>
      <p:ext uri="{BB962C8B-B14F-4D97-AF65-F5344CB8AC3E}">
        <p14:creationId xmlns:p14="http://schemas.microsoft.com/office/powerpoint/2010/main" val="421218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35EA73A-357F-4B69-B297-ACBF95522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2381920-0C7E-4251-9777-26DDDCB21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A8EF3DA-1E6A-49BC-AB52-49D205570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D9796-B5CA-4EAF-A15A-EB0A96823877}" type="datetime1">
              <a:rPr lang="zh-TW" altLang="en-US" smtClean="0"/>
              <a:t>2022/10/23</a:t>
            </a:fld>
            <a:endParaRPr lang="zh-TW" altLang="en-US"/>
          </a:p>
        </p:txBody>
      </p:sp>
      <p:sp>
        <p:nvSpPr>
          <p:cNvPr id="5" name="頁尾版面配置區 4">
            <a:extLst>
              <a:ext uri="{FF2B5EF4-FFF2-40B4-BE49-F238E27FC236}">
                <a16:creationId xmlns:a16="http://schemas.microsoft.com/office/drawing/2014/main" id="{EC1FD832-77FD-4A60-9A95-ED5F717BD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BF79174-575A-4851-BD90-6A37EBCF5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2622-6FCF-408A-A148-1D253FB9C62D}" type="slidenum">
              <a:rPr lang="zh-TW" altLang="en-US" smtClean="0"/>
              <a:t>‹#›</a:t>
            </a:fld>
            <a:endParaRPr lang="zh-TW" altLang="en-US"/>
          </a:p>
        </p:txBody>
      </p:sp>
    </p:spTree>
    <p:extLst>
      <p:ext uri="{BB962C8B-B14F-4D97-AF65-F5344CB8AC3E}">
        <p14:creationId xmlns:p14="http://schemas.microsoft.com/office/powerpoint/2010/main" val="382176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140.112.183.23/cea/cea_software.ht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PPENDIX_CH%205.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47.wmf"/><Relationship Id="rId9"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wmf"/><Relationship Id="rId5" Type="http://schemas.openxmlformats.org/officeDocument/2006/relationships/oleObject" Target="../embeddings/oleObject13.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hyperlink" Target="../digital_GhEng/class5_&#28331;&#23460;&#20379;&#26262;.pdf" TargetMode="External"/><Relationship Id="rId2" Type="http://schemas.openxmlformats.org/officeDocument/2006/relationships/hyperlink" Target="http://140.112.183.23/digital_GhEng/class3_%E6%BA%AB%E5%AE%A4%E9%80%9A%E9%A2%A8%E8%88%87%E6%88%90%E6%9C%AC.pdf" TargetMode="External"/><Relationship Id="rId1" Type="http://schemas.openxmlformats.org/officeDocument/2006/relationships/slideLayout" Target="../slideLayouts/slideLayout2.xml"/><Relationship Id="rId6" Type="http://schemas.openxmlformats.org/officeDocument/2006/relationships/hyperlink" Target="../digital_GhEng/class4_&#33976;&#30332;&#38477;&#28331;.pdf" TargetMode="External"/><Relationship Id="rId5" Type="http://schemas.openxmlformats.org/officeDocument/2006/relationships/hyperlink" Target="../digital_GhEng/fuel-value-calculator.xls" TargetMode="External"/><Relationship Id="rId4" Type="http://schemas.openxmlformats.org/officeDocument/2006/relationships/hyperlink" Target="../digital_GhEng/&#29105;&#20540;_by_USDA.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APPENDIX_CH%206.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PPENDIX_CH%206.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2">
            <a:extLst>
              <a:ext uri="{FF2B5EF4-FFF2-40B4-BE49-F238E27FC236}">
                <a16:creationId xmlns:a16="http://schemas.microsoft.com/office/drawing/2014/main" id="{2263497E-4BBC-4135-A5B6-5D5B337A3A5C}"/>
              </a:ext>
            </a:extLst>
          </p:cNvPr>
          <p:cNvSpPr>
            <a:spLocks noGrp="1"/>
          </p:cNvSpPr>
          <p:nvPr>
            <p:ph type="subTitle" idx="1"/>
          </p:nvPr>
        </p:nvSpPr>
        <p:spPr>
          <a:xfrm>
            <a:off x="1523998" y="4834466"/>
            <a:ext cx="9144000" cy="1667933"/>
          </a:xfrm>
        </p:spPr>
        <p:txBody>
          <a:bodyPr>
            <a:normAutofit lnSpcReduction="10000"/>
          </a:bodyPr>
          <a:lstStyle/>
          <a:p>
            <a:r>
              <a:rPr lang="zh-TW" altLang="en-US" sz="3600" dirty="0">
                <a:solidFill>
                  <a:schemeClr val="bg2">
                    <a:lumMod val="75000"/>
                  </a:schemeClr>
                </a:solidFill>
                <a:latin typeface="Times New Roman" panose="02020603050405020304" pitchFamily="18" charset="0"/>
                <a:ea typeface="標楷體" pitchFamily="65" charset="-120"/>
                <a:cs typeface="Times New Roman" panose="02020603050405020304" pitchFamily="18" charset="0"/>
              </a:rPr>
              <a:t>方煒 </a:t>
            </a:r>
            <a:r>
              <a:rPr lang="en-US" altLang="zh-TW" sz="3600" dirty="0">
                <a:solidFill>
                  <a:schemeClr val="bg2">
                    <a:lumMod val="75000"/>
                  </a:schemeClr>
                </a:solidFill>
                <a:latin typeface="Times New Roman" panose="02020603050405020304" pitchFamily="18" charset="0"/>
                <a:ea typeface="標楷體" pitchFamily="65" charset="-120"/>
                <a:cs typeface="Times New Roman" panose="02020603050405020304" pitchFamily="18" charset="0"/>
              </a:rPr>
              <a:t>Wei FANG</a:t>
            </a:r>
          </a:p>
          <a:p>
            <a:r>
              <a:rPr lang="en-US" altLang="zh-TW" sz="3600" dirty="0">
                <a:solidFill>
                  <a:schemeClr val="bg2">
                    <a:lumMod val="75000"/>
                  </a:schemeClr>
                </a:solidFill>
                <a:latin typeface="Times New Roman" panose="02020603050405020304" pitchFamily="18" charset="0"/>
                <a:ea typeface="標楷體" pitchFamily="65" charset="-120"/>
                <a:cs typeface="Times New Roman" panose="02020603050405020304" pitchFamily="18" charset="0"/>
              </a:rPr>
              <a:t>NTU_BME and Global ATGS</a:t>
            </a:r>
          </a:p>
          <a:p>
            <a:r>
              <a:rPr lang="en-US" altLang="zh-TW" sz="3600" dirty="0">
                <a:solidFill>
                  <a:schemeClr val="bg2">
                    <a:lumMod val="75000"/>
                  </a:schemeClr>
                </a:solidFill>
                <a:latin typeface="Times New Roman" panose="02020603050405020304" pitchFamily="18" charset="0"/>
                <a:ea typeface="標楷體" pitchFamily="65" charset="-120"/>
                <a:cs typeface="Times New Roman" panose="02020603050405020304" pitchFamily="18" charset="0"/>
              </a:rPr>
              <a:t>National Taiwan University</a:t>
            </a:r>
          </a:p>
        </p:txBody>
      </p:sp>
      <p:sp>
        <p:nvSpPr>
          <p:cNvPr id="5" name="矩形 4">
            <a:extLst>
              <a:ext uri="{FF2B5EF4-FFF2-40B4-BE49-F238E27FC236}">
                <a16:creationId xmlns:a16="http://schemas.microsoft.com/office/drawing/2014/main" id="{7EF776B9-15F7-4D4A-B281-CA4CFC37B897}"/>
              </a:ext>
            </a:extLst>
          </p:cNvPr>
          <p:cNvSpPr/>
          <p:nvPr/>
        </p:nvSpPr>
        <p:spPr>
          <a:xfrm>
            <a:off x="0" y="-27384"/>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rPr>
              <a:t>[BME5117]</a:t>
            </a:r>
            <a:r>
              <a:rPr kumimoji="0" lang="zh-TW" altLang="en-US" sz="3200" b="1"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rPr>
              <a:t> </a:t>
            </a:r>
            <a:r>
              <a:rPr kumimoji="0" lang="zh-TW" altLang="en-US"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環控農業工程學</a:t>
            </a:r>
            <a:endParaRPr kumimoji="0"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6" name="矩形 5">
            <a:extLst>
              <a:ext uri="{FF2B5EF4-FFF2-40B4-BE49-F238E27FC236}">
                <a16:creationId xmlns:a16="http://schemas.microsoft.com/office/drawing/2014/main" id="{02D8968A-CFE9-4D45-8B9A-5698A9D81F14}"/>
              </a:ext>
            </a:extLst>
          </p:cNvPr>
          <p:cNvSpPr/>
          <p:nvPr/>
        </p:nvSpPr>
        <p:spPr>
          <a:xfrm>
            <a:off x="588063" y="2821527"/>
            <a:ext cx="10800935" cy="1631216"/>
          </a:xfrm>
          <a:prstGeom prst="rect">
            <a:avLst/>
          </a:prstGeom>
        </p:spPr>
        <p:txBody>
          <a:bodyPr wrap="square">
            <a:spAutoFit/>
          </a:bodyPr>
          <a:lstStyle/>
          <a:p>
            <a:pPr lvl="0" algn="just"/>
            <a:r>
              <a:rPr lang="en-US" altLang="zh-TW" sz="2000" dirty="0"/>
              <a:t>The ventilation (flow) rate can be referred to as either an absolute ventilation flow rate </a:t>
            </a:r>
            <a:r>
              <a:rPr lang="en-US" altLang="zh-TW" sz="2000" dirty="0">
                <a:solidFill>
                  <a:srgbClr val="FF0000"/>
                </a:solidFill>
              </a:rPr>
              <a:t>in l/s or m</a:t>
            </a:r>
            <a:r>
              <a:rPr lang="en-US" altLang="zh-TW" sz="2000" baseline="30000" dirty="0">
                <a:solidFill>
                  <a:srgbClr val="FF0000"/>
                </a:solidFill>
              </a:rPr>
              <a:t>3</a:t>
            </a:r>
            <a:r>
              <a:rPr lang="en-US" altLang="zh-TW" sz="2000" dirty="0">
                <a:solidFill>
                  <a:srgbClr val="FF0000"/>
                </a:solidFill>
              </a:rPr>
              <a:t>/s</a:t>
            </a:r>
            <a:r>
              <a:rPr lang="en-US" altLang="zh-TW" sz="2000" dirty="0"/>
              <a:t>, or an air-change rate relative to the volume of the space. In this chapter, the ventilation rate is referred to as the absolute amount of inflow air per unit time (</a:t>
            </a:r>
            <a:r>
              <a:rPr lang="en-US" altLang="zh-TW" sz="2000" dirty="0" err="1"/>
              <a:t>litre</a:t>
            </a:r>
            <a:r>
              <a:rPr lang="en-US" altLang="zh-TW" sz="2000" dirty="0"/>
              <a:t> per second or l/s, cubic meter per hour/min/second</a:t>
            </a:r>
            <a:r>
              <a:rPr lang="zh-TW" altLang="en-US" sz="2000" dirty="0"/>
              <a:t> </a:t>
            </a:r>
            <a:r>
              <a:rPr lang="en-US" altLang="zh-TW" sz="2000" dirty="0"/>
              <a:t> or m</a:t>
            </a:r>
            <a:r>
              <a:rPr lang="en-US" altLang="zh-TW" sz="2000" baseline="30000" dirty="0"/>
              <a:t>3</a:t>
            </a:r>
            <a:r>
              <a:rPr lang="en-US" altLang="zh-TW" sz="2000" dirty="0"/>
              <a:t>/</a:t>
            </a:r>
            <a:r>
              <a:rPr lang="en-US" altLang="zh-TW" sz="2000" dirty="0" err="1"/>
              <a:t>hr</a:t>
            </a:r>
            <a:r>
              <a:rPr lang="en-US" altLang="zh-TW" sz="2000" dirty="0"/>
              <a:t>, m</a:t>
            </a:r>
            <a:r>
              <a:rPr lang="en-US" altLang="zh-TW" sz="2000" baseline="30000" dirty="0"/>
              <a:t>3</a:t>
            </a:r>
            <a:r>
              <a:rPr lang="en-US" altLang="zh-TW" sz="2000" dirty="0"/>
              <a:t>/min, m</a:t>
            </a:r>
            <a:r>
              <a:rPr lang="en-US" altLang="zh-TW" sz="2000" baseline="30000" dirty="0"/>
              <a:t>3</a:t>
            </a:r>
            <a:r>
              <a:rPr lang="en-US" altLang="zh-TW" sz="2000" dirty="0"/>
              <a:t>/s) and the air-change rate as the relative amount of inflow air per unit time, such as hour or minute (ACH, ACM).</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標題 1">
            <a:extLst>
              <a:ext uri="{FF2B5EF4-FFF2-40B4-BE49-F238E27FC236}">
                <a16:creationId xmlns:a16="http://schemas.microsoft.com/office/drawing/2014/main" id="{96C71A6F-3DD1-4650-832D-1C358201D8B0}"/>
              </a:ext>
            </a:extLst>
          </p:cNvPr>
          <p:cNvSpPr>
            <a:spLocks noGrp="1"/>
          </p:cNvSpPr>
          <p:nvPr>
            <p:ph type="ctrTitle"/>
          </p:nvPr>
        </p:nvSpPr>
        <p:spPr>
          <a:xfrm>
            <a:off x="109979" y="1363346"/>
            <a:ext cx="11972041" cy="1458181"/>
          </a:xfrm>
        </p:spPr>
        <p:txBody>
          <a:bodyPr>
            <a:normAutofit/>
          </a:bodyPr>
          <a:lstStyle/>
          <a:p>
            <a:r>
              <a:rPr lang="en-US" altLang="zh-TW" sz="4800" b="1" dirty="0">
                <a:latin typeface="Times New Roman" panose="02020603050405020304" pitchFamily="18" charset="0"/>
                <a:cs typeface="Times New Roman" panose="02020603050405020304" pitchFamily="18" charset="0"/>
              </a:rPr>
              <a:t>Ch.6 Ventilation Rate </a:t>
            </a:r>
            <a:br>
              <a:rPr lang="en-US" altLang="zh-TW" sz="4800" b="1" dirty="0">
                <a:latin typeface="Times New Roman" panose="02020603050405020304" pitchFamily="18" charset="0"/>
                <a:cs typeface="Times New Roman" panose="02020603050405020304" pitchFamily="18" charset="0"/>
              </a:rPr>
            </a:br>
            <a:r>
              <a:rPr lang="zh-TW" altLang="en-US" sz="4800" b="1" dirty="0">
                <a:latin typeface="標楷體" panose="03000509000000000000" pitchFamily="65" charset="-120"/>
                <a:ea typeface="標楷體" panose="03000509000000000000" pitchFamily="65" charset="-120"/>
                <a:cs typeface="Times New Roman" panose="02020603050405020304" pitchFamily="18" charset="0"/>
              </a:rPr>
              <a:t>通風率</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422790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C00933">
            <a:extLst>
              <a:ext uri="{FF2B5EF4-FFF2-40B4-BE49-F238E27FC236}">
                <a16:creationId xmlns:a16="http://schemas.microsoft.com/office/drawing/2014/main" id="{F20EB6F8-8EAE-4C89-B59B-C1D262443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78"/>
          <a:stretch>
            <a:fillRect/>
          </a:stretch>
        </p:blipFill>
        <p:spPr bwMode="auto">
          <a:xfrm>
            <a:off x="1496101" y="268269"/>
            <a:ext cx="9199798" cy="650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9194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C5E52A2-8766-4AEE-8071-EBDF2C1FFC26}"/>
              </a:ext>
            </a:extLst>
          </p:cNvPr>
          <p:cNvSpPr>
            <a:spLocks noGrp="1"/>
          </p:cNvSpPr>
          <p:nvPr>
            <p:ph idx="1"/>
          </p:nvPr>
        </p:nvSpPr>
        <p:spPr>
          <a:xfrm>
            <a:off x="455311" y="543779"/>
            <a:ext cx="11130231" cy="5770442"/>
          </a:xfrm>
        </p:spPr>
        <p:txBody>
          <a:bodyPr>
            <a:normAutofit/>
          </a:bodyPr>
          <a:lstStyle/>
          <a:p>
            <a:r>
              <a:rPr lang="zh-TW" altLang="en-US" dirty="0">
                <a:latin typeface="標楷體" panose="03000509000000000000" pitchFamily="65" charset="-120"/>
                <a:ea typeface="標楷體" panose="03000509000000000000" pitchFamily="65" charset="-120"/>
              </a:rPr>
              <a:t>方</a:t>
            </a:r>
            <a:r>
              <a:rPr lang="en-US" altLang="zh-TW" dirty="0">
                <a:latin typeface="標楷體" panose="03000509000000000000" pitchFamily="65" charset="-120"/>
                <a:ea typeface="標楷體" panose="03000509000000000000" pitchFamily="65" charset="-120"/>
              </a:rPr>
              <a:t>(1995)</a:t>
            </a:r>
            <a:r>
              <a:rPr lang="zh-TW" altLang="en-US" dirty="0">
                <a:latin typeface="標楷體" panose="03000509000000000000" pitchFamily="65" charset="-120"/>
                <a:ea typeface="標楷體" panose="03000509000000000000" pitchFamily="65" charset="-120"/>
              </a:rPr>
              <a:t>建立本省各地的溫度與濕度</a:t>
            </a:r>
            <a:r>
              <a:rPr lang="zh-TW" altLang="en-US" dirty="0">
                <a:solidFill>
                  <a:srgbClr val="FF0000"/>
                </a:solidFill>
                <a:latin typeface="標楷體" panose="03000509000000000000" pitchFamily="65" charset="-120"/>
                <a:ea typeface="標楷體" panose="03000509000000000000" pitchFamily="65" charset="-120"/>
              </a:rPr>
              <a:t>累積機率公式</a:t>
            </a:r>
            <a:r>
              <a:rPr lang="zh-TW" altLang="en-US" dirty="0">
                <a:latin typeface="標楷體" panose="03000509000000000000" pitchFamily="65" charset="-120"/>
                <a:ea typeface="標楷體" panose="03000509000000000000" pitchFamily="65" charset="-120"/>
              </a:rPr>
              <a:t>，這是另一種更新、更具彈性的方式來呈現氣象資料。</a:t>
            </a:r>
            <a:endParaRPr lang="en-US" altLang="zh-TW" dirty="0">
              <a:latin typeface="標楷體" panose="03000509000000000000" pitchFamily="65" charset="-120"/>
              <a:ea typeface="標楷體" panose="03000509000000000000" pitchFamily="65" charset="-120"/>
            </a:endParaRPr>
          </a:p>
          <a:p>
            <a:pPr lvl="1"/>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使用過去十一年 </a:t>
            </a:r>
            <a:r>
              <a:rPr lang="en-US" altLang="zh-TW" sz="2800" dirty="0">
                <a:latin typeface="標楷體" panose="03000509000000000000" pitchFamily="65" charset="-120"/>
                <a:ea typeface="標楷體" panose="03000509000000000000" pitchFamily="65" charset="-120"/>
              </a:rPr>
              <a:t>(~1994)</a:t>
            </a:r>
            <a:r>
              <a:rPr lang="zh-TW" altLang="en-US" sz="2800" dirty="0">
                <a:latin typeface="標楷體" panose="03000509000000000000" pitchFamily="65" charset="-120"/>
                <a:ea typeface="標楷體" panose="03000509000000000000" pitchFamily="65" charset="-120"/>
              </a:rPr>
              <a:t> 台灣各地的逐時氣象資料，建立溫度與濕度的累積機率公式</a:t>
            </a:r>
            <a:endParaRPr lang="en-US" altLang="zh-TW" sz="2800" dirty="0">
              <a:latin typeface="標楷體" panose="03000509000000000000" pitchFamily="65" charset="-120"/>
              <a:ea typeface="標楷體" panose="03000509000000000000" pitchFamily="65" charset="-120"/>
            </a:endParaRPr>
          </a:p>
          <a:p>
            <a:pPr lvl="1"/>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將任意兩個溫度值代入當地的溫度</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濕度累積機率公式，所得兩值相減即為該溫度範圍內的機率值，再乘上一年的小時數 </a:t>
            </a:r>
            <a:r>
              <a:rPr lang="en-US" altLang="zh-TW" sz="2800" dirty="0">
                <a:latin typeface="標楷體" panose="03000509000000000000" pitchFamily="65" charset="-120"/>
                <a:ea typeface="標楷體" panose="03000509000000000000" pitchFamily="65" charset="-120"/>
              </a:rPr>
              <a:t>(8760)</a:t>
            </a:r>
            <a:r>
              <a:rPr lang="zh-TW" altLang="en-US" sz="2800" dirty="0">
                <a:latin typeface="標楷體" panose="03000509000000000000" pitchFamily="65" charset="-120"/>
                <a:ea typeface="標楷體" panose="03000509000000000000" pitchFamily="65" charset="-120"/>
              </a:rPr>
              <a:t> 即為一年中發生於該溫度</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濕度範圍的小時數。</a:t>
            </a:r>
            <a:endParaRPr lang="en-US" altLang="zh-TW" sz="2800" dirty="0">
              <a:latin typeface="標楷體" panose="03000509000000000000" pitchFamily="65" charset="-120"/>
              <a:ea typeface="標楷體" panose="03000509000000000000" pitchFamily="65" charset="-120"/>
            </a:endParaRPr>
          </a:p>
          <a:p>
            <a:pPr lvl="1"/>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已先後建立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DOS</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版 </a:t>
            </a:r>
            <a:r>
              <a:rPr lang="en-US" altLang="zh-TW" sz="2800" dirty="0">
                <a:latin typeface="標楷體" panose="03000509000000000000" pitchFamily="65" charset="-120"/>
                <a:ea typeface="標楷體" panose="03000509000000000000" pitchFamily="65" charset="-120"/>
              </a:rPr>
              <a:t>(</a:t>
            </a:r>
            <a:r>
              <a:rPr lang="en-US" altLang="zh-TW" sz="2800" dirty="0" err="1">
                <a:latin typeface="標楷體" panose="03000509000000000000" pitchFamily="65" charset="-120"/>
                <a:ea typeface="標楷體" panose="03000509000000000000" pitchFamily="65" charset="-120"/>
              </a:rPr>
              <a:t>weaplot</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與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Matlab</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版 </a:t>
            </a:r>
            <a:r>
              <a:rPr lang="en-US" altLang="zh-TW" sz="2800" dirty="0">
                <a:latin typeface="標楷體" panose="03000509000000000000" pitchFamily="65" charset="-120"/>
                <a:ea typeface="標楷體" panose="03000509000000000000" pitchFamily="65" charset="-120"/>
              </a:rPr>
              <a:t>(</a:t>
            </a:r>
            <a:r>
              <a:rPr lang="en-US" altLang="zh-TW" sz="2800" dirty="0" err="1">
                <a:latin typeface="標楷體" panose="03000509000000000000" pitchFamily="65" charset="-120"/>
                <a:ea typeface="標楷體" panose="03000509000000000000" pitchFamily="65" charset="-120"/>
              </a:rPr>
              <a:t>Taiweather</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軟體允許方便查詢。</a:t>
            </a:r>
          </a:p>
        </p:txBody>
      </p:sp>
    </p:spTree>
    <p:extLst>
      <p:ext uri="{BB962C8B-B14F-4D97-AF65-F5344CB8AC3E}">
        <p14:creationId xmlns:p14="http://schemas.microsoft.com/office/powerpoint/2010/main" val="1008918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BD4B001-76A3-475A-A33C-BEB1D0080097}"/>
              </a:ext>
            </a:extLst>
          </p:cNvPr>
          <p:cNvPicPr>
            <a:picLocks noChangeAspect="1"/>
          </p:cNvPicPr>
          <p:nvPr/>
        </p:nvPicPr>
        <p:blipFill>
          <a:blip r:embed="rId2"/>
          <a:stretch>
            <a:fillRect/>
          </a:stretch>
        </p:blipFill>
        <p:spPr>
          <a:xfrm>
            <a:off x="0" y="75536"/>
            <a:ext cx="12192000" cy="6706928"/>
          </a:xfrm>
          <a:prstGeom prst="rect">
            <a:avLst/>
          </a:prstGeom>
        </p:spPr>
      </p:pic>
      <p:sp>
        <p:nvSpPr>
          <p:cNvPr id="5" name="矩形 4">
            <a:extLst>
              <a:ext uri="{FF2B5EF4-FFF2-40B4-BE49-F238E27FC236}">
                <a16:creationId xmlns:a16="http://schemas.microsoft.com/office/drawing/2014/main" id="{DF70A3AE-983E-4BEF-A3F3-04C6A384AFEF}"/>
              </a:ext>
            </a:extLst>
          </p:cNvPr>
          <p:cNvSpPr/>
          <p:nvPr/>
        </p:nvSpPr>
        <p:spPr>
          <a:xfrm>
            <a:off x="2413262" y="3271102"/>
            <a:ext cx="7663992" cy="51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FDA60604-87AE-43C9-9D92-945C747897EF}"/>
              </a:ext>
            </a:extLst>
          </p:cNvPr>
          <p:cNvSpPr/>
          <p:nvPr/>
        </p:nvSpPr>
        <p:spPr>
          <a:xfrm>
            <a:off x="298516" y="3261676"/>
            <a:ext cx="2031325"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hlinkClick r:id="rId3"/>
              </a:rPr>
              <a:t>可至此處下載</a:t>
            </a:r>
            <a:endParaRPr lang="zh-TW" altLang="en-US" sz="2400" dirty="0"/>
          </a:p>
        </p:txBody>
      </p:sp>
    </p:spTree>
    <p:extLst>
      <p:ext uri="{BB962C8B-B14F-4D97-AF65-F5344CB8AC3E}">
        <p14:creationId xmlns:p14="http://schemas.microsoft.com/office/powerpoint/2010/main" val="187936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1551F-536C-4DB1-8093-96BCA18607DD}"/>
              </a:ext>
            </a:extLst>
          </p:cNvPr>
          <p:cNvSpPr>
            <a:spLocks noGrp="1"/>
          </p:cNvSpPr>
          <p:nvPr>
            <p:ph type="title"/>
          </p:nvPr>
        </p:nvSpPr>
        <p:spPr>
          <a:xfrm>
            <a:off x="838199" y="365126"/>
            <a:ext cx="10515600" cy="821418"/>
          </a:xfrm>
        </p:spPr>
        <p:txBody>
          <a:bodyPr/>
          <a:lstStyle/>
          <a:p>
            <a:r>
              <a:rPr lang="en-US" altLang="zh-TW" dirty="0">
                <a:latin typeface="標楷體" panose="03000509000000000000" pitchFamily="65" charset="-120"/>
                <a:ea typeface="標楷體" panose="03000509000000000000" pitchFamily="65" charset="-120"/>
              </a:rPr>
              <a:t>6.3 </a:t>
            </a:r>
            <a:r>
              <a:rPr lang="zh-TW" altLang="en-US" dirty="0">
                <a:latin typeface="標楷體" panose="03000509000000000000" pitchFamily="65" charset="-120"/>
                <a:ea typeface="標楷體" panose="03000509000000000000" pitchFamily="65" charset="-120"/>
              </a:rPr>
              <a:t>禽畜舍通風</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38B95934-494A-419D-ACA7-4847DA2DE2C1}"/>
              </a:ext>
            </a:extLst>
          </p:cNvPr>
          <p:cNvSpPr>
            <a:spLocks noGrp="1"/>
          </p:cNvSpPr>
          <p:nvPr>
            <p:ph idx="1"/>
          </p:nvPr>
        </p:nvSpPr>
        <p:spPr>
          <a:xfrm>
            <a:off x="468198" y="1472652"/>
            <a:ext cx="11255603" cy="4685122"/>
          </a:xfrm>
        </p:spPr>
        <p:txBody>
          <a:bodyPr>
            <a:normAutofit fontScale="92500" lnSpcReduction="10000"/>
          </a:bodyPr>
          <a:lstStyle/>
          <a:p>
            <a:pPr>
              <a:lnSpc>
                <a:spcPct val="120000"/>
              </a:lnSpc>
            </a:pPr>
            <a:r>
              <a:rPr lang="zh-TW" altLang="en-US" dirty="0">
                <a:latin typeface="標楷體" panose="03000509000000000000" pitchFamily="65" charset="-120"/>
                <a:ea typeface="標楷體" panose="03000509000000000000" pitchFamily="65" charset="-120"/>
              </a:rPr>
              <a:t>當禽畜舍內為滿載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(full stocking density)</a:t>
            </a:r>
            <a:r>
              <a:rPr lang="zh-TW" altLang="en-US" dirty="0">
                <a:latin typeface="標楷體" panose="03000509000000000000" pitchFamily="65" charset="-120"/>
                <a:ea typeface="標楷體" panose="03000509000000000000" pitchFamily="65" charset="-120"/>
              </a:rPr>
              <a:t>成年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(mature)</a:t>
            </a:r>
            <a:r>
              <a:rPr lang="zh-TW" altLang="en-US" dirty="0">
                <a:latin typeface="標楷體" panose="03000509000000000000" pitchFamily="65" charset="-120"/>
                <a:ea typeface="標楷體" panose="03000509000000000000" pitchFamily="65" charset="-120"/>
              </a:rPr>
              <a:t>的動物時，動物體本身所產生的熱量使得在冬季時亦無需額外的加熱。譬如，基於動物體本身產生的顯熱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(sensible heat production)</a:t>
            </a:r>
            <a:r>
              <a:rPr lang="zh-TW" altLang="en-US" dirty="0">
                <a:latin typeface="標楷體" panose="03000509000000000000" pitchFamily="65" charset="-120"/>
                <a:ea typeface="標楷體" panose="03000509000000000000" pitchFamily="65" charset="-120"/>
              </a:rPr>
              <a:t>，一頭成年乳牛在冬季時就像一台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 kW</a:t>
            </a:r>
            <a:r>
              <a:rPr lang="zh-TW" altLang="en-US" dirty="0">
                <a:latin typeface="標楷體" panose="03000509000000000000" pitchFamily="65" charset="-120"/>
                <a:ea typeface="標楷體" panose="03000509000000000000" pitchFamily="65" charset="-120"/>
              </a:rPr>
              <a:t>的加熱器。</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當冬季禽畜舍施以最小通風量，其內部卻無法維持於適當溫度範圍時，</a:t>
            </a:r>
            <a:r>
              <a:rPr lang="zh-TW" altLang="en-US" dirty="0">
                <a:solidFill>
                  <a:srgbClr val="FF0000"/>
                </a:solidFill>
                <a:latin typeface="標楷體" panose="03000509000000000000" pitchFamily="65" charset="-120"/>
                <a:ea typeface="標楷體" panose="03000509000000000000" pitchFamily="65" charset="-120"/>
              </a:rPr>
              <a:t>首先</a:t>
            </a:r>
            <a:r>
              <a:rPr lang="zh-TW" altLang="en-US" dirty="0">
                <a:latin typeface="標楷體" panose="03000509000000000000" pitchFamily="65" charset="-120"/>
                <a:ea typeface="標楷體" panose="03000509000000000000" pitchFamily="65" charset="-120"/>
              </a:rPr>
              <a:t>要改善的應該是加強禽畜舍本體建築結構的絕熱性，</a:t>
            </a:r>
            <a:r>
              <a:rPr lang="zh-TW" altLang="en-US" dirty="0">
                <a:solidFill>
                  <a:srgbClr val="FF0000"/>
                </a:solidFill>
                <a:latin typeface="標楷體" panose="03000509000000000000" pitchFamily="65" charset="-120"/>
                <a:ea typeface="標楷體" panose="03000509000000000000" pitchFamily="65" charset="-120"/>
              </a:rPr>
              <a:t>其次</a:t>
            </a:r>
            <a:r>
              <a:rPr lang="zh-TW" altLang="en-US" dirty="0">
                <a:latin typeface="標楷體" panose="03000509000000000000" pitchFamily="65" charset="-120"/>
                <a:ea typeface="標楷體" panose="03000509000000000000" pitchFamily="65" charset="-120"/>
              </a:rPr>
              <a:t>要問是否蓄養的動物太少或空間太大，</a:t>
            </a:r>
            <a:r>
              <a:rPr lang="zh-TW" altLang="en-US" dirty="0">
                <a:solidFill>
                  <a:srgbClr val="FF0000"/>
                </a:solidFill>
                <a:latin typeface="標楷體" panose="03000509000000000000" pitchFamily="65" charset="-120"/>
                <a:ea typeface="標楷體" panose="03000509000000000000" pitchFamily="65" charset="-120"/>
              </a:rPr>
              <a:t>最後</a:t>
            </a:r>
            <a:r>
              <a:rPr lang="zh-TW" altLang="en-US" dirty="0">
                <a:latin typeface="標楷體" panose="03000509000000000000" pitchFamily="65" charset="-120"/>
                <a:ea typeface="標楷體" panose="03000509000000000000" pitchFamily="65" charset="-120"/>
              </a:rPr>
              <a:t>再考慮使用加熱系統，原因是能源成本的考量。</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幼小動物產生的體熱在冬季多半無法維持其本身以確保舒適與健康，通常需要有保溫措施。</a:t>
            </a:r>
          </a:p>
        </p:txBody>
      </p:sp>
    </p:spTree>
    <p:extLst>
      <p:ext uri="{BB962C8B-B14F-4D97-AF65-F5344CB8AC3E}">
        <p14:creationId xmlns:p14="http://schemas.microsoft.com/office/powerpoint/2010/main" val="15002160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8B95934-494A-419D-ACA7-4847DA2DE2C1}"/>
              </a:ext>
            </a:extLst>
          </p:cNvPr>
          <p:cNvSpPr>
            <a:spLocks noGrp="1"/>
          </p:cNvSpPr>
          <p:nvPr>
            <p:ph idx="1"/>
          </p:nvPr>
        </p:nvSpPr>
        <p:spPr>
          <a:xfrm>
            <a:off x="669303" y="374715"/>
            <a:ext cx="11001079" cy="6108569"/>
          </a:xfrm>
        </p:spPr>
        <p:txBody>
          <a:bodyPr>
            <a:normAutofit/>
          </a:bodyPr>
          <a:lstStyle/>
          <a:p>
            <a:pPr>
              <a:lnSpc>
                <a:spcPct val="120000"/>
              </a:lnSpc>
            </a:pPr>
            <a:r>
              <a:rPr lang="zh-TW" altLang="en-US" dirty="0">
                <a:latin typeface="標楷體" panose="03000509000000000000" pitchFamily="65" charset="-120"/>
                <a:ea typeface="標楷體" panose="03000509000000000000" pitchFamily="65" charset="-120"/>
              </a:rPr>
              <a:t>夏季時禽畜舍的通風通常需確保室內空氣溫度不高於室外溫度，當</a:t>
            </a:r>
            <a:r>
              <a:rPr lang="zh-TW" altLang="en-US" dirty="0">
                <a:solidFill>
                  <a:srgbClr val="FF0000"/>
                </a:solidFill>
                <a:latin typeface="標楷體" panose="03000509000000000000" pitchFamily="65" charset="-120"/>
                <a:ea typeface="標楷體" panose="03000509000000000000" pitchFamily="65" charset="-120"/>
              </a:rPr>
              <a:t>室外溫度最高</a:t>
            </a:r>
            <a:r>
              <a:rPr lang="zh-TW" altLang="en-US" dirty="0">
                <a:latin typeface="標楷體" panose="03000509000000000000" pitchFamily="65" charset="-120"/>
                <a:ea typeface="標楷體" panose="03000509000000000000" pitchFamily="65" charset="-120"/>
              </a:rPr>
              <a:t>如午後一、二點時，此時的空氣</a:t>
            </a:r>
            <a:r>
              <a:rPr lang="zh-TW" altLang="en-US" dirty="0">
                <a:solidFill>
                  <a:srgbClr val="FF0000"/>
                </a:solidFill>
                <a:latin typeface="標楷體" panose="03000509000000000000" pitchFamily="65" charset="-120"/>
                <a:ea typeface="標楷體" panose="03000509000000000000" pitchFamily="65" charset="-120"/>
              </a:rPr>
              <a:t>濕度通常是最低</a:t>
            </a:r>
            <a:r>
              <a:rPr lang="zh-TW" altLang="en-US" dirty="0">
                <a:latin typeface="標楷體" panose="03000509000000000000" pitchFamily="65" charset="-120"/>
                <a:ea typeface="標楷體" panose="03000509000000000000" pitchFamily="65" charset="-120"/>
              </a:rPr>
              <a:t>的，配合</a:t>
            </a:r>
            <a:r>
              <a:rPr lang="zh-TW" altLang="en-US" dirty="0">
                <a:solidFill>
                  <a:srgbClr val="FF0000"/>
                </a:solidFill>
                <a:latin typeface="標楷體" panose="03000509000000000000" pitchFamily="65" charset="-120"/>
                <a:ea typeface="標楷體" panose="03000509000000000000" pitchFamily="65" charset="-120"/>
              </a:rPr>
              <a:t>蒸發冷卻方法</a:t>
            </a:r>
            <a:r>
              <a:rPr lang="zh-TW" altLang="en-US" dirty="0">
                <a:latin typeface="標楷體" panose="03000509000000000000" pitchFamily="65" charset="-120"/>
                <a:ea typeface="標楷體" panose="03000509000000000000" pitchFamily="65" charset="-120"/>
              </a:rPr>
              <a:t>的使用可有良好的降溫效果。</a:t>
            </a:r>
          </a:p>
          <a:p>
            <a:pPr>
              <a:lnSpc>
                <a:spcPct val="120000"/>
              </a:lnSpc>
            </a:pPr>
            <a:r>
              <a:rPr lang="zh-TW" altLang="en-US" dirty="0">
                <a:latin typeface="標楷體" panose="03000509000000000000" pitchFamily="65" charset="-120"/>
                <a:ea typeface="標楷體" panose="03000509000000000000" pitchFamily="65" charset="-120"/>
              </a:rPr>
              <a:t>要減少室內與室外空氣的溫差要靠通風，</a:t>
            </a:r>
            <a:r>
              <a:rPr lang="zh-TW" altLang="en-US" dirty="0">
                <a:solidFill>
                  <a:srgbClr val="FF0000"/>
                </a:solidFill>
                <a:latin typeface="標楷體" panose="03000509000000000000" pitchFamily="65" charset="-120"/>
                <a:ea typeface="標楷體" panose="03000509000000000000" pitchFamily="65" charset="-120"/>
              </a:rPr>
              <a:t>風量加倍則溫差減半</a:t>
            </a:r>
            <a:r>
              <a:rPr lang="zh-TW" altLang="en-US" dirty="0">
                <a:latin typeface="標楷體" panose="03000509000000000000" pitchFamily="65" charset="-120"/>
                <a:ea typeface="標楷體" panose="03000509000000000000" pitchFamily="65" charset="-120"/>
              </a:rPr>
              <a:t>可視為一通則。</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風量加倍的代價是初始採購成本與耗電的操作成本亦加倍。譬如：</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latin typeface="標楷體" panose="03000509000000000000" pitchFamily="65" charset="-120"/>
                <a:ea typeface="標楷體" panose="03000509000000000000" pitchFamily="65" charset="-120"/>
              </a:rPr>
              <a:t>風量率為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時的室內外溫差為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；要使溫差降為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，則需有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2X</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的風量率；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lnSpc>
                <a:spcPct val="12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要使溫差降為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，則需有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4X</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的風量率；要使溫差降為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，則需有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8X</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的風量率；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lnSpc>
                <a:spcPct val="12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使溫差由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無疑是最貴的。</a:t>
            </a:r>
          </a:p>
          <a:p>
            <a:pPr>
              <a:lnSpc>
                <a:spcPct val="12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一般在設計上基於成本考量，未使用蒸發冷卻方法時允許在最熱時讓室內外溫差維持於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，以不超過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為原則。</a:t>
            </a:r>
          </a:p>
        </p:txBody>
      </p:sp>
    </p:spTree>
    <p:extLst>
      <p:ext uri="{BB962C8B-B14F-4D97-AF65-F5344CB8AC3E}">
        <p14:creationId xmlns:p14="http://schemas.microsoft.com/office/powerpoint/2010/main" val="34192466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8273E1-1DFC-46EA-81C4-FF9F73F268BB}"/>
              </a:ext>
            </a:extLst>
          </p:cNvPr>
          <p:cNvSpPr>
            <a:spLocks noGrp="1"/>
          </p:cNvSpPr>
          <p:nvPr>
            <p:ph type="title"/>
          </p:nvPr>
        </p:nvSpPr>
        <p:spPr/>
        <p:txBody>
          <a:bodyPr>
            <a:normAutofit/>
          </a:bodyPr>
          <a:lstStyle/>
          <a:p>
            <a:r>
              <a:rPr lang="zh-TW" altLang="en-US" sz="3200" dirty="0">
                <a:latin typeface="標楷體" panose="03000509000000000000" pitchFamily="65" charset="-120"/>
                <a:ea typeface="標楷體" panose="03000509000000000000" pitchFamily="65" charset="-120"/>
              </a:rPr>
              <a:t>最大風量率</a:t>
            </a: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9C0DB3D-5E14-4726-997C-3197F505AD72}"/>
                  </a:ext>
                </a:extLst>
              </p:cNvPr>
              <p:cNvSpPr>
                <a:spLocks noGrp="1"/>
              </p:cNvSpPr>
              <p:nvPr>
                <p:ph idx="1"/>
              </p:nvPr>
            </p:nvSpPr>
            <p:spPr>
              <a:xfrm>
                <a:off x="421063" y="1690688"/>
                <a:ext cx="11550977" cy="2951890"/>
              </a:xfrm>
            </p:spPr>
            <p:txBody>
              <a:bodyPr>
                <a:normAutofit/>
              </a:bodyPr>
              <a:lstStyle/>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假設未使用蒸發冷卻方法，前已由能量守恆求得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eq.5-10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，如下所示：</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buNone/>
                </a:pPr>
                <a:r>
                  <a:rPr lang="en-US" altLang="zh-TW" b="1"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1" baseline="-25000" dirty="0" err="1">
                    <a:latin typeface="Times New Roman" panose="02020603050405020304" pitchFamily="18" charset="0"/>
                    <a:ea typeface="標楷體" panose="03000509000000000000" pitchFamily="65" charset="-120"/>
                    <a:cs typeface="Times New Roman" panose="02020603050405020304" pitchFamily="18" charset="0"/>
                  </a:rPr>
                  <a:t>s</a:t>
                </a:r>
                <a:r>
                  <a:rPr lang="zh-TW" altLang="en-US" b="1" baseline="-25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1" baseline="-25000" dirty="0" err="1">
                    <a:latin typeface="Times New Roman" panose="02020603050405020304" pitchFamily="18" charset="0"/>
                    <a:ea typeface="標楷體" panose="03000509000000000000" pitchFamily="65" charset="-120"/>
                    <a:cs typeface="Times New Roman" panose="02020603050405020304" pitchFamily="18" charset="0"/>
                  </a:rPr>
                  <a:t>m</a:t>
                </a:r>
                <a:r>
                  <a:rPr lang="zh-TW" altLang="en-US" b="1" baseline="-25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1" baseline="-25000" dirty="0" err="1">
                    <a:latin typeface="Times New Roman" panose="02020603050405020304" pitchFamily="18" charset="0"/>
                    <a:ea typeface="標楷體" panose="03000509000000000000" pitchFamily="65" charset="-120"/>
                    <a:cs typeface="Times New Roman" panose="02020603050405020304" pitchFamily="18" charset="0"/>
                  </a:rPr>
                  <a:t>so</a:t>
                </a:r>
                <a:r>
                  <a:rPr lang="zh-TW" altLang="en-US" b="1" baseline="-25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b="1" i="1" smtClean="0">
                        <a:latin typeface="Cambria Math" panose="02040503050406030204" pitchFamily="18" charset="0"/>
                      </a:rPr>
                      <m:t>𝜮</m:t>
                    </m:r>
                    <m:r>
                      <a:rPr lang="en-US" altLang="zh-TW" b="1" i="1" smtClean="0">
                        <a:latin typeface="Cambria Math" panose="02040503050406030204" pitchFamily="18" charset="0"/>
                      </a:rPr>
                      <m:t>𝑼𝑨</m:t>
                    </m:r>
                    <m:d>
                      <m:dPr>
                        <m:ctrlPr>
                          <a:rPr lang="en-US" altLang="zh-TW" b="1" i="1" smtClean="0">
                            <a:latin typeface="Cambria Math" panose="02040503050406030204" pitchFamily="18" charset="0"/>
                          </a:rPr>
                        </m:ctrlPr>
                      </m:dPr>
                      <m:e>
                        <m:sSub>
                          <m:sSubPr>
                            <m:ctrlPr>
                              <a:rPr lang="en-US" altLang="zh-TW" b="1" i="1" smtClean="0">
                                <a:latin typeface="Cambria Math" panose="02040503050406030204" pitchFamily="18" charset="0"/>
                              </a:rPr>
                            </m:ctrlPr>
                          </m:sSubPr>
                          <m:e>
                            <m:r>
                              <a:rPr lang="en-US" altLang="zh-TW" b="1" i="1">
                                <a:latin typeface="Cambria Math" panose="02040503050406030204" pitchFamily="18" charset="0"/>
                              </a:rPr>
                              <m:t>𝒕</m:t>
                            </m:r>
                          </m:e>
                          <m:sub>
                            <m:r>
                              <a:rPr lang="en-US" altLang="zh-TW" b="1" i="1" smtClean="0">
                                <a:latin typeface="Cambria Math" panose="02040503050406030204" pitchFamily="18" charset="0"/>
                              </a:rPr>
                              <m:t>𝒊</m:t>
                            </m:r>
                          </m:sub>
                        </m:sSub>
                        <m:r>
                          <a:rPr lang="en-US" altLang="zh-TW" b="1" i="0" smtClean="0">
                            <a:latin typeface="Cambria Math" panose="02040503050406030204" pitchFamily="18" charset="0"/>
                          </a:rPr>
                          <m:t>−</m:t>
                        </m:r>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0" smtClean="0">
                                <a:latin typeface="Cambria Math" panose="02040503050406030204" pitchFamily="18" charset="0"/>
                              </a:rPr>
                              <m:t>𝟎</m:t>
                            </m:r>
                          </m:sub>
                        </m:sSub>
                      </m:e>
                    </m:d>
                    <m:r>
                      <a:rPr lang="en-US" altLang="zh-TW" b="1" dirty="0" smtClean="0">
                        <a:latin typeface="Cambria Math" panose="02040503050406030204" pitchFamily="18" charset="0"/>
                      </a:rPr>
                      <m:t>+</m:t>
                    </m:r>
                    <m:r>
                      <a:rPr lang="en-US" altLang="zh-TW" b="1" i="1" dirty="0" smtClean="0">
                        <a:latin typeface="Cambria Math" panose="02040503050406030204" pitchFamily="18" charset="0"/>
                      </a:rPr>
                      <m:t>𝑭𝑷</m:t>
                    </m:r>
                    <m:d>
                      <m:dPr>
                        <m:ctrlPr>
                          <a:rPr lang="en-US" altLang="zh-TW" b="1" i="1" dirty="0" smtClean="0">
                            <a:latin typeface="Cambria Math" panose="02040503050406030204" pitchFamily="18" charset="0"/>
                          </a:rPr>
                        </m:ctrlPr>
                      </m:dPr>
                      <m:e>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1" dirty="0" smtClean="0">
                                <a:latin typeface="Cambria Math" panose="02040503050406030204" pitchFamily="18" charset="0"/>
                              </a:rPr>
                              <m:t>𝒊</m:t>
                            </m:r>
                          </m:sub>
                        </m:sSub>
                        <m:r>
                          <a:rPr lang="en-US" altLang="zh-TW" b="1" i="0" dirty="0" smtClean="0">
                            <a:latin typeface="Cambria Math" panose="02040503050406030204" pitchFamily="18" charset="0"/>
                          </a:rPr>
                          <m:t>−</m:t>
                        </m:r>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0" dirty="0" smtClean="0">
                                <a:latin typeface="Cambria Math" panose="02040503050406030204" pitchFamily="18" charset="0"/>
                              </a:rPr>
                              <m:t>𝟎</m:t>
                            </m:r>
                          </m:sub>
                        </m:sSub>
                      </m:e>
                    </m:d>
                    <m:r>
                      <a:rPr lang="en-US" altLang="zh-TW" b="1" i="0" dirty="0" smtClean="0">
                        <a:latin typeface="Cambria Math" panose="02040503050406030204" pitchFamily="18" charset="0"/>
                      </a:rPr>
                      <m:t>+</m:t>
                    </m:r>
                    <m:r>
                      <a:rPr lang="en-US" altLang="zh-TW" b="1" i="0" dirty="0" smtClean="0">
                        <a:latin typeface="Cambria Math" panose="02040503050406030204" pitchFamily="18" charset="0"/>
                      </a:rPr>
                      <m:t>𝟏𝟎𝟎𝟔</m:t>
                    </m:r>
                    <m:r>
                      <a:rPr lang="en-US" altLang="zh-TW" b="1" i="1" dirty="0" smtClean="0">
                        <a:latin typeface="Cambria Math" panose="02040503050406030204" pitchFamily="18" charset="0"/>
                      </a:rPr>
                      <m:t>𝝆</m:t>
                    </m:r>
                    <m:acc>
                      <m:accPr>
                        <m:chr m:val="̇"/>
                        <m:ctrlPr>
                          <a:rPr lang="en-US" altLang="zh-TW" b="1" i="1" dirty="0" smtClean="0">
                            <a:latin typeface="Cambria Math" panose="02040503050406030204" pitchFamily="18" charset="0"/>
                          </a:rPr>
                        </m:ctrlPr>
                      </m:accPr>
                      <m:e>
                        <m:r>
                          <a:rPr lang="en-US" altLang="zh-TW" b="1" i="1" dirty="0" smtClean="0">
                            <a:solidFill>
                              <a:srgbClr val="FF0000"/>
                            </a:solidFill>
                            <a:latin typeface="Cambria Math" panose="02040503050406030204" pitchFamily="18" charset="0"/>
                          </a:rPr>
                          <m:t>𝑽</m:t>
                        </m:r>
                      </m:e>
                    </m:acc>
                    <m:d>
                      <m:dPr>
                        <m:ctrlPr>
                          <a:rPr lang="en-US" altLang="zh-TW" b="1" i="1" dirty="0" smtClean="0">
                            <a:latin typeface="Cambria Math" panose="02040503050406030204" pitchFamily="18" charset="0"/>
                          </a:rPr>
                        </m:ctrlPr>
                      </m:dPr>
                      <m:e>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1" dirty="0" smtClean="0">
                                <a:latin typeface="Cambria Math" panose="02040503050406030204" pitchFamily="18" charset="0"/>
                              </a:rPr>
                              <m:t>𝒊</m:t>
                            </m:r>
                          </m:sub>
                        </m:sSub>
                        <m:r>
                          <a:rPr lang="en-US" altLang="zh-TW" b="1" i="0" dirty="0" smtClean="0">
                            <a:latin typeface="Cambria Math" panose="02040503050406030204" pitchFamily="18" charset="0"/>
                          </a:rPr>
                          <m:t>−</m:t>
                        </m:r>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0" dirty="0" smtClean="0">
                                <a:latin typeface="Cambria Math" panose="02040503050406030204" pitchFamily="18" charset="0"/>
                              </a:rPr>
                              <m:t>𝟎</m:t>
                            </m:r>
                          </m:sub>
                        </m:sSub>
                      </m:e>
                    </m:d>
                    <m:r>
                      <a:rPr lang="en-US" altLang="zh-TW" b="1" i="0" dirty="0" smtClean="0">
                        <a:latin typeface="Cambria Math" panose="02040503050406030204" pitchFamily="18" charset="0"/>
                      </a:rPr>
                      <m:t>+</m:t>
                    </m:r>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𝒒</m:t>
                        </m:r>
                      </m:e>
                      <m:sub>
                        <m:r>
                          <a:rPr lang="en-US" altLang="zh-TW" b="1" i="1" dirty="0" smtClean="0">
                            <a:latin typeface="Cambria Math" panose="02040503050406030204" pitchFamily="18" charset="0"/>
                          </a:rPr>
                          <m:t>𝒆</m:t>
                        </m:r>
                      </m:sub>
                    </m:sSub>
                  </m:oMath>
                </a14:m>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由於最大風量率係應用於夏季，上式中的</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h</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項已刪除，</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e</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項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file"/>
                  </a:rPr>
                  <a:t>附錄</a:t>
                </a:r>
                <a:r>
                  <a:rPr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file"/>
                  </a:rPr>
                  <a:t>5</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可結合並以</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表示。上式以風量率表示可改寫如下：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p:sp>
            <p:nvSpPr>
              <p:cNvPr id="3" name="內容版面配置區 2">
                <a:extLst>
                  <a:ext uri="{FF2B5EF4-FFF2-40B4-BE49-F238E27FC236}">
                    <a16:creationId xmlns:a16="http://schemas.microsoft.com/office/drawing/2014/main" id="{19C0DB3D-5E14-4726-997C-3197F505AD72}"/>
                  </a:ext>
                </a:extLst>
              </p:cNvPr>
              <p:cNvSpPr>
                <a:spLocks noGrp="1" noRot="1" noChangeAspect="1" noMove="1" noResize="1" noEditPoints="1" noAdjustHandles="1" noChangeArrowheads="1" noChangeShapeType="1" noTextEdit="1"/>
              </p:cNvSpPr>
              <p:nvPr>
                <p:ph idx="1"/>
              </p:nvPr>
            </p:nvSpPr>
            <p:spPr>
              <a:xfrm>
                <a:off x="421063" y="1690688"/>
                <a:ext cx="11550977" cy="2951890"/>
              </a:xfrm>
              <a:blipFill>
                <a:blip r:embed="rId4"/>
                <a:stretch>
                  <a:fillRect l="-1055" t="-3505" r="-739" b="-4330"/>
                </a:stretch>
              </a:blipFill>
            </p:spPr>
            <p:txBody>
              <a:bodyPr/>
              <a:lstStyle/>
              <a:p>
                <a:r>
                  <a:rPr lang="zh-TW" altLang="en-US">
                    <a:noFill/>
                  </a:rPr>
                  <a:t> </a:t>
                </a:r>
              </a:p>
            </p:txBody>
          </p:sp>
        </mc:Fallback>
      </mc:AlternateContent>
      <p:grpSp>
        <p:nvGrpSpPr>
          <p:cNvPr id="11" name="群組 10">
            <a:extLst>
              <a:ext uri="{FF2B5EF4-FFF2-40B4-BE49-F238E27FC236}">
                <a16:creationId xmlns:a16="http://schemas.microsoft.com/office/drawing/2014/main" id="{18348FC2-082E-4F80-8AC6-B5B2D1B777F8}"/>
              </a:ext>
            </a:extLst>
          </p:cNvPr>
          <p:cNvGrpSpPr/>
          <p:nvPr/>
        </p:nvGrpSpPr>
        <p:grpSpPr>
          <a:xfrm>
            <a:off x="2961943" y="3965879"/>
            <a:ext cx="6494163" cy="2019376"/>
            <a:chOff x="2836683" y="5002047"/>
            <a:chExt cx="6494163" cy="3869123"/>
          </a:xfrm>
        </p:grpSpPr>
        <p:grpSp>
          <p:nvGrpSpPr>
            <p:cNvPr id="9" name="群組 8">
              <a:extLst>
                <a:ext uri="{FF2B5EF4-FFF2-40B4-BE49-F238E27FC236}">
                  <a16:creationId xmlns:a16="http://schemas.microsoft.com/office/drawing/2014/main" id="{B4F1F526-9C32-4A9F-A166-B2F1B6FABD61}"/>
                </a:ext>
              </a:extLst>
            </p:cNvPr>
            <p:cNvGrpSpPr/>
            <p:nvPr/>
          </p:nvGrpSpPr>
          <p:grpSpPr>
            <a:xfrm>
              <a:off x="2836683" y="5002047"/>
              <a:ext cx="6494163" cy="3869123"/>
              <a:chOff x="3031881" y="5020836"/>
              <a:chExt cx="6494163" cy="3869123"/>
            </a:xfrm>
          </p:grpSpPr>
          <p:graphicFrame>
            <p:nvGraphicFramePr>
              <p:cNvPr id="7" name="物件 6">
                <a:extLst>
                  <a:ext uri="{FF2B5EF4-FFF2-40B4-BE49-F238E27FC236}">
                    <a16:creationId xmlns:a16="http://schemas.microsoft.com/office/drawing/2014/main" id="{BE9B569E-EF27-4230-B713-AF21DDD74CB3}"/>
                  </a:ext>
                </a:extLst>
              </p:cNvPr>
              <p:cNvGraphicFramePr>
                <a:graphicFrameLocks noChangeAspect="1"/>
              </p:cNvGraphicFramePr>
              <p:nvPr>
                <p:extLst>
                  <p:ext uri="{D42A27DB-BD31-4B8C-83A1-F6EECF244321}">
                    <p14:modId xmlns:p14="http://schemas.microsoft.com/office/powerpoint/2010/main" val="3262149142"/>
                  </p:ext>
                </p:extLst>
              </p:nvPr>
            </p:nvGraphicFramePr>
            <p:xfrm>
              <a:off x="3031881" y="7403822"/>
              <a:ext cx="4799258" cy="1486137"/>
            </p:xfrm>
            <a:graphic>
              <a:graphicData uri="http://schemas.openxmlformats.org/presentationml/2006/ole">
                <mc:AlternateContent xmlns:mc="http://schemas.openxmlformats.org/markup-compatibility/2006">
                  <mc:Choice xmlns:v="urn:schemas-microsoft-com:vml" Requires="v">
                    <p:oleObj spid="_x0000_s18503" r:id="rId5" imgW="2400300" imgH="469900" progId="Equation.3">
                      <p:embed/>
                    </p:oleObj>
                  </mc:Choice>
                  <mc:Fallback>
                    <p:oleObj r:id="rId5" imgW="2400300" imgH="469900" progId="Equation.3">
                      <p:embed/>
                      <p:pic>
                        <p:nvPicPr>
                          <p:cNvPr id="7" name="物件 6">
                            <a:extLst>
                              <a:ext uri="{FF2B5EF4-FFF2-40B4-BE49-F238E27FC236}">
                                <a16:creationId xmlns:a16="http://schemas.microsoft.com/office/drawing/2014/main" id="{BE9B569E-EF27-4230-B713-AF21DDD74C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1881" y="7403822"/>
                            <a:ext cx="4799258" cy="1486137"/>
                          </a:xfrm>
                          <a:prstGeom prst="rect">
                            <a:avLst/>
                          </a:prstGeom>
                          <a:noFill/>
                        </p:spPr>
                      </p:pic>
                    </p:oleObj>
                  </mc:Fallback>
                </mc:AlternateContent>
              </a:graphicData>
            </a:graphic>
          </p:graphicFrame>
          <p:sp>
            <p:nvSpPr>
              <p:cNvPr id="8" name="文字方塊 7">
                <a:extLst>
                  <a:ext uri="{FF2B5EF4-FFF2-40B4-BE49-F238E27FC236}">
                    <a16:creationId xmlns:a16="http://schemas.microsoft.com/office/drawing/2014/main" id="{30BB40C1-4C91-4328-BC68-4C10A1CE79AC}"/>
                  </a:ext>
                </a:extLst>
              </p:cNvPr>
              <p:cNvSpPr txBox="1"/>
              <p:nvPr/>
            </p:nvSpPr>
            <p:spPr>
              <a:xfrm>
                <a:off x="5908110" y="5020836"/>
                <a:ext cx="3617934" cy="707640"/>
              </a:xfrm>
              <a:prstGeom prst="rect">
                <a:avLst/>
              </a:prstGeom>
              <a:noFill/>
            </p:spPr>
            <p:txBody>
              <a:bodyPr wrap="square" rtlCol="0">
                <a:spAutoFit/>
              </a:bodyPr>
              <a:lstStyle/>
              <a:p>
                <a:endParaRPr lang="zh-TW" altLang="en-US" dirty="0">
                  <a:latin typeface="Times New Roman" panose="02020603050405020304" pitchFamily="18" charset="0"/>
                  <a:cs typeface="Times New Roman" panose="02020603050405020304" pitchFamily="18" charset="0"/>
                </a:endParaRPr>
              </a:p>
            </p:txBody>
          </p:sp>
        </p:grpSp>
        <p:sp>
          <p:nvSpPr>
            <p:cNvPr id="10" name="矩形 9">
              <a:extLst>
                <a:ext uri="{FF2B5EF4-FFF2-40B4-BE49-F238E27FC236}">
                  <a16:creationId xmlns:a16="http://schemas.microsoft.com/office/drawing/2014/main" id="{97D16C72-0896-495B-B39C-FC462A420202}"/>
                </a:ext>
              </a:extLst>
            </p:cNvPr>
            <p:cNvSpPr/>
            <p:nvPr/>
          </p:nvSpPr>
          <p:spPr>
            <a:xfrm>
              <a:off x="8378341" y="7744796"/>
              <a:ext cx="952505" cy="7666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…(6-1)</a:t>
              </a:r>
            </a:p>
          </p:txBody>
        </p:sp>
      </p:grpSp>
    </p:spTree>
    <p:extLst>
      <p:ext uri="{BB962C8B-B14F-4D97-AF65-F5344CB8AC3E}">
        <p14:creationId xmlns:p14="http://schemas.microsoft.com/office/powerpoint/2010/main" val="32481340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9C0DB3D-5E14-4726-997C-3197F505AD72}"/>
              </a:ext>
            </a:extLst>
          </p:cNvPr>
          <p:cNvSpPr>
            <a:spLocks noGrp="1"/>
          </p:cNvSpPr>
          <p:nvPr>
            <p:ph idx="1"/>
          </p:nvPr>
        </p:nvSpPr>
        <p:spPr>
          <a:xfrm>
            <a:off x="669303" y="716438"/>
            <a:ext cx="10684497" cy="5203595"/>
          </a:xfrm>
        </p:spPr>
        <p:txBody>
          <a:bodyPr>
            <a:normAutofit fontScale="92500" lnSpcReduction="10000"/>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在午後最熱的時後，太陽的高度角為最大，直射進入禽畜舍的量較少，機械設備如燈光所產生的熱亦可忽略不計，所以上式中</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so</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兩項可刪。</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一般認為室外溫度</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的選擇應以</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一般的熱天情況</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來考量而非以</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最熱情況</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考量，因為後者的發生機率並非很多，若依最熱的室外溫度做設計，在多數情況下大部分的降溫設備將會被閒置。</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室內溫度</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i</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的選擇與</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q</a:t>
            </a:r>
            <a:r>
              <a:rPr lang="en-US" altLang="zh-TW" baseline="-25000" dirty="0" err="1">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直接相關，一般</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以動物開始感受到熱緊迫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(thermal stress)</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而在產量或其它表現上有明顯降低時的溫度為設計依據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，因為溫度一旦增加，動物體本身產生的顯熱量減少，即代表內在新陳代謝已經減緩以避免產生太多的熱量。</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是否採用</a:t>
            </a:r>
            <a:r>
              <a:rPr lang="en-US" altLang="zh-TW"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值為啟動最大風量的設定值則有爭議，因為此時的緊迫已形成，一般可用</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稍低於</a:t>
            </a:r>
            <a:r>
              <a:rPr lang="en-US" altLang="zh-TW"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的溫度值為啟動最大風量的設定值</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，在動物發生緊迫之前即提供最大的風量率。</a:t>
            </a:r>
          </a:p>
        </p:txBody>
      </p:sp>
    </p:spTree>
    <p:extLst>
      <p:ext uri="{BB962C8B-B14F-4D97-AF65-F5344CB8AC3E}">
        <p14:creationId xmlns:p14="http://schemas.microsoft.com/office/powerpoint/2010/main" val="24985735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1E285DAA-4038-4A6C-8C6F-A68365066E4D}"/>
              </a:ext>
            </a:extLst>
          </p:cNvPr>
          <p:cNvSpPr>
            <a:spLocks noGrp="1" noChangeArrowheads="1"/>
          </p:cNvSpPr>
          <p:nvPr>
            <p:ph idx="1"/>
          </p:nvPr>
        </p:nvSpPr>
        <p:spPr bwMode="auto">
          <a:xfrm>
            <a:off x="588809" y="289778"/>
            <a:ext cx="1126068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Ex.</a:t>
            </a:r>
            <a:r>
              <a:rPr kumimoji="0" lang="en-US" altLang="zh-TW" sz="1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6-1</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請決定飼養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 </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頭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570 kg </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乳牛的</a:t>
            </a:r>
            <a:r>
              <a:rPr kumimoji="0" lang="zh-TW" altLang="en-US" sz="1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零放牧</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牛舍所需的</a:t>
            </a:r>
            <a:r>
              <a:rPr kumimoji="0" lang="zh-TW" altLang="en-US" sz="1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機械通風量</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，該牛舍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13 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寬、</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80 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長、</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高，位於海拔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1000 m </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處。該牛舍使用兩個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2.5 m x 3.5 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的上舉式片門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門厚</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44 mm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，片板厚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 mm)</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沒有防</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暴</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(no storm sash)</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的雙層玻璃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(6 mm </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空氣層</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，總窗戶面積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20 m</a:t>
            </a:r>
            <a:r>
              <a:rPr kumimoji="0" lang="en-US" altLang="zh-TW" sz="1800" b="0" i="0" u="none" strike="noStrike" cap="none" normalizeH="0" baseline="3000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。其天花板、外牆與使用的保溫材料種類及尺寸如下圖。</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p:txBody>
      </p:sp>
      <p:pic>
        <p:nvPicPr>
          <p:cNvPr id="4105" name="Picture 9" descr="DSC00918">
            <a:extLst>
              <a:ext uri="{FF2B5EF4-FFF2-40B4-BE49-F238E27FC236}">
                <a16:creationId xmlns:a16="http://schemas.microsoft.com/office/drawing/2014/main" id="{698258E8-DDB9-41A8-9223-9CDBC83BB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369" b="11159"/>
          <a:stretch>
            <a:fillRect/>
          </a:stretch>
        </p:blipFill>
        <p:spPr bwMode="auto">
          <a:xfrm>
            <a:off x="6024944" y="1791094"/>
            <a:ext cx="5371515" cy="242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2C791814-411B-434B-87A7-8A356A430902}"/>
              </a:ext>
            </a:extLst>
          </p:cNvPr>
          <p:cNvSpPr/>
          <p:nvPr/>
        </p:nvSpPr>
        <p:spPr>
          <a:xfrm>
            <a:off x="673316" y="1715830"/>
            <a:ext cx="5193298" cy="1323439"/>
          </a:xfrm>
          <a:prstGeom prst="rect">
            <a:avLst/>
          </a:prstGeom>
        </p:spPr>
        <p:txBody>
          <a:bodyPr wrap="square">
            <a:spAutoFit/>
          </a:bodyPr>
          <a:lstStyle/>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Sol: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此題給了解答者很大的自由度來解題，譬如牛舍內部溫度要維持幾度？室內外溫差是多少度？假設室內為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21</a:t>
            </a:r>
            <a:r>
              <a:rPr lang="en-US" altLang="zh-TW" sz="2000" baseline="30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，室內外溫差為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 </a:t>
            </a:r>
            <a:r>
              <a:rPr lang="en-US" altLang="zh-TW" sz="2000" baseline="30000" dirty="0" err="1">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，周長熱損因子為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p:txBody>
      </p:sp>
      <p:grpSp>
        <p:nvGrpSpPr>
          <p:cNvPr id="14" name="群組 13">
            <a:extLst>
              <a:ext uri="{FF2B5EF4-FFF2-40B4-BE49-F238E27FC236}">
                <a16:creationId xmlns:a16="http://schemas.microsoft.com/office/drawing/2014/main" id="{D834ED92-3F5B-4197-BF09-4EBEC3BCD0B1}"/>
              </a:ext>
            </a:extLst>
          </p:cNvPr>
          <p:cNvGrpSpPr/>
          <p:nvPr/>
        </p:nvGrpSpPr>
        <p:grpSpPr>
          <a:xfrm>
            <a:off x="946694" y="2936136"/>
            <a:ext cx="4091185" cy="1985192"/>
            <a:chOff x="807928" y="3485074"/>
            <a:chExt cx="4091185" cy="1299844"/>
          </a:xfrm>
        </p:grpSpPr>
        <p:sp>
          <p:nvSpPr>
            <p:cNvPr id="12" name="Rectangle 11">
              <a:extLst>
                <a:ext uri="{FF2B5EF4-FFF2-40B4-BE49-F238E27FC236}">
                  <a16:creationId xmlns:a16="http://schemas.microsoft.com/office/drawing/2014/main" id="{001879D7-EF92-420C-8251-DEC8DCD7D69B}"/>
                </a:ext>
              </a:extLst>
            </p:cNvPr>
            <p:cNvSpPr>
              <a:spLocks noChangeArrowheads="1"/>
            </p:cNvSpPr>
            <p:nvPr/>
          </p:nvSpPr>
          <p:spPr bwMode="auto">
            <a:xfrm>
              <a:off x="807928" y="3485074"/>
              <a:ext cx="4091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a:t>
              </a:r>
              <a:r>
                <a:rPr kumimoji="0" lang="en-US" altLang="zh-TW" sz="16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a:t>
              </a:r>
              <a:r>
                <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100 * 500 * 1.1 * (570/500)</a:t>
              </a:r>
              <a:r>
                <a:rPr kumimoji="0" lang="en-US" altLang="zh-TW" sz="1600" b="0" i="0" u="none" strike="noStrike" cap="none" normalizeH="0" baseline="3000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0.734</a:t>
              </a:r>
              <a:r>
                <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60.6 kW</a:t>
              </a:r>
              <a:endParaRPr kumimoji="0" lang="en-US" altLang="zh-TW"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F * P = 1.5 * (13 + 80) * 2 = 279 W/K</a:t>
              </a:r>
              <a:endParaRPr kumimoji="0" lang="en-US" altLang="zh-TW"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a:t>
              </a:r>
              <a:r>
                <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 * A = 784.8 W/K</a:t>
              </a:r>
              <a:endParaRPr kumimoji="0" lang="en-US" altLang="zh-TW" sz="7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sym typeface="Symbol" panose="05050102010706020507" pitchFamily="18" charset="2"/>
                </a:rPr>
                <a:t>	</a:t>
              </a:r>
              <a:endParaRPr kumimoji="0"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endParaRPr>
            </a:p>
          </p:txBody>
        </p:sp>
        <p:graphicFrame>
          <p:nvGraphicFramePr>
            <p:cNvPr id="13" name="物件 12">
              <a:extLst>
                <a:ext uri="{FF2B5EF4-FFF2-40B4-BE49-F238E27FC236}">
                  <a16:creationId xmlns:a16="http://schemas.microsoft.com/office/drawing/2014/main" id="{678FAE09-B99E-41B6-A1E5-9A98E274F2AC}"/>
                </a:ext>
              </a:extLst>
            </p:cNvPr>
            <p:cNvGraphicFramePr>
              <a:graphicFrameLocks noChangeAspect="1"/>
            </p:cNvGraphicFramePr>
            <p:nvPr>
              <p:extLst>
                <p:ext uri="{D42A27DB-BD31-4B8C-83A1-F6EECF244321}">
                  <p14:modId xmlns:p14="http://schemas.microsoft.com/office/powerpoint/2010/main" val="2032478665"/>
                </p:ext>
              </p:extLst>
            </p:nvPr>
          </p:nvGraphicFramePr>
          <p:xfrm>
            <a:off x="807928" y="4365818"/>
            <a:ext cx="4002378" cy="419100"/>
          </p:xfrm>
          <a:graphic>
            <a:graphicData uri="http://schemas.openxmlformats.org/presentationml/2006/ole">
              <mc:AlternateContent xmlns:mc="http://schemas.openxmlformats.org/markup-compatibility/2006">
                <mc:Choice xmlns:v="urn:schemas-microsoft-com:vml" Requires="v">
                  <p:oleObj spid="_x0000_s4284" r:id="rId4" imgW="2590800" imgH="419100" progId="Equation.3">
                    <p:embed/>
                  </p:oleObj>
                </mc:Choice>
                <mc:Fallback>
                  <p:oleObj r:id="rId4" imgW="2590800" imgH="4191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928" y="4365818"/>
                          <a:ext cx="4002378" cy="419100"/>
                        </a:xfrm>
                        <a:prstGeom prst="rect">
                          <a:avLst/>
                        </a:prstGeom>
                        <a:noFill/>
                        <a:extLst/>
                      </p:spPr>
                    </p:pic>
                  </p:oleObj>
                </mc:Fallback>
              </mc:AlternateContent>
            </a:graphicData>
          </a:graphic>
        </p:graphicFrame>
      </p:grpSp>
      <p:sp>
        <p:nvSpPr>
          <p:cNvPr id="15" name="矩形 14">
            <a:extLst>
              <a:ext uri="{FF2B5EF4-FFF2-40B4-BE49-F238E27FC236}">
                <a16:creationId xmlns:a16="http://schemas.microsoft.com/office/drawing/2014/main" id="{DDAAB5CE-EFA2-4216-ABD6-ABD53A5800DB}"/>
              </a:ext>
            </a:extLst>
          </p:cNvPr>
          <p:cNvSpPr/>
          <p:nvPr/>
        </p:nvSpPr>
        <p:spPr>
          <a:xfrm>
            <a:off x="588810" y="5078181"/>
            <a:ext cx="9472208" cy="400110"/>
          </a:xfrm>
          <a:prstGeom prst="rect">
            <a:avLst/>
          </a:prstGeom>
        </p:spPr>
        <p:txBody>
          <a:bodyPr wrap="square">
            <a:spAutoFit/>
          </a:bodyPr>
          <a:lstStyle/>
          <a:p>
            <a:pPr indent="342900" algn="just">
              <a:spcAft>
                <a:spcPts val="0"/>
              </a:spcAft>
            </a:pPr>
            <a:r>
              <a:rPr lang="zh-TW" altLang="zh-TW" kern="100" dirty="0">
                <a:latin typeface="標楷體" panose="03000509000000000000" pitchFamily="65" charset="-120"/>
                <a:ea typeface="標楷體" panose="03000509000000000000" pitchFamily="65" charset="-120"/>
              </a:rPr>
              <a:t>使用蒸發冷卻方法時，</a:t>
            </a:r>
            <a:r>
              <a:rPr lang="en-US" altLang="zh-TW" kern="100" dirty="0">
                <a:latin typeface="標楷體" panose="03000509000000000000" pitchFamily="65" charset="-120"/>
                <a:ea typeface="標楷體" panose="03000509000000000000" pitchFamily="65" charset="-120"/>
              </a:rPr>
              <a:t>eq6-1</a:t>
            </a:r>
            <a:r>
              <a:rPr lang="zh-TW" altLang="zh-TW" kern="100" dirty="0">
                <a:latin typeface="標楷體" panose="03000509000000000000" pitchFamily="65" charset="-120"/>
                <a:ea typeface="標楷體" panose="03000509000000000000" pitchFamily="65" charset="-120"/>
              </a:rPr>
              <a:t>可改寫為</a:t>
            </a:r>
            <a:r>
              <a:rPr lang="en-US" altLang="zh-TW" kern="100" dirty="0">
                <a:latin typeface="標楷體" panose="03000509000000000000" pitchFamily="65" charset="-120"/>
                <a:ea typeface="標楷體" panose="03000509000000000000" pitchFamily="65" charset="-120"/>
              </a:rPr>
              <a:t> eq6-2</a:t>
            </a:r>
            <a:r>
              <a:rPr lang="zh-TW" altLang="zh-TW" kern="100" dirty="0">
                <a:latin typeface="標楷體" panose="03000509000000000000" pitchFamily="65" charset="-120"/>
                <a:ea typeface="標楷體" panose="03000509000000000000" pitchFamily="65" charset="-120"/>
              </a:rPr>
              <a:t>，</a:t>
            </a:r>
            <a:r>
              <a:rPr lang="en-US" altLang="zh-TW" sz="2000" i="1" kern="100" dirty="0">
                <a:solidFill>
                  <a:srgbClr val="FF0000"/>
                </a:solidFill>
                <a:latin typeface="標楷體" panose="03000509000000000000" pitchFamily="65" charset="-120"/>
                <a:ea typeface="標楷體" panose="03000509000000000000" pitchFamily="65" charset="-120"/>
              </a:rPr>
              <a:t>t</a:t>
            </a:r>
            <a:r>
              <a:rPr lang="en-US" altLang="zh-TW" sz="2000" i="1" kern="100" baseline="-25000" dirty="0">
                <a:solidFill>
                  <a:srgbClr val="FF0000"/>
                </a:solidFill>
                <a:latin typeface="標楷體" panose="03000509000000000000" pitchFamily="65" charset="-120"/>
                <a:ea typeface="標楷體" panose="03000509000000000000" pitchFamily="65" charset="-120"/>
              </a:rPr>
              <a:t>oe </a:t>
            </a:r>
            <a:r>
              <a:rPr lang="zh-TW" altLang="zh-TW" kern="100" dirty="0">
                <a:solidFill>
                  <a:srgbClr val="FF0000"/>
                </a:solidFill>
                <a:latin typeface="標楷體" panose="03000509000000000000" pitchFamily="65" charset="-120"/>
                <a:ea typeface="標楷體" panose="03000509000000000000" pitchFamily="65" charset="-120"/>
              </a:rPr>
              <a:t>為通過水牆後的空氣溫度</a:t>
            </a:r>
            <a:r>
              <a:rPr lang="zh-TW" altLang="zh-TW" kern="100" dirty="0">
                <a:latin typeface="標楷體" panose="03000509000000000000" pitchFamily="65" charset="-120"/>
                <a:ea typeface="標楷體" panose="03000509000000000000" pitchFamily="65" charset="-120"/>
              </a:rPr>
              <a:t>。</a:t>
            </a:r>
            <a:endParaRPr lang="zh-TW" altLang="zh-TW" sz="1600" kern="100" dirty="0">
              <a:latin typeface="標楷體" panose="03000509000000000000" pitchFamily="65" charset="-120"/>
              <a:ea typeface="標楷體" panose="03000509000000000000" pitchFamily="65" charset="-120"/>
            </a:endParaRPr>
          </a:p>
        </p:txBody>
      </p:sp>
      <p:sp>
        <p:nvSpPr>
          <p:cNvPr id="17" name="Rectangle 13">
            <a:extLst>
              <a:ext uri="{FF2B5EF4-FFF2-40B4-BE49-F238E27FC236}">
                <a16:creationId xmlns:a16="http://schemas.microsoft.com/office/drawing/2014/main" id="{8B1A179C-47B8-43A1-BEDC-1AD837D379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9" name="群組 18">
            <a:extLst>
              <a:ext uri="{FF2B5EF4-FFF2-40B4-BE49-F238E27FC236}">
                <a16:creationId xmlns:a16="http://schemas.microsoft.com/office/drawing/2014/main" id="{83483A0A-4783-4C2A-889A-58085579DD27}"/>
              </a:ext>
            </a:extLst>
          </p:cNvPr>
          <p:cNvGrpSpPr/>
          <p:nvPr/>
        </p:nvGrpSpPr>
        <p:grpSpPr>
          <a:xfrm>
            <a:off x="946694" y="5751209"/>
            <a:ext cx="5831179" cy="631354"/>
            <a:chOff x="757823" y="5194411"/>
            <a:chExt cx="4895559" cy="631354"/>
          </a:xfrm>
        </p:grpSpPr>
        <p:graphicFrame>
          <p:nvGraphicFramePr>
            <p:cNvPr id="18" name="物件 17">
              <a:extLst>
                <a:ext uri="{FF2B5EF4-FFF2-40B4-BE49-F238E27FC236}">
                  <a16:creationId xmlns:a16="http://schemas.microsoft.com/office/drawing/2014/main" id="{0E56F6B2-7444-4044-9FF1-C211E55FA6C1}"/>
                </a:ext>
              </a:extLst>
            </p:cNvPr>
            <p:cNvGraphicFramePr>
              <a:graphicFrameLocks noChangeAspect="1"/>
            </p:cNvGraphicFramePr>
            <p:nvPr>
              <p:extLst>
                <p:ext uri="{D42A27DB-BD31-4B8C-83A1-F6EECF244321}">
                  <p14:modId xmlns:p14="http://schemas.microsoft.com/office/powerpoint/2010/main" val="733050585"/>
                </p:ext>
              </p:extLst>
            </p:nvPr>
          </p:nvGraphicFramePr>
          <p:xfrm>
            <a:off x="757823" y="5194411"/>
            <a:ext cx="3170250" cy="631354"/>
          </p:xfrm>
          <a:graphic>
            <a:graphicData uri="http://schemas.openxmlformats.org/presentationml/2006/ole">
              <mc:AlternateContent xmlns:mc="http://schemas.openxmlformats.org/markup-compatibility/2006">
                <mc:Choice xmlns:v="urn:schemas-microsoft-com:vml" Requires="v">
                  <p:oleObj spid="_x0000_s4285" r:id="rId6" imgW="1854200" imgH="469900" progId="Equation.3">
                    <p:embed/>
                  </p:oleObj>
                </mc:Choice>
                <mc:Fallback>
                  <p:oleObj r:id="rId6" imgW="1854200" imgH="4699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823" y="5194411"/>
                          <a:ext cx="3170250" cy="631354"/>
                        </a:xfrm>
                        <a:prstGeom prst="rect">
                          <a:avLst/>
                        </a:prstGeom>
                        <a:noFill/>
                        <a:extLst/>
                      </p:spPr>
                    </p:pic>
                  </p:oleObj>
                </mc:Fallback>
              </mc:AlternateContent>
            </a:graphicData>
          </a:graphic>
        </p:graphicFrame>
        <p:sp>
          <p:nvSpPr>
            <p:cNvPr id="21" name="矩形 20">
              <a:extLst>
                <a:ext uri="{FF2B5EF4-FFF2-40B4-BE49-F238E27FC236}">
                  <a16:creationId xmlns:a16="http://schemas.microsoft.com/office/drawing/2014/main" id="{F6287C47-AE19-4333-86A4-7DADC9BD8F36}"/>
                </a:ext>
              </a:extLst>
            </p:cNvPr>
            <p:cNvSpPr/>
            <p:nvPr/>
          </p:nvSpPr>
          <p:spPr>
            <a:xfrm>
              <a:off x="4931710" y="5194411"/>
              <a:ext cx="721672"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…(6-2)</a:t>
              </a:r>
            </a:p>
          </p:txBody>
        </p:sp>
      </p:grpSp>
      <p:sp>
        <p:nvSpPr>
          <p:cNvPr id="3" name="矩形 2">
            <a:extLst>
              <a:ext uri="{FF2B5EF4-FFF2-40B4-BE49-F238E27FC236}">
                <a16:creationId xmlns:a16="http://schemas.microsoft.com/office/drawing/2014/main" id="{E97B1E11-AAA4-43CD-922F-B53383BE32A9}"/>
              </a:ext>
            </a:extLst>
          </p:cNvPr>
          <p:cNvSpPr/>
          <p:nvPr/>
        </p:nvSpPr>
        <p:spPr>
          <a:xfrm>
            <a:off x="3506771" y="6134402"/>
            <a:ext cx="377072" cy="248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121600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016B435B-EABE-40CE-9B9F-B9ACFDB876F1}"/>
              </a:ext>
            </a:extLst>
          </p:cNvPr>
          <p:cNvGrpSpPr/>
          <p:nvPr/>
        </p:nvGrpSpPr>
        <p:grpSpPr>
          <a:xfrm>
            <a:off x="289089" y="105013"/>
            <a:ext cx="11613822" cy="5839436"/>
            <a:chOff x="-111744" y="-158034"/>
            <a:chExt cx="11613822" cy="5839436"/>
          </a:xfrm>
        </p:grpSpPr>
        <p:sp>
          <p:nvSpPr>
            <p:cNvPr id="4" name="Rectangle 2">
              <a:extLst>
                <a:ext uri="{FF2B5EF4-FFF2-40B4-BE49-F238E27FC236}">
                  <a16:creationId xmlns:a16="http://schemas.microsoft.com/office/drawing/2014/main" id="{B6BF8C7D-9AEE-4620-BBC4-080772E1260A}"/>
                </a:ext>
              </a:extLst>
            </p:cNvPr>
            <p:cNvSpPr>
              <a:spLocks noChangeArrowheads="1"/>
            </p:cNvSpPr>
            <p:nvPr/>
          </p:nvSpPr>
          <p:spPr bwMode="auto">
            <a:xfrm>
              <a:off x="-111744" y="-158034"/>
              <a:ext cx="1161382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Ex.6-2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續上例，假設牛舍位於夏季又熱又乾的地區，針對</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97.5%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夏季天候下的設計高溫為</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 </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4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MCWB</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為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 </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97.5%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機率的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設計</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濕球溫度</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4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DWB</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則為</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 </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，水簾效率為</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。請問此牛舍該有的通風風量率才能維持牛舍內高於</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27 </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的範圍全年間不超過幾小時。</a:t>
              </a:r>
              <a:endParaRPr kumimoji="0" lang="zh-TW" altLang="en-US" sz="1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Sol: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WBD = </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Tdb</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a:t>
              </a:r>
              <a:r>
                <a:rPr kumimoji="0" lang="en-US" altLang="zh-TW" sz="2400" b="0" i="0" u="none" strike="noStrike" cap="none" normalizeH="0" baseline="0" dirty="0" err="1">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Twb</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36 - 18 = 18,   △T = 18 * 0.75 = 13.5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pPr lvl="0" eaLnBrk="0" fontAlgn="base" hangingPunct="0">
                <a:spcBef>
                  <a:spcPct val="0"/>
                </a:spcBef>
                <a:spcAft>
                  <a:spcPct val="0"/>
                </a:spcAft>
              </a:pP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i="1"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sz="3200" i="1" baseline="-30000" dirty="0">
                  <a:latin typeface="Times New Roman" panose="02020603050405020304" pitchFamily="18" charset="0"/>
                  <a:ea typeface="標楷體" panose="03000509000000000000" pitchFamily="65" charset="-120"/>
                  <a:cs typeface="Times New Roman" panose="02020603050405020304" pitchFamily="18" charset="0"/>
                </a:rPr>
                <a:t>oe</a:t>
              </a:r>
              <a:r>
                <a:rPr lang="zh-TW" altLang="en-US" sz="2800" i="1"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 – 13.5 = 22.5 </a:t>
              </a:r>
              <a:r>
                <a:rPr kumimoji="0" lang="en-US" altLang="zh-TW" sz="32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32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9" name="群組 8">
              <a:extLst>
                <a:ext uri="{FF2B5EF4-FFF2-40B4-BE49-F238E27FC236}">
                  <a16:creationId xmlns:a16="http://schemas.microsoft.com/office/drawing/2014/main" id="{F1AEDF81-FAA4-40E8-914C-98194B855241}"/>
                </a:ext>
              </a:extLst>
            </p:cNvPr>
            <p:cNvGrpSpPr/>
            <p:nvPr/>
          </p:nvGrpSpPr>
          <p:grpSpPr>
            <a:xfrm>
              <a:off x="758794" y="3165953"/>
              <a:ext cx="7842971" cy="2515449"/>
              <a:chOff x="658585" y="3635679"/>
              <a:chExt cx="7842971" cy="2515449"/>
            </a:xfrm>
          </p:grpSpPr>
          <p:graphicFrame>
            <p:nvGraphicFramePr>
              <p:cNvPr id="5" name="物件 4">
                <a:extLst>
                  <a:ext uri="{FF2B5EF4-FFF2-40B4-BE49-F238E27FC236}">
                    <a16:creationId xmlns:a16="http://schemas.microsoft.com/office/drawing/2014/main" id="{F1043D82-E323-488A-A4C4-B94EE78AF474}"/>
                  </a:ext>
                </a:extLst>
              </p:cNvPr>
              <p:cNvGraphicFramePr>
                <a:graphicFrameLocks noChangeAspect="1"/>
              </p:cNvGraphicFramePr>
              <p:nvPr>
                <p:extLst>
                  <p:ext uri="{D42A27DB-BD31-4B8C-83A1-F6EECF244321}">
                    <p14:modId xmlns:p14="http://schemas.microsoft.com/office/powerpoint/2010/main" val="2625515903"/>
                  </p:ext>
                </p:extLst>
              </p:nvPr>
            </p:nvGraphicFramePr>
            <p:xfrm>
              <a:off x="743104" y="3635679"/>
              <a:ext cx="6271630" cy="1033527"/>
            </p:xfrm>
            <a:graphic>
              <a:graphicData uri="http://schemas.openxmlformats.org/presentationml/2006/ole">
                <mc:AlternateContent xmlns:mc="http://schemas.openxmlformats.org/markup-compatibility/2006">
                  <mc:Choice xmlns:v="urn:schemas-microsoft-com:vml" Requires="v">
                    <p:oleObj spid="_x0000_s5214" r:id="rId3" imgW="2540000" imgH="419100" progId="Equation.3">
                      <p:embed/>
                    </p:oleObj>
                  </mc:Choice>
                  <mc:Fallback>
                    <p:oleObj r:id="rId3" imgW="25400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04" y="3635679"/>
                            <a:ext cx="6271630" cy="1033527"/>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D7F51EF7-BB67-4686-AF97-018339B2F29B}"/>
                  </a:ext>
                </a:extLst>
              </p:cNvPr>
              <p:cNvSpPr>
                <a:spLocks noChangeArrowheads="1"/>
              </p:cNvSpPr>
              <p:nvPr/>
            </p:nvSpPr>
            <p:spPr bwMode="auto">
              <a:xfrm>
                <a:off x="658585" y="5041308"/>
                <a:ext cx="6730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r"/>
                  </a:tabLst>
                  <a:defRPr>
                    <a:solidFill>
                      <a:schemeClr val="tx1"/>
                    </a:solidFill>
                    <a:latin typeface="Arial" panose="020B0604020202020204" pitchFamily="34" charset="0"/>
                  </a:defRPr>
                </a:lvl1pPr>
                <a:lvl2pPr eaLnBrk="0" fontAlgn="base" hangingPunct="0">
                  <a:spcBef>
                    <a:spcPct val="0"/>
                  </a:spcBef>
                  <a:spcAft>
                    <a:spcPct val="0"/>
                  </a:spcAft>
                  <a:tabLst>
                    <a:tab pos="5029200" algn="r"/>
                  </a:tabLst>
                  <a:defRPr>
                    <a:solidFill>
                      <a:schemeClr val="tx1"/>
                    </a:solidFill>
                    <a:latin typeface="Arial" panose="020B0604020202020204" pitchFamily="34" charset="0"/>
                  </a:defRPr>
                </a:lvl2pPr>
                <a:lvl3pPr eaLnBrk="0" fontAlgn="base" hangingPunct="0">
                  <a:spcBef>
                    <a:spcPct val="0"/>
                  </a:spcBef>
                  <a:spcAft>
                    <a:spcPct val="0"/>
                  </a:spcAft>
                  <a:tabLst>
                    <a:tab pos="5029200" algn="r"/>
                  </a:tabLst>
                  <a:defRPr>
                    <a:solidFill>
                      <a:schemeClr val="tx1"/>
                    </a:solidFill>
                    <a:latin typeface="Arial" panose="020B0604020202020204" pitchFamily="34" charset="0"/>
                  </a:defRPr>
                </a:lvl3pPr>
                <a:lvl4pPr eaLnBrk="0" fontAlgn="base" hangingPunct="0">
                  <a:spcBef>
                    <a:spcPct val="0"/>
                  </a:spcBef>
                  <a:spcAft>
                    <a:spcPct val="0"/>
                  </a:spcAft>
                  <a:tabLst>
                    <a:tab pos="5029200" algn="r"/>
                  </a:tabLst>
                  <a:defRPr>
                    <a:solidFill>
                      <a:schemeClr val="tx1"/>
                    </a:solidFill>
                    <a:latin typeface="Arial" panose="020B0604020202020204" pitchFamily="34" charset="0"/>
                  </a:defRPr>
                </a:lvl4pPr>
                <a:lvl5pPr eaLnBrk="0" fontAlgn="base" hangingPunct="0">
                  <a:spcBef>
                    <a:spcPct val="0"/>
                  </a:spcBef>
                  <a:spcAft>
                    <a:spcPct val="0"/>
                  </a:spcAft>
                  <a:tabLst>
                    <a:tab pos="5029200" algn="r"/>
                  </a:tabLst>
                  <a:defRPr>
                    <a:solidFill>
                      <a:schemeClr val="tx1"/>
                    </a:solidFill>
                    <a:latin typeface="Arial" panose="020B0604020202020204" pitchFamily="34" charset="0"/>
                  </a:defRPr>
                </a:lvl5pPr>
                <a:lvl6pPr eaLnBrk="0" fontAlgn="base" hangingPunct="0">
                  <a:spcBef>
                    <a:spcPct val="0"/>
                  </a:spcBef>
                  <a:spcAft>
                    <a:spcPct val="0"/>
                  </a:spcAft>
                  <a:tabLst>
                    <a:tab pos="5029200" algn="r"/>
                  </a:tabLst>
                  <a:defRPr>
                    <a:solidFill>
                      <a:schemeClr val="tx1"/>
                    </a:solidFill>
                    <a:latin typeface="Arial" panose="020B0604020202020204" pitchFamily="34" charset="0"/>
                  </a:defRPr>
                </a:lvl6pPr>
                <a:lvl7pPr eaLnBrk="0" fontAlgn="base" hangingPunct="0">
                  <a:spcBef>
                    <a:spcPct val="0"/>
                  </a:spcBef>
                  <a:spcAft>
                    <a:spcPct val="0"/>
                  </a:spcAft>
                  <a:tabLst>
                    <a:tab pos="5029200" algn="r"/>
                  </a:tabLst>
                  <a:defRPr>
                    <a:solidFill>
                      <a:schemeClr val="tx1"/>
                    </a:solidFill>
                    <a:latin typeface="Arial" panose="020B0604020202020204" pitchFamily="34" charset="0"/>
                  </a:defRPr>
                </a:lvl7pPr>
                <a:lvl8pPr eaLnBrk="0" fontAlgn="base" hangingPunct="0">
                  <a:spcBef>
                    <a:spcPct val="0"/>
                  </a:spcBef>
                  <a:spcAft>
                    <a:spcPct val="0"/>
                  </a:spcAft>
                  <a:tabLst>
                    <a:tab pos="5029200" algn="r"/>
                  </a:tabLst>
                  <a:defRPr>
                    <a:solidFill>
                      <a:schemeClr val="tx1"/>
                    </a:solidFill>
                    <a:latin typeface="Arial" panose="020B0604020202020204" pitchFamily="34" charset="0"/>
                  </a:defRPr>
                </a:lvl8pPr>
                <a:lvl9pPr eaLnBrk="0" fontAlgn="base" hangingPunct="0">
                  <a:spcBef>
                    <a:spcPct val="0"/>
                  </a:spcBef>
                  <a:spcAft>
                    <a:spcPct val="0"/>
                  </a:spcAft>
                  <a:tabLst>
                    <a:tab pos="50292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r"/>
                  </a:tabLst>
                </a:pP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m</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100*0.5 * 500 * (570/500)</a:t>
                </a:r>
                <a:r>
                  <a:rPr kumimoji="0" lang="en-US" altLang="zh-TW" sz="2400" b="0" i="0" u="none" strike="noStrike" cap="none" normalizeH="0" baseline="3000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0.734</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=0.0275 kg/s</a:t>
                </a:r>
                <a:endParaRPr kumimoji="0" lang="en-US" altLang="zh-TW"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id="{48F9D154-3DA4-48B1-BC26-4269D20BF315}"/>
                  </a:ext>
                </a:extLst>
              </p:cNvPr>
              <p:cNvSpPr>
                <a:spLocks noChangeArrowheads="1"/>
              </p:cNvSpPr>
              <p:nvPr/>
            </p:nvSpPr>
            <p:spPr bwMode="auto">
              <a:xfrm>
                <a:off x="658585" y="5689463"/>
                <a:ext cx="7842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r"/>
                  </a:tabLst>
                  <a:defRPr>
                    <a:solidFill>
                      <a:schemeClr val="tx1"/>
                    </a:solidFill>
                    <a:latin typeface="Arial" panose="020B0604020202020204" pitchFamily="34" charset="0"/>
                  </a:defRPr>
                </a:lvl1pPr>
                <a:lvl2pPr eaLnBrk="0" fontAlgn="base" hangingPunct="0">
                  <a:spcBef>
                    <a:spcPct val="0"/>
                  </a:spcBef>
                  <a:spcAft>
                    <a:spcPct val="0"/>
                  </a:spcAft>
                  <a:tabLst>
                    <a:tab pos="5029200" algn="r"/>
                  </a:tabLst>
                  <a:defRPr>
                    <a:solidFill>
                      <a:schemeClr val="tx1"/>
                    </a:solidFill>
                    <a:latin typeface="Arial" panose="020B0604020202020204" pitchFamily="34" charset="0"/>
                  </a:defRPr>
                </a:lvl2pPr>
                <a:lvl3pPr eaLnBrk="0" fontAlgn="base" hangingPunct="0">
                  <a:spcBef>
                    <a:spcPct val="0"/>
                  </a:spcBef>
                  <a:spcAft>
                    <a:spcPct val="0"/>
                  </a:spcAft>
                  <a:tabLst>
                    <a:tab pos="5029200" algn="r"/>
                  </a:tabLst>
                  <a:defRPr>
                    <a:solidFill>
                      <a:schemeClr val="tx1"/>
                    </a:solidFill>
                    <a:latin typeface="Arial" panose="020B0604020202020204" pitchFamily="34" charset="0"/>
                  </a:defRPr>
                </a:lvl3pPr>
                <a:lvl4pPr eaLnBrk="0" fontAlgn="base" hangingPunct="0">
                  <a:spcBef>
                    <a:spcPct val="0"/>
                  </a:spcBef>
                  <a:spcAft>
                    <a:spcPct val="0"/>
                  </a:spcAft>
                  <a:tabLst>
                    <a:tab pos="5029200" algn="r"/>
                  </a:tabLst>
                  <a:defRPr>
                    <a:solidFill>
                      <a:schemeClr val="tx1"/>
                    </a:solidFill>
                    <a:latin typeface="Arial" panose="020B0604020202020204" pitchFamily="34" charset="0"/>
                  </a:defRPr>
                </a:lvl4pPr>
                <a:lvl5pPr eaLnBrk="0" fontAlgn="base" hangingPunct="0">
                  <a:spcBef>
                    <a:spcPct val="0"/>
                  </a:spcBef>
                  <a:spcAft>
                    <a:spcPct val="0"/>
                  </a:spcAft>
                  <a:tabLst>
                    <a:tab pos="5029200" algn="r"/>
                  </a:tabLst>
                  <a:defRPr>
                    <a:solidFill>
                      <a:schemeClr val="tx1"/>
                    </a:solidFill>
                    <a:latin typeface="Arial" panose="020B0604020202020204" pitchFamily="34" charset="0"/>
                  </a:defRPr>
                </a:lvl5pPr>
                <a:lvl6pPr eaLnBrk="0" fontAlgn="base" hangingPunct="0">
                  <a:spcBef>
                    <a:spcPct val="0"/>
                  </a:spcBef>
                  <a:spcAft>
                    <a:spcPct val="0"/>
                  </a:spcAft>
                  <a:tabLst>
                    <a:tab pos="5029200" algn="r"/>
                  </a:tabLst>
                  <a:defRPr>
                    <a:solidFill>
                      <a:schemeClr val="tx1"/>
                    </a:solidFill>
                    <a:latin typeface="Arial" panose="020B0604020202020204" pitchFamily="34" charset="0"/>
                  </a:defRPr>
                </a:lvl6pPr>
                <a:lvl7pPr eaLnBrk="0" fontAlgn="base" hangingPunct="0">
                  <a:spcBef>
                    <a:spcPct val="0"/>
                  </a:spcBef>
                  <a:spcAft>
                    <a:spcPct val="0"/>
                  </a:spcAft>
                  <a:tabLst>
                    <a:tab pos="5029200" algn="r"/>
                  </a:tabLst>
                  <a:defRPr>
                    <a:solidFill>
                      <a:schemeClr val="tx1"/>
                    </a:solidFill>
                    <a:latin typeface="Arial" panose="020B0604020202020204" pitchFamily="34" charset="0"/>
                  </a:defRPr>
                </a:lvl7pPr>
                <a:lvl8pPr eaLnBrk="0" fontAlgn="base" hangingPunct="0">
                  <a:spcBef>
                    <a:spcPct val="0"/>
                  </a:spcBef>
                  <a:spcAft>
                    <a:spcPct val="0"/>
                  </a:spcAft>
                  <a:tabLst>
                    <a:tab pos="5029200" algn="r"/>
                  </a:tabLst>
                  <a:defRPr>
                    <a:solidFill>
                      <a:schemeClr val="tx1"/>
                    </a:solidFill>
                    <a:latin typeface="Arial" panose="020B0604020202020204" pitchFamily="34" charset="0"/>
                  </a:defRPr>
                </a:lvl8pPr>
                <a:lvl9pPr eaLnBrk="0" fontAlgn="base" hangingPunct="0">
                  <a:spcBef>
                    <a:spcPct val="0"/>
                  </a:spcBef>
                  <a:spcAft>
                    <a:spcPct val="0"/>
                  </a:spcAft>
                  <a:tabLst>
                    <a:tab pos="50292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r"/>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 </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m</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p</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m</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air</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Symbol" panose="05050102010706020507" pitchFamily="18" charset="2"/>
                  </a:rPr>
                  <a:t> = 0.0275/(9.1*1.03)=0.002936 kg/kg</a:t>
                </a:r>
              </a:p>
            </p:txBody>
          </p:sp>
        </p:grpSp>
      </p:grpSp>
      <p:sp>
        <p:nvSpPr>
          <p:cNvPr id="2" name="文字方塊 1">
            <a:extLst>
              <a:ext uri="{FF2B5EF4-FFF2-40B4-BE49-F238E27FC236}">
                <a16:creationId xmlns:a16="http://schemas.microsoft.com/office/drawing/2014/main" id="{68387DEB-66C3-4CF7-8BAF-3C3EEA92931D}"/>
              </a:ext>
            </a:extLst>
          </p:cNvPr>
          <p:cNvSpPr txBox="1"/>
          <p:nvPr/>
        </p:nvSpPr>
        <p:spPr>
          <a:xfrm>
            <a:off x="7635711" y="4834629"/>
            <a:ext cx="2149312"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產生的水分</a:t>
            </a:r>
          </a:p>
        </p:txBody>
      </p:sp>
      <p:sp>
        <p:nvSpPr>
          <p:cNvPr id="17" name="文字方塊 16">
            <a:extLst>
              <a:ext uri="{FF2B5EF4-FFF2-40B4-BE49-F238E27FC236}">
                <a16:creationId xmlns:a16="http://schemas.microsoft.com/office/drawing/2014/main" id="{729B52B7-584D-4D99-A04A-1B58CC077B8F}"/>
              </a:ext>
            </a:extLst>
          </p:cNvPr>
          <p:cNvSpPr txBox="1"/>
          <p:nvPr/>
        </p:nvSpPr>
        <p:spPr>
          <a:xfrm>
            <a:off x="6096000" y="5967544"/>
            <a:ext cx="480767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通過牛舍的空氣所增加的絕對溼度</a:t>
            </a:r>
          </a:p>
        </p:txBody>
      </p:sp>
    </p:spTree>
    <p:extLst>
      <p:ext uri="{BB962C8B-B14F-4D97-AF65-F5344CB8AC3E}">
        <p14:creationId xmlns:p14="http://schemas.microsoft.com/office/powerpoint/2010/main" val="12035262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7871CB-037B-433C-B5E1-076257D581BF}"/>
              </a:ext>
            </a:extLst>
          </p:cNvPr>
          <p:cNvSpPr>
            <a:spLocks noGrp="1"/>
          </p:cNvSpPr>
          <p:nvPr>
            <p:ph type="title"/>
          </p:nvPr>
        </p:nvSpPr>
        <p:spPr>
          <a:xfrm>
            <a:off x="762786" y="69187"/>
            <a:ext cx="10515600" cy="1325563"/>
          </a:xfrm>
        </p:spPr>
        <p:txBody>
          <a:bodyPr>
            <a:normAutofit/>
          </a:bodyPr>
          <a:lstStyle/>
          <a:p>
            <a:r>
              <a:rPr lang="zh-TW" altLang="zh-TW" sz="3600" dirty="0">
                <a:latin typeface="標楷體" panose="03000509000000000000" pitchFamily="65" charset="-120"/>
                <a:ea typeface="標楷體" panose="03000509000000000000" pitchFamily="65" charset="-120"/>
              </a:rPr>
              <a:t>最小風量率</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07B1AA82-2395-4EF9-8858-C2C4EF8DBFC7}"/>
              </a:ext>
            </a:extLst>
          </p:cNvPr>
          <p:cNvSpPr>
            <a:spLocks noGrp="1"/>
          </p:cNvSpPr>
          <p:nvPr>
            <p:ph idx="1"/>
          </p:nvPr>
        </p:nvSpPr>
        <p:spPr>
          <a:xfrm>
            <a:off x="607609" y="1289906"/>
            <a:ext cx="11119532" cy="4351338"/>
          </a:xfrm>
        </p:spPr>
        <p:txBody>
          <a:bodyPr/>
          <a:lstStyle/>
          <a:p>
            <a:pPr marL="0" indent="0">
              <a:buNone/>
            </a:pPr>
            <a:r>
              <a:rPr lang="zh-TW" altLang="zh-TW" dirty="0">
                <a:latin typeface="標楷體" panose="03000509000000000000" pitchFamily="65" charset="-120"/>
                <a:ea typeface="標楷體" panose="03000509000000000000" pitchFamily="65" charset="-120"/>
              </a:rPr>
              <a:t>在</a:t>
            </a:r>
            <a:r>
              <a:rPr lang="zh-TW" altLang="zh-TW" dirty="0">
                <a:solidFill>
                  <a:srgbClr val="FF0000"/>
                </a:solidFill>
                <a:latin typeface="標楷體" panose="03000509000000000000" pitchFamily="65" charset="-120"/>
                <a:ea typeface="標楷體" panose="03000509000000000000" pitchFamily="65" charset="-120"/>
              </a:rPr>
              <a:t>冬季</a:t>
            </a:r>
            <a:r>
              <a:rPr lang="zh-TW" altLang="zh-TW" dirty="0">
                <a:latin typeface="標楷體" panose="03000509000000000000" pitchFamily="65" charset="-120"/>
                <a:ea typeface="標楷體" panose="03000509000000000000" pitchFamily="65" charset="-120"/>
              </a:rPr>
              <a:t>時通風系統的設計一般考慮</a:t>
            </a:r>
            <a:r>
              <a:rPr lang="zh-TW" altLang="zh-TW" dirty="0">
                <a:solidFill>
                  <a:srgbClr val="FF0000"/>
                </a:solidFill>
                <a:latin typeface="標楷體" panose="03000509000000000000" pitchFamily="65" charset="-120"/>
                <a:ea typeface="標楷體" panose="03000509000000000000" pitchFamily="65" charset="-120"/>
              </a:rPr>
              <a:t>最小風量率</a:t>
            </a:r>
            <a:r>
              <a:rPr lang="zh-TW" altLang="zh-TW" dirty="0">
                <a:latin typeface="標楷體" panose="03000509000000000000" pitchFamily="65" charset="-120"/>
                <a:ea typeface="標楷體" panose="03000509000000000000" pitchFamily="65" charset="-120"/>
              </a:rPr>
              <a:t>，其包括溫度、濕度與二氧化碳含量的考量，其計算包括能量與質量守恆。溫度控制下的最小風量率的計算仍然使用</a:t>
            </a:r>
            <a:r>
              <a:rPr lang="en-US" altLang="zh-TW" dirty="0">
                <a:latin typeface="標楷體" panose="03000509000000000000" pitchFamily="65" charset="-120"/>
                <a:ea typeface="標楷體" panose="03000509000000000000" pitchFamily="65" charset="-120"/>
              </a:rPr>
              <a:t>Eq6-2</a:t>
            </a:r>
            <a:r>
              <a:rPr lang="zh-TW" altLang="zh-TW" dirty="0">
                <a:latin typeface="標楷體" panose="03000509000000000000" pitchFamily="65" charset="-120"/>
                <a:ea typeface="標楷體" panose="03000509000000000000" pitchFamily="65" charset="-120"/>
              </a:rPr>
              <a:t>，並忽略</a:t>
            </a:r>
            <a:r>
              <a:rPr lang="en-US" altLang="zh-TW" dirty="0" err="1">
                <a:latin typeface="標楷體" panose="03000509000000000000" pitchFamily="65" charset="-120"/>
                <a:ea typeface="標楷體" panose="03000509000000000000" pitchFamily="65" charset="-120"/>
              </a:rPr>
              <a:t>q</a:t>
            </a:r>
            <a:r>
              <a:rPr lang="en-US" altLang="zh-TW" baseline="-25000" dirty="0" err="1">
                <a:latin typeface="標楷體" panose="03000509000000000000" pitchFamily="65" charset="-120"/>
                <a:ea typeface="標楷體" panose="03000509000000000000" pitchFamily="65" charset="-120"/>
              </a:rPr>
              <a:t>so</a:t>
            </a:r>
            <a:r>
              <a:rPr lang="zh-TW" altLang="zh-TW" dirty="0">
                <a:latin typeface="標楷體" panose="03000509000000000000" pitchFamily="65" charset="-120"/>
                <a:ea typeface="標楷體" panose="03000509000000000000" pitchFamily="65" charset="-120"/>
              </a:rPr>
              <a:t>與</a:t>
            </a:r>
            <a:r>
              <a:rPr lang="en-US" altLang="zh-TW" dirty="0" err="1">
                <a:latin typeface="標楷體" panose="03000509000000000000" pitchFamily="65" charset="-120"/>
                <a:ea typeface="標楷體" panose="03000509000000000000" pitchFamily="65" charset="-120"/>
              </a:rPr>
              <a:t>q</a:t>
            </a:r>
            <a:r>
              <a:rPr lang="en-US" altLang="zh-TW" baseline="-25000" dirty="0" err="1">
                <a:latin typeface="標楷體" panose="03000509000000000000" pitchFamily="65" charset="-120"/>
                <a:ea typeface="標楷體" panose="03000509000000000000" pitchFamily="65" charset="-120"/>
              </a:rPr>
              <a:t>m</a:t>
            </a:r>
            <a:r>
              <a:rPr lang="zh-TW" altLang="zh-TW" dirty="0">
                <a:latin typeface="標楷體" panose="03000509000000000000" pitchFamily="65" charset="-120"/>
                <a:ea typeface="標楷體" panose="03000509000000000000" pitchFamily="65" charset="-120"/>
              </a:rPr>
              <a:t>。如下式所示：</a:t>
            </a:r>
          </a:p>
          <a:p>
            <a:pPr marL="0" indent="0">
              <a:buNone/>
            </a:pPr>
            <a:r>
              <a:rPr lang="en-US" altLang="zh-TW" dirty="0"/>
              <a:t> </a:t>
            </a: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zh-TW" dirty="0">
                <a:latin typeface="標楷體" panose="03000509000000000000" pitchFamily="65" charset="-120"/>
                <a:ea typeface="標楷體" panose="03000509000000000000" pitchFamily="65" charset="-120"/>
              </a:rPr>
              <a:t>濕度控制下的最小風量率的計算如下式所示：</a:t>
            </a:r>
          </a:p>
          <a:p>
            <a:pPr marL="0" indent="0">
              <a:buNone/>
            </a:pPr>
            <a:endParaRPr lang="zh-TW" altLang="en-US" dirty="0"/>
          </a:p>
        </p:txBody>
      </p:sp>
      <p:sp>
        <p:nvSpPr>
          <p:cNvPr id="4" name="Rectangle 2">
            <a:extLst>
              <a:ext uri="{FF2B5EF4-FFF2-40B4-BE49-F238E27FC236}">
                <a16:creationId xmlns:a16="http://schemas.microsoft.com/office/drawing/2014/main" id="{B80AEE1D-D085-4032-BF4C-5898B89862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3">
            <a:extLst>
              <a:ext uri="{FF2B5EF4-FFF2-40B4-BE49-F238E27FC236}">
                <a16:creationId xmlns:a16="http://schemas.microsoft.com/office/drawing/2014/main" id="{0F4C638E-689C-4322-BFE3-7DB496F6A3D0}"/>
              </a:ext>
            </a:extLst>
          </p:cNvPr>
          <p:cNvSpPr>
            <a:spLocks noChangeArrowheads="1"/>
          </p:cNvSpPr>
          <p:nvPr/>
        </p:nvSpPr>
        <p:spPr bwMode="auto">
          <a:xfrm>
            <a:off x="0" y="466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5">
            <a:extLst>
              <a:ext uri="{FF2B5EF4-FFF2-40B4-BE49-F238E27FC236}">
                <a16:creationId xmlns:a16="http://schemas.microsoft.com/office/drawing/2014/main" id="{5F036383-FBB4-49AB-9046-854A3545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Rectangle 6">
            <a:extLst>
              <a:ext uri="{FF2B5EF4-FFF2-40B4-BE49-F238E27FC236}">
                <a16:creationId xmlns:a16="http://schemas.microsoft.com/office/drawing/2014/main" id="{5A836C2F-206B-4639-B9FA-43663225DB0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3" name="群組 12">
            <a:extLst>
              <a:ext uri="{FF2B5EF4-FFF2-40B4-BE49-F238E27FC236}">
                <a16:creationId xmlns:a16="http://schemas.microsoft.com/office/drawing/2014/main" id="{528D9C26-B374-453B-96F3-C2AB24E962C4}"/>
              </a:ext>
            </a:extLst>
          </p:cNvPr>
          <p:cNvGrpSpPr/>
          <p:nvPr/>
        </p:nvGrpSpPr>
        <p:grpSpPr>
          <a:xfrm>
            <a:off x="2293798" y="2539482"/>
            <a:ext cx="5962324" cy="1074784"/>
            <a:chOff x="2111953" y="2817837"/>
            <a:chExt cx="5388859" cy="732772"/>
          </a:xfrm>
        </p:grpSpPr>
        <p:graphicFrame>
          <p:nvGraphicFramePr>
            <p:cNvPr id="5" name="物件 4">
              <a:extLst>
                <a:ext uri="{FF2B5EF4-FFF2-40B4-BE49-F238E27FC236}">
                  <a16:creationId xmlns:a16="http://schemas.microsoft.com/office/drawing/2014/main" id="{A94E993B-965A-4B2A-A39A-092F9E71EB6E}"/>
                </a:ext>
              </a:extLst>
            </p:cNvPr>
            <p:cNvGraphicFramePr>
              <a:graphicFrameLocks noChangeAspect="1"/>
            </p:cNvGraphicFramePr>
            <p:nvPr>
              <p:extLst>
                <p:ext uri="{D42A27DB-BD31-4B8C-83A1-F6EECF244321}">
                  <p14:modId xmlns:p14="http://schemas.microsoft.com/office/powerpoint/2010/main" val="745818012"/>
                </p:ext>
              </p:extLst>
            </p:nvPr>
          </p:nvGraphicFramePr>
          <p:xfrm>
            <a:off x="2111953" y="2817837"/>
            <a:ext cx="4092794" cy="732772"/>
          </p:xfrm>
          <a:graphic>
            <a:graphicData uri="http://schemas.openxmlformats.org/presentationml/2006/ole">
              <mc:AlternateContent xmlns:mc="http://schemas.openxmlformats.org/markup-compatibility/2006">
                <mc:Choice xmlns:v="urn:schemas-microsoft-com:vml" Requires="v">
                  <p:oleObj spid="_x0000_s6327" r:id="rId3" imgW="2019300" imgH="469900" progId="Equation.3">
                    <p:embed/>
                  </p:oleObj>
                </mc:Choice>
                <mc:Fallback>
                  <p:oleObj r:id="rId3" imgW="20193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953" y="2817837"/>
                          <a:ext cx="4092794" cy="732772"/>
                        </a:xfrm>
                        <a:prstGeom prst="rect">
                          <a:avLst/>
                        </a:prstGeom>
                        <a:noFill/>
                      </p:spPr>
                    </p:pic>
                  </p:oleObj>
                </mc:Fallback>
              </mc:AlternateContent>
            </a:graphicData>
          </a:graphic>
        </p:graphicFrame>
        <p:sp>
          <p:nvSpPr>
            <p:cNvPr id="10" name="矩形 9">
              <a:extLst>
                <a:ext uri="{FF2B5EF4-FFF2-40B4-BE49-F238E27FC236}">
                  <a16:creationId xmlns:a16="http://schemas.microsoft.com/office/drawing/2014/main" id="{95C0B91F-4B01-4EC2-87CA-1859BF14445B}"/>
                </a:ext>
              </a:extLst>
            </p:cNvPr>
            <p:cNvSpPr/>
            <p:nvPr/>
          </p:nvSpPr>
          <p:spPr>
            <a:xfrm>
              <a:off x="6548307" y="3000705"/>
              <a:ext cx="952505" cy="4001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…(6-3)</a:t>
              </a:r>
            </a:p>
          </p:txBody>
        </p:sp>
      </p:grpSp>
      <p:grpSp>
        <p:nvGrpSpPr>
          <p:cNvPr id="12" name="群組 11">
            <a:extLst>
              <a:ext uri="{FF2B5EF4-FFF2-40B4-BE49-F238E27FC236}">
                <a16:creationId xmlns:a16="http://schemas.microsoft.com/office/drawing/2014/main" id="{4E6A846C-F518-4DA7-BDE8-9CD241840799}"/>
              </a:ext>
            </a:extLst>
          </p:cNvPr>
          <p:cNvGrpSpPr/>
          <p:nvPr/>
        </p:nvGrpSpPr>
        <p:grpSpPr>
          <a:xfrm>
            <a:off x="2293798" y="4279488"/>
            <a:ext cx="5787326" cy="1190642"/>
            <a:chOff x="2199625" y="3472550"/>
            <a:chExt cx="5787326" cy="1190642"/>
          </a:xfrm>
        </p:grpSpPr>
        <p:graphicFrame>
          <p:nvGraphicFramePr>
            <p:cNvPr id="8" name="物件 7">
              <a:extLst>
                <a:ext uri="{FF2B5EF4-FFF2-40B4-BE49-F238E27FC236}">
                  <a16:creationId xmlns:a16="http://schemas.microsoft.com/office/drawing/2014/main" id="{3C98437B-7DF2-47E3-88A6-C4EEE6FAB8C3}"/>
                </a:ext>
              </a:extLst>
            </p:cNvPr>
            <p:cNvGraphicFramePr>
              <a:graphicFrameLocks noChangeAspect="1"/>
            </p:cNvGraphicFramePr>
            <p:nvPr>
              <p:extLst>
                <p:ext uri="{D42A27DB-BD31-4B8C-83A1-F6EECF244321}">
                  <p14:modId xmlns:p14="http://schemas.microsoft.com/office/powerpoint/2010/main" val="2454994896"/>
                </p:ext>
              </p:extLst>
            </p:nvPr>
          </p:nvGraphicFramePr>
          <p:xfrm>
            <a:off x="2199625" y="3472550"/>
            <a:ext cx="3109678" cy="1190642"/>
          </p:xfrm>
          <a:graphic>
            <a:graphicData uri="http://schemas.openxmlformats.org/presentationml/2006/ole">
              <mc:AlternateContent xmlns:mc="http://schemas.openxmlformats.org/markup-compatibility/2006">
                <mc:Choice xmlns:v="urn:schemas-microsoft-com:vml" Requires="v">
                  <p:oleObj spid="_x0000_s6328" r:id="rId5" imgW="1295400" imgH="457200" progId="Equation.3">
                    <p:embed/>
                  </p:oleObj>
                </mc:Choice>
                <mc:Fallback>
                  <p:oleObj r:id="rId5" imgW="129540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625" y="3472550"/>
                          <a:ext cx="3109678" cy="1190642"/>
                        </a:xfrm>
                        <a:prstGeom prst="rect">
                          <a:avLst/>
                        </a:prstGeom>
                        <a:noFill/>
                      </p:spPr>
                    </p:pic>
                  </p:oleObj>
                </mc:Fallback>
              </mc:AlternateContent>
            </a:graphicData>
          </a:graphic>
        </p:graphicFrame>
        <p:sp>
          <p:nvSpPr>
            <p:cNvPr id="11" name="矩形 10">
              <a:extLst>
                <a:ext uri="{FF2B5EF4-FFF2-40B4-BE49-F238E27FC236}">
                  <a16:creationId xmlns:a16="http://schemas.microsoft.com/office/drawing/2014/main" id="{30EA201D-19F6-4F4E-84F6-ECEEF0036D45}"/>
                </a:ext>
              </a:extLst>
            </p:cNvPr>
            <p:cNvSpPr/>
            <p:nvPr/>
          </p:nvSpPr>
          <p:spPr>
            <a:xfrm>
              <a:off x="7034446" y="4051988"/>
              <a:ext cx="952505" cy="4001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…(6-4)</a:t>
              </a:r>
            </a:p>
          </p:txBody>
        </p:sp>
      </p:grpSp>
      <p:sp>
        <p:nvSpPr>
          <p:cNvPr id="14" name="矩形 13">
            <a:extLst>
              <a:ext uri="{FF2B5EF4-FFF2-40B4-BE49-F238E27FC236}">
                <a16:creationId xmlns:a16="http://schemas.microsoft.com/office/drawing/2014/main" id="{38C30084-7DAD-4847-B331-5743F42A000B}"/>
              </a:ext>
            </a:extLst>
          </p:cNvPr>
          <p:cNvSpPr/>
          <p:nvPr/>
        </p:nvSpPr>
        <p:spPr>
          <a:xfrm>
            <a:off x="680582" y="5812358"/>
            <a:ext cx="10973586" cy="461665"/>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其中，</a:t>
            </a:r>
            <a:r>
              <a:rPr lang="en-US" altLang="zh-TW" sz="2400" dirty="0" err="1">
                <a:latin typeface="標楷體" panose="03000509000000000000" pitchFamily="65" charset="-120"/>
                <a:ea typeface="標楷體" panose="03000509000000000000" pitchFamily="65" charset="-120"/>
              </a:rPr>
              <a:t>mp</a:t>
            </a:r>
            <a:r>
              <a:rPr lang="zh-TW" altLang="en-US" sz="2400" dirty="0">
                <a:latin typeface="標楷體" panose="03000509000000000000" pitchFamily="65" charset="-120"/>
                <a:ea typeface="標楷體" panose="03000509000000000000" pitchFamily="65" charset="-120"/>
              </a:rPr>
              <a:t>為產生的水份，</a:t>
            </a:r>
            <a:r>
              <a:rPr lang="en-US" altLang="zh-TW" sz="2400" dirty="0">
                <a:latin typeface="標楷體" panose="03000509000000000000" pitchFamily="65" charset="-120"/>
                <a:ea typeface="標楷體" panose="03000509000000000000" pitchFamily="65" charset="-120"/>
              </a:rPr>
              <a:t>W</a:t>
            </a:r>
            <a:r>
              <a:rPr lang="zh-TW" altLang="en-US" sz="2400" dirty="0">
                <a:latin typeface="標楷體" panose="03000509000000000000" pitchFamily="65" charset="-120"/>
                <a:ea typeface="標楷體" panose="03000509000000000000" pitchFamily="65" charset="-120"/>
              </a:rPr>
              <a:t>為室內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下標</a:t>
            </a:r>
            <a:r>
              <a:rPr lang="en-US" altLang="zh-TW" sz="2400" dirty="0" err="1">
                <a:latin typeface="標楷體" panose="03000509000000000000" pitchFamily="65" charset="-120"/>
                <a:ea typeface="標楷體" panose="03000509000000000000" pitchFamily="65" charset="-120"/>
              </a:rPr>
              <a:t>i</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與室外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下標</a:t>
            </a:r>
            <a:r>
              <a:rPr lang="en-US" altLang="zh-TW" sz="2400" dirty="0">
                <a:latin typeface="標楷體" panose="03000509000000000000" pitchFamily="65" charset="-120"/>
                <a:ea typeface="標楷體" panose="03000509000000000000" pitchFamily="65" charset="-120"/>
              </a:rPr>
              <a:t>o)</a:t>
            </a:r>
            <a:r>
              <a:rPr lang="zh-TW" altLang="en-US" sz="2400" dirty="0">
                <a:latin typeface="標楷體" panose="03000509000000000000" pitchFamily="65" charset="-120"/>
                <a:ea typeface="標楷體" panose="03000509000000000000" pitchFamily="65" charset="-120"/>
              </a:rPr>
              <a:t>的絕對濕度</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濕度比</a:t>
            </a:r>
            <a:r>
              <a:rPr lang="en-US" altLang="zh-TW" sz="2400" dirty="0">
                <a:latin typeface="標楷體" panose="03000509000000000000" pitchFamily="65" charset="-120"/>
                <a:ea typeface="標楷體" panose="03000509000000000000" pitchFamily="65" charset="-120"/>
              </a:rPr>
              <a:t>)</a:t>
            </a:r>
            <a:endParaRPr lang="zh-TW" altLang="en-US" sz="2400" dirty="0"/>
          </a:p>
        </p:txBody>
      </p:sp>
    </p:spTree>
    <p:extLst>
      <p:ext uri="{BB962C8B-B14F-4D97-AF65-F5344CB8AC3E}">
        <p14:creationId xmlns:p14="http://schemas.microsoft.com/office/powerpoint/2010/main" val="17512068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F10BE-3A26-4F08-98CC-C71F7A32F740}"/>
              </a:ext>
            </a:extLst>
          </p:cNvPr>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6.1 </a:t>
            </a:r>
            <a:r>
              <a:rPr lang="zh-TW" altLang="en-US" dirty="0">
                <a:latin typeface="標楷體" panose="03000509000000000000" pitchFamily="65" charset="-120"/>
                <a:ea typeface="標楷體" panose="03000509000000000000" pitchFamily="65" charset="-120"/>
              </a:rPr>
              <a:t>簡介</a:t>
            </a:r>
          </a:p>
        </p:txBody>
      </p:sp>
      <p:sp>
        <p:nvSpPr>
          <p:cNvPr id="3" name="內容版面配置區 2">
            <a:extLst>
              <a:ext uri="{FF2B5EF4-FFF2-40B4-BE49-F238E27FC236}">
                <a16:creationId xmlns:a16="http://schemas.microsoft.com/office/drawing/2014/main" id="{19673FCC-9E8F-4C70-AD48-A6DD8D222D46}"/>
              </a:ext>
            </a:extLst>
          </p:cNvPr>
          <p:cNvSpPr>
            <a:spLocks noGrp="1"/>
          </p:cNvSpPr>
          <p:nvPr>
            <p:ph idx="1"/>
          </p:nvPr>
        </p:nvSpPr>
        <p:spPr>
          <a:xfrm>
            <a:off x="838200" y="1518995"/>
            <a:ext cx="10515600" cy="5132583"/>
          </a:xfrm>
        </p:spPr>
        <p:txBody>
          <a:bodyPr>
            <a:normAutofit/>
          </a:bodyPr>
          <a:lstStyle/>
          <a:p>
            <a:pPr>
              <a:lnSpc>
                <a:spcPct val="120000"/>
              </a:lnSpc>
            </a:pPr>
            <a:r>
              <a:rPr lang="zh-TW" altLang="en-US" dirty="0">
                <a:latin typeface="標楷體" panose="03000509000000000000" pitchFamily="65" charset="-120"/>
                <a:ea typeface="標楷體" panose="03000509000000000000" pitchFamily="65" charset="-120"/>
              </a:rPr>
              <a:t>決定</a:t>
            </a:r>
            <a:r>
              <a:rPr lang="zh-TW" altLang="en-US" dirty="0">
                <a:solidFill>
                  <a:srgbClr val="FF0000"/>
                </a:solidFill>
                <a:latin typeface="標楷體" panose="03000509000000000000" pitchFamily="65" charset="-120"/>
                <a:ea typeface="標楷體" panose="03000509000000000000" pitchFamily="65" charset="-120"/>
              </a:rPr>
              <a:t>通風率</a:t>
            </a:r>
            <a:r>
              <a:rPr lang="zh-TW" altLang="en-US" dirty="0">
                <a:latin typeface="標楷體" panose="03000509000000000000" pitchFamily="65" charset="-120"/>
                <a:ea typeface="標楷體" panose="03000509000000000000" pitchFamily="65" charset="-120"/>
              </a:rPr>
              <a:t>的大小為農舍環控的第一步，在禽畜舍與溫室皆然。在禽畜舍中通風通常為唯一的調節環境的方法，溫室內則會有加熱與通風兩種方式，尤以後者對來自於太陽的過熱問題的解決更是重要。</a:t>
            </a:r>
          </a:p>
          <a:p>
            <a:pPr>
              <a:lnSpc>
                <a:spcPct val="120000"/>
              </a:lnSpc>
            </a:pPr>
            <a:r>
              <a:rPr lang="zh-TW" altLang="en-US" dirty="0">
                <a:latin typeface="標楷體" panose="03000509000000000000" pitchFamily="65" charset="-120"/>
                <a:ea typeface="標楷體" panose="03000509000000000000" pitchFamily="65" charset="-120"/>
              </a:rPr>
              <a:t>適當設計的通風系統應在夏季要能提供足量的</a:t>
            </a:r>
            <a:r>
              <a:rPr lang="zh-TW" altLang="en-US" dirty="0">
                <a:solidFill>
                  <a:srgbClr val="FF0000"/>
                </a:solidFill>
                <a:latin typeface="標楷體" panose="03000509000000000000" pitchFamily="65" charset="-120"/>
                <a:ea typeface="標楷體" panose="03000509000000000000" pitchFamily="65" charset="-120"/>
              </a:rPr>
              <a:t>最大通風率</a:t>
            </a:r>
            <a:r>
              <a:rPr lang="zh-TW" altLang="en-US" dirty="0">
                <a:latin typeface="標楷體" panose="03000509000000000000" pitchFamily="65" charset="-120"/>
                <a:ea typeface="標楷體" panose="03000509000000000000" pitchFamily="65" charset="-120"/>
              </a:rPr>
              <a:t>且在冬季要能提供適量的最小通風率。在最大與</a:t>
            </a:r>
            <a:r>
              <a:rPr lang="zh-TW" altLang="en-US" dirty="0">
                <a:solidFill>
                  <a:srgbClr val="FF0000"/>
                </a:solidFill>
                <a:latin typeface="標楷體" panose="03000509000000000000" pitchFamily="65" charset="-120"/>
                <a:ea typeface="標楷體" panose="03000509000000000000" pitchFamily="65" charset="-120"/>
              </a:rPr>
              <a:t>最小通風率</a:t>
            </a:r>
            <a:r>
              <a:rPr lang="zh-TW" altLang="en-US" dirty="0">
                <a:latin typeface="標楷體" panose="03000509000000000000" pitchFamily="65" charset="-120"/>
                <a:ea typeface="標楷體" panose="03000509000000000000" pitchFamily="65" charset="-120"/>
              </a:rPr>
              <a:t>之間還要能提供分階段的控制。另外提供安全警報系統在系統不正常運轉或失去功能時要能發出警報以避免在農舍內發生過冷或過熱而仍不自知。</a:t>
            </a:r>
          </a:p>
        </p:txBody>
      </p:sp>
    </p:spTree>
    <p:extLst>
      <p:ext uri="{BB962C8B-B14F-4D97-AF65-F5344CB8AC3E}">
        <p14:creationId xmlns:p14="http://schemas.microsoft.com/office/powerpoint/2010/main" val="4990256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28BBD49-A9FE-4289-817B-09C584220771}"/>
              </a:ext>
            </a:extLst>
          </p:cNvPr>
          <p:cNvSpPr>
            <a:spLocks noGrp="1"/>
          </p:cNvSpPr>
          <p:nvPr>
            <p:ph idx="1"/>
          </p:nvPr>
        </p:nvSpPr>
        <p:spPr>
          <a:xfrm>
            <a:off x="400832" y="232099"/>
            <a:ext cx="10515600" cy="2817718"/>
          </a:xfrm>
        </p:spPr>
        <p:txBody>
          <a:bodyPr>
            <a:normAutofit/>
          </a:bodyPr>
          <a:lstStyle/>
          <a:p>
            <a:pPr marL="0" indent="0">
              <a:buNone/>
            </a:pPr>
            <a:r>
              <a:rPr lang="zh-TW" altLang="en-US" sz="2400" dirty="0">
                <a:latin typeface="標楷體" panose="03000509000000000000" pitchFamily="65" charset="-120"/>
                <a:ea typeface="標楷體" panose="03000509000000000000" pitchFamily="65" charset="-120"/>
              </a:rPr>
              <a:t>二氧化碳濃度控制下的最小風量率的計算如下式所示：</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4" name="Rectangle 2">
            <a:extLst>
              <a:ext uri="{FF2B5EF4-FFF2-40B4-BE49-F238E27FC236}">
                <a16:creationId xmlns:a16="http://schemas.microsoft.com/office/drawing/2014/main" id="{F9EC33D7-558A-4E7A-8339-A864212281B8}"/>
              </a:ext>
            </a:extLst>
          </p:cNvPr>
          <p:cNvSpPr>
            <a:spLocks noChangeArrowheads="1"/>
          </p:cNvSpPr>
          <p:nvPr/>
        </p:nvSpPr>
        <p:spPr bwMode="auto">
          <a:xfrm>
            <a:off x="400832" y="814191"/>
            <a:ext cx="124036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6" name="Rectangle 3">
            <a:extLst>
              <a:ext uri="{FF2B5EF4-FFF2-40B4-BE49-F238E27FC236}">
                <a16:creationId xmlns:a16="http://schemas.microsoft.com/office/drawing/2014/main" id="{75A26151-7826-4E93-8D28-9D6BB9839ECD}"/>
              </a:ext>
            </a:extLst>
          </p:cNvPr>
          <p:cNvSpPr>
            <a:spLocks noChangeArrowheads="1"/>
          </p:cNvSpPr>
          <p:nvPr/>
        </p:nvSpPr>
        <p:spPr bwMode="auto">
          <a:xfrm>
            <a:off x="400832" y="1271391"/>
            <a:ext cx="124036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nvGrpSpPr>
          <p:cNvPr id="8" name="群組 7">
            <a:extLst>
              <a:ext uri="{FF2B5EF4-FFF2-40B4-BE49-F238E27FC236}">
                <a16:creationId xmlns:a16="http://schemas.microsoft.com/office/drawing/2014/main" id="{16E51AB2-057D-4E60-A35E-C951858116D7}"/>
              </a:ext>
            </a:extLst>
          </p:cNvPr>
          <p:cNvGrpSpPr/>
          <p:nvPr/>
        </p:nvGrpSpPr>
        <p:grpSpPr>
          <a:xfrm>
            <a:off x="3219467" y="723147"/>
            <a:ext cx="5125233" cy="832639"/>
            <a:chOff x="400833" y="814192"/>
            <a:chExt cx="5125233" cy="832639"/>
          </a:xfrm>
        </p:grpSpPr>
        <p:graphicFrame>
          <p:nvGraphicFramePr>
            <p:cNvPr id="5" name="物件 4">
              <a:extLst>
                <a:ext uri="{FF2B5EF4-FFF2-40B4-BE49-F238E27FC236}">
                  <a16:creationId xmlns:a16="http://schemas.microsoft.com/office/drawing/2014/main" id="{422D3F95-2EEC-4868-87B4-9B760CA18993}"/>
                </a:ext>
              </a:extLst>
            </p:cNvPr>
            <p:cNvGraphicFramePr>
              <a:graphicFrameLocks noChangeAspect="1"/>
            </p:cNvGraphicFramePr>
            <p:nvPr>
              <p:extLst>
                <p:ext uri="{D42A27DB-BD31-4B8C-83A1-F6EECF244321}">
                  <p14:modId xmlns:p14="http://schemas.microsoft.com/office/powerpoint/2010/main" val="450055389"/>
                </p:ext>
              </p:extLst>
            </p:nvPr>
          </p:nvGraphicFramePr>
          <p:xfrm>
            <a:off x="400833" y="814192"/>
            <a:ext cx="2862197" cy="832639"/>
          </p:xfrm>
          <a:graphic>
            <a:graphicData uri="http://schemas.openxmlformats.org/presentationml/2006/ole">
              <mc:AlternateContent xmlns:mc="http://schemas.openxmlformats.org/markup-compatibility/2006">
                <mc:Choice xmlns:v="urn:schemas-microsoft-com:vml" Requires="v">
                  <p:oleObj spid="_x0000_s7306" r:id="rId3" imgW="1574800" imgH="457200" progId="Equation.3">
                    <p:embed/>
                  </p:oleObj>
                </mc:Choice>
                <mc:Fallback>
                  <p:oleObj r:id="rId3" imgW="15748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33" y="814192"/>
                          <a:ext cx="2862197" cy="832639"/>
                        </a:xfrm>
                        <a:prstGeom prst="rect">
                          <a:avLst/>
                        </a:prstGeom>
                        <a:noFill/>
                      </p:spPr>
                    </p:pic>
                  </p:oleObj>
                </mc:Fallback>
              </mc:AlternateContent>
            </a:graphicData>
          </a:graphic>
        </p:graphicFrame>
        <p:sp>
          <p:nvSpPr>
            <p:cNvPr id="7" name="矩形 6">
              <a:extLst>
                <a:ext uri="{FF2B5EF4-FFF2-40B4-BE49-F238E27FC236}">
                  <a16:creationId xmlns:a16="http://schemas.microsoft.com/office/drawing/2014/main" id="{820DE1CD-D4EA-4BD4-AFF8-21B0D259F347}"/>
                </a:ext>
              </a:extLst>
            </p:cNvPr>
            <p:cNvSpPr/>
            <p:nvPr/>
          </p:nvSpPr>
          <p:spPr>
            <a:xfrm>
              <a:off x="4573561" y="1030456"/>
              <a:ext cx="952505" cy="4001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…(6-5)</a:t>
              </a:r>
            </a:p>
          </p:txBody>
        </p:sp>
      </p:grpSp>
      <p:sp>
        <p:nvSpPr>
          <p:cNvPr id="24" name="Rectangle 19">
            <a:extLst>
              <a:ext uri="{FF2B5EF4-FFF2-40B4-BE49-F238E27FC236}">
                <a16:creationId xmlns:a16="http://schemas.microsoft.com/office/drawing/2014/main" id="{8F18A670-B51E-49B8-A38A-B153510C95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6" name="Rectangle 21">
            <a:extLst>
              <a:ext uri="{FF2B5EF4-FFF2-40B4-BE49-F238E27FC236}">
                <a16:creationId xmlns:a16="http://schemas.microsoft.com/office/drawing/2014/main" id="{0A10EA39-9D5A-48A8-A110-FC7E84CC7FCE}"/>
              </a:ext>
            </a:extLst>
          </p:cNvPr>
          <p:cNvSpPr>
            <a:spLocks noChangeArrowheads="1"/>
          </p:cNvSpPr>
          <p:nvPr/>
        </p:nvSpPr>
        <p:spPr bwMode="auto">
          <a:xfrm>
            <a:off x="5123677" y="1777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30" name="群組 29">
            <a:extLst>
              <a:ext uri="{FF2B5EF4-FFF2-40B4-BE49-F238E27FC236}">
                <a16:creationId xmlns:a16="http://schemas.microsoft.com/office/drawing/2014/main" id="{1FFA2A9D-0B30-47B5-B60D-F02B649F3467}"/>
              </a:ext>
            </a:extLst>
          </p:cNvPr>
          <p:cNvGrpSpPr/>
          <p:nvPr/>
        </p:nvGrpSpPr>
        <p:grpSpPr>
          <a:xfrm>
            <a:off x="175958" y="3141260"/>
            <a:ext cx="9976711" cy="3707318"/>
            <a:chOff x="-1426882" y="3021163"/>
            <a:chExt cx="6324352" cy="2501847"/>
          </a:xfrm>
        </p:grpSpPr>
        <p:pic>
          <p:nvPicPr>
            <p:cNvPr id="7190" name="Picture 22" descr="fig6-2">
              <a:extLst>
                <a:ext uri="{FF2B5EF4-FFF2-40B4-BE49-F238E27FC236}">
                  <a16:creationId xmlns:a16="http://schemas.microsoft.com/office/drawing/2014/main" id="{85FBA35D-9614-46C4-919D-DA9DDBEF6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173" r="17630" b="21036"/>
            <a:stretch>
              <a:fillRect/>
            </a:stretch>
          </p:blipFill>
          <p:spPr bwMode="auto">
            <a:xfrm>
              <a:off x="134790" y="3021163"/>
              <a:ext cx="4762680" cy="250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a:extLst>
                <a:ext uri="{FF2B5EF4-FFF2-40B4-BE49-F238E27FC236}">
                  <a16:creationId xmlns:a16="http://schemas.microsoft.com/office/drawing/2014/main" id="{150CCF85-D111-4341-BECC-6906C8AE6550}"/>
                </a:ext>
              </a:extLst>
            </p:cNvPr>
            <p:cNvSpPr/>
            <p:nvPr/>
          </p:nvSpPr>
          <p:spPr>
            <a:xfrm>
              <a:off x="-1426882" y="4918233"/>
              <a:ext cx="1377300" cy="369332"/>
            </a:xfrm>
            <a:prstGeom prst="rect">
              <a:avLst/>
            </a:prstGeom>
          </p:spPr>
          <p:txBody>
            <a:bodyPr wrap="none">
              <a:spAutoFit/>
            </a:bodyPr>
            <a:lstStyle/>
            <a:p>
              <a:pPr indent="342900" algn="ctr">
                <a:spcAft>
                  <a:spcPts val="0"/>
                </a:spcAft>
              </a:pP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Fig. 6-2. </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grpSp>
      <p:sp>
        <p:nvSpPr>
          <p:cNvPr id="23" name="矩形 22">
            <a:extLst>
              <a:ext uri="{FF2B5EF4-FFF2-40B4-BE49-F238E27FC236}">
                <a16:creationId xmlns:a16="http://schemas.microsoft.com/office/drawing/2014/main" id="{AB9EF6E2-7E6B-4EF0-B0F6-738F915E22A0}"/>
              </a:ext>
            </a:extLst>
          </p:cNvPr>
          <p:cNvSpPr/>
          <p:nvPr/>
        </p:nvSpPr>
        <p:spPr>
          <a:xfrm>
            <a:off x="400832" y="1646830"/>
            <a:ext cx="11203563" cy="1569660"/>
          </a:xfrm>
          <a:prstGeom prst="rect">
            <a:avLst/>
          </a:prstGeom>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p</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為產生的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量，</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為室內</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下標</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與室外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下標</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的二氧化碳濃度。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V</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co2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不會隨著室外溫度不同而改變，</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V</a:t>
            </a:r>
            <a:r>
              <a:rPr lang="en-US" altLang="zh-TW" sz="2400" baseline="-25000" dirty="0" err="1">
                <a:latin typeface="Times New Roman" panose="02020603050405020304" pitchFamily="18" charset="0"/>
                <a:ea typeface="標楷體" panose="03000509000000000000" pitchFamily="65" charset="-120"/>
                <a:cs typeface="Times New Roman" panose="02020603050405020304" pitchFamily="18" charset="0"/>
              </a:rPr>
              <a:t>temp</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與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V</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H</a:t>
            </a:r>
            <a:r>
              <a:rPr lang="en-US" altLang="zh-TW" sz="2400" baseline="-4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O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則都會隨室外溫度增加而增加，將三者對室外溫度繪圖可得如圖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所示的三條曲線。</a:t>
            </a:r>
          </a:p>
        </p:txBody>
      </p:sp>
    </p:spTree>
    <p:extLst>
      <p:ext uri="{BB962C8B-B14F-4D97-AF65-F5344CB8AC3E}">
        <p14:creationId xmlns:p14="http://schemas.microsoft.com/office/powerpoint/2010/main" val="9683635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B7C3ADB-2826-43DF-B09E-C2262B7C4A9C}"/>
              </a:ext>
            </a:extLst>
          </p:cNvPr>
          <p:cNvSpPr>
            <a:spLocks noGrp="1"/>
          </p:cNvSpPr>
          <p:nvPr>
            <p:ph idx="1"/>
          </p:nvPr>
        </p:nvSpPr>
        <p:spPr>
          <a:xfrm>
            <a:off x="443631" y="579284"/>
            <a:ext cx="11085350" cy="5538711"/>
          </a:xfrm>
        </p:spPr>
        <p:txBody>
          <a:bodyPr>
            <a:normAutofit fontScale="85000" lnSpcReduction="10000"/>
          </a:bodyPr>
          <a:lstStyle/>
          <a:p>
            <a:pPr>
              <a:lnSpc>
                <a:spcPct val="120000"/>
              </a:lnSpc>
            </a:pPr>
            <a:r>
              <a:rPr lang="zh-TW" altLang="zh-TW" dirty="0">
                <a:latin typeface="標楷體" panose="03000509000000000000" pitchFamily="65" charset="-120"/>
                <a:ea typeface="標楷體" panose="03000509000000000000" pitchFamily="65" charset="-120"/>
              </a:rPr>
              <a:t>此圖</a:t>
            </a:r>
            <a:r>
              <a:rPr lang="zh-TW" altLang="en-US" dirty="0">
                <a:latin typeface="標楷體" panose="03000509000000000000" pitchFamily="65" charset="-120"/>
                <a:ea typeface="標楷體" panose="03000509000000000000" pitchFamily="65" charset="-120"/>
              </a:rPr>
              <a:t>稱為</a:t>
            </a:r>
            <a:r>
              <a:rPr lang="zh-TW" altLang="zh-TW" dirty="0">
                <a:solidFill>
                  <a:srgbClr val="FF0000"/>
                </a:solidFill>
                <a:latin typeface="標楷體" panose="03000509000000000000" pitchFamily="65" charset="-120"/>
                <a:ea typeface="標楷體" panose="03000509000000000000" pitchFamily="65" charset="-120"/>
              </a:rPr>
              <a:t>通風系統圖</a:t>
            </a:r>
            <a:r>
              <a:rPr lang="en-US" altLang="zh-TW" dirty="0">
                <a:latin typeface="標楷體" panose="03000509000000000000" pitchFamily="65" charset="-120"/>
                <a:ea typeface="標楷體" panose="03000509000000000000" pitchFamily="65" charset="-120"/>
              </a:rPr>
              <a:t>(Ventilation Graph)</a:t>
            </a:r>
          </a:p>
          <a:p>
            <a:pPr>
              <a:lnSpc>
                <a:spcPct val="120000"/>
              </a:lnSpc>
            </a:pPr>
            <a:r>
              <a:rPr lang="zh-TW" altLang="zh-TW" dirty="0">
                <a:latin typeface="標楷體" panose="03000509000000000000" pitchFamily="65" charset="-120"/>
                <a:ea typeface="標楷體" panose="03000509000000000000" pitchFamily="65" charset="-120"/>
              </a:rPr>
              <a:t>二氧化碳濃度控制的最小風量率曲線是一水平線</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zh-TW" dirty="0">
                <a:latin typeface="標楷體" panose="03000509000000000000" pitchFamily="65" charset="-120"/>
                <a:ea typeface="標楷體" panose="03000509000000000000" pitchFamily="65" charset="-120"/>
              </a:rPr>
              <a:t>濕度控制下的最小風量率曲線應反應出濕氣圖上的飽和蒸</a:t>
            </a:r>
            <a:r>
              <a:rPr lang="zh-TW" altLang="en-US" dirty="0">
                <a:latin typeface="標楷體" panose="03000509000000000000" pitchFamily="65" charset="-120"/>
                <a:ea typeface="標楷體" panose="03000509000000000000" pitchFamily="65" charset="-120"/>
              </a:rPr>
              <a:t>汽</a:t>
            </a:r>
            <a:r>
              <a:rPr lang="zh-TW" altLang="zh-TW" dirty="0">
                <a:latin typeface="標楷體" panose="03000509000000000000" pitchFamily="65" charset="-120"/>
                <a:ea typeface="標楷體" panose="03000509000000000000" pitchFamily="65" charset="-120"/>
              </a:rPr>
              <a:t>線</a:t>
            </a: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a:p>
            <a:pPr>
              <a:lnSpc>
                <a:spcPct val="120000"/>
              </a:lnSpc>
            </a:pPr>
            <a:r>
              <a:rPr lang="zh-TW" altLang="zh-TW" dirty="0">
                <a:latin typeface="標楷體" panose="03000509000000000000" pitchFamily="65" charset="-120"/>
                <a:ea typeface="標楷體" panose="03000509000000000000" pitchFamily="65" charset="-120"/>
              </a:rPr>
              <a:t>最理想的風量率應是如圖上的</a:t>
            </a:r>
            <a:r>
              <a:rPr lang="en-US" altLang="zh-TW" dirty="0" err="1">
                <a:latin typeface="標楷體" panose="03000509000000000000" pitchFamily="65" charset="-120"/>
                <a:ea typeface="標楷體" panose="03000509000000000000" pitchFamily="65" charset="-120"/>
              </a:rPr>
              <a:t>a,b,c,d</a:t>
            </a:r>
            <a:r>
              <a:rPr lang="zh-TW" altLang="zh-TW" dirty="0">
                <a:latin typeface="標楷體" panose="03000509000000000000" pitchFamily="65" charset="-120"/>
                <a:ea typeface="標楷體" panose="03000509000000000000" pitchFamily="65" charset="-120"/>
              </a:rPr>
              <a:t>四點所代表的曲線，但是</a:t>
            </a:r>
            <a:r>
              <a:rPr lang="zh-TW" altLang="en-US" dirty="0">
                <a:latin typeface="標楷體" panose="03000509000000000000" pitchFamily="65" charset="-120"/>
                <a:ea typeface="標楷體" panose="03000509000000000000" pitchFamily="65" charset="-120"/>
              </a:rPr>
              <a:t>非變頻的風扇</a:t>
            </a:r>
            <a:r>
              <a:rPr lang="zh-TW" altLang="zh-TW" dirty="0">
                <a:latin typeface="標楷體" panose="03000509000000000000" pitchFamily="65" charset="-120"/>
                <a:ea typeface="標楷體" panose="03000509000000000000" pitchFamily="65" charset="-120"/>
              </a:rPr>
              <a:t>很難有如此彈性的風量，一般以</a:t>
            </a:r>
            <a:r>
              <a:rPr lang="en-US" altLang="zh-TW" dirty="0">
                <a:latin typeface="標楷體" panose="03000509000000000000" pitchFamily="65" charset="-120"/>
                <a:ea typeface="標楷體" panose="03000509000000000000" pitchFamily="65" charset="-120"/>
              </a:rPr>
              <a:t> c </a:t>
            </a:r>
            <a:r>
              <a:rPr lang="zh-TW" altLang="zh-TW" dirty="0">
                <a:latin typeface="標楷體" panose="03000509000000000000" pitchFamily="65" charset="-120"/>
                <a:ea typeface="標楷體" panose="03000509000000000000" pitchFamily="65" charset="-120"/>
              </a:rPr>
              <a:t>點的風量率為最小風量率的設計值。</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zh-TW" dirty="0">
                <a:latin typeface="標楷體" panose="03000509000000000000" pitchFamily="65" charset="-120"/>
                <a:ea typeface="標楷體" panose="03000509000000000000" pitchFamily="65" charset="-120"/>
              </a:rPr>
              <a:t>當外界溫度小於</a:t>
            </a:r>
            <a:r>
              <a:rPr lang="en-US" altLang="zh-TW" dirty="0">
                <a:latin typeface="標楷體" panose="03000509000000000000" pitchFamily="65" charset="-120"/>
                <a:ea typeface="標楷體" panose="03000509000000000000" pitchFamily="65" charset="-120"/>
              </a:rPr>
              <a:t>c</a:t>
            </a:r>
            <a:r>
              <a:rPr lang="zh-TW" altLang="zh-TW" dirty="0">
                <a:latin typeface="標楷體" panose="03000509000000000000" pitchFamily="65" charset="-120"/>
                <a:ea typeface="標楷體" panose="03000509000000000000" pitchFamily="65" charset="-120"/>
              </a:rPr>
              <a:t>點的溫度值時，室內的濕度與二氧化碳濃度可被抑制在設定值以下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風量較大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，但溫度則會在設定值之下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風量過大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當室內溫度</a:t>
            </a:r>
            <a:r>
              <a:rPr lang="zh-TW" altLang="zh-TW" dirty="0">
                <a:latin typeface="標楷體" panose="03000509000000000000" pitchFamily="65" charset="-120"/>
                <a:ea typeface="標楷體" panose="03000509000000000000" pitchFamily="65" charset="-120"/>
              </a:rPr>
              <a:t>僅比最適溫度低個幾度</a:t>
            </a:r>
            <a:r>
              <a:rPr lang="zh-TW" altLang="en-US" dirty="0">
                <a:latin typeface="標楷體" panose="03000509000000000000" pitchFamily="65" charset="-120"/>
                <a:ea typeface="標楷體" panose="03000509000000000000" pitchFamily="65" charset="-120"/>
              </a:rPr>
              <a:t>時</a:t>
            </a:r>
            <a:r>
              <a:rPr lang="zh-TW" altLang="zh-TW" dirty="0">
                <a:latin typeface="標楷體" panose="03000509000000000000" pitchFamily="65" charset="-120"/>
                <a:ea typeface="標楷體" panose="03000509000000000000" pitchFamily="65" charset="-120"/>
              </a:rPr>
              <a:t>，動物可透過多吃飼料來維持體溫，將不致對</a:t>
            </a:r>
            <a:r>
              <a:rPr lang="zh-TW" altLang="en-US" dirty="0">
                <a:latin typeface="標楷體" panose="03000509000000000000" pitchFamily="65" charset="-120"/>
                <a:ea typeface="標楷體" panose="03000509000000000000" pitchFamily="65" charset="-120"/>
              </a:rPr>
              <a:t>已長</a:t>
            </a:r>
            <a:r>
              <a:rPr lang="zh-TW" altLang="zh-TW" dirty="0">
                <a:latin typeface="標楷體" panose="03000509000000000000" pitchFamily="65" charset="-120"/>
                <a:ea typeface="標楷體" panose="03000509000000000000" pitchFamily="65" charset="-120"/>
              </a:rPr>
              <a:t>成的禽畜本身的健康、繁殖或生產力造成太大的影響。此部份通常亦可透過加強隔熱、增加空間</a:t>
            </a:r>
            <a:r>
              <a:rPr lang="zh-TW" altLang="en-US" dirty="0">
                <a:latin typeface="標楷體" panose="03000509000000000000" pitchFamily="65" charset="-120"/>
                <a:ea typeface="標楷體" panose="03000509000000000000" pitchFamily="65" charset="-120"/>
              </a:rPr>
              <a:t>內</a:t>
            </a:r>
            <a:r>
              <a:rPr lang="zh-TW" altLang="zh-TW" dirty="0">
                <a:latin typeface="標楷體" panose="03000509000000000000" pitchFamily="65" charset="-120"/>
                <a:ea typeface="標楷體" panose="03000509000000000000" pitchFamily="65" charset="-120"/>
              </a:rPr>
              <a:t>的動物隻數或</a:t>
            </a:r>
            <a:r>
              <a:rPr lang="zh-TW" altLang="en-US" dirty="0">
                <a:latin typeface="標楷體" panose="03000509000000000000" pitchFamily="65" charset="-120"/>
                <a:ea typeface="標楷體" panose="03000509000000000000" pitchFamily="65" charset="-120"/>
              </a:rPr>
              <a:t>透過</a:t>
            </a:r>
            <a:r>
              <a:rPr lang="zh-TW" altLang="zh-TW" dirty="0">
                <a:latin typeface="標楷體" panose="03000509000000000000" pitchFamily="65" charset="-120"/>
                <a:ea typeface="標楷體" panose="03000509000000000000" pitchFamily="65" charset="-120"/>
              </a:rPr>
              <a:t>加熱等方法來改善。</a:t>
            </a:r>
          </a:p>
          <a:p>
            <a:pPr>
              <a:lnSpc>
                <a:spcPct val="120000"/>
              </a:lnSpc>
            </a:pPr>
            <a:endParaRPr lang="zh-TW"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038261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B7C3ADB-2826-43DF-B09E-C2262B7C4A9C}"/>
              </a:ext>
            </a:extLst>
          </p:cNvPr>
          <p:cNvSpPr>
            <a:spLocks noGrp="1"/>
          </p:cNvSpPr>
          <p:nvPr>
            <p:ph idx="1"/>
          </p:nvPr>
        </p:nvSpPr>
        <p:spPr>
          <a:xfrm>
            <a:off x="254524" y="2582944"/>
            <a:ext cx="11811785" cy="3780147"/>
          </a:xfrm>
        </p:spPr>
        <p:txBody>
          <a:bodyPr>
            <a:normAutofit/>
          </a:bodyPr>
          <a:lstStyle/>
          <a:p>
            <a:r>
              <a:rPr lang="zh-TW" altLang="zh-TW" sz="2400" dirty="0">
                <a:latin typeface="標楷體" panose="03000509000000000000" pitchFamily="65" charset="-120"/>
                <a:ea typeface="標楷體" panose="03000509000000000000" pitchFamily="65" charset="-120"/>
              </a:rPr>
              <a:t>式</a:t>
            </a:r>
            <a:r>
              <a:rPr lang="en-US" altLang="zh-TW" sz="2400" dirty="0">
                <a:latin typeface="標楷體" panose="03000509000000000000" pitchFamily="65" charset="-120"/>
                <a:ea typeface="標楷體" panose="03000509000000000000" pitchFamily="65" charset="-120"/>
              </a:rPr>
              <a:t>6-3</a:t>
            </a:r>
            <a:r>
              <a:rPr lang="zh-TW" altLang="zh-TW" sz="2400" dirty="0">
                <a:latin typeface="標楷體" panose="03000509000000000000" pitchFamily="65" charset="-120"/>
                <a:ea typeface="標楷體" panose="03000509000000000000" pitchFamily="65" charset="-120"/>
              </a:rPr>
              <a:t>中，</a:t>
            </a:r>
            <a:r>
              <a:rPr lang="zh-TW" altLang="zh-TW" sz="2400" dirty="0">
                <a:solidFill>
                  <a:srgbClr val="FF0000"/>
                </a:solidFill>
                <a:latin typeface="標楷體" panose="03000509000000000000" pitchFamily="65" charset="-120"/>
                <a:ea typeface="標楷體" panose="03000509000000000000" pitchFamily="65" charset="-120"/>
              </a:rPr>
              <a:t>當顯熱產生量低於傳出的熱量時，計算值為小於</a:t>
            </a:r>
            <a:r>
              <a:rPr lang="en-US" altLang="zh-TW" sz="2400" dirty="0">
                <a:solidFill>
                  <a:srgbClr val="FF0000"/>
                </a:solidFill>
                <a:latin typeface="標楷體" panose="03000509000000000000" pitchFamily="65" charset="-120"/>
                <a:ea typeface="標楷體" panose="03000509000000000000" pitchFamily="65" charset="-120"/>
              </a:rPr>
              <a:t>0</a:t>
            </a:r>
            <a:r>
              <a:rPr lang="zh-TW" altLang="zh-TW" sz="2400" dirty="0">
                <a:latin typeface="標楷體" panose="03000509000000000000" pitchFamily="65" charset="-120"/>
                <a:ea typeface="標楷體" panose="03000509000000000000" pitchFamily="65" charset="-120"/>
              </a:rPr>
              <a:t>，此不代表應施以反向的通風，而應看做是代表需加強隔熱效果或</a:t>
            </a:r>
            <a:r>
              <a:rPr lang="zh-TW" altLang="en-US" sz="2400" dirty="0">
                <a:latin typeface="標楷體" panose="03000509000000000000" pitchFamily="65" charset="-120"/>
                <a:ea typeface="標楷體" panose="03000509000000000000" pitchFamily="65" charset="-120"/>
              </a:rPr>
              <a:t>增</a:t>
            </a:r>
            <a:r>
              <a:rPr lang="zh-TW" altLang="zh-TW" sz="2400" dirty="0">
                <a:latin typeface="標楷體" panose="03000509000000000000" pitchFamily="65" charset="-120"/>
                <a:ea typeface="標楷體" panose="03000509000000000000" pitchFamily="65" charset="-120"/>
              </a:rPr>
              <a:t>添加熱設備。</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在式</a:t>
            </a:r>
            <a:r>
              <a:rPr lang="en-US" altLang="zh-TW" sz="2400" dirty="0">
                <a:latin typeface="標楷體" panose="03000509000000000000" pitchFamily="65" charset="-120"/>
                <a:ea typeface="標楷體" panose="03000509000000000000" pitchFamily="65" charset="-120"/>
              </a:rPr>
              <a:t>6-3,4,5</a:t>
            </a: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三式中的</a:t>
            </a:r>
            <a:r>
              <a:rPr lang="zh-TW" altLang="zh-TW" sz="2400" dirty="0">
                <a:solidFill>
                  <a:srgbClr val="FF0000"/>
                </a:solidFill>
                <a:latin typeface="標楷體" panose="03000509000000000000" pitchFamily="65" charset="-120"/>
                <a:ea typeface="標楷體" panose="03000509000000000000" pitchFamily="65" charset="-120"/>
              </a:rPr>
              <a:t>分母中相減的兩項若非常接近</a:t>
            </a:r>
            <a:r>
              <a:rPr lang="zh-TW" altLang="zh-TW" sz="2400" dirty="0">
                <a:latin typeface="標楷體" panose="03000509000000000000" pitchFamily="65" charset="-120"/>
                <a:ea typeface="標楷體" panose="03000509000000000000" pitchFamily="65" charset="-120"/>
              </a:rPr>
              <a:t>，計算值</a:t>
            </a:r>
            <a:r>
              <a:rPr lang="zh-TW" altLang="en-US" sz="2400" dirty="0">
                <a:latin typeface="標楷體" panose="03000509000000000000" pitchFamily="65" charset="-120"/>
                <a:ea typeface="標楷體" panose="03000509000000000000" pitchFamily="65" charset="-120"/>
              </a:rPr>
              <a:t>將</a:t>
            </a:r>
            <a:r>
              <a:rPr lang="zh-TW" altLang="zh-TW" sz="2400" dirty="0">
                <a:latin typeface="標楷體" panose="03000509000000000000" pitchFamily="65" charset="-120"/>
                <a:ea typeface="標楷體" panose="03000509000000000000" pitchFamily="65" charset="-120"/>
              </a:rPr>
              <a:t>極大，</a:t>
            </a:r>
            <a:r>
              <a:rPr lang="zh-TW" altLang="en-US" sz="2400" dirty="0">
                <a:latin typeface="標楷體" panose="03000509000000000000" pitchFamily="65" charset="-120"/>
                <a:ea typeface="標楷體" panose="03000509000000000000" pitchFamily="65" charset="-120"/>
              </a:rPr>
              <a:t>但</a:t>
            </a:r>
            <a:r>
              <a:rPr lang="zh-TW" altLang="zh-TW" sz="2400" dirty="0">
                <a:latin typeface="標楷體" panose="03000509000000000000" pitchFamily="65" charset="-120"/>
                <a:ea typeface="標楷體" panose="03000509000000000000" pitchFamily="65" charset="-120"/>
              </a:rPr>
              <a:t>此不表示應使用那麼高的風量，而應看做是代表室內的設計值</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包括溫度或濕度或二氧化碳濃度</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應允許提高。</a:t>
            </a:r>
          </a:p>
          <a:p>
            <a:pPr marL="0" indent="0">
              <a:buNone/>
            </a:pPr>
            <a:endParaRPr lang="zh-TW" altLang="en-US" sz="2400"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1D163DA8-C480-435C-A558-1F3C13A6D500}"/>
              </a:ext>
            </a:extLst>
          </p:cNvPr>
          <p:cNvPicPr>
            <a:picLocks noChangeAspect="1"/>
          </p:cNvPicPr>
          <p:nvPr/>
        </p:nvPicPr>
        <p:blipFill>
          <a:blip r:embed="rId2"/>
          <a:stretch>
            <a:fillRect/>
          </a:stretch>
        </p:blipFill>
        <p:spPr>
          <a:xfrm>
            <a:off x="2720228" y="828035"/>
            <a:ext cx="5962405" cy="1072989"/>
          </a:xfrm>
          <a:prstGeom prst="rect">
            <a:avLst/>
          </a:prstGeom>
        </p:spPr>
      </p:pic>
    </p:spTree>
    <p:extLst>
      <p:ext uri="{BB962C8B-B14F-4D97-AF65-F5344CB8AC3E}">
        <p14:creationId xmlns:p14="http://schemas.microsoft.com/office/powerpoint/2010/main" val="134537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04C118E-D28F-41AD-B38F-A11CE3909C0F}"/>
              </a:ext>
            </a:extLst>
          </p:cNvPr>
          <p:cNvSpPr>
            <a:spLocks noGrp="1"/>
          </p:cNvSpPr>
          <p:nvPr>
            <p:ph idx="1"/>
          </p:nvPr>
        </p:nvSpPr>
        <p:spPr>
          <a:xfrm>
            <a:off x="305844" y="222294"/>
            <a:ext cx="11769892" cy="974418"/>
          </a:xfrm>
        </p:spPr>
        <p:txBody>
          <a:bodyPr>
            <a:normAutofit/>
          </a:bodyPr>
          <a:lstStyle/>
          <a:p>
            <a:pPr marL="0" indent="0">
              <a:buNone/>
            </a:pPr>
            <a:r>
              <a:rPr lang="en-US" altLang="zh-TW" dirty="0">
                <a:solidFill>
                  <a:srgbClr val="FF0000"/>
                </a:solidFill>
                <a:latin typeface="標楷體" panose="03000509000000000000" pitchFamily="65" charset="-120"/>
                <a:ea typeface="標楷體" panose="03000509000000000000" pitchFamily="65" charset="-120"/>
              </a:rPr>
              <a:t>Ex.6-3 </a:t>
            </a:r>
            <a:r>
              <a:rPr lang="zh-TW" altLang="zh-TW" dirty="0">
                <a:latin typeface="標楷體" panose="03000509000000000000" pitchFamily="65" charset="-120"/>
                <a:ea typeface="標楷體" panose="03000509000000000000" pitchFamily="65" charset="-120"/>
              </a:rPr>
              <a:t>續上例，請求出</a:t>
            </a:r>
            <a:r>
              <a:rPr lang="zh-TW" altLang="en-US" dirty="0">
                <a:latin typeface="標楷體" panose="03000509000000000000" pitchFamily="65" charset="-120"/>
                <a:ea typeface="標楷體" panose="03000509000000000000" pitchFamily="65" charset="-120"/>
              </a:rPr>
              <a:t>冬季</a:t>
            </a:r>
            <a:r>
              <a:rPr lang="zh-TW" altLang="zh-TW" dirty="0">
                <a:latin typeface="標楷體" panose="03000509000000000000" pitchFamily="65" charset="-120"/>
                <a:ea typeface="標楷體" panose="03000509000000000000" pitchFamily="65" charset="-120"/>
              </a:rPr>
              <a:t>所需的最小通風率，假設室外冷至</a:t>
            </a:r>
            <a:r>
              <a:rPr lang="en-US" altLang="zh-TW" dirty="0">
                <a:latin typeface="標楷體" panose="03000509000000000000" pitchFamily="65" charset="-120"/>
                <a:ea typeface="標楷體" panose="03000509000000000000" pitchFamily="65" charset="-120"/>
              </a:rPr>
              <a:t> -30 </a:t>
            </a:r>
            <a:r>
              <a:rPr lang="en-US" altLang="zh-TW" baseline="30000" dirty="0" err="1">
                <a:latin typeface="標楷體" panose="03000509000000000000" pitchFamily="65" charset="-120"/>
                <a:ea typeface="標楷體" panose="03000509000000000000" pitchFamily="65" charset="-120"/>
              </a:rPr>
              <a:t>o</a:t>
            </a:r>
            <a:r>
              <a:rPr lang="en-US" altLang="zh-TW" dirty="0" err="1">
                <a:latin typeface="標楷體" panose="03000509000000000000" pitchFamily="65" charset="-120"/>
                <a:ea typeface="標楷體" panose="03000509000000000000" pitchFamily="65" charset="-120"/>
              </a:rPr>
              <a:t>C</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時室內仍要維持不低於</a:t>
            </a:r>
            <a:r>
              <a:rPr lang="en-US" altLang="zh-TW" dirty="0">
                <a:latin typeface="標楷體" panose="03000509000000000000" pitchFamily="65" charset="-120"/>
                <a:ea typeface="標楷體" panose="03000509000000000000" pitchFamily="65" charset="-120"/>
              </a:rPr>
              <a:t>10</a:t>
            </a:r>
            <a:r>
              <a:rPr lang="en-US" altLang="zh-TW" baseline="30000" dirty="0">
                <a:latin typeface="標楷體" panose="03000509000000000000" pitchFamily="65" charset="-120"/>
                <a:ea typeface="標楷體" panose="03000509000000000000" pitchFamily="65" charset="-120"/>
              </a:rPr>
              <a:t>o</a:t>
            </a:r>
            <a:r>
              <a:rPr lang="en-US" altLang="zh-TW" dirty="0">
                <a:latin typeface="標楷體" panose="03000509000000000000" pitchFamily="65" charset="-120"/>
                <a:ea typeface="標楷體" panose="03000509000000000000" pitchFamily="65" charset="-120"/>
              </a:rPr>
              <a:t>C</a:t>
            </a:r>
            <a:r>
              <a:rPr lang="zh-TW" altLang="zh-TW" dirty="0">
                <a:latin typeface="標楷體" panose="03000509000000000000" pitchFamily="65" charset="-120"/>
                <a:ea typeface="標楷體" panose="03000509000000000000" pitchFamily="65" charset="-120"/>
              </a:rPr>
              <a:t>，不高於</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相對濕度，</a:t>
            </a:r>
            <a:r>
              <a:rPr lang="zh-TW" altLang="zh-TW" dirty="0">
                <a:solidFill>
                  <a:srgbClr val="FF0000"/>
                </a:solidFill>
                <a:latin typeface="標楷體" panose="03000509000000000000" pitchFamily="65" charset="-120"/>
                <a:ea typeface="標楷體" panose="03000509000000000000" pitchFamily="65" charset="-120"/>
              </a:rPr>
              <a:t>不高於</a:t>
            </a:r>
            <a:r>
              <a:rPr lang="en-US" altLang="zh-TW" dirty="0">
                <a:solidFill>
                  <a:srgbClr val="FF0000"/>
                </a:solidFill>
                <a:latin typeface="標楷體" panose="03000509000000000000" pitchFamily="65" charset="-120"/>
                <a:ea typeface="標楷體" panose="03000509000000000000" pitchFamily="65" charset="-120"/>
              </a:rPr>
              <a:t> 5000 ppm CO</a:t>
            </a:r>
            <a:r>
              <a:rPr lang="en-US" altLang="zh-TW" baseline="-25000" dirty="0">
                <a:solidFill>
                  <a:srgbClr val="FF0000"/>
                </a:solidFill>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a:t>
            </a:r>
            <a:endParaRPr lang="zh-TW" altLang="en-US" sz="3600" dirty="0"/>
          </a:p>
        </p:txBody>
      </p:sp>
      <p:pic>
        <p:nvPicPr>
          <p:cNvPr id="2" name="圖片 1">
            <a:extLst>
              <a:ext uri="{FF2B5EF4-FFF2-40B4-BE49-F238E27FC236}">
                <a16:creationId xmlns:a16="http://schemas.microsoft.com/office/drawing/2014/main" id="{332FBA75-2ED2-4FDB-A11B-9D68C5441A7F}"/>
              </a:ext>
            </a:extLst>
          </p:cNvPr>
          <p:cNvPicPr>
            <a:picLocks noChangeAspect="1"/>
          </p:cNvPicPr>
          <p:nvPr/>
        </p:nvPicPr>
        <p:blipFill rotWithShape="1">
          <a:blip r:embed="rId2"/>
          <a:srcRect l="15928" t="19326" r="22834" b="65425"/>
          <a:stretch/>
        </p:blipFill>
        <p:spPr>
          <a:xfrm rot="60000">
            <a:off x="2032315" y="2755580"/>
            <a:ext cx="7643058" cy="1011135"/>
          </a:xfrm>
          <a:prstGeom prst="rect">
            <a:avLst/>
          </a:prstGeom>
        </p:spPr>
      </p:pic>
      <p:grpSp>
        <p:nvGrpSpPr>
          <p:cNvPr id="7" name="群組 6">
            <a:extLst>
              <a:ext uri="{FF2B5EF4-FFF2-40B4-BE49-F238E27FC236}">
                <a16:creationId xmlns:a16="http://schemas.microsoft.com/office/drawing/2014/main" id="{80225CF1-4B90-4292-B2B0-8688328D67BF}"/>
              </a:ext>
            </a:extLst>
          </p:cNvPr>
          <p:cNvGrpSpPr/>
          <p:nvPr/>
        </p:nvGrpSpPr>
        <p:grpSpPr>
          <a:xfrm>
            <a:off x="2216803" y="6101183"/>
            <a:ext cx="6955972" cy="504497"/>
            <a:chOff x="1948543" y="5647367"/>
            <a:chExt cx="7275808" cy="735416"/>
          </a:xfrm>
        </p:grpSpPr>
        <p:pic>
          <p:nvPicPr>
            <p:cNvPr id="6" name="圖片 5">
              <a:extLst>
                <a:ext uri="{FF2B5EF4-FFF2-40B4-BE49-F238E27FC236}">
                  <a16:creationId xmlns:a16="http://schemas.microsoft.com/office/drawing/2014/main" id="{28C56AFC-279B-4B00-8075-83378FE4C063}"/>
                </a:ext>
              </a:extLst>
            </p:cNvPr>
            <p:cNvPicPr>
              <a:picLocks noChangeAspect="1"/>
            </p:cNvPicPr>
            <p:nvPr/>
          </p:nvPicPr>
          <p:blipFill rotWithShape="1">
            <a:blip r:embed="rId3"/>
            <a:srcRect l="16607" t="44958" r="46161" b="45665"/>
            <a:stretch/>
          </p:blipFill>
          <p:spPr>
            <a:xfrm>
              <a:off x="1948543" y="5661289"/>
              <a:ext cx="5392580" cy="721494"/>
            </a:xfrm>
            <a:prstGeom prst="rect">
              <a:avLst/>
            </a:prstGeom>
          </p:spPr>
        </p:pic>
        <p:pic>
          <p:nvPicPr>
            <p:cNvPr id="10" name="圖片 9">
              <a:extLst>
                <a:ext uri="{FF2B5EF4-FFF2-40B4-BE49-F238E27FC236}">
                  <a16:creationId xmlns:a16="http://schemas.microsoft.com/office/drawing/2014/main" id="{9851EC7F-689B-421B-A15A-15B7207A486B}"/>
                </a:ext>
              </a:extLst>
            </p:cNvPr>
            <p:cNvPicPr>
              <a:picLocks noChangeAspect="1"/>
            </p:cNvPicPr>
            <p:nvPr/>
          </p:nvPicPr>
          <p:blipFill rotWithShape="1">
            <a:blip r:embed="rId3"/>
            <a:srcRect l="21266" t="53911" r="65731" b="38167"/>
            <a:stretch/>
          </p:blipFill>
          <p:spPr>
            <a:xfrm>
              <a:off x="7341123" y="5647367"/>
              <a:ext cx="1883228" cy="609600"/>
            </a:xfrm>
            <a:prstGeom prst="rect">
              <a:avLst/>
            </a:prstGeom>
          </p:spPr>
        </p:pic>
      </p:grpSp>
      <p:grpSp>
        <p:nvGrpSpPr>
          <p:cNvPr id="9" name="群組 8">
            <a:extLst>
              <a:ext uri="{FF2B5EF4-FFF2-40B4-BE49-F238E27FC236}">
                <a16:creationId xmlns:a16="http://schemas.microsoft.com/office/drawing/2014/main" id="{EBCC5541-0398-4DB2-AF0B-03368D31B138}"/>
              </a:ext>
            </a:extLst>
          </p:cNvPr>
          <p:cNvGrpSpPr/>
          <p:nvPr/>
        </p:nvGrpSpPr>
        <p:grpSpPr>
          <a:xfrm>
            <a:off x="1753110" y="3589005"/>
            <a:ext cx="7279065" cy="2177667"/>
            <a:chOff x="700164" y="2437876"/>
            <a:chExt cx="8802974" cy="2958909"/>
          </a:xfrm>
        </p:grpSpPr>
        <p:pic>
          <p:nvPicPr>
            <p:cNvPr id="5" name="圖片 4">
              <a:extLst>
                <a:ext uri="{FF2B5EF4-FFF2-40B4-BE49-F238E27FC236}">
                  <a16:creationId xmlns:a16="http://schemas.microsoft.com/office/drawing/2014/main" id="{C5DD1967-2F4E-436B-86C4-D053B3A713D4}"/>
                </a:ext>
              </a:extLst>
            </p:cNvPr>
            <p:cNvPicPr>
              <a:picLocks noChangeAspect="1"/>
            </p:cNvPicPr>
            <p:nvPr/>
          </p:nvPicPr>
          <p:blipFill rotWithShape="1">
            <a:blip r:embed="rId4"/>
            <a:srcRect l="10000" t="32353" r="33393" b="30933"/>
            <a:stretch/>
          </p:blipFill>
          <p:spPr>
            <a:xfrm>
              <a:off x="915444" y="2437876"/>
              <a:ext cx="8587694" cy="2958909"/>
            </a:xfrm>
            <a:prstGeom prst="rect">
              <a:avLst/>
            </a:prstGeom>
          </p:spPr>
        </p:pic>
        <p:sp>
          <p:nvSpPr>
            <p:cNvPr id="8" name="文字方塊 7">
              <a:extLst>
                <a:ext uri="{FF2B5EF4-FFF2-40B4-BE49-F238E27FC236}">
                  <a16:creationId xmlns:a16="http://schemas.microsoft.com/office/drawing/2014/main" id="{1612DA8A-A945-4BD6-B1A2-A334B117229E}"/>
                </a:ext>
              </a:extLst>
            </p:cNvPr>
            <p:cNvSpPr txBox="1"/>
            <p:nvPr/>
          </p:nvSpPr>
          <p:spPr>
            <a:xfrm>
              <a:off x="700164" y="2448537"/>
              <a:ext cx="2203978" cy="1118255"/>
            </a:xfrm>
            <a:prstGeom prst="rect">
              <a:avLst/>
            </a:prstGeom>
            <a:solidFill>
              <a:schemeClr val="bg1"/>
            </a:solidFill>
          </p:spPr>
          <p:txBody>
            <a:bodyPr wrap="square" rtlCol="0">
              <a:spAutoFit/>
            </a:bodyPr>
            <a:lstStyle/>
            <a:p>
              <a:pPr algn="r"/>
              <a:r>
                <a:rPr lang="en-US" altLang="zh-TW" sz="4000" dirty="0">
                  <a:latin typeface="Times New Roman" panose="02020603050405020304" pitchFamily="18" charset="0"/>
                  <a:cs typeface="Times New Roman" panose="02020603050405020304" pitchFamily="18" charset="0"/>
                </a:rPr>
                <a:t>(CO</a:t>
              </a:r>
              <a:r>
                <a:rPr lang="en-US" altLang="zh-TW" sz="4000" baseline="-25000" dirty="0">
                  <a:latin typeface="Times New Roman" panose="02020603050405020304" pitchFamily="18" charset="0"/>
                  <a:cs typeface="Times New Roman" panose="02020603050405020304" pitchFamily="18" charset="0"/>
                </a:rPr>
                <a:t>2</a:t>
              </a:r>
              <a:r>
                <a:rPr lang="en-US" altLang="zh-TW" sz="4000" dirty="0">
                  <a:latin typeface="Times New Roman" panose="02020603050405020304" pitchFamily="18" charset="0"/>
                  <a:cs typeface="Times New Roman" panose="02020603050405020304" pitchFamily="18" charset="0"/>
                </a:rPr>
                <a:t>)</a:t>
              </a:r>
              <a:r>
                <a:rPr lang="en-US" altLang="zh-TW" sz="4000" baseline="-25000" dirty="0">
                  <a:latin typeface="Times New Roman" panose="02020603050405020304" pitchFamily="18" charset="0"/>
                  <a:cs typeface="Times New Roman" panose="02020603050405020304" pitchFamily="18" charset="0"/>
                </a:rPr>
                <a:t>p</a:t>
              </a:r>
            </a:p>
            <a:p>
              <a:pPr algn="r"/>
              <a:endParaRPr lang="zh-TW" altLang="en-US" sz="4000" baseline="-25000" dirty="0">
                <a:latin typeface="Times New Roman" panose="02020603050405020304" pitchFamily="18" charset="0"/>
                <a:cs typeface="Times New Roman" panose="02020603050405020304" pitchFamily="18" charset="0"/>
              </a:endParaRPr>
            </a:p>
          </p:txBody>
        </p:sp>
      </p:grpSp>
      <p:pic>
        <p:nvPicPr>
          <p:cNvPr id="11" name="圖片 10">
            <a:extLst>
              <a:ext uri="{FF2B5EF4-FFF2-40B4-BE49-F238E27FC236}">
                <a16:creationId xmlns:a16="http://schemas.microsoft.com/office/drawing/2014/main" id="{23B87B05-C351-4F73-82C8-423129015A72}"/>
              </a:ext>
            </a:extLst>
          </p:cNvPr>
          <p:cNvPicPr>
            <a:picLocks noChangeAspect="1"/>
          </p:cNvPicPr>
          <p:nvPr/>
        </p:nvPicPr>
        <p:blipFill>
          <a:blip r:embed="rId5"/>
          <a:stretch>
            <a:fillRect/>
          </a:stretch>
        </p:blipFill>
        <p:spPr>
          <a:xfrm>
            <a:off x="4710035" y="1089323"/>
            <a:ext cx="5779509" cy="1707028"/>
          </a:xfrm>
          <a:prstGeom prst="rect">
            <a:avLst/>
          </a:prstGeom>
        </p:spPr>
      </p:pic>
      <p:sp>
        <p:nvSpPr>
          <p:cNvPr id="12" name="矩形 11">
            <a:extLst>
              <a:ext uri="{FF2B5EF4-FFF2-40B4-BE49-F238E27FC236}">
                <a16:creationId xmlns:a16="http://schemas.microsoft.com/office/drawing/2014/main" id="{6004EBDE-D62C-4B9D-80FB-F8F1C4D4B29A}"/>
              </a:ext>
            </a:extLst>
          </p:cNvPr>
          <p:cNvSpPr/>
          <p:nvPr/>
        </p:nvSpPr>
        <p:spPr>
          <a:xfrm>
            <a:off x="9699171" y="1942837"/>
            <a:ext cx="566058" cy="275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4CE431A0-5546-4C76-A25C-F26FF921D9D0}"/>
              </a:ext>
            </a:extLst>
          </p:cNvPr>
          <p:cNvPicPr>
            <a:picLocks noChangeAspect="1"/>
          </p:cNvPicPr>
          <p:nvPr/>
        </p:nvPicPr>
        <p:blipFill rotWithShape="1">
          <a:blip r:embed="rId6"/>
          <a:srcRect l="30535" t="26577" r="37054" b="67819"/>
          <a:stretch/>
        </p:blipFill>
        <p:spPr>
          <a:xfrm>
            <a:off x="532182" y="1388288"/>
            <a:ext cx="3951515" cy="362973"/>
          </a:xfrm>
          <a:prstGeom prst="rect">
            <a:avLst/>
          </a:prstGeom>
        </p:spPr>
      </p:pic>
    </p:spTree>
    <p:extLst>
      <p:ext uri="{BB962C8B-B14F-4D97-AF65-F5344CB8AC3E}">
        <p14:creationId xmlns:p14="http://schemas.microsoft.com/office/powerpoint/2010/main" val="3223539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094DA62D-4543-4F90-9E8F-C082B98E481B}"/>
              </a:ext>
            </a:extLst>
          </p:cNvPr>
          <p:cNvPicPr>
            <a:picLocks noChangeAspect="1"/>
          </p:cNvPicPr>
          <p:nvPr/>
        </p:nvPicPr>
        <p:blipFill rotWithShape="1">
          <a:blip r:embed="rId2"/>
          <a:srcRect t="70718"/>
          <a:stretch/>
        </p:blipFill>
        <p:spPr>
          <a:xfrm>
            <a:off x="555172" y="1061505"/>
            <a:ext cx="9477073" cy="1066799"/>
          </a:xfrm>
          <a:prstGeom prst="rect">
            <a:avLst/>
          </a:prstGeom>
        </p:spPr>
      </p:pic>
      <p:pic>
        <p:nvPicPr>
          <p:cNvPr id="7" name="圖片 6">
            <a:extLst>
              <a:ext uri="{FF2B5EF4-FFF2-40B4-BE49-F238E27FC236}">
                <a16:creationId xmlns:a16="http://schemas.microsoft.com/office/drawing/2014/main" id="{A078FDDF-D08E-4E13-8335-2F071092BF11}"/>
              </a:ext>
            </a:extLst>
          </p:cNvPr>
          <p:cNvPicPr>
            <a:picLocks noChangeAspect="1"/>
          </p:cNvPicPr>
          <p:nvPr/>
        </p:nvPicPr>
        <p:blipFill rotWithShape="1">
          <a:blip r:embed="rId3"/>
          <a:srcRect l="13304" t="18908" r="15803" b="54026"/>
          <a:stretch/>
        </p:blipFill>
        <p:spPr>
          <a:xfrm>
            <a:off x="3032889" y="1911923"/>
            <a:ext cx="8948057" cy="1814955"/>
          </a:xfrm>
          <a:prstGeom prst="rect">
            <a:avLst/>
          </a:prstGeom>
        </p:spPr>
      </p:pic>
      <p:sp>
        <p:nvSpPr>
          <p:cNvPr id="14" name="內容版面配置區 2">
            <a:extLst>
              <a:ext uri="{FF2B5EF4-FFF2-40B4-BE49-F238E27FC236}">
                <a16:creationId xmlns:a16="http://schemas.microsoft.com/office/drawing/2014/main" id="{206EFCE3-8A5A-4FA7-B5BE-ACF93564DAE5}"/>
              </a:ext>
            </a:extLst>
          </p:cNvPr>
          <p:cNvSpPr>
            <a:spLocks noGrp="1"/>
          </p:cNvSpPr>
          <p:nvPr>
            <p:ph idx="1"/>
          </p:nvPr>
        </p:nvSpPr>
        <p:spPr>
          <a:xfrm>
            <a:off x="211054" y="87087"/>
            <a:ext cx="11769892" cy="974418"/>
          </a:xfrm>
        </p:spPr>
        <p:txBody>
          <a:bodyPr>
            <a:normAutofit/>
          </a:bodyPr>
          <a:lstStyle/>
          <a:p>
            <a:pPr marL="0" indent="0">
              <a:buNone/>
            </a:pPr>
            <a:r>
              <a:rPr lang="en-US" altLang="zh-TW" dirty="0">
                <a:solidFill>
                  <a:srgbClr val="FF0000"/>
                </a:solidFill>
                <a:latin typeface="標楷體" panose="03000509000000000000" pitchFamily="65" charset="-120"/>
                <a:ea typeface="標楷體" panose="03000509000000000000" pitchFamily="65" charset="-120"/>
              </a:rPr>
              <a:t>Ex.6-3 </a:t>
            </a:r>
            <a:r>
              <a:rPr lang="zh-TW" altLang="zh-TW" dirty="0">
                <a:latin typeface="標楷體" panose="03000509000000000000" pitchFamily="65" charset="-120"/>
                <a:ea typeface="標楷體" panose="03000509000000000000" pitchFamily="65" charset="-120"/>
              </a:rPr>
              <a:t>續上例，請求出</a:t>
            </a:r>
            <a:r>
              <a:rPr lang="zh-TW" altLang="en-US" dirty="0">
                <a:latin typeface="標楷體" panose="03000509000000000000" pitchFamily="65" charset="-120"/>
                <a:ea typeface="標楷體" panose="03000509000000000000" pitchFamily="65" charset="-120"/>
              </a:rPr>
              <a:t>冬季</a:t>
            </a:r>
            <a:r>
              <a:rPr lang="zh-TW" altLang="zh-TW" dirty="0">
                <a:latin typeface="標楷體" panose="03000509000000000000" pitchFamily="65" charset="-120"/>
                <a:ea typeface="標楷體" panose="03000509000000000000" pitchFamily="65" charset="-120"/>
              </a:rPr>
              <a:t>所需的最小通風率，假設室外冷至</a:t>
            </a:r>
            <a:r>
              <a:rPr lang="en-US" altLang="zh-TW" dirty="0">
                <a:latin typeface="標楷體" panose="03000509000000000000" pitchFamily="65" charset="-120"/>
                <a:ea typeface="標楷體" panose="03000509000000000000" pitchFamily="65" charset="-120"/>
              </a:rPr>
              <a:t> -30 </a:t>
            </a:r>
            <a:r>
              <a:rPr lang="en-US" altLang="zh-TW" baseline="30000" dirty="0" err="1">
                <a:latin typeface="標楷體" panose="03000509000000000000" pitchFamily="65" charset="-120"/>
                <a:ea typeface="標楷體" panose="03000509000000000000" pitchFamily="65" charset="-120"/>
              </a:rPr>
              <a:t>o</a:t>
            </a:r>
            <a:r>
              <a:rPr lang="en-US" altLang="zh-TW" dirty="0" err="1">
                <a:latin typeface="標楷體" panose="03000509000000000000" pitchFamily="65" charset="-120"/>
                <a:ea typeface="標楷體" panose="03000509000000000000" pitchFamily="65" charset="-120"/>
              </a:rPr>
              <a:t>C</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時室內仍要維持</a:t>
            </a:r>
            <a:r>
              <a:rPr lang="zh-TW" altLang="zh-TW" dirty="0">
                <a:solidFill>
                  <a:srgbClr val="FF0000"/>
                </a:solidFill>
                <a:latin typeface="標楷體" panose="03000509000000000000" pitchFamily="65" charset="-120"/>
                <a:ea typeface="標楷體" panose="03000509000000000000" pitchFamily="65" charset="-120"/>
              </a:rPr>
              <a:t>不低於</a:t>
            </a:r>
            <a:r>
              <a:rPr lang="en-US" altLang="zh-TW" dirty="0">
                <a:solidFill>
                  <a:srgbClr val="FF0000"/>
                </a:solidFill>
                <a:latin typeface="標楷體" panose="03000509000000000000" pitchFamily="65" charset="-120"/>
                <a:ea typeface="標楷體" panose="03000509000000000000" pitchFamily="65" charset="-120"/>
              </a:rPr>
              <a:t>10</a:t>
            </a:r>
            <a:r>
              <a:rPr lang="en-US" altLang="zh-TW" baseline="30000" dirty="0">
                <a:solidFill>
                  <a:srgbClr val="FF0000"/>
                </a:solidFill>
                <a:latin typeface="標楷體" panose="03000509000000000000" pitchFamily="65" charset="-120"/>
                <a:ea typeface="標楷體" panose="03000509000000000000" pitchFamily="65" charset="-120"/>
              </a:rPr>
              <a:t>o</a:t>
            </a:r>
            <a:r>
              <a:rPr lang="en-US" altLang="zh-TW" dirty="0">
                <a:solidFill>
                  <a:srgbClr val="FF0000"/>
                </a:solidFill>
                <a:latin typeface="標楷體" panose="03000509000000000000" pitchFamily="65" charset="-120"/>
                <a:ea typeface="標楷體" panose="03000509000000000000" pitchFamily="65" charset="-120"/>
              </a:rPr>
              <a:t>C</a:t>
            </a:r>
            <a:r>
              <a:rPr lang="zh-TW" altLang="zh-TW" dirty="0">
                <a:solidFill>
                  <a:srgbClr val="FF0000"/>
                </a:solidFill>
                <a:latin typeface="標楷體" panose="03000509000000000000" pitchFamily="65" charset="-120"/>
                <a:ea typeface="標楷體" panose="03000509000000000000" pitchFamily="65" charset="-120"/>
              </a:rPr>
              <a:t>，不高於</a:t>
            </a:r>
            <a:r>
              <a:rPr lang="en-US" altLang="zh-TW" dirty="0">
                <a:solidFill>
                  <a:srgbClr val="FF0000"/>
                </a:solidFill>
                <a:latin typeface="標楷體" panose="03000509000000000000" pitchFamily="65" charset="-120"/>
                <a:ea typeface="標楷體" panose="03000509000000000000" pitchFamily="65" charset="-120"/>
              </a:rPr>
              <a:t>70%</a:t>
            </a:r>
            <a:r>
              <a:rPr lang="zh-TW" altLang="en-US" dirty="0">
                <a:solidFill>
                  <a:srgbClr val="FF0000"/>
                </a:solidFill>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相對濕度，不高於</a:t>
            </a:r>
            <a:r>
              <a:rPr lang="en-US" altLang="zh-TW" dirty="0">
                <a:latin typeface="標楷體" panose="03000509000000000000" pitchFamily="65" charset="-120"/>
                <a:ea typeface="標楷體" panose="03000509000000000000" pitchFamily="65" charset="-120"/>
              </a:rPr>
              <a:t> 5000 ppm CO</a:t>
            </a:r>
            <a:r>
              <a:rPr lang="en-US" altLang="zh-TW" baseline="-25000"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a:t>
            </a:r>
            <a:endParaRPr lang="zh-TW" altLang="en-US" sz="3600" dirty="0"/>
          </a:p>
        </p:txBody>
      </p:sp>
      <p:pic>
        <p:nvPicPr>
          <p:cNvPr id="11" name="圖片 10">
            <a:extLst>
              <a:ext uri="{FF2B5EF4-FFF2-40B4-BE49-F238E27FC236}">
                <a16:creationId xmlns:a16="http://schemas.microsoft.com/office/drawing/2014/main" id="{63556E24-4044-4924-B61B-A03E7300BA9D}"/>
              </a:ext>
            </a:extLst>
          </p:cNvPr>
          <p:cNvPicPr>
            <a:picLocks noChangeAspect="1"/>
          </p:cNvPicPr>
          <p:nvPr/>
        </p:nvPicPr>
        <p:blipFill rotWithShape="1">
          <a:blip r:embed="rId4"/>
          <a:srcRect l="22389" t="38529" r="19592"/>
          <a:stretch/>
        </p:blipFill>
        <p:spPr>
          <a:xfrm>
            <a:off x="6411685" y="3559629"/>
            <a:ext cx="5192487" cy="3091761"/>
          </a:xfrm>
          <a:prstGeom prst="rect">
            <a:avLst/>
          </a:prstGeom>
        </p:spPr>
      </p:pic>
      <p:pic>
        <p:nvPicPr>
          <p:cNvPr id="12" name="圖片 11">
            <a:extLst>
              <a:ext uri="{FF2B5EF4-FFF2-40B4-BE49-F238E27FC236}">
                <a16:creationId xmlns:a16="http://schemas.microsoft.com/office/drawing/2014/main" id="{FA88894B-C383-4BA9-812B-950E265104DF}"/>
              </a:ext>
            </a:extLst>
          </p:cNvPr>
          <p:cNvPicPr>
            <a:picLocks noChangeAspect="1"/>
          </p:cNvPicPr>
          <p:nvPr/>
        </p:nvPicPr>
        <p:blipFill rotWithShape="1">
          <a:blip r:embed="rId5"/>
          <a:srcRect l="30535" t="26577" r="37054" b="67819"/>
          <a:stretch/>
        </p:blipFill>
        <p:spPr>
          <a:xfrm>
            <a:off x="770772" y="4243803"/>
            <a:ext cx="3951515" cy="362973"/>
          </a:xfrm>
          <a:prstGeom prst="rect">
            <a:avLst/>
          </a:prstGeom>
        </p:spPr>
      </p:pic>
      <p:pic>
        <p:nvPicPr>
          <p:cNvPr id="17" name="圖片 16">
            <a:extLst>
              <a:ext uri="{FF2B5EF4-FFF2-40B4-BE49-F238E27FC236}">
                <a16:creationId xmlns:a16="http://schemas.microsoft.com/office/drawing/2014/main" id="{BE7694B1-43F4-4984-ADFF-A7BFC8C1EA18}"/>
              </a:ext>
            </a:extLst>
          </p:cNvPr>
          <p:cNvPicPr>
            <a:picLocks noChangeAspect="1"/>
          </p:cNvPicPr>
          <p:nvPr/>
        </p:nvPicPr>
        <p:blipFill rotWithShape="1">
          <a:blip r:embed="rId5"/>
          <a:srcRect l="30535" t="60585" r="37054" b="21429"/>
          <a:stretch/>
        </p:blipFill>
        <p:spPr>
          <a:xfrm>
            <a:off x="317530" y="4726589"/>
            <a:ext cx="5778470" cy="1703615"/>
          </a:xfrm>
          <a:prstGeom prst="rect">
            <a:avLst/>
          </a:prstGeom>
        </p:spPr>
      </p:pic>
      <p:sp>
        <p:nvSpPr>
          <p:cNvPr id="18" name="矩形 17">
            <a:extLst>
              <a:ext uri="{FF2B5EF4-FFF2-40B4-BE49-F238E27FC236}">
                <a16:creationId xmlns:a16="http://schemas.microsoft.com/office/drawing/2014/main" id="{72719742-7071-4F4F-8F49-822C2812C3F3}"/>
              </a:ext>
            </a:extLst>
          </p:cNvPr>
          <p:cNvSpPr/>
          <p:nvPr/>
        </p:nvSpPr>
        <p:spPr>
          <a:xfrm>
            <a:off x="3206765" y="5578396"/>
            <a:ext cx="566058" cy="275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61904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B464226-A98A-42D5-8147-D9C6A74A961A}"/>
              </a:ext>
            </a:extLst>
          </p:cNvPr>
          <p:cNvPicPr>
            <a:picLocks noChangeAspect="1"/>
          </p:cNvPicPr>
          <p:nvPr/>
        </p:nvPicPr>
        <p:blipFill rotWithShape="1">
          <a:blip r:embed="rId2"/>
          <a:srcRect l="12858" t="20084" r="15088" b="40585"/>
          <a:stretch/>
        </p:blipFill>
        <p:spPr>
          <a:xfrm>
            <a:off x="609600" y="908199"/>
            <a:ext cx="10456133" cy="3032104"/>
          </a:xfrm>
          <a:prstGeom prst="rect">
            <a:avLst/>
          </a:prstGeom>
        </p:spPr>
      </p:pic>
      <p:pic>
        <p:nvPicPr>
          <p:cNvPr id="6" name="圖片 5">
            <a:extLst>
              <a:ext uri="{FF2B5EF4-FFF2-40B4-BE49-F238E27FC236}">
                <a16:creationId xmlns:a16="http://schemas.microsoft.com/office/drawing/2014/main" id="{443D978C-A867-4EA7-97CF-92B2A1039BBA}"/>
              </a:ext>
            </a:extLst>
          </p:cNvPr>
          <p:cNvPicPr>
            <a:picLocks noChangeAspect="1"/>
          </p:cNvPicPr>
          <p:nvPr/>
        </p:nvPicPr>
        <p:blipFill rotWithShape="1">
          <a:blip r:embed="rId2"/>
          <a:srcRect l="36965" t="59414" r="38213" b="2101"/>
          <a:stretch/>
        </p:blipFill>
        <p:spPr>
          <a:xfrm>
            <a:off x="7704848" y="3485276"/>
            <a:ext cx="3877552" cy="3193868"/>
          </a:xfrm>
          <a:prstGeom prst="rect">
            <a:avLst/>
          </a:prstGeom>
        </p:spPr>
      </p:pic>
      <p:pic>
        <p:nvPicPr>
          <p:cNvPr id="8" name="圖片 7">
            <a:extLst>
              <a:ext uri="{FF2B5EF4-FFF2-40B4-BE49-F238E27FC236}">
                <a16:creationId xmlns:a16="http://schemas.microsoft.com/office/drawing/2014/main" id="{6342DCA3-9A02-49A6-9708-841E802EACDC}"/>
              </a:ext>
            </a:extLst>
          </p:cNvPr>
          <p:cNvPicPr>
            <a:picLocks noChangeAspect="1"/>
          </p:cNvPicPr>
          <p:nvPr/>
        </p:nvPicPr>
        <p:blipFill rotWithShape="1">
          <a:blip r:embed="rId3"/>
          <a:srcRect t="37945" b="36816"/>
          <a:stretch/>
        </p:blipFill>
        <p:spPr>
          <a:xfrm>
            <a:off x="726405" y="178856"/>
            <a:ext cx="7517019" cy="729343"/>
          </a:xfrm>
          <a:prstGeom prst="rect">
            <a:avLst/>
          </a:prstGeom>
        </p:spPr>
      </p:pic>
      <p:pic>
        <p:nvPicPr>
          <p:cNvPr id="9" name="圖片 8">
            <a:extLst>
              <a:ext uri="{FF2B5EF4-FFF2-40B4-BE49-F238E27FC236}">
                <a16:creationId xmlns:a16="http://schemas.microsoft.com/office/drawing/2014/main" id="{9B06C70B-C68A-4099-8D62-1F9A313C3CC8}"/>
              </a:ext>
            </a:extLst>
          </p:cNvPr>
          <p:cNvPicPr>
            <a:picLocks noChangeAspect="1"/>
          </p:cNvPicPr>
          <p:nvPr/>
        </p:nvPicPr>
        <p:blipFill>
          <a:blip r:embed="rId4"/>
          <a:stretch>
            <a:fillRect/>
          </a:stretch>
        </p:blipFill>
        <p:spPr>
          <a:xfrm>
            <a:off x="998006" y="4815438"/>
            <a:ext cx="5779509" cy="1707028"/>
          </a:xfrm>
          <a:prstGeom prst="rect">
            <a:avLst/>
          </a:prstGeom>
        </p:spPr>
      </p:pic>
      <p:sp>
        <p:nvSpPr>
          <p:cNvPr id="10" name="矩形 9">
            <a:extLst>
              <a:ext uri="{FF2B5EF4-FFF2-40B4-BE49-F238E27FC236}">
                <a16:creationId xmlns:a16="http://schemas.microsoft.com/office/drawing/2014/main" id="{3E02DDFA-4A12-477D-8DFF-89608B19F452}"/>
              </a:ext>
            </a:extLst>
          </p:cNvPr>
          <p:cNvSpPr/>
          <p:nvPr/>
        </p:nvSpPr>
        <p:spPr>
          <a:xfrm>
            <a:off x="5355769" y="5668952"/>
            <a:ext cx="566058" cy="275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2A029C3A-585E-4E1F-B03C-E1903C9689DA}"/>
              </a:ext>
            </a:extLst>
          </p:cNvPr>
          <p:cNvPicPr>
            <a:picLocks noChangeAspect="1"/>
          </p:cNvPicPr>
          <p:nvPr/>
        </p:nvPicPr>
        <p:blipFill rotWithShape="1">
          <a:blip r:embed="rId5"/>
          <a:srcRect l="30535" t="26577" r="37054" b="67819"/>
          <a:stretch/>
        </p:blipFill>
        <p:spPr>
          <a:xfrm>
            <a:off x="1565429" y="4306673"/>
            <a:ext cx="3951515" cy="362973"/>
          </a:xfrm>
          <a:prstGeom prst="rect">
            <a:avLst/>
          </a:prstGeom>
        </p:spPr>
      </p:pic>
    </p:spTree>
    <p:extLst>
      <p:ext uri="{BB962C8B-B14F-4D97-AF65-F5344CB8AC3E}">
        <p14:creationId xmlns:p14="http://schemas.microsoft.com/office/powerpoint/2010/main" val="9744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C7B681DD-971F-4B98-A138-7CD159B72AAD}"/>
              </a:ext>
            </a:extLst>
          </p:cNvPr>
          <p:cNvPicPr>
            <a:picLocks noChangeAspect="1"/>
          </p:cNvPicPr>
          <p:nvPr/>
        </p:nvPicPr>
        <p:blipFill rotWithShape="1">
          <a:blip r:embed="rId2"/>
          <a:srcRect b="2439"/>
          <a:stretch/>
        </p:blipFill>
        <p:spPr>
          <a:xfrm rot="60000">
            <a:off x="423233" y="685800"/>
            <a:ext cx="11345534" cy="5660571"/>
          </a:xfrm>
          <a:prstGeom prst="rect">
            <a:avLst/>
          </a:prstGeom>
        </p:spPr>
      </p:pic>
    </p:spTree>
    <p:extLst>
      <p:ext uri="{BB962C8B-B14F-4D97-AF65-F5344CB8AC3E}">
        <p14:creationId xmlns:p14="http://schemas.microsoft.com/office/powerpoint/2010/main" val="215117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F42F2DF-E253-428A-9330-103602744FF3}"/>
              </a:ext>
            </a:extLst>
          </p:cNvPr>
          <p:cNvSpPr/>
          <p:nvPr/>
        </p:nvSpPr>
        <p:spPr>
          <a:xfrm>
            <a:off x="270198" y="2433523"/>
            <a:ext cx="4278935" cy="3477875"/>
          </a:xfrm>
          <a:prstGeom prst="rect">
            <a:avLst/>
          </a:prstGeom>
        </p:spPr>
        <p:txBody>
          <a:bodyPr wrap="square">
            <a:spAutoFit/>
          </a:bodyPr>
          <a:lstStyle/>
          <a:p>
            <a:pPr marL="227330" indent="-227330" algn="just">
              <a:spcAft>
                <a:spcPts val="0"/>
              </a:spcAft>
            </a:pPr>
            <a:r>
              <a:rPr lang="en-US" altLang="zh-TW" sz="2000" kern="100" dirty="0">
                <a:solidFill>
                  <a:srgbClr val="FF0000"/>
                </a:solidFill>
                <a:latin typeface="Times New Roman" panose="02020603050405020304" pitchFamily="18" charset="0"/>
                <a:ea typeface="標楷體" panose="03000509000000000000" pitchFamily="65" charset="-120"/>
              </a:rPr>
              <a:t>Ex.6-4 </a:t>
            </a:r>
          </a:p>
          <a:p>
            <a:pPr marL="227330" indent="-227330" algn="just">
              <a:spcAft>
                <a:spcPts val="0"/>
              </a:spcAft>
            </a:pPr>
            <a:r>
              <a:rPr lang="zh-TW" altLang="zh-TW" sz="2000" kern="100" dirty="0">
                <a:latin typeface="Times New Roman" panose="02020603050405020304" pitchFamily="18" charset="0"/>
                <a:ea typeface="標楷體" panose="03000509000000000000" pitchFamily="65" charset="-120"/>
              </a:rPr>
              <a:t>請建立可以表示乳牛在不同溫度範圍的顯熱</a:t>
            </a:r>
            <a:r>
              <a:rPr lang="en-US" altLang="zh-TW" sz="2000" kern="100" dirty="0">
                <a:latin typeface="Times New Roman" panose="02020603050405020304" pitchFamily="18" charset="0"/>
                <a:ea typeface="標楷體" panose="03000509000000000000" pitchFamily="65" charset="-120"/>
              </a:rPr>
              <a:t>(SHP)</a:t>
            </a:r>
            <a:r>
              <a:rPr lang="zh-TW" altLang="zh-TW" sz="2000" kern="100" dirty="0">
                <a:latin typeface="Times New Roman" panose="02020603050405020304" pitchFamily="18" charset="0"/>
                <a:ea typeface="標楷體" panose="03000509000000000000" pitchFamily="65" charset="-120"/>
              </a:rPr>
              <a:t>的一次至四次的多項式</a:t>
            </a:r>
            <a:r>
              <a:rPr lang="zh-TW" altLang="en-US" sz="2000" kern="100" dirty="0">
                <a:latin typeface="Times New Roman" panose="02020603050405020304" pitchFamily="18" charset="0"/>
                <a:ea typeface="標楷體" panose="03000509000000000000" pitchFamily="65" charset="-120"/>
              </a:rPr>
              <a:t>。</a:t>
            </a:r>
            <a:endParaRPr lang="en-US" altLang="zh-TW" sz="2000" kern="100" dirty="0">
              <a:latin typeface="Times New Roman" panose="02020603050405020304" pitchFamily="18" charset="0"/>
              <a:ea typeface="標楷體" panose="03000509000000000000" pitchFamily="65" charset="-120"/>
            </a:endParaRPr>
          </a:p>
          <a:p>
            <a:pPr marL="227330" indent="-227330" algn="just">
              <a:spcAft>
                <a:spcPts val="0"/>
              </a:spcAft>
            </a:pPr>
            <a:endParaRPr lang="en-US" altLang="zh-TW" sz="2000" kern="100" dirty="0">
              <a:latin typeface="Times New Roman" panose="02020603050405020304" pitchFamily="18" charset="0"/>
              <a:ea typeface="標楷體" panose="03000509000000000000" pitchFamily="65" charset="-120"/>
            </a:endParaRPr>
          </a:p>
          <a:p>
            <a:pPr marL="227330" indent="-227330" algn="just">
              <a:spcAft>
                <a:spcPts val="0"/>
              </a:spcAft>
            </a:pPr>
            <a:r>
              <a:rPr lang="zh-TW" altLang="en-US" sz="2000" kern="100" dirty="0">
                <a:latin typeface="Times New Roman" panose="02020603050405020304" pitchFamily="18" charset="0"/>
                <a:ea typeface="標楷體" panose="03000509000000000000" pitchFamily="65" charset="-120"/>
              </a:rPr>
              <a:t>   </a:t>
            </a:r>
            <a:r>
              <a:rPr lang="zh-TW" altLang="zh-TW" sz="2000" kern="100" dirty="0">
                <a:latin typeface="Times New Roman" panose="02020603050405020304" pitchFamily="18" charset="0"/>
                <a:ea typeface="標楷體" panose="03000509000000000000" pitchFamily="65" charset="-120"/>
              </a:rPr>
              <a:t>數據點共有五組，如下：</a:t>
            </a:r>
            <a:endParaRPr lang="en-US" altLang="zh-TW" sz="2000" kern="100" dirty="0">
              <a:latin typeface="Times New Roman" panose="02020603050405020304" pitchFamily="18" charset="0"/>
              <a:ea typeface="標楷體" panose="03000509000000000000" pitchFamily="65" charset="-120"/>
            </a:endParaRPr>
          </a:p>
          <a:p>
            <a:pPr marL="227330" indent="-227330" algn="ctr">
              <a:spcAft>
                <a:spcPts val="0"/>
              </a:spcAft>
            </a:pPr>
            <a:r>
              <a:rPr lang="en-US" altLang="zh-TW" sz="2000" kern="100" dirty="0">
                <a:latin typeface="Times New Roman" panose="02020603050405020304" pitchFamily="18" charset="0"/>
                <a:ea typeface="標楷體" panose="03000509000000000000" pitchFamily="65" charset="-120"/>
              </a:rPr>
              <a:t>(-1 </a:t>
            </a:r>
            <a:r>
              <a:rPr lang="en-US" altLang="zh-TW" sz="2000" kern="100" baseline="30000" dirty="0" err="1">
                <a:latin typeface="Times New Roman" panose="02020603050405020304" pitchFamily="18" charset="0"/>
                <a:ea typeface="標楷體" panose="03000509000000000000" pitchFamily="65" charset="-120"/>
              </a:rPr>
              <a:t>o</a:t>
            </a:r>
            <a:r>
              <a:rPr lang="en-US" altLang="zh-TW" sz="2000" kern="100" dirty="0" err="1">
                <a:latin typeface="Times New Roman" panose="02020603050405020304" pitchFamily="18" charset="0"/>
                <a:ea typeface="標楷體" panose="03000509000000000000" pitchFamily="65" charset="-120"/>
              </a:rPr>
              <a:t>C</a:t>
            </a:r>
            <a:r>
              <a:rPr lang="en-US" altLang="zh-TW" sz="2000" kern="100" dirty="0">
                <a:latin typeface="Times New Roman" panose="02020603050405020304" pitchFamily="18" charset="0"/>
                <a:ea typeface="標楷體" panose="03000509000000000000" pitchFamily="65" charset="-120"/>
              </a:rPr>
              <a:t>, 1.9 W/kg) </a:t>
            </a:r>
          </a:p>
          <a:p>
            <a:pPr marL="227330" indent="-227330" algn="ctr">
              <a:spcAft>
                <a:spcPts val="0"/>
              </a:spcAft>
            </a:pPr>
            <a:r>
              <a:rPr lang="en-US" altLang="zh-TW" sz="2000" kern="100" dirty="0">
                <a:latin typeface="Times New Roman" panose="02020603050405020304" pitchFamily="18" charset="0"/>
                <a:ea typeface="標楷體" panose="03000509000000000000" pitchFamily="65" charset="-120"/>
              </a:rPr>
              <a:t>(10, 1.5) </a:t>
            </a:r>
          </a:p>
          <a:p>
            <a:pPr marL="227330" indent="-227330" algn="ctr">
              <a:spcAft>
                <a:spcPts val="0"/>
              </a:spcAft>
            </a:pPr>
            <a:r>
              <a:rPr lang="en-US" altLang="zh-TW" sz="2000" kern="100" dirty="0">
                <a:latin typeface="Times New Roman" panose="02020603050405020304" pitchFamily="18" charset="0"/>
                <a:ea typeface="標楷體" panose="03000509000000000000" pitchFamily="65" charset="-120"/>
              </a:rPr>
              <a:t>(15, 1.2) </a:t>
            </a:r>
          </a:p>
          <a:p>
            <a:pPr marL="227330" indent="-227330" algn="ctr">
              <a:spcAft>
                <a:spcPts val="0"/>
              </a:spcAft>
            </a:pPr>
            <a:r>
              <a:rPr lang="en-US" altLang="zh-TW" sz="2000" kern="100" dirty="0">
                <a:latin typeface="Times New Roman" panose="02020603050405020304" pitchFamily="18" charset="0"/>
                <a:ea typeface="標楷體" panose="03000509000000000000" pitchFamily="65" charset="-120"/>
              </a:rPr>
              <a:t>(21, 1.1) </a:t>
            </a:r>
          </a:p>
          <a:p>
            <a:pPr marL="227330" indent="-227330" algn="ctr">
              <a:spcAft>
                <a:spcPts val="0"/>
              </a:spcAft>
            </a:pPr>
            <a:r>
              <a:rPr lang="en-US" altLang="zh-TW" sz="2000" kern="100" dirty="0">
                <a:latin typeface="Times New Roman" panose="02020603050405020304" pitchFamily="18" charset="0"/>
                <a:ea typeface="標楷體" panose="03000509000000000000" pitchFamily="65" charset="-120"/>
              </a:rPr>
              <a:t>(27, 0.6)</a:t>
            </a:r>
            <a:endParaRPr lang="zh-TW" altLang="zh-TW" kern="100" dirty="0">
              <a:latin typeface="Times New Roman" panose="02020603050405020304" pitchFamily="18" charset="0"/>
            </a:endParaRPr>
          </a:p>
        </p:txBody>
      </p:sp>
      <p:pic>
        <p:nvPicPr>
          <p:cNvPr id="9218" name="Picture 2" descr="fig6-4">
            <a:extLst>
              <a:ext uri="{FF2B5EF4-FFF2-40B4-BE49-F238E27FC236}">
                <a16:creationId xmlns:a16="http://schemas.microsoft.com/office/drawing/2014/main" id="{CA0BAEC7-E377-4F29-8105-6D8397185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15" r="4625" b="9634"/>
          <a:stretch>
            <a:fillRect/>
          </a:stretch>
        </p:blipFill>
        <p:spPr bwMode="auto">
          <a:xfrm>
            <a:off x="4549133" y="2176225"/>
            <a:ext cx="6995208" cy="455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1F3ACFE-34FF-404D-AB07-AA37398F8DC9}"/>
              </a:ext>
            </a:extLst>
          </p:cNvPr>
          <p:cNvSpPr/>
          <p:nvPr/>
        </p:nvSpPr>
        <p:spPr>
          <a:xfrm>
            <a:off x="230544" y="143906"/>
            <a:ext cx="6096000" cy="523220"/>
          </a:xfrm>
          <a:prstGeom prst="rect">
            <a:avLst/>
          </a:prstGeom>
        </p:spPr>
        <p:txBody>
          <a:bodyPr>
            <a:spAutoFit/>
          </a:bodyPr>
          <a:lstStyle/>
          <a:p>
            <a:pPr lvl="0" algn="just">
              <a:spcAft>
                <a:spcPts val="0"/>
              </a:spcAft>
              <a:tabLst>
                <a:tab pos="457200" algn="l"/>
              </a:tabLst>
            </a:pPr>
            <a:r>
              <a:rPr lang="en-US" altLang="zh-TW" sz="2800" kern="100" dirty="0">
                <a:latin typeface="Times New Roman" panose="02020603050405020304" pitchFamily="18" charset="0"/>
                <a:ea typeface="標楷體" panose="03000509000000000000" pitchFamily="65" charset="-120"/>
              </a:rPr>
              <a:t>6.4 </a:t>
            </a:r>
            <a:r>
              <a:rPr lang="zh-TW" altLang="zh-TW" sz="2800" kern="100" dirty="0">
                <a:latin typeface="Times New Roman" panose="02020603050405020304" pitchFamily="18" charset="0"/>
                <a:ea typeface="標楷體" panose="03000509000000000000" pitchFamily="65" charset="-120"/>
              </a:rPr>
              <a:t>計算通風風量率的相關電腦程式</a:t>
            </a:r>
            <a:endParaRPr lang="zh-TW" altLang="zh-TW" sz="2400" kern="100" dirty="0">
              <a:latin typeface="Times New Roman" panose="02020603050405020304" pitchFamily="18" charset="0"/>
            </a:endParaRPr>
          </a:p>
        </p:txBody>
      </p:sp>
      <p:pic>
        <p:nvPicPr>
          <p:cNvPr id="2" name="圖片 1">
            <a:extLst>
              <a:ext uri="{FF2B5EF4-FFF2-40B4-BE49-F238E27FC236}">
                <a16:creationId xmlns:a16="http://schemas.microsoft.com/office/drawing/2014/main" id="{D0599EBA-69DC-4AAD-9B0D-5B298B34B0EB}"/>
              </a:ext>
            </a:extLst>
          </p:cNvPr>
          <p:cNvPicPr>
            <a:picLocks noChangeAspect="1"/>
          </p:cNvPicPr>
          <p:nvPr/>
        </p:nvPicPr>
        <p:blipFill rotWithShape="1">
          <a:blip r:embed="rId3"/>
          <a:srcRect l="13929" t="21154" r="15178" b="55546"/>
          <a:stretch/>
        </p:blipFill>
        <p:spPr>
          <a:xfrm>
            <a:off x="1482401" y="667126"/>
            <a:ext cx="8643258" cy="1509099"/>
          </a:xfrm>
          <a:prstGeom prst="rect">
            <a:avLst/>
          </a:prstGeom>
        </p:spPr>
      </p:pic>
    </p:spTree>
    <p:extLst>
      <p:ext uri="{BB962C8B-B14F-4D97-AF65-F5344CB8AC3E}">
        <p14:creationId xmlns:p14="http://schemas.microsoft.com/office/powerpoint/2010/main" val="4755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1862C7E-0D98-4716-AFBC-8FC381ADE439}"/>
              </a:ext>
            </a:extLst>
          </p:cNvPr>
          <p:cNvPicPr>
            <a:picLocks noChangeAspect="1"/>
          </p:cNvPicPr>
          <p:nvPr/>
        </p:nvPicPr>
        <p:blipFill rotWithShape="1">
          <a:blip r:embed="rId2"/>
          <a:srcRect t="6445" r="28789" b="88538"/>
          <a:stretch/>
        </p:blipFill>
        <p:spPr>
          <a:xfrm>
            <a:off x="30656" y="3167405"/>
            <a:ext cx="12161344" cy="471341"/>
          </a:xfrm>
          <a:prstGeom prst="rect">
            <a:avLst/>
          </a:prstGeom>
        </p:spPr>
      </p:pic>
      <p:pic>
        <p:nvPicPr>
          <p:cNvPr id="5" name="圖片 4">
            <a:extLst>
              <a:ext uri="{FF2B5EF4-FFF2-40B4-BE49-F238E27FC236}">
                <a16:creationId xmlns:a16="http://schemas.microsoft.com/office/drawing/2014/main" id="{81CF3A90-44E0-4FD0-9182-E2BFFB3FD46A}"/>
              </a:ext>
            </a:extLst>
          </p:cNvPr>
          <p:cNvPicPr>
            <a:picLocks noChangeAspect="1"/>
          </p:cNvPicPr>
          <p:nvPr/>
        </p:nvPicPr>
        <p:blipFill rotWithShape="1">
          <a:blip r:embed="rId2"/>
          <a:srcRect t="16864" r="28789" b="51511"/>
          <a:stretch/>
        </p:blipFill>
        <p:spPr>
          <a:xfrm>
            <a:off x="30656" y="3638746"/>
            <a:ext cx="12161344" cy="2971014"/>
          </a:xfrm>
          <a:prstGeom prst="rect">
            <a:avLst/>
          </a:prstGeom>
        </p:spPr>
      </p:pic>
      <p:sp>
        <p:nvSpPr>
          <p:cNvPr id="6" name="文字方塊 5">
            <a:extLst>
              <a:ext uri="{FF2B5EF4-FFF2-40B4-BE49-F238E27FC236}">
                <a16:creationId xmlns:a16="http://schemas.microsoft.com/office/drawing/2014/main" id="{F094520B-030A-41C6-9694-0F7EA749AD34}"/>
              </a:ext>
            </a:extLst>
          </p:cNvPr>
          <p:cNvSpPr txBox="1"/>
          <p:nvPr/>
        </p:nvSpPr>
        <p:spPr>
          <a:xfrm>
            <a:off x="6010392" y="3478490"/>
            <a:ext cx="5712645" cy="954107"/>
          </a:xfrm>
          <a:prstGeom prst="rect">
            <a:avLst/>
          </a:prstGeom>
          <a:noFill/>
        </p:spPr>
        <p:txBody>
          <a:bodyPr wrap="square" rtlCol="0">
            <a:spAutoFit/>
          </a:bodyPr>
          <a:lstStyle/>
          <a:p>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此處含  </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DOS</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版的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VENTGRPH</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.exe</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MATLAB </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版的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VENTGRAPH</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.m</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4" name="群組 13">
            <a:extLst>
              <a:ext uri="{FF2B5EF4-FFF2-40B4-BE49-F238E27FC236}">
                <a16:creationId xmlns:a16="http://schemas.microsoft.com/office/drawing/2014/main" id="{29B34F84-5542-435C-8316-9A0627D1F9A3}"/>
              </a:ext>
            </a:extLst>
          </p:cNvPr>
          <p:cNvGrpSpPr/>
          <p:nvPr/>
        </p:nvGrpSpPr>
        <p:grpSpPr>
          <a:xfrm>
            <a:off x="350212" y="248240"/>
            <a:ext cx="7125244" cy="2609018"/>
            <a:chOff x="350212" y="248240"/>
            <a:chExt cx="7125244" cy="2609018"/>
          </a:xfrm>
        </p:grpSpPr>
        <p:pic>
          <p:nvPicPr>
            <p:cNvPr id="8" name="圖片 7">
              <a:extLst>
                <a:ext uri="{FF2B5EF4-FFF2-40B4-BE49-F238E27FC236}">
                  <a16:creationId xmlns:a16="http://schemas.microsoft.com/office/drawing/2014/main" id="{D1C4F599-4C8D-44F1-BD08-CF30DD5508FB}"/>
                </a:ext>
              </a:extLst>
            </p:cNvPr>
            <p:cNvPicPr>
              <a:picLocks noChangeAspect="1"/>
            </p:cNvPicPr>
            <p:nvPr/>
          </p:nvPicPr>
          <p:blipFill rotWithShape="1">
            <a:blip r:embed="rId3"/>
            <a:srcRect l="16083" t="8975" r="32500" b="53435"/>
            <a:stretch/>
          </p:blipFill>
          <p:spPr>
            <a:xfrm>
              <a:off x="350212" y="248240"/>
              <a:ext cx="7125244" cy="2609018"/>
            </a:xfrm>
            <a:prstGeom prst="rect">
              <a:avLst/>
            </a:prstGeom>
          </p:spPr>
        </p:pic>
        <p:sp>
          <p:nvSpPr>
            <p:cNvPr id="11" name="矩形 10">
              <a:extLst>
                <a:ext uri="{FF2B5EF4-FFF2-40B4-BE49-F238E27FC236}">
                  <a16:creationId xmlns:a16="http://schemas.microsoft.com/office/drawing/2014/main" id="{F83CA5A4-2041-4D1E-8D90-C3C9B7D8EE28}"/>
                </a:ext>
              </a:extLst>
            </p:cNvPr>
            <p:cNvSpPr/>
            <p:nvPr/>
          </p:nvSpPr>
          <p:spPr>
            <a:xfrm>
              <a:off x="1762812" y="374246"/>
              <a:ext cx="301658" cy="2667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67186659-929F-4E7C-A04F-20F576E1C24F}"/>
              </a:ext>
            </a:extLst>
          </p:cNvPr>
          <p:cNvGrpSpPr/>
          <p:nvPr/>
        </p:nvGrpSpPr>
        <p:grpSpPr>
          <a:xfrm>
            <a:off x="6372519" y="374246"/>
            <a:ext cx="4465297" cy="2868574"/>
            <a:chOff x="6372519" y="374246"/>
            <a:chExt cx="4465297" cy="2868574"/>
          </a:xfrm>
        </p:grpSpPr>
        <p:pic>
          <p:nvPicPr>
            <p:cNvPr id="10" name="圖片 9">
              <a:extLst>
                <a:ext uri="{FF2B5EF4-FFF2-40B4-BE49-F238E27FC236}">
                  <a16:creationId xmlns:a16="http://schemas.microsoft.com/office/drawing/2014/main" id="{6DEF2E55-DAE5-4FCA-9C59-FF42256545B1}"/>
                </a:ext>
              </a:extLst>
            </p:cNvPr>
            <p:cNvPicPr>
              <a:picLocks noChangeAspect="1"/>
            </p:cNvPicPr>
            <p:nvPr/>
          </p:nvPicPr>
          <p:blipFill rotWithShape="1">
            <a:blip r:embed="rId4"/>
            <a:srcRect l="16082" t="10673" r="51288" b="47476"/>
            <a:stretch/>
          </p:blipFill>
          <p:spPr>
            <a:xfrm>
              <a:off x="6372519" y="374246"/>
              <a:ext cx="4465297" cy="2868574"/>
            </a:xfrm>
            <a:prstGeom prst="rect">
              <a:avLst/>
            </a:prstGeom>
          </p:spPr>
        </p:pic>
        <p:sp>
          <p:nvSpPr>
            <p:cNvPr id="12" name="矩形 11">
              <a:extLst>
                <a:ext uri="{FF2B5EF4-FFF2-40B4-BE49-F238E27FC236}">
                  <a16:creationId xmlns:a16="http://schemas.microsoft.com/office/drawing/2014/main" id="{1FF4F095-CA0F-4D13-9086-5590681BCAA4}"/>
                </a:ext>
              </a:extLst>
            </p:cNvPr>
            <p:cNvSpPr/>
            <p:nvPr/>
          </p:nvSpPr>
          <p:spPr>
            <a:xfrm>
              <a:off x="7758259" y="374246"/>
              <a:ext cx="433634" cy="26677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矩形: 圓角 8">
            <a:extLst>
              <a:ext uri="{FF2B5EF4-FFF2-40B4-BE49-F238E27FC236}">
                <a16:creationId xmlns:a16="http://schemas.microsoft.com/office/drawing/2014/main" id="{F65B2834-14A0-4DF3-9670-F9F2ECB30913}"/>
              </a:ext>
            </a:extLst>
          </p:cNvPr>
          <p:cNvSpPr/>
          <p:nvPr/>
        </p:nvSpPr>
        <p:spPr>
          <a:xfrm>
            <a:off x="350213" y="1857080"/>
            <a:ext cx="5343578" cy="5844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B76F401D-B9C7-48E5-BB62-6A3CD9674ED6}"/>
              </a:ext>
            </a:extLst>
          </p:cNvPr>
          <p:cNvSpPr/>
          <p:nvPr/>
        </p:nvSpPr>
        <p:spPr>
          <a:xfrm>
            <a:off x="6391373" y="2601797"/>
            <a:ext cx="4465297" cy="5656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910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4D32618-DE7D-4324-B770-C59B2B433236}"/>
              </a:ext>
            </a:extLst>
          </p:cNvPr>
          <p:cNvSpPr/>
          <p:nvPr/>
        </p:nvSpPr>
        <p:spPr>
          <a:xfrm>
            <a:off x="806314" y="937883"/>
            <a:ext cx="10579371" cy="461665"/>
          </a:xfrm>
          <a:prstGeom prst="rect">
            <a:avLst/>
          </a:prstGeom>
        </p:spPr>
        <p:txBody>
          <a:bodyPr wrap="none">
            <a:spAutoFit/>
          </a:bodyPr>
          <a:lstStyle/>
          <a:p>
            <a:pPr algn="just">
              <a:spcAft>
                <a:spcPts val="0"/>
              </a:spcAft>
            </a:pPr>
            <a:r>
              <a:rPr lang="en-US" altLang="zh-TW" sz="2400" kern="100" dirty="0">
                <a:solidFill>
                  <a:srgbClr val="FF0000"/>
                </a:solidFill>
                <a:latin typeface="Times New Roman" panose="02020603050405020304" pitchFamily="18" charset="0"/>
                <a:ea typeface="標楷體" panose="03000509000000000000" pitchFamily="65" charset="-120"/>
              </a:rPr>
              <a:t>Ex.6-5</a:t>
            </a:r>
            <a:r>
              <a:rPr lang="zh-TW" altLang="en-US" sz="2400" kern="100" dirty="0">
                <a:solidFill>
                  <a:srgbClr val="FF0000"/>
                </a:solidFill>
                <a:latin typeface="Times New Roman" panose="02020603050405020304" pitchFamily="18" charset="0"/>
                <a:ea typeface="標楷體" panose="03000509000000000000" pitchFamily="65" charset="-120"/>
              </a:rPr>
              <a:t> </a:t>
            </a:r>
            <a:r>
              <a:rPr lang="zh-TW" altLang="zh-TW" sz="2400" kern="100" dirty="0">
                <a:latin typeface="Times New Roman" panose="02020603050405020304" pitchFamily="18" charset="0"/>
                <a:ea typeface="標楷體" panose="03000509000000000000" pitchFamily="65" charset="-120"/>
              </a:rPr>
              <a:t>使用</a:t>
            </a:r>
            <a:r>
              <a:rPr lang="en-US" altLang="zh-TW" sz="2400" kern="100" dirty="0">
                <a:latin typeface="Times New Roman" panose="02020603050405020304" pitchFamily="18" charset="0"/>
                <a:ea typeface="標楷體" panose="03000509000000000000" pitchFamily="65" charset="-120"/>
              </a:rPr>
              <a:t>VENTGRPH </a:t>
            </a:r>
            <a:r>
              <a:rPr lang="zh-TW" altLang="zh-TW" sz="2400" kern="100" dirty="0">
                <a:latin typeface="Times New Roman" panose="02020603050405020304" pitchFamily="18" charset="0"/>
                <a:ea typeface="標楷體" panose="03000509000000000000" pitchFamily="65" charset="-120"/>
              </a:rPr>
              <a:t>程式重解</a:t>
            </a:r>
            <a:r>
              <a:rPr lang="en-US" altLang="zh-TW" sz="2400" kern="100" dirty="0">
                <a:latin typeface="Times New Roman" panose="02020603050405020304" pitchFamily="18" charset="0"/>
                <a:ea typeface="標楷體" panose="03000509000000000000" pitchFamily="65" charset="-120"/>
              </a:rPr>
              <a:t> Ex.6-3</a:t>
            </a:r>
            <a:r>
              <a:rPr lang="zh-TW"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假設建物 </a:t>
            </a:r>
            <a:r>
              <a:rPr lang="en-US" altLang="zh-TW" sz="2400" kern="100" dirty="0">
                <a:latin typeface="Times New Roman" panose="02020603050405020304" pitchFamily="18" charset="0"/>
                <a:ea typeface="標楷體" panose="03000509000000000000" pitchFamily="65" charset="-120"/>
              </a:rPr>
              <a:t>U</a:t>
            </a:r>
            <a:r>
              <a:rPr lang="zh-TW" altLang="en-US" sz="2400" kern="100" dirty="0">
                <a:latin typeface="Times New Roman" panose="02020603050405020304" pitchFamily="18" charset="0"/>
                <a:ea typeface="標楷體" panose="03000509000000000000" pitchFamily="65" charset="-120"/>
              </a:rPr>
              <a:t> 值介於 </a:t>
            </a:r>
            <a:r>
              <a:rPr lang="en-US" altLang="zh-TW" sz="2400" kern="100" dirty="0">
                <a:latin typeface="Times New Roman" panose="02020603050405020304" pitchFamily="18" charset="0"/>
                <a:ea typeface="標楷體" panose="03000509000000000000" pitchFamily="65" charset="-120"/>
              </a:rPr>
              <a:t>0.1 ~ 1.0 W/m</a:t>
            </a:r>
            <a:r>
              <a:rPr lang="en-US" altLang="zh-TW" sz="2400" kern="100" baseline="30000" dirty="0">
                <a:latin typeface="Times New Roman" panose="02020603050405020304" pitchFamily="18" charset="0"/>
                <a:ea typeface="標楷體" panose="03000509000000000000" pitchFamily="65" charset="-120"/>
              </a:rPr>
              <a:t>2</a:t>
            </a:r>
            <a:r>
              <a:rPr lang="en-US" altLang="zh-TW" sz="2400" kern="100" dirty="0">
                <a:latin typeface="Times New Roman" panose="02020603050405020304" pitchFamily="18" charset="0"/>
                <a:ea typeface="標楷體" panose="03000509000000000000" pitchFamily="65" charset="-120"/>
              </a:rPr>
              <a:t>K</a:t>
            </a:r>
            <a:endParaRPr lang="zh-TW" altLang="zh-TW" sz="2000" kern="100" dirty="0">
              <a:latin typeface="Times New Roman" panose="02020603050405020304" pitchFamily="18" charset="0"/>
            </a:endParaRPr>
          </a:p>
        </p:txBody>
      </p:sp>
      <p:sp>
        <p:nvSpPr>
          <p:cNvPr id="5" name="內容版面配置區 2">
            <a:extLst>
              <a:ext uri="{FF2B5EF4-FFF2-40B4-BE49-F238E27FC236}">
                <a16:creationId xmlns:a16="http://schemas.microsoft.com/office/drawing/2014/main" id="{6E3FBA02-8256-41C2-9A9B-B1762128DF1B}"/>
              </a:ext>
            </a:extLst>
          </p:cNvPr>
          <p:cNvSpPr>
            <a:spLocks noGrp="1"/>
          </p:cNvSpPr>
          <p:nvPr>
            <p:ph idx="1"/>
          </p:nvPr>
        </p:nvSpPr>
        <p:spPr>
          <a:xfrm>
            <a:off x="3858078" y="257381"/>
            <a:ext cx="2621437" cy="523220"/>
          </a:xfrm>
        </p:spPr>
        <p:txBody>
          <a:bodyPr/>
          <a:lstStyle/>
          <a:p>
            <a:pPr marL="0" indent="0">
              <a:buNone/>
            </a:pPr>
            <a:r>
              <a:rPr lang="en-US" altLang="zh-TW" dirty="0"/>
              <a:t>A DOS program</a:t>
            </a:r>
          </a:p>
        </p:txBody>
      </p:sp>
      <p:sp>
        <p:nvSpPr>
          <p:cNvPr id="6" name="矩形 5">
            <a:extLst>
              <a:ext uri="{FF2B5EF4-FFF2-40B4-BE49-F238E27FC236}">
                <a16:creationId xmlns:a16="http://schemas.microsoft.com/office/drawing/2014/main" id="{61039930-A4D5-4688-BA0F-9F3855C3E2C8}"/>
              </a:ext>
            </a:extLst>
          </p:cNvPr>
          <p:cNvSpPr/>
          <p:nvPr/>
        </p:nvSpPr>
        <p:spPr>
          <a:xfrm>
            <a:off x="494068" y="195826"/>
            <a:ext cx="3296095" cy="584775"/>
          </a:xfrm>
          <a:prstGeom prst="rect">
            <a:avLst/>
          </a:prstGeom>
        </p:spPr>
        <p:txBody>
          <a:bodyPr wrap="none">
            <a:spAutoFit/>
          </a:bodyPr>
          <a:lstStyle/>
          <a:p>
            <a:pPr lvl="0" algn="just">
              <a:spcAft>
                <a:spcPts val="0"/>
              </a:spcAft>
              <a:tabLst>
                <a:tab pos="457200" algn="l"/>
              </a:tabLst>
            </a:pPr>
            <a:r>
              <a:rPr lang="en-US" altLang="zh-TW" sz="3200" kern="100" dirty="0">
                <a:latin typeface="Times New Roman" panose="02020603050405020304" pitchFamily="18" charset="0"/>
                <a:cs typeface="Times New Roman" panose="02020603050405020304" pitchFamily="18" charset="0"/>
              </a:rPr>
              <a:t>VENTGRPH </a:t>
            </a:r>
            <a:r>
              <a:rPr lang="zh-TW" altLang="zh-TW" sz="3200" kern="100" dirty="0">
                <a:latin typeface="Times New Roman" panose="02020603050405020304" pitchFamily="18" charset="0"/>
                <a:ea typeface="標楷體" panose="03000509000000000000" pitchFamily="65" charset="-120"/>
              </a:rPr>
              <a:t>程式</a:t>
            </a:r>
            <a:endParaRPr lang="zh-TW" altLang="zh-TW" sz="2800" kern="100" dirty="0">
              <a:latin typeface="Times New Roman" panose="02020603050405020304" pitchFamily="18" charset="0"/>
            </a:endParaRPr>
          </a:p>
        </p:txBody>
      </p:sp>
      <p:pic>
        <p:nvPicPr>
          <p:cNvPr id="2" name="圖片 1">
            <a:extLst>
              <a:ext uri="{FF2B5EF4-FFF2-40B4-BE49-F238E27FC236}">
                <a16:creationId xmlns:a16="http://schemas.microsoft.com/office/drawing/2014/main" id="{1EA68B5A-7173-4EE0-9EBB-98D2060F60AD}"/>
              </a:ext>
            </a:extLst>
          </p:cNvPr>
          <p:cNvPicPr>
            <a:picLocks noChangeAspect="1"/>
          </p:cNvPicPr>
          <p:nvPr/>
        </p:nvPicPr>
        <p:blipFill rotWithShape="1">
          <a:blip r:embed="rId2"/>
          <a:srcRect l="27768" t="32693" r="29643" b="13529"/>
          <a:stretch/>
        </p:blipFill>
        <p:spPr>
          <a:xfrm>
            <a:off x="6324600" y="2233419"/>
            <a:ext cx="5693229" cy="3819038"/>
          </a:xfrm>
          <a:prstGeom prst="rect">
            <a:avLst/>
          </a:prstGeom>
        </p:spPr>
      </p:pic>
      <p:pic>
        <p:nvPicPr>
          <p:cNvPr id="3" name="圖片 2">
            <a:extLst>
              <a:ext uri="{FF2B5EF4-FFF2-40B4-BE49-F238E27FC236}">
                <a16:creationId xmlns:a16="http://schemas.microsoft.com/office/drawing/2014/main" id="{D6D8FF1C-5AE3-4B7C-9818-42612EB91FF9}"/>
              </a:ext>
            </a:extLst>
          </p:cNvPr>
          <p:cNvPicPr>
            <a:picLocks noChangeAspect="1"/>
          </p:cNvPicPr>
          <p:nvPr/>
        </p:nvPicPr>
        <p:blipFill rotWithShape="1">
          <a:blip r:embed="rId3"/>
          <a:srcRect l="25803" t="25462" r="27321" b="82"/>
          <a:stretch/>
        </p:blipFill>
        <p:spPr>
          <a:xfrm rot="60000">
            <a:off x="336497" y="1671210"/>
            <a:ext cx="6098575" cy="5146160"/>
          </a:xfrm>
          <a:prstGeom prst="rect">
            <a:avLst/>
          </a:prstGeom>
        </p:spPr>
      </p:pic>
    </p:spTree>
    <p:extLst>
      <p:ext uri="{BB962C8B-B14F-4D97-AF65-F5344CB8AC3E}">
        <p14:creationId xmlns:p14="http://schemas.microsoft.com/office/powerpoint/2010/main" val="28698101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9673FCC-9E8F-4C70-AD48-A6DD8D222D46}"/>
              </a:ext>
            </a:extLst>
          </p:cNvPr>
          <p:cNvSpPr>
            <a:spLocks noGrp="1"/>
          </p:cNvSpPr>
          <p:nvPr>
            <p:ph idx="1"/>
          </p:nvPr>
        </p:nvSpPr>
        <p:spPr>
          <a:xfrm>
            <a:off x="653143" y="529180"/>
            <a:ext cx="11125200" cy="6078449"/>
          </a:xfrm>
        </p:spPr>
        <p:txBody>
          <a:bodyPr>
            <a:normAutofit/>
          </a:bodyPr>
          <a:lstStyle/>
          <a:p>
            <a:pPr marL="0" indent="0">
              <a:lnSpc>
                <a:spcPct val="120000"/>
              </a:lnSpc>
              <a:buNone/>
            </a:pPr>
            <a:r>
              <a:rPr lang="zh-TW" altLang="en-US" dirty="0">
                <a:latin typeface="標楷體" panose="03000509000000000000" pitchFamily="65" charset="-120"/>
                <a:ea typeface="標楷體" panose="03000509000000000000" pitchFamily="65" charset="-120"/>
              </a:rPr>
              <a:t>早期的溫室通常只作溫度的控制，在冬季時，大多數的溫室都是儘量維持氣密，但在冷天的午後可作短時間的通風以降低濕度。在夏季時，溫室的風量率通常需足夠以維持使室內溫度不致高出室外太多，亦可採用蒸發冷卻方法，在</a:t>
            </a:r>
            <a:r>
              <a:rPr lang="zh-TW" altLang="en-US" dirty="0">
                <a:solidFill>
                  <a:srgbClr val="FF0000"/>
                </a:solidFill>
                <a:latin typeface="標楷體" panose="03000509000000000000" pitchFamily="65" charset="-120"/>
                <a:ea typeface="標楷體" panose="03000509000000000000" pitchFamily="65" charset="-120"/>
              </a:rPr>
              <a:t>空氣入口至出口的溫差</a:t>
            </a:r>
            <a:r>
              <a:rPr lang="zh-TW" altLang="en-US" dirty="0">
                <a:latin typeface="標楷體" panose="03000509000000000000" pitchFamily="65" charset="-120"/>
                <a:ea typeface="標楷體" panose="03000509000000000000" pitchFamily="65" charset="-120"/>
              </a:rPr>
              <a:t>低於若干度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一般為 </a:t>
            </a:r>
            <a:r>
              <a:rPr lang="en-US" altLang="zh-TW" dirty="0">
                <a:solidFill>
                  <a:srgbClr val="FF0000"/>
                </a:solidFill>
                <a:latin typeface="標楷體" panose="03000509000000000000" pitchFamily="65" charset="-120"/>
                <a:ea typeface="標楷體" panose="03000509000000000000" pitchFamily="65" charset="-120"/>
              </a:rPr>
              <a:t>4℃</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的限制條件下提供足量的風量。</a:t>
            </a: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氣密性良好的禽畜舍通常需全年通風，其風量之決定取決於室內溫度。就算在最冷的</a:t>
            </a:r>
            <a:r>
              <a:rPr lang="zh-TW" altLang="en-US" dirty="0">
                <a:solidFill>
                  <a:srgbClr val="FF0000"/>
                </a:solidFill>
                <a:latin typeface="標楷體" panose="03000509000000000000" pitchFamily="65" charset="-120"/>
                <a:ea typeface="標楷體" panose="03000509000000000000" pitchFamily="65" charset="-120"/>
              </a:rPr>
              <a:t>冬季晚上也需有適量的通風</a:t>
            </a:r>
            <a:r>
              <a:rPr lang="zh-TW" altLang="en-US" dirty="0">
                <a:latin typeface="標楷體" panose="03000509000000000000" pitchFamily="65" charset="-120"/>
                <a:ea typeface="標楷體" panose="03000509000000000000" pitchFamily="65" charset="-120"/>
              </a:rPr>
              <a:t>來移走室內空氣中累積的水氣、臭味與粉塵。不足的通風量不會造成缺氧問題，但是高濕、高濃度臭味、二氧化碳、粉塵與夏季時的高溫等皆是動物發生</a:t>
            </a:r>
            <a:r>
              <a:rPr lang="zh-TW" altLang="en-US" dirty="0">
                <a:solidFill>
                  <a:srgbClr val="FF0000"/>
                </a:solidFill>
                <a:latin typeface="標楷體" panose="03000509000000000000" pitchFamily="65" charset="-120"/>
                <a:ea typeface="標楷體" panose="03000509000000000000" pitchFamily="65" charset="-120"/>
              </a:rPr>
              <a:t>緊迫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處於</a:t>
            </a:r>
            <a:r>
              <a:rPr lang="zh-TW" altLang="en-US" dirty="0">
                <a:solidFill>
                  <a:srgbClr val="FF0000"/>
                </a:solidFill>
                <a:latin typeface="標楷體" panose="03000509000000000000" pitchFamily="65" charset="-120"/>
                <a:ea typeface="標楷體" panose="03000509000000000000" pitchFamily="65" charset="-120"/>
              </a:rPr>
              <a:t>逆境</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stress</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與造成疾病的肇因。</a:t>
            </a:r>
          </a:p>
        </p:txBody>
      </p:sp>
    </p:spTree>
    <p:extLst>
      <p:ext uri="{BB962C8B-B14F-4D97-AF65-F5344CB8AC3E}">
        <p14:creationId xmlns:p14="http://schemas.microsoft.com/office/powerpoint/2010/main" val="26892505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DA4E5A-D643-4FC3-971D-D6E886D92F53}"/>
              </a:ext>
            </a:extLst>
          </p:cNvPr>
          <p:cNvSpPr>
            <a:spLocks noGrp="1"/>
          </p:cNvSpPr>
          <p:nvPr>
            <p:ph type="title"/>
          </p:nvPr>
        </p:nvSpPr>
        <p:spPr>
          <a:xfrm>
            <a:off x="647178" y="195886"/>
            <a:ext cx="10515600" cy="1171002"/>
          </a:xfrm>
        </p:spPr>
        <p:txBody>
          <a:bodyPr>
            <a:normAutofit/>
          </a:bodyPr>
          <a:lstStyle/>
          <a:p>
            <a:r>
              <a:rPr lang="en-US" altLang="zh-TW" sz="4000" dirty="0">
                <a:latin typeface="標楷體" panose="03000509000000000000" pitchFamily="65" charset="-120"/>
                <a:ea typeface="標楷體" panose="03000509000000000000" pitchFamily="65" charset="-120"/>
              </a:rPr>
              <a:t>6.5 </a:t>
            </a:r>
            <a:r>
              <a:rPr lang="zh-TW" altLang="en-US" sz="4000" dirty="0">
                <a:latin typeface="標楷體" panose="03000509000000000000" pitchFamily="65" charset="-120"/>
                <a:ea typeface="標楷體" panose="03000509000000000000" pitchFamily="65" charset="-120"/>
              </a:rPr>
              <a:t>最大及最小風量率間的分階段控制</a:t>
            </a:r>
          </a:p>
        </p:txBody>
      </p:sp>
      <p:sp>
        <p:nvSpPr>
          <p:cNvPr id="9" name="矩形 8">
            <a:extLst>
              <a:ext uri="{FF2B5EF4-FFF2-40B4-BE49-F238E27FC236}">
                <a16:creationId xmlns:a16="http://schemas.microsoft.com/office/drawing/2014/main" id="{E1552979-4BCA-4689-BC78-2DA98FDCC4DF}"/>
              </a:ext>
            </a:extLst>
          </p:cNvPr>
          <p:cNvSpPr/>
          <p:nvPr/>
        </p:nvSpPr>
        <p:spPr>
          <a:xfrm>
            <a:off x="793315" y="1479500"/>
            <a:ext cx="10223326" cy="4585871"/>
          </a:xfrm>
          <a:prstGeom prst="rect">
            <a:avLst/>
          </a:prstGeom>
        </p:spPr>
        <p:txBody>
          <a:bodyPr wrap="square">
            <a:spAutoFit/>
          </a:bodyPr>
          <a:lstStyle/>
          <a:p>
            <a:pPr marL="457200" lvl="0" indent="-457200" eaLnBrk="0" fontAlgn="base" hangingPunct="0">
              <a:spcBef>
                <a:spcPct val="0"/>
              </a:spcBef>
              <a:spcAft>
                <a:spcPct val="0"/>
              </a:spcAft>
              <a:buFont typeface="Arial" panose="020B0604020202020204" pitchFamily="34" charset="0"/>
              <a:buChar char="•"/>
            </a:pPr>
            <a:r>
              <a:rPr lang="zh-TW" altLang="zh-TW" sz="2800" dirty="0">
                <a:latin typeface="標楷體" panose="03000509000000000000" pitchFamily="65" charset="-120"/>
                <a:ea typeface="標楷體" panose="03000509000000000000" pitchFamily="65" charset="-120"/>
                <a:cs typeface="Times New Roman" panose="02020603050405020304" pitchFamily="18" charset="0"/>
              </a:rPr>
              <a:t>溫度設定點</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(setpoints)</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的選擇應基於動物體的生理需要，不同動物各有其最適的溫度適中區</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(thermoneutral zone)</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，各溫度值與範圍亦均不同。</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r>
              <a:rPr lang="zh-TW" altLang="en-US" sz="28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生產力、飼料消耗量對環境溫度的變化曲線圖</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對溫度設定點的決定有極高的參考價值。</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914400" lvl="1" indent="-457200" eaLnBrk="0" fontAlgn="base" hangingPunct="0">
              <a:spcBef>
                <a:spcPct val="0"/>
              </a:spcBef>
              <a:spcAft>
                <a:spcPct val="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乳牛</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荷蘭牛，</a:t>
            </a:r>
            <a:r>
              <a:rPr lang="en-US" altLang="zh-TW" sz="2400" dirty="0" err="1">
                <a:latin typeface="標楷體" panose="03000509000000000000" pitchFamily="65" charset="-120"/>
                <a:ea typeface="標楷體" panose="03000509000000000000" pitchFamily="65" charset="-120"/>
                <a:cs typeface="Times New Roman" panose="02020603050405020304" pitchFamily="18" charset="0"/>
              </a:rPr>
              <a:t>holstein</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cow)</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的溫度適中區在</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10~15℃</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，其生產力在此溫度範圍之外的頗大範圍卻沒多大差別</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圖</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6-6)</a:t>
            </a:r>
          </a:p>
          <a:p>
            <a:pPr marL="914400" lvl="1" indent="-457200" eaLnBrk="0" fontAlgn="base" hangingPunct="0">
              <a:spcBef>
                <a:spcPct val="0"/>
              </a:spcBef>
              <a:spcAft>
                <a:spcPct val="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蛋雞的溫度適中區與最佳飼料消耗量則均在</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24℃</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，且僅侷限於一頗小的溫度範圍。</a:t>
            </a:r>
            <a:endPar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525340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ig6-6">
            <a:extLst>
              <a:ext uri="{FF2B5EF4-FFF2-40B4-BE49-F238E27FC236}">
                <a16:creationId xmlns:a16="http://schemas.microsoft.com/office/drawing/2014/main" id="{55C492B3-AC23-4EB5-9219-3ED637A76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77" r="21965" b="16292"/>
          <a:stretch>
            <a:fillRect/>
          </a:stretch>
        </p:blipFill>
        <p:spPr bwMode="auto">
          <a:xfrm>
            <a:off x="3320142" y="2556401"/>
            <a:ext cx="5551715" cy="421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A62F9C4C-4DDA-425F-BDF3-B873B8A16A25}"/>
              </a:ext>
            </a:extLst>
          </p:cNvPr>
          <p:cNvSpPr/>
          <p:nvPr/>
        </p:nvSpPr>
        <p:spPr>
          <a:xfrm>
            <a:off x="102909" y="352849"/>
            <a:ext cx="11698665" cy="2308324"/>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圖</a:t>
            </a:r>
            <a:r>
              <a:rPr lang="en-US" altLang="zh-TW" sz="2400" dirty="0">
                <a:latin typeface="標楷體" panose="03000509000000000000" pitchFamily="65" charset="-120"/>
                <a:ea typeface="標楷體" panose="03000509000000000000" pitchFamily="65" charset="-120"/>
              </a:rPr>
              <a:t>6-6 </a:t>
            </a:r>
            <a:r>
              <a:rPr lang="zh-TW" altLang="en-US" sz="2400" dirty="0">
                <a:latin typeface="標楷體" panose="03000509000000000000" pitchFamily="65" charset="-120"/>
                <a:ea typeface="標楷體" panose="03000509000000000000" pitchFamily="65" charset="-120"/>
              </a:rPr>
              <a:t>所示為荷蘭乳牛、豬與蛋雞</a:t>
            </a:r>
            <a:r>
              <a:rPr lang="zh-TW" altLang="en-US" sz="2400" dirty="0">
                <a:solidFill>
                  <a:srgbClr val="FF0000"/>
                </a:solidFill>
                <a:latin typeface="標楷體" panose="03000509000000000000" pitchFamily="65" charset="-120"/>
                <a:ea typeface="標楷體" panose="03000509000000000000" pitchFamily="65" charset="-120"/>
              </a:rPr>
              <a:t>生產力</a:t>
            </a:r>
            <a:r>
              <a:rPr lang="zh-TW" altLang="en-US" sz="2400" dirty="0">
                <a:latin typeface="標楷體" panose="03000509000000000000" pitchFamily="65" charset="-120"/>
                <a:ea typeface="標楷體" panose="03000509000000000000" pitchFamily="65" charset="-120"/>
              </a:rPr>
              <a:t>對</a:t>
            </a:r>
            <a:r>
              <a:rPr lang="zh-TW" altLang="en-US" sz="2400" dirty="0">
                <a:solidFill>
                  <a:srgbClr val="FF0000"/>
                </a:solidFill>
                <a:latin typeface="標楷體" panose="03000509000000000000" pitchFamily="65" charset="-120"/>
                <a:ea typeface="標楷體" panose="03000509000000000000" pitchFamily="65" charset="-120"/>
              </a:rPr>
              <a:t>環境溫度</a:t>
            </a:r>
            <a:r>
              <a:rPr lang="zh-TW" altLang="en-US" sz="2400" dirty="0">
                <a:latin typeface="標楷體" panose="03000509000000000000" pitchFamily="65" charset="-120"/>
                <a:ea typeface="標楷體" panose="03000509000000000000" pitchFamily="65" charset="-120"/>
              </a:rPr>
              <a:t>的變化曲線</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最小與最大風量率的設定點通常依此圖中最佳生產力範圍的左右兩端點而決定。</a:t>
            </a:r>
            <a:endParaRPr lang="en-US" altLang="zh-TW" sz="2400" dirty="0">
              <a:solidFill>
                <a:srgbClr val="FF0000"/>
              </a:solidFill>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以荷蘭乳牛為例，</a:t>
            </a:r>
            <a:r>
              <a:rPr lang="en-US" altLang="zh-TW" sz="2400" dirty="0">
                <a:solidFill>
                  <a:srgbClr val="FF0000"/>
                </a:solidFill>
                <a:latin typeface="標楷體" panose="03000509000000000000" pitchFamily="65" charset="-120"/>
                <a:ea typeface="標楷體" panose="03000509000000000000" pitchFamily="65" charset="-120"/>
              </a:rPr>
              <a:t>8℃</a:t>
            </a:r>
            <a:r>
              <a:rPr lang="zh-TW" altLang="en-US" sz="2400" dirty="0">
                <a:solidFill>
                  <a:srgbClr val="FF0000"/>
                </a:solidFill>
                <a:latin typeface="標楷體" panose="03000509000000000000" pitchFamily="65" charset="-120"/>
                <a:ea typeface="標楷體" panose="03000509000000000000" pitchFamily="65" charset="-120"/>
              </a:rPr>
              <a:t>與</a:t>
            </a:r>
            <a:r>
              <a:rPr lang="en-US" altLang="zh-TW" sz="2400" dirty="0">
                <a:solidFill>
                  <a:srgbClr val="FF0000"/>
                </a:solidFill>
                <a:latin typeface="標楷體" panose="03000509000000000000" pitchFamily="65" charset="-120"/>
                <a:ea typeface="標楷體" panose="03000509000000000000" pitchFamily="65" charset="-120"/>
              </a:rPr>
              <a:t>24℃</a:t>
            </a:r>
            <a:r>
              <a:rPr lang="zh-TW" altLang="en-US" sz="2400" dirty="0">
                <a:latin typeface="標楷體" panose="03000509000000000000" pitchFamily="65" charset="-120"/>
                <a:ea typeface="標楷體" panose="03000509000000000000" pitchFamily="65" charset="-120"/>
              </a:rPr>
              <a:t>分別為此二設定點溫度。</a:t>
            </a:r>
            <a:endParaRPr lang="en-US" altLang="zh-TW" sz="24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亦可將最大風量率的設定點訂在比</a:t>
            </a:r>
            <a:r>
              <a:rPr lang="en-US" altLang="zh-TW" sz="2400" dirty="0">
                <a:latin typeface="標楷體" panose="03000509000000000000" pitchFamily="65" charset="-120"/>
                <a:ea typeface="標楷體" panose="03000509000000000000" pitchFamily="65" charset="-120"/>
              </a:rPr>
              <a:t>24℃</a:t>
            </a:r>
            <a:r>
              <a:rPr lang="zh-TW" altLang="en-US" sz="2400" dirty="0">
                <a:latin typeface="標楷體" panose="03000509000000000000" pitchFamily="65" charset="-120"/>
                <a:ea typeface="標楷體" panose="03000509000000000000" pitchFamily="65" charset="-120"/>
              </a:rPr>
              <a:t>小幾度，此舉雖可增加乳牛舒適的時間可提高產量，但風扇的操作時間與操作成本也相對的提高。</a:t>
            </a:r>
            <a:endParaRPr lang="en-US" altLang="zh-TW" sz="24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收益與成本之間何者為高則多半因地置宜需進一步評估。</a:t>
            </a:r>
          </a:p>
        </p:txBody>
      </p:sp>
      <p:sp>
        <p:nvSpPr>
          <p:cNvPr id="8" name="矩形 7">
            <a:extLst>
              <a:ext uri="{FF2B5EF4-FFF2-40B4-BE49-F238E27FC236}">
                <a16:creationId xmlns:a16="http://schemas.microsoft.com/office/drawing/2014/main" id="{EE785DCF-37FF-4030-AEF6-A80A0F54E464}"/>
              </a:ext>
            </a:extLst>
          </p:cNvPr>
          <p:cNvSpPr/>
          <p:nvPr/>
        </p:nvSpPr>
        <p:spPr>
          <a:xfrm>
            <a:off x="2367749" y="6233950"/>
            <a:ext cx="1061250" cy="542402"/>
          </a:xfrm>
          <a:prstGeom prst="rect">
            <a:avLst/>
          </a:prstGeom>
        </p:spPr>
        <p:txBody>
          <a:bodyPr wrap="none">
            <a:spAutoFit/>
          </a:bodyPr>
          <a:lstStyle/>
          <a:p>
            <a:r>
              <a:rPr lang="zh-TW" altLang="zh-TW" kern="100" dirty="0">
                <a:ea typeface="標楷體" panose="03000509000000000000" pitchFamily="65" charset="-120"/>
                <a:cs typeface="Times New Roman" panose="02020603050405020304" pitchFamily="18" charset="0"/>
              </a:rPr>
              <a:t>圖</a:t>
            </a:r>
            <a:r>
              <a:rPr lang="en-US" altLang="zh-TW" kern="100" dirty="0">
                <a:ea typeface="標楷體" panose="03000509000000000000" pitchFamily="65" charset="-120"/>
                <a:cs typeface="Times New Roman" panose="02020603050405020304" pitchFamily="18" charset="0"/>
              </a:rPr>
              <a:t>6-6</a:t>
            </a:r>
            <a:endParaRPr lang="zh-TW" altLang="en-US" dirty="0"/>
          </a:p>
        </p:txBody>
      </p:sp>
    </p:spTree>
    <p:extLst>
      <p:ext uri="{BB962C8B-B14F-4D97-AF65-F5344CB8AC3E}">
        <p14:creationId xmlns:p14="http://schemas.microsoft.com/office/powerpoint/2010/main" val="31131516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0E4AE27-0473-440E-AC2B-8FD10CF37C5F}"/>
              </a:ext>
            </a:extLst>
          </p:cNvPr>
          <p:cNvSpPr>
            <a:spLocks noGrp="1"/>
          </p:cNvSpPr>
          <p:nvPr>
            <p:ph idx="1"/>
          </p:nvPr>
        </p:nvSpPr>
        <p:spPr>
          <a:xfrm>
            <a:off x="364793" y="316239"/>
            <a:ext cx="11362151" cy="2085626"/>
          </a:xfrm>
        </p:spPr>
        <p:txBody>
          <a:bodyPr>
            <a:normAutofit fontScale="92500"/>
          </a:bodyPr>
          <a:lstStyle/>
          <a:p>
            <a:r>
              <a:rPr lang="zh-TW" altLang="en-US" sz="2400" dirty="0">
                <a:latin typeface="標楷體" panose="03000509000000000000" pitchFamily="65" charset="-120"/>
                <a:ea typeface="標楷體" panose="03000509000000000000" pitchFamily="65" charset="-120"/>
              </a:rPr>
              <a:t>最大及最小風量率間分成多少階段一般由設計者決定，只有最小與最大的兩段將造成氣流的不穩定且對動物體而言亦可能產生</a:t>
            </a:r>
            <a:r>
              <a:rPr lang="zh-TW" altLang="en-US" sz="2400" dirty="0">
                <a:solidFill>
                  <a:srgbClr val="FF0000"/>
                </a:solidFill>
                <a:latin typeface="標楷體" panose="03000509000000000000" pitchFamily="65" charset="-120"/>
                <a:ea typeface="標楷體" panose="03000509000000000000" pitchFamily="65" charset="-120"/>
              </a:rPr>
              <a:t>突來的風冷</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(sudden chilling)</a:t>
            </a:r>
            <a:r>
              <a:rPr lang="zh-TW" altLang="en-US" sz="2400" dirty="0">
                <a:latin typeface="標楷體" panose="03000509000000000000" pitchFamily="65" charset="-120"/>
                <a:ea typeface="標楷體" panose="03000509000000000000" pitchFamily="65" charset="-120"/>
              </a:rPr>
              <a:t>反而不好，至少</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段為一般建議，原則是希望在各階段的逐段切換時將不致造成室內環境的太太變化。</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分成</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段、</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段或</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段 取決於最大風量的大小及可用的風扇尺寸，</a:t>
            </a:r>
            <a:r>
              <a:rPr lang="zh-TW" altLang="en-US" sz="2400" dirty="0">
                <a:solidFill>
                  <a:srgbClr val="FF0000"/>
                </a:solidFill>
                <a:latin typeface="標楷體" panose="03000509000000000000" pitchFamily="65" charset="-120"/>
                <a:ea typeface="標楷體" panose="03000509000000000000" pitchFamily="65" charset="-120"/>
              </a:rPr>
              <a:t>避免使用太多小風扇</a:t>
            </a:r>
            <a:r>
              <a:rPr lang="zh-TW" altLang="en-US" sz="2400" dirty="0">
                <a:latin typeface="標楷體" panose="03000509000000000000" pitchFamily="65" charset="-120"/>
                <a:ea typeface="標楷體" panose="03000509000000000000" pitchFamily="65" charset="-120"/>
              </a:rPr>
              <a:t>，小風扇的效率多半比大風扇低，且安裝一個風扇的</a:t>
            </a:r>
            <a:r>
              <a:rPr lang="zh-TW" altLang="en-US" sz="2400" dirty="0">
                <a:solidFill>
                  <a:srgbClr val="FF0000"/>
                </a:solidFill>
                <a:latin typeface="標楷體" panose="03000509000000000000" pitchFamily="65" charset="-120"/>
                <a:ea typeface="標楷體" panose="03000509000000000000" pitchFamily="65" charset="-120"/>
              </a:rPr>
              <a:t>工資成本</a:t>
            </a:r>
            <a:r>
              <a:rPr lang="zh-TW" altLang="en-US" sz="2400" dirty="0">
                <a:latin typeface="標楷體" panose="03000509000000000000" pitchFamily="65" charset="-120"/>
                <a:ea typeface="標楷體" panose="03000509000000000000" pitchFamily="65" charset="-120"/>
              </a:rPr>
              <a:t>不分大小均差不多，總風量一樣的情況下使用多數個小風扇的安裝工資將高於使用少數個大風扇。</a:t>
            </a:r>
          </a:p>
        </p:txBody>
      </p:sp>
      <p:sp>
        <p:nvSpPr>
          <p:cNvPr id="4" name="矩形 3">
            <a:extLst>
              <a:ext uri="{FF2B5EF4-FFF2-40B4-BE49-F238E27FC236}">
                <a16:creationId xmlns:a16="http://schemas.microsoft.com/office/drawing/2014/main" id="{2DEA9551-F035-46CA-925B-8BE70BF5BD9C}"/>
              </a:ext>
            </a:extLst>
          </p:cNvPr>
          <p:cNvSpPr/>
          <p:nvPr/>
        </p:nvSpPr>
        <p:spPr>
          <a:xfrm>
            <a:off x="296936" y="2528753"/>
            <a:ext cx="11362151" cy="1200329"/>
          </a:xfrm>
          <a:prstGeom prst="rect">
            <a:avLst/>
          </a:prstGeom>
        </p:spPr>
        <p:txBody>
          <a:bodyPr wrap="square">
            <a:spAutoFit/>
          </a:bodyPr>
          <a:lstStyle/>
          <a:p>
            <a:pPr marL="342900" indent="-342900" algn="just">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如圖</a:t>
            </a:r>
            <a:r>
              <a:rPr lang="en-US" altLang="zh-TW" sz="2400" kern="100" dirty="0">
                <a:latin typeface="Times New Roman" panose="02020603050405020304" pitchFamily="18" charset="0"/>
                <a:ea typeface="標楷體" panose="03000509000000000000" pitchFamily="65" charset="-120"/>
              </a:rPr>
              <a:t>6-7</a:t>
            </a:r>
            <a:r>
              <a:rPr lang="zh-TW" altLang="en-US" sz="2400" kern="100" dirty="0">
                <a:latin typeface="Times New Roman" panose="02020603050405020304" pitchFamily="18" charset="0"/>
                <a:ea typeface="標楷體" panose="03000509000000000000" pitchFamily="65" charset="-120"/>
              </a:rPr>
              <a:t> </a:t>
            </a:r>
            <a:r>
              <a:rPr lang="zh-TW" altLang="zh-TW" sz="2400" kern="100" dirty="0">
                <a:latin typeface="Times New Roman" panose="02020603050405020304" pitchFamily="18" charset="0"/>
                <a:ea typeface="標楷體" panose="03000509000000000000" pitchFamily="65" charset="-120"/>
              </a:rPr>
              <a:t>所示，分階段風量控制可依最大及最小</a:t>
            </a:r>
            <a:r>
              <a:rPr lang="zh-TW" altLang="zh-TW" sz="2400" kern="100" dirty="0">
                <a:solidFill>
                  <a:srgbClr val="FF0000"/>
                </a:solidFill>
                <a:latin typeface="Times New Roman" panose="02020603050405020304" pitchFamily="18" charset="0"/>
                <a:ea typeface="標楷體" panose="03000509000000000000" pitchFamily="65" charset="-120"/>
              </a:rPr>
              <a:t>風量率</a:t>
            </a:r>
            <a:r>
              <a:rPr lang="zh-TW" altLang="zh-TW" sz="2400" kern="100" dirty="0">
                <a:latin typeface="Times New Roman" panose="02020603050405020304" pitchFamily="18" charset="0"/>
                <a:ea typeface="標楷體" panose="03000509000000000000" pitchFamily="65" charset="-120"/>
              </a:rPr>
              <a:t>之差做</a:t>
            </a:r>
            <a:r>
              <a:rPr lang="zh-TW" altLang="zh-TW" sz="2400" kern="100" dirty="0">
                <a:solidFill>
                  <a:srgbClr val="FF0000"/>
                </a:solidFill>
                <a:latin typeface="Times New Roman" panose="02020603050405020304" pitchFamily="18" charset="0"/>
                <a:ea typeface="標楷體" panose="03000509000000000000" pitchFamily="65" charset="-120"/>
              </a:rPr>
              <a:t>等間隔</a:t>
            </a:r>
            <a:r>
              <a:rPr lang="zh-TW" altLang="zh-TW" sz="2400" kern="100" dirty="0">
                <a:latin typeface="Times New Roman" panose="02020603050405020304" pitchFamily="18" charset="0"/>
                <a:ea typeface="標楷體" panose="03000509000000000000" pitchFamily="65" charset="-120"/>
              </a:rPr>
              <a:t>的分段，或依</a:t>
            </a:r>
            <a:r>
              <a:rPr lang="zh-TW" altLang="zh-TW" sz="2400" kern="100" dirty="0">
                <a:solidFill>
                  <a:srgbClr val="FF0000"/>
                </a:solidFill>
                <a:latin typeface="Times New Roman" panose="02020603050405020304" pitchFamily="18" charset="0"/>
                <a:ea typeface="標楷體" panose="03000509000000000000" pitchFamily="65" charset="-120"/>
              </a:rPr>
              <a:t>室外溫度</a:t>
            </a:r>
            <a:r>
              <a:rPr lang="zh-TW" altLang="zh-TW" sz="2400" kern="100" dirty="0">
                <a:latin typeface="Times New Roman" panose="02020603050405020304" pitchFamily="18" charset="0"/>
                <a:ea typeface="標楷體" panose="03000509000000000000" pitchFamily="65" charset="-120"/>
              </a:rPr>
              <a:t>做</a:t>
            </a:r>
            <a:r>
              <a:rPr lang="zh-TW" altLang="zh-TW" sz="2400" kern="100" dirty="0">
                <a:solidFill>
                  <a:srgbClr val="FF0000"/>
                </a:solidFill>
                <a:latin typeface="Times New Roman" panose="02020603050405020304" pitchFamily="18" charset="0"/>
                <a:ea typeface="標楷體" panose="03000509000000000000" pitchFamily="65" charset="-120"/>
              </a:rPr>
              <a:t>等間隔</a:t>
            </a:r>
            <a:r>
              <a:rPr lang="zh-TW" altLang="zh-TW" sz="2400" kern="100" dirty="0">
                <a:latin typeface="Times New Roman" panose="02020603050405020304" pitchFamily="18" charset="0"/>
                <a:ea typeface="標楷體" panose="03000509000000000000" pitchFamily="65" charset="-120"/>
              </a:rPr>
              <a:t>劃分，各有利弊，應適情況而定。若採用後者，如表</a:t>
            </a:r>
            <a:r>
              <a:rPr lang="en-US" altLang="zh-TW" sz="2400" kern="100" dirty="0">
                <a:latin typeface="Times New Roman" panose="02020603050405020304" pitchFamily="18" charset="0"/>
                <a:ea typeface="標楷體" panose="03000509000000000000" pitchFamily="65" charset="-120"/>
              </a:rPr>
              <a:t>6-1</a:t>
            </a:r>
            <a:r>
              <a:rPr lang="zh-TW" altLang="en-US" sz="2400" kern="100" dirty="0">
                <a:latin typeface="Times New Roman" panose="02020603050405020304" pitchFamily="18" charset="0"/>
                <a:ea typeface="標楷體" panose="03000509000000000000" pitchFamily="65" charset="-120"/>
              </a:rPr>
              <a:t> </a:t>
            </a:r>
            <a:r>
              <a:rPr lang="zh-TW" altLang="zh-TW" sz="2400" kern="100" dirty="0">
                <a:latin typeface="Times New Roman" panose="02020603050405020304" pitchFamily="18" charset="0"/>
                <a:ea typeface="標楷體" panose="03000509000000000000" pitchFamily="65" charset="-120"/>
              </a:rPr>
              <a:t>所示各階段所相對應的風量率之間可有一近似的比例原則。</a:t>
            </a:r>
            <a:endParaRPr lang="zh-TW" altLang="zh-TW" sz="2000" kern="100" dirty="0">
              <a:latin typeface="Times New Roman" panose="02020603050405020304" pitchFamily="18" charset="0"/>
            </a:endParaRPr>
          </a:p>
        </p:txBody>
      </p:sp>
      <p:grpSp>
        <p:nvGrpSpPr>
          <p:cNvPr id="6" name="群組 5">
            <a:extLst>
              <a:ext uri="{FF2B5EF4-FFF2-40B4-BE49-F238E27FC236}">
                <a16:creationId xmlns:a16="http://schemas.microsoft.com/office/drawing/2014/main" id="{DF9BAB46-1FE7-4A42-A85A-982480CB79B3}"/>
              </a:ext>
            </a:extLst>
          </p:cNvPr>
          <p:cNvGrpSpPr/>
          <p:nvPr/>
        </p:nvGrpSpPr>
        <p:grpSpPr>
          <a:xfrm>
            <a:off x="2927984" y="3855970"/>
            <a:ext cx="8315929" cy="3002030"/>
            <a:chOff x="-198225" y="1706563"/>
            <a:chExt cx="6780792" cy="2177735"/>
          </a:xfrm>
        </p:grpSpPr>
        <p:pic>
          <p:nvPicPr>
            <p:cNvPr id="12290" name="Picture 2" descr="fig6-7">
              <a:extLst>
                <a:ext uri="{FF2B5EF4-FFF2-40B4-BE49-F238E27FC236}">
                  <a16:creationId xmlns:a16="http://schemas.microsoft.com/office/drawing/2014/main" id="{9957FD74-7EB3-4220-8B23-E545848BD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38" r="13295" b="26744"/>
            <a:stretch>
              <a:fillRect/>
            </a:stretch>
          </p:blipFill>
          <p:spPr bwMode="auto">
            <a:xfrm>
              <a:off x="525050" y="1706563"/>
              <a:ext cx="6057517" cy="217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0D2B7DC9-A51B-4238-BB85-EE5DD68C1361}"/>
                </a:ext>
              </a:extLst>
            </p:cNvPr>
            <p:cNvSpPr/>
            <p:nvPr/>
          </p:nvSpPr>
          <p:spPr>
            <a:xfrm>
              <a:off x="-198225" y="3375135"/>
              <a:ext cx="723275" cy="369332"/>
            </a:xfrm>
            <a:prstGeom prst="rect">
              <a:avLst/>
            </a:prstGeom>
          </p:spPr>
          <p:txBody>
            <a:bodyPr wrap="none">
              <a:spAutoFit/>
            </a:bodyPr>
            <a:lstStyle/>
            <a:p>
              <a:r>
                <a:rPr lang="zh-TW" altLang="zh-TW" kern="100" dirty="0">
                  <a:latin typeface="Times New Roman" panose="02020603050405020304" pitchFamily="18" charset="0"/>
                  <a:ea typeface="標楷體" panose="03000509000000000000" pitchFamily="65" charset="-120"/>
                </a:rPr>
                <a:t>圖</a:t>
              </a:r>
              <a:r>
                <a:rPr lang="en-US" altLang="zh-TW" kern="100" dirty="0">
                  <a:latin typeface="Times New Roman" panose="02020603050405020304" pitchFamily="18" charset="0"/>
                  <a:ea typeface="標楷體" panose="03000509000000000000" pitchFamily="65" charset="-120"/>
                </a:rPr>
                <a:t>6-7</a:t>
              </a:r>
              <a:endParaRPr lang="zh-TW" altLang="en-US" dirty="0"/>
            </a:p>
          </p:txBody>
        </p:sp>
      </p:grpSp>
    </p:spTree>
    <p:extLst>
      <p:ext uri="{BB962C8B-B14F-4D97-AF65-F5344CB8AC3E}">
        <p14:creationId xmlns:p14="http://schemas.microsoft.com/office/powerpoint/2010/main" val="25956250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D9E876D7-1040-428F-9B1B-3285764D0158}"/>
              </a:ext>
            </a:extLst>
          </p:cNvPr>
          <p:cNvGraphicFramePr>
            <a:graphicFrameLocks noGrp="1"/>
          </p:cNvGraphicFramePr>
          <p:nvPr>
            <p:extLst>
              <p:ext uri="{D42A27DB-BD31-4B8C-83A1-F6EECF244321}">
                <p14:modId xmlns:p14="http://schemas.microsoft.com/office/powerpoint/2010/main" val="2005505272"/>
              </p:ext>
            </p:extLst>
          </p:nvPr>
        </p:nvGraphicFramePr>
        <p:xfrm>
          <a:off x="2634343" y="3233057"/>
          <a:ext cx="7195457" cy="2936549"/>
        </p:xfrm>
        <a:graphic>
          <a:graphicData uri="http://schemas.openxmlformats.org/drawingml/2006/table">
            <a:tbl>
              <a:tblPr>
                <a:tableStyleId>{2D5ABB26-0587-4C30-8999-92F81FD0307C}</a:tableStyleId>
              </a:tblPr>
              <a:tblGrid>
                <a:gridCol w="2158637">
                  <a:extLst>
                    <a:ext uri="{9D8B030D-6E8A-4147-A177-3AD203B41FA5}">
                      <a16:colId xmlns:a16="http://schemas.microsoft.com/office/drawing/2014/main" val="1410020877"/>
                    </a:ext>
                  </a:extLst>
                </a:gridCol>
                <a:gridCol w="1694930">
                  <a:extLst>
                    <a:ext uri="{9D8B030D-6E8A-4147-A177-3AD203B41FA5}">
                      <a16:colId xmlns:a16="http://schemas.microsoft.com/office/drawing/2014/main" val="2497951052"/>
                    </a:ext>
                  </a:extLst>
                </a:gridCol>
                <a:gridCol w="1662950">
                  <a:extLst>
                    <a:ext uri="{9D8B030D-6E8A-4147-A177-3AD203B41FA5}">
                      <a16:colId xmlns:a16="http://schemas.microsoft.com/office/drawing/2014/main" val="1072311647"/>
                    </a:ext>
                  </a:extLst>
                </a:gridCol>
                <a:gridCol w="1678940">
                  <a:extLst>
                    <a:ext uri="{9D8B030D-6E8A-4147-A177-3AD203B41FA5}">
                      <a16:colId xmlns:a16="http://schemas.microsoft.com/office/drawing/2014/main" val="3814600095"/>
                    </a:ext>
                  </a:extLst>
                </a:gridCol>
              </a:tblGrid>
              <a:tr h="41950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分段數目</a:t>
                      </a:r>
                      <a:endParaRPr lang="zh-TW" sz="2000" kern="100" dirty="0">
                        <a:effectLst/>
                        <a:latin typeface="標楷體" panose="03000509000000000000" pitchFamily="65" charset="-120"/>
                        <a:ea typeface="標楷體" panose="03000509000000000000" pitchFamily="65" charset="-120"/>
                      </a:endParaRPr>
                    </a:p>
                  </a:txBody>
                  <a:tcPr marL="17780" marR="177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4</a:t>
                      </a:r>
                      <a:endParaRPr lang="zh-TW" sz="2000" kern="100" dirty="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5</a:t>
                      </a:r>
                      <a:endParaRPr lang="zh-TW" sz="2000" kern="100" dirty="0">
                        <a:effectLst/>
                        <a:latin typeface="標楷體" panose="03000509000000000000" pitchFamily="65" charset="-120"/>
                        <a:ea typeface="標楷體" panose="03000509000000000000" pitchFamily="65" charset="-120"/>
                      </a:endParaRPr>
                    </a:p>
                  </a:txBody>
                  <a:tcPr marL="17780" marR="177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6</a:t>
                      </a:r>
                      <a:endParaRPr lang="zh-TW" sz="2000" kern="100" dirty="0">
                        <a:effectLst/>
                        <a:latin typeface="標楷體" panose="03000509000000000000" pitchFamily="65" charset="-120"/>
                        <a:ea typeface="標楷體" panose="03000509000000000000" pitchFamily="65" charset="-120"/>
                      </a:endParaRPr>
                    </a:p>
                  </a:txBody>
                  <a:tcPr marL="17780" marR="177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940189"/>
                  </a:ext>
                </a:extLst>
              </a:tr>
              <a:tr h="41950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最小風量率</a:t>
                      </a:r>
                      <a:endParaRPr lang="zh-TW" sz="2000" kern="100" dirty="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10 %</a:t>
                      </a:r>
                      <a:endParaRPr lang="zh-TW" sz="2000" kern="100" dirty="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10 %</a:t>
                      </a:r>
                      <a:endParaRPr lang="zh-TW" sz="2000" kern="100" dirty="0">
                        <a:effectLst/>
                        <a:latin typeface="標楷體" panose="03000509000000000000" pitchFamily="65" charset="-120"/>
                        <a:ea typeface="標楷體" panose="03000509000000000000" pitchFamily="65" charset="-12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10 %</a:t>
                      </a:r>
                      <a:endParaRPr lang="zh-TW" sz="2000" kern="100" dirty="0">
                        <a:effectLst/>
                        <a:latin typeface="標楷體" panose="03000509000000000000" pitchFamily="65" charset="-120"/>
                        <a:ea typeface="標楷體" panose="03000509000000000000" pitchFamily="65" charset="-120"/>
                      </a:endParaRPr>
                    </a:p>
                  </a:txBody>
                  <a:tcPr marL="17780" marR="177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615697"/>
                  </a:ext>
                </a:extLst>
              </a:tr>
              <a:tr h="419507">
                <a:tc>
                  <a:txBody>
                    <a:bodyPr/>
                    <a:lstStyle/>
                    <a:p>
                      <a:pPr algn="just">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15 %</a:t>
                      </a:r>
                      <a:endParaRPr lang="zh-TW" sz="2000" kern="100" dirty="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14 %</a:t>
                      </a:r>
                      <a:endParaRPr lang="zh-TW" sz="2000" kern="100">
                        <a:effectLst/>
                        <a:latin typeface="標楷體" panose="03000509000000000000" pitchFamily="65" charset="-120"/>
                        <a:ea typeface="標楷體" panose="03000509000000000000" pitchFamily="65" charset="-120"/>
                      </a:endParaRPr>
                    </a:p>
                  </a:txBody>
                  <a:tcPr marL="17780" marR="17780" marT="0" marB="0"/>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13 %</a:t>
                      </a:r>
                      <a:endParaRPr lang="zh-TW" sz="2000" kern="100" dirty="0">
                        <a:effectLst/>
                        <a:latin typeface="標楷體" panose="03000509000000000000" pitchFamily="65" charset="-120"/>
                        <a:ea typeface="標楷體" panose="03000509000000000000" pitchFamily="65" charset="-120"/>
                      </a:endParaRPr>
                    </a:p>
                  </a:txBody>
                  <a:tcPr marL="17780" marR="17780" marT="0" marB="0"/>
                </a:tc>
                <a:extLst>
                  <a:ext uri="{0D108BD9-81ED-4DB2-BD59-A6C34878D82A}">
                    <a16:rowId xmlns:a16="http://schemas.microsoft.com/office/drawing/2014/main" val="2758447621"/>
                  </a:ext>
                </a:extLst>
              </a:tr>
              <a:tr h="419507">
                <a:tc>
                  <a:txBody>
                    <a:bodyPr/>
                    <a:lstStyle/>
                    <a:p>
                      <a:pPr algn="just">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28 %</a:t>
                      </a:r>
                      <a:endParaRPr lang="zh-TW" sz="2000" kern="100" dirty="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19 %</a:t>
                      </a:r>
                      <a:endParaRPr lang="zh-TW" sz="2000" kern="100">
                        <a:effectLst/>
                        <a:latin typeface="標楷體" panose="03000509000000000000" pitchFamily="65" charset="-120"/>
                        <a:ea typeface="標楷體" panose="03000509000000000000" pitchFamily="65" charset="-120"/>
                      </a:endParaRPr>
                    </a:p>
                  </a:txBody>
                  <a:tcPr marL="17780" marR="17780" marT="0" marB="0"/>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17 %</a:t>
                      </a:r>
                      <a:endParaRPr lang="zh-TW" sz="2000" kern="100" dirty="0">
                        <a:effectLst/>
                        <a:latin typeface="標楷體" panose="03000509000000000000" pitchFamily="65" charset="-120"/>
                        <a:ea typeface="標楷體" panose="03000509000000000000" pitchFamily="65" charset="-120"/>
                      </a:endParaRPr>
                    </a:p>
                  </a:txBody>
                  <a:tcPr marL="17780" marR="17780" marT="0" marB="0"/>
                </a:tc>
                <a:extLst>
                  <a:ext uri="{0D108BD9-81ED-4DB2-BD59-A6C34878D82A}">
                    <a16:rowId xmlns:a16="http://schemas.microsoft.com/office/drawing/2014/main" val="2802635387"/>
                  </a:ext>
                </a:extLst>
              </a:tr>
              <a:tr h="419507">
                <a:tc>
                  <a:txBody>
                    <a:bodyPr/>
                    <a:lstStyle/>
                    <a:p>
                      <a:pPr algn="just">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100 %</a:t>
                      </a:r>
                      <a:endParaRPr lang="zh-TW" sz="2000" kern="10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35 %</a:t>
                      </a:r>
                      <a:endParaRPr lang="zh-TW" sz="2000" kern="100">
                        <a:effectLst/>
                        <a:latin typeface="標楷體" panose="03000509000000000000" pitchFamily="65" charset="-120"/>
                        <a:ea typeface="標楷體" panose="03000509000000000000" pitchFamily="65" charset="-120"/>
                      </a:endParaRPr>
                    </a:p>
                  </a:txBody>
                  <a:tcPr marL="17780" marR="17780" marT="0" marB="0"/>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25 %</a:t>
                      </a:r>
                      <a:endParaRPr lang="zh-TW" sz="2000" kern="100" dirty="0">
                        <a:effectLst/>
                        <a:latin typeface="標楷體" panose="03000509000000000000" pitchFamily="65" charset="-120"/>
                        <a:ea typeface="標楷體" panose="03000509000000000000" pitchFamily="65" charset="-120"/>
                      </a:endParaRPr>
                    </a:p>
                  </a:txBody>
                  <a:tcPr marL="17780" marR="17780" marT="0" marB="0"/>
                </a:tc>
                <a:extLst>
                  <a:ext uri="{0D108BD9-81ED-4DB2-BD59-A6C34878D82A}">
                    <a16:rowId xmlns:a16="http://schemas.microsoft.com/office/drawing/2014/main" val="4066436068"/>
                  </a:ext>
                </a:extLst>
              </a:tr>
              <a:tr h="419507">
                <a:tc>
                  <a:txBody>
                    <a:bodyPr/>
                    <a:lstStyle/>
                    <a:p>
                      <a:pPr algn="just">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100 %</a:t>
                      </a:r>
                      <a:endParaRPr lang="zh-TW" sz="2000" kern="100">
                        <a:effectLst/>
                        <a:latin typeface="標楷體" panose="03000509000000000000" pitchFamily="65" charset="-120"/>
                        <a:ea typeface="標楷體" panose="03000509000000000000" pitchFamily="65" charset="-120"/>
                      </a:endParaRPr>
                    </a:p>
                  </a:txBody>
                  <a:tcPr marL="17780" marR="17780" marT="0" marB="0"/>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44 %</a:t>
                      </a:r>
                      <a:endParaRPr lang="zh-TW" sz="2000" kern="100" dirty="0">
                        <a:effectLst/>
                        <a:latin typeface="標楷體" panose="03000509000000000000" pitchFamily="65" charset="-120"/>
                        <a:ea typeface="標楷體" panose="03000509000000000000" pitchFamily="65" charset="-120"/>
                      </a:endParaRPr>
                    </a:p>
                  </a:txBody>
                  <a:tcPr marL="17780" marR="17780" marT="0" marB="0"/>
                </a:tc>
                <a:extLst>
                  <a:ext uri="{0D108BD9-81ED-4DB2-BD59-A6C34878D82A}">
                    <a16:rowId xmlns:a16="http://schemas.microsoft.com/office/drawing/2014/main" val="3978413753"/>
                  </a:ext>
                </a:extLst>
              </a:tr>
              <a:tr h="419507">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17780" marR="177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100 %</a:t>
                      </a:r>
                      <a:endParaRPr lang="zh-TW" sz="2000" kern="100" dirty="0">
                        <a:effectLst/>
                        <a:latin typeface="標楷體" panose="03000509000000000000" pitchFamily="65" charset="-120"/>
                        <a:ea typeface="標楷體" panose="03000509000000000000" pitchFamily="65" charset="-120"/>
                      </a:endParaRPr>
                    </a:p>
                  </a:txBody>
                  <a:tcPr marL="17780" marR="177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248088"/>
                  </a:ext>
                </a:extLst>
              </a:tr>
            </a:tbl>
          </a:graphicData>
        </a:graphic>
      </p:graphicFrame>
      <p:sp>
        <p:nvSpPr>
          <p:cNvPr id="14" name="矩形 13">
            <a:extLst>
              <a:ext uri="{FF2B5EF4-FFF2-40B4-BE49-F238E27FC236}">
                <a16:creationId xmlns:a16="http://schemas.microsoft.com/office/drawing/2014/main" id="{15CABCCD-33BA-4929-BE67-167C7748424A}"/>
              </a:ext>
            </a:extLst>
          </p:cNvPr>
          <p:cNvSpPr/>
          <p:nvPr/>
        </p:nvSpPr>
        <p:spPr>
          <a:xfrm>
            <a:off x="2634343" y="2659758"/>
            <a:ext cx="954107" cy="461665"/>
          </a:xfrm>
          <a:prstGeom prst="rect">
            <a:avLst/>
          </a:prstGeom>
        </p:spPr>
        <p:txBody>
          <a:bodyPr wrap="none">
            <a:spAutoFit/>
          </a:bodyPr>
          <a:lstStyle/>
          <a:p>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表</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6-1</a:t>
            </a:r>
            <a:endParaRPr lang="zh-TW" altLang="en-US" sz="2400" dirty="0">
              <a:latin typeface="標楷體" panose="03000509000000000000" pitchFamily="65" charset="-120"/>
              <a:ea typeface="標楷體" panose="03000509000000000000" pitchFamily="65" charset="-120"/>
            </a:endParaRPr>
          </a:p>
        </p:txBody>
      </p:sp>
      <p:sp>
        <p:nvSpPr>
          <p:cNvPr id="13" name="矩形 12">
            <a:extLst>
              <a:ext uri="{FF2B5EF4-FFF2-40B4-BE49-F238E27FC236}">
                <a16:creationId xmlns:a16="http://schemas.microsoft.com/office/drawing/2014/main" id="{581FFFCA-B7CB-4E2D-BCF1-5FF80CFD25B0}"/>
              </a:ext>
            </a:extLst>
          </p:cNvPr>
          <p:cNvSpPr/>
          <p:nvPr/>
        </p:nvSpPr>
        <p:spPr>
          <a:xfrm>
            <a:off x="152400" y="435743"/>
            <a:ext cx="11691257" cy="1938992"/>
          </a:xfrm>
          <a:prstGeom prst="rect">
            <a:avLst/>
          </a:prstGeom>
        </p:spPr>
        <p:txBody>
          <a:bodyPr wrap="square">
            <a:spAutoFit/>
          </a:bodyPr>
          <a:lstStyle/>
          <a:p>
            <a:pPr marL="457200" indent="-457200" algn="just">
              <a:spcAft>
                <a:spcPts val="0"/>
              </a:spcAft>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rPr>
              <a:t>表</a:t>
            </a:r>
            <a:r>
              <a:rPr lang="en-US" altLang="zh-TW" sz="2400" kern="100" dirty="0">
                <a:latin typeface="標楷體" panose="03000509000000000000" pitchFamily="65" charset="-120"/>
                <a:ea typeface="標楷體" panose="03000509000000000000" pitchFamily="65" charset="-120"/>
              </a:rPr>
              <a:t>6-1</a:t>
            </a:r>
            <a:r>
              <a:rPr lang="zh-TW" altLang="zh-TW" sz="2400" kern="100" dirty="0">
                <a:latin typeface="標楷體" panose="03000509000000000000" pitchFamily="65" charset="-120"/>
                <a:ea typeface="標楷體" panose="03000509000000000000" pitchFamily="65" charset="-120"/>
              </a:rPr>
              <a:t>中最小風量率為最大風量率的</a:t>
            </a:r>
            <a:r>
              <a:rPr lang="en-US" altLang="zh-TW" sz="2400" kern="100" dirty="0">
                <a:latin typeface="標楷體" panose="03000509000000000000" pitchFamily="65" charset="-120"/>
                <a:ea typeface="標楷體" panose="03000509000000000000" pitchFamily="65" charset="-120"/>
              </a:rPr>
              <a:t>1/10</a:t>
            </a:r>
            <a:r>
              <a:rPr lang="zh-TW" altLang="zh-TW" sz="2400" kern="100" dirty="0">
                <a:latin typeface="標楷體" panose="03000509000000000000" pitchFamily="65" charset="-120"/>
                <a:ea typeface="標楷體" panose="03000509000000000000" pitchFamily="65" charset="-120"/>
              </a:rPr>
              <a:t>，但亦可能高至</a:t>
            </a:r>
            <a:r>
              <a:rPr lang="en-US" altLang="zh-TW" sz="2400" kern="100" dirty="0">
                <a:latin typeface="標楷體" panose="03000509000000000000" pitchFamily="65" charset="-120"/>
                <a:ea typeface="標楷體" panose="03000509000000000000" pitchFamily="65" charset="-120"/>
              </a:rPr>
              <a:t>1/5</a:t>
            </a:r>
            <a:r>
              <a:rPr lang="zh-TW" altLang="en-US" sz="2400" kern="100" dirty="0">
                <a:latin typeface="標楷體" panose="03000509000000000000" pitchFamily="65" charset="-120"/>
                <a:ea typeface="標楷體" panose="03000509000000000000" pitchFamily="65" charset="-120"/>
              </a:rPr>
              <a:t>。</a:t>
            </a:r>
            <a:endParaRPr lang="en-US" altLang="zh-TW" sz="2400" kern="100" dirty="0">
              <a:latin typeface="標楷體" panose="03000509000000000000" pitchFamily="65" charset="-120"/>
              <a:ea typeface="標楷體" panose="03000509000000000000" pitchFamily="65" charset="-120"/>
            </a:endParaRPr>
          </a:p>
          <a:p>
            <a:pPr marL="457200" indent="-457200" algn="just">
              <a:spcAft>
                <a:spcPts val="0"/>
              </a:spcAft>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rPr>
              <a:t>本表中應留意的是各段變化的精神而非實際的值，</a:t>
            </a:r>
            <a:endParaRPr lang="en-US" altLang="zh-TW" sz="2400" kern="100" dirty="0">
              <a:latin typeface="標楷體" panose="03000509000000000000" pitchFamily="65" charset="-120"/>
              <a:ea typeface="標楷體" panose="03000509000000000000" pitchFamily="65" charset="-120"/>
            </a:endParaRPr>
          </a:p>
          <a:p>
            <a:pPr marL="914400" lvl="1" indent="-457200" algn="just">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rPr>
              <a:t>以</a:t>
            </a:r>
            <a:r>
              <a:rPr lang="en-US" altLang="zh-TW" sz="2400" kern="100" dirty="0">
                <a:latin typeface="標楷體" panose="03000509000000000000" pitchFamily="65" charset="-120"/>
                <a:ea typeface="標楷體" panose="03000509000000000000" pitchFamily="65" charset="-120"/>
              </a:rPr>
              <a:t>5</a:t>
            </a:r>
            <a:r>
              <a:rPr lang="zh-TW" altLang="zh-TW" sz="2400" kern="100" dirty="0">
                <a:latin typeface="標楷體" panose="03000509000000000000" pitchFamily="65" charset="-120"/>
                <a:ea typeface="標楷體" panose="03000509000000000000" pitchFamily="65" charset="-120"/>
              </a:rPr>
              <a:t>段為例，第</a:t>
            </a:r>
            <a:r>
              <a:rPr lang="en-US" altLang="zh-TW" sz="2400" kern="100" dirty="0">
                <a:latin typeface="標楷體" panose="03000509000000000000" pitchFamily="65" charset="-120"/>
                <a:ea typeface="標楷體" panose="03000509000000000000" pitchFamily="65" charset="-120"/>
              </a:rPr>
              <a:t>2</a:t>
            </a:r>
            <a:r>
              <a:rPr lang="zh-TW" altLang="zh-TW" sz="2400" kern="100" dirty="0">
                <a:latin typeface="標楷體" panose="03000509000000000000" pitchFamily="65" charset="-120"/>
                <a:ea typeface="標楷體" panose="03000509000000000000" pitchFamily="65" charset="-120"/>
              </a:rPr>
              <a:t>段為前段多</a:t>
            </a:r>
            <a:r>
              <a:rPr lang="en-US" altLang="zh-TW" sz="2400" kern="100" dirty="0">
                <a:latin typeface="標楷體" panose="03000509000000000000" pitchFamily="65" charset="-120"/>
                <a:ea typeface="標楷體" panose="03000509000000000000" pitchFamily="65" charset="-120"/>
              </a:rPr>
              <a:t>40%</a:t>
            </a:r>
            <a:r>
              <a:rPr lang="zh-TW" altLang="zh-TW" sz="2400" kern="100" dirty="0">
                <a:latin typeface="標楷體" panose="03000509000000000000" pitchFamily="65" charset="-120"/>
                <a:ea typeface="標楷體" panose="03000509000000000000" pitchFamily="65" charset="-120"/>
              </a:rPr>
              <a:t>，第</a:t>
            </a:r>
            <a:r>
              <a:rPr lang="en-US" altLang="zh-TW" sz="2400" kern="100" dirty="0">
                <a:latin typeface="標楷體" panose="03000509000000000000" pitchFamily="65" charset="-120"/>
                <a:ea typeface="標楷體" panose="03000509000000000000" pitchFamily="65" charset="-120"/>
              </a:rPr>
              <a:t>3</a:t>
            </a:r>
            <a:r>
              <a:rPr lang="zh-TW" altLang="zh-TW" sz="2400" kern="100" dirty="0">
                <a:latin typeface="標楷體" panose="03000509000000000000" pitchFamily="65" charset="-120"/>
                <a:ea typeface="標楷體" panose="03000509000000000000" pitchFamily="65" charset="-120"/>
              </a:rPr>
              <a:t>段為第</a:t>
            </a:r>
            <a:r>
              <a:rPr lang="en-US" altLang="zh-TW" sz="2400" kern="100" dirty="0">
                <a:latin typeface="標楷體" panose="03000509000000000000" pitchFamily="65" charset="-120"/>
                <a:ea typeface="標楷體" panose="03000509000000000000" pitchFamily="65" charset="-120"/>
              </a:rPr>
              <a:t>2</a:t>
            </a:r>
            <a:r>
              <a:rPr lang="zh-TW" altLang="zh-TW" sz="2400" kern="100" dirty="0">
                <a:latin typeface="標楷體" panose="03000509000000000000" pitchFamily="65" charset="-120"/>
                <a:ea typeface="標楷體" panose="03000509000000000000" pitchFamily="65" charset="-120"/>
              </a:rPr>
              <a:t>段多</a:t>
            </a:r>
            <a:r>
              <a:rPr lang="en-US" altLang="zh-TW" sz="2400" kern="100" dirty="0">
                <a:latin typeface="標楷體" panose="03000509000000000000" pitchFamily="65" charset="-120"/>
                <a:ea typeface="標楷體" panose="03000509000000000000" pitchFamily="65" charset="-120"/>
              </a:rPr>
              <a:t>40%</a:t>
            </a:r>
            <a:r>
              <a:rPr lang="zh-TW" altLang="zh-TW" sz="2400" kern="100" dirty="0">
                <a:latin typeface="標楷體" panose="03000509000000000000" pitchFamily="65" charset="-120"/>
                <a:ea typeface="標楷體" panose="03000509000000000000" pitchFamily="65" charset="-120"/>
              </a:rPr>
              <a:t>，第</a:t>
            </a:r>
            <a:r>
              <a:rPr lang="en-US" altLang="zh-TW" sz="2400" kern="100" dirty="0">
                <a:latin typeface="標楷體" panose="03000509000000000000" pitchFamily="65" charset="-120"/>
                <a:ea typeface="標楷體" panose="03000509000000000000" pitchFamily="65" charset="-120"/>
              </a:rPr>
              <a:t>4</a:t>
            </a:r>
            <a:r>
              <a:rPr lang="zh-TW" altLang="zh-TW" sz="2400" kern="100" dirty="0">
                <a:latin typeface="標楷體" panose="03000509000000000000" pitchFamily="65" charset="-120"/>
                <a:ea typeface="標楷體" panose="03000509000000000000" pitchFamily="65" charset="-120"/>
              </a:rPr>
              <a:t>段為第</a:t>
            </a:r>
            <a:r>
              <a:rPr lang="en-US" altLang="zh-TW" sz="2400" kern="100" dirty="0">
                <a:latin typeface="標楷體" panose="03000509000000000000" pitchFamily="65" charset="-120"/>
                <a:ea typeface="標楷體" panose="03000509000000000000" pitchFamily="65" charset="-120"/>
              </a:rPr>
              <a:t>3</a:t>
            </a:r>
            <a:r>
              <a:rPr lang="zh-TW" altLang="zh-TW" sz="2400" kern="100" dirty="0">
                <a:latin typeface="標楷體" panose="03000509000000000000" pitchFamily="65" charset="-120"/>
                <a:ea typeface="標楷體" panose="03000509000000000000" pitchFamily="65" charset="-120"/>
              </a:rPr>
              <a:t>段的近乎兩倍，第</a:t>
            </a:r>
            <a:r>
              <a:rPr lang="en-US" altLang="zh-TW" sz="2400" kern="100" dirty="0">
                <a:latin typeface="標楷體" panose="03000509000000000000" pitchFamily="65" charset="-120"/>
                <a:ea typeface="標楷體" panose="03000509000000000000" pitchFamily="65" charset="-120"/>
              </a:rPr>
              <a:t>5</a:t>
            </a:r>
            <a:r>
              <a:rPr lang="zh-TW" altLang="zh-TW" sz="2400" kern="100" dirty="0">
                <a:latin typeface="標楷體" panose="03000509000000000000" pitchFamily="65" charset="-120"/>
                <a:ea typeface="標楷體" panose="03000509000000000000" pitchFamily="65" charset="-120"/>
              </a:rPr>
              <a:t>段當然為</a:t>
            </a:r>
            <a:r>
              <a:rPr lang="en-US" altLang="zh-TW" sz="2400" kern="100" dirty="0">
                <a:latin typeface="標楷體" panose="03000509000000000000" pitchFamily="65" charset="-120"/>
                <a:ea typeface="標楷體" panose="03000509000000000000" pitchFamily="65" charset="-120"/>
              </a:rPr>
              <a:t>100%</a:t>
            </a:r>
            <a:r>
              <a:rPr lang="zh-TW" altLang="en-US" sz="2400" kern="100" dirty="0">
                <a:latin typeface="標楷體" panose="03000509000000000000" pitchFamily="65" charset="-120"/>
                <a:ea typeface="標楷體" panose="03000509000000000000" pitchFamily="65" charset="-120"/>
              </a:rPr>
              <a:t>。</a:t>
            </a:r>
            <a:endParaRPr lang="en-US" altLang="zh-TW" sz="2400" kern="100" dirty="0">
              <a:latin typeface="標楷體" panose="03000509000000000000" pitchFamily="65" charset="-120"/>
              <a:ea typeface="標楷體" panose="03000509000000000000" pitchFamily="65" charset="-120"/>
            </a:endParaRPr>
          </a:p>
          <a:p>
            <a:pPr marL="914400" lvl="1" indent="-457200">
              <a:buFont typeface="Arial" panose="020B0604020202020204" pitchFamily="34" charset="0"/>
              <a:buChar char="•"/>
            </a:pPr>
            <a:r>
              <a:rPr lang="zh-TW" altLang="en-US" sz="2400" kern="100" dirty="0">
                <a:latin typeface="標楷體" panose="03000509000000000000" pitchFamily="65" charset="-120"/>
                <a:ea typeface="標楷體" panose="03000509000000000000" pitchFamily="65" charset="-120"/>
              </a:rPr>
              <a:t>依此精神，如</a:t>
            </a:r>
            <a:r>
              <a:rPr lang="zh-TW" altLang="zh-TW" sz="2400" kern="100" dirty="0">
                <a:latin typeface="標楷體" panose="03000509000000000000" pitchFamily="65" charset="-120"/>
                <a:ea typeface="標楷體" panose="03000509000000000000" pitchFamily="65" charset="-120"/>
              </a:rPr>
              <a:t>最小風量率</a:t>
            </a:r>
            <a:r>
              <a:rPr lang="zh-TW" altLang="en-US" sz="2400" kern="100" dirty="0">
                <a:latin typeface="標楷體" panose="03000509000000000000" pitchFamily="65" charset="-120"/>
                <a:ea typeface="標楷體" panose="03000509000000000000" pitchFamily="65" charset="-120"/>
              </a:rPr>
              <a:t>是</a:t>
            </a:r>
            <a:r>
              <a:rPr lang="zh-TW" altLang="zh-TW" sz="2400" kern="100" dirty="0">
                <a:latin typeface="標楷體" panose="03000509000000000000" pitchFamily="65" charset="-120"/>
                <a:ea typeface="標楷體" panose="03000509000000000000" pitchFamily="65" charset="-120"/>
              </a:rPr>
              <a:t>最大的</a:t>
            </a:r>
            <a:r>
              <a:rPr lang="en-US" altLang="zh-TW" sz="2400" kern="100" dirty="0">
                <a:latin typeface="標楷體" panose="03000509000000000000" pitchFamily="65" charset="-120"/>
                <a:ea typeface="標楷體" panose="03000509000000000000" pitchFamily="65" charset="-120"/>
              </a:rPr>
              <a:t>15%</a:t>
            </a:r>
            <a:r>
              <a:rPr lang="zh-TW" altLang="en-US" sz="2400" kern="100" dirty="0">
                <a:latin typeface="標楷體" panose="03000509000000000000" pitchFamily="65" charset="-120"/>
                <a:ea typeface="標楷體" panose="03000509000000000000" pitchFamily="65" charset="-120"/>
              </a:rPr>
              <a:t>，</a:t>
            </a:r>
            <a:r>
              <a:rPr lang="zh-TW" altLang="zh-TW" sz="2400" kern="100" dirty="0">
                <a:latin typeface="標楷體" panose="03000509000000000000" pitchFamily="65" charset="-120"/>
                <a:ea typeface="標楷體" panose="03000509000000000000" pitchFamily="65" charset="-120"/>
              </a:rPr>
              <a:t>五段分別為</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15,</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20,</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30,</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60,</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100%</a:t>
            </a:r>
            <a:r>
              <a:rPr lang="zh-TW" altLang="zh-TW" sz="2400" kern="100" dirty="0">
                <a:latin typeface="標楷體" panose="03000509000000000000" pitchFamily="65" charset="-120"/>
                <a:ea typeface="標楷體" panose="03000509000000000000" pitchFamily="65" charset="-120"/>
              </a:rPr>
              <a:t>。</a:t>
            </a:r>
            <a:endParaRPr lang="zh-TW" altLang="zh-TW" sz="2000" kern="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10343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FA281EB-3E3E-48EA-A46D-E631D4D16379}"/>
              </a:ext>
            </a:extLst>
          </p:cNvPr>
          <p:cNvSpPr>
            <a:spLocks noChangeArrowheads="1"/>
          </p:cNvSpPr>
          <p:nvPr/>
        </p:nvSpPr>
        <p:spPr bwMode="auto">
          <a:xfrm>
            <a:off x="407261" y="334939"/>
            <a:ext cx="111530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Ex.6-6</a:t>
            </a: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回顧 </a:t>
            </a: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Ex.6-1</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，假設最小與最大通風率分別為 </a:t>
            </a: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3.3 </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與 </a:t>
            </a: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18.3 m</a:t>
            </a:r>
            <a:r>
              <a:rPr kumimoji="0" lang="en-US" altLang="zh-TW" sz="2800" b="0" i="0" u="none" strike="noStrike" cap="none" normalizeH="0" baseline="3000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/s</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，請設計一個五段控制的風量與溫度設定點。</a:t>
            </a:r>
            <a:endPar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Sol: </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p:txBody>
      </p:sp>
      <p:graphicFrame>
        <p:nvGraphicFramePr>
          <p:cNvPr id="8" name="表格 7">
            <a:extLst>
              <a:ext uri="{FF2B5EF4-FFF2-40B4-BE49-F238E27FC236}">
                <a16:creationId xmlns:a16="http://schemas.microsoft.com/office/drawing/2014/main" id="{109CCC17-0097-4C94-9971-551B0C81E4C5}"/>
              </a:ext>
            </a:extLst>
          </p:cNvPr>
          <p:cNvGraphicFramePr>
            <a:graphicFrameLocks noGrp="1"/>
          </p:cNvGraphicFramePr>
          <p:nvPr>
            <p:extLst>
              <p:ext uri="{D42A27DB-BD31-4B8C-83A1-F6EECF244321}">
                <p14:modId xmlns:p14="http://schemas.microsoft.com/office/powerpoint/2010/main" val="2963488321"/>
              </p:ext>
            </p:extLst>
          </p:nvPr>
        </p:nvGraphicFramePr>
        <p:xfrm>
          <a:off x="1225052" y="2260581"/>
          <a:ext cx="9930335" cy="3241645"/>
        </p:xfrm>
        <a:graphic>
          <a:graphicData uri="http://schemas.openxmlformats.org/drawingml/2006/table">
            <a:tbl>
              <a:tblPr firstRow="1" firstCol="1" lastRow="1" lastCol="1" bandRow="1" bandCol="1">
                <a:tableStyleId>{5940675A-B579-460E-94D1-54222C63F5DA}</a:tableStyleId>
              </a:tblPr>
              <a:tblGrid>
                <a:gridCol w="1552208">
                  <a:extLst>
                    <a:ext uri="{9D8B030D-6E8A-4147-A177-3AD203B41FA5}">
                      <a16:colId xmlns:a16="http://schemas.microsoft.com/office/drawing/2014/main" val="1612425625"/>
                    </a:ext>
                  </a:extLst>
                </a:gridCol>
                <a:gridCol w="4947378">
                  <a:extLst>
                    <a:ext uri="{9D8B030D-6E8A-4147-A177-3AD203B41FA5}">
                      <a16:colId xmlns:a16="http://schemas.microsoft.com/office/drawing/2014/main" val="2263636450"/>
                    </a:ext>
                  </a:extLst>
                </a:gridCol>
                <a:gridCol w="3430749">
                  <a:extLst>
                    <a:ext uri="{9D8B030D-6E8A-4147-A177-3AD203B41FA5}">
                      <a16:colId xmlns:a16="http://schemas.microsoft.com/office/drawing/2014/main" val="2839346766"/>
                    </a:ext>
                  </a:extLst>
                </a:gridCol>
              </a:tblGrid>
              <a:tr h="648329">
                <a:tc>
                  <a:txBody>
                    <a:bodyPr/>
                    <a:lstStyle/>
                    <a:p>
                      <a:pPr algn="ctr">
                        <a:spcAft>
                          <a:spcPts val="0"/>
                        </a:spcAft>
                      </a:pPr>
                      <a:r>
                        <a:rPr lang="en-US" sz="2800" kern="100" dirty="0">
                          <a:effectLst/>
                        </a:rPr>
                        <a:t>Stage 1</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3.3/18.3 = 18 %</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Freeze protection: 4 </a:t>
                      </a:r>
                      <a:r>
                        <a:rPr lang="en-US" sz="2800" kern="100" baseline="30000" dirty="0" err="1">
                          <a:effectLst/>
                        </a:rPr>
                        <a:t>o</a:t>
                      </a:r>
                      <a:r>
                        <a:rPr lang="en-US" sz="2800" kern="100" dirty="0" err="1">
                          <a:effectLst/>
                        </a:rPr>
                        <a:t>C</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136838283"/>
                  </a:ext>
                </a:extLst>
              </a:tr>
              <a:tr h="648329">
                <a:tc>
                  <a:txBody>
                    <a:bodyPr/>
                    <a:lstStyle/>
                    <a:p>
                      <a:pPr algn="ctr">
                        <a:spcAft>
                          <a:spcPts val="0"/>
                        </a:spcAft>
                      </a:pPr>
                      <a:r>
                        <a:rPr lang="en-US" sz="2800" kern="100" dirty="0">
                          <a:effectLst/>
                        </a:rPr>
                        <a:t>2</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a:effectLst/>
                        </a:rPr>
                        <a:t>25 % = 4.6 (stage 1 + 40 %)</a:t>
                      </a:r>
                      <a:endParaRPr lang="zh-TW" sz="24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Stage1 to 2: 8 </a:t>
                      </a:r>
                      <a:r>
                        <a:rPr lang="en-US" sz="2800" kern="100" baseline="30000" dirty="0" err="1">
                          <a:effectLst/>
                        </a:rPr>
                        <a:t>o</a:t>
                      </a:r>
                      <a:r>
                        <a:rPr lang="en-US" sz="2800" kern="100" dirty="0" err="1">
                          <a:effectLst/>
                        </a:rPr>
                        <a:t>C</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736741815"/>
                  </a:ext>
                </a:extLst>
              </a:tr>
              <a:tr h="648329">
                <a:tc>
                  <a:txBody>
                    <a:bodyPr/>
                    <a:lstStyle/>
                    <a:p>
                      <a:pPr algn="ctr">
                        <a:spcAft>
                          <a:spcPts val="0"/>
                        </a:spcAft>
                      </a:pPr>
                      <a:r>
                        <a:rPr lang="en-US" sz="2800" kern="100" dirty="0">
                          <a:effectLst/>
                        </a:rPr>
                        <a:t>3</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a:effectLst/>
                        </a:rPr>
                        <a:t>35 % = 6.4 (stage 2 + 40 %)</a:t>
                      </a:r>
                      <a:endParaRPr lang="zh-TW" sz="24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Stage2 to 3: 12 </a:t>
                      </a:r>
                      <a:r>
                        <a:rPr lang="en-US" sz="2800" kern="100" baseline="30000" dirty="0" err="1">
                          <a:effectLst/>
                        </a:rPr>
                        <a:t>o</a:t>
                      </a:r>
                      <a:r>
                        <a:rPr lang="en-US" sz="2800" kern="100" dirty="0" err="1">
                          <a:effectLst/>
                        </a:rPr>
                        <a:t>C</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2160173237"/>
                  </a:ext>
                </a:extLst>
              </a:tr>
              <a:tr h="648329">
                <a:tc>
                  <a:txBody>
                    <a:bodyPr/>
                    <a:lstStyle/>
                    <a:p>
                      <a:pPr algn="ctr">
                        <a:spcAft>
                          <a:spcPts val="0"/>
                        </a:spcAft>
                      </a:pPr>
                      <a:r>
                        <a:rPr lang="en-US" sz="2800" kern="100" dirty="0">
                          <a:effectLst/>
                        </a:rPr>
                        <a:t>4</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a:effectLst/>
                        </a:rPr>
                        <a:t>60 % = 11</a:t>
                      </a:r>
                      <a:endParaRPr lang="zh-TW" sz="24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Stage3 to 4: 17 </a:t>
                      </a:r>
                      <a:r>
                        <a:rPr lang="en-US" sz="2800" kern="100" baseline="30000" dirty="0" err="1">
                          <a:effectLst/>
                        </a:rPr>
                        <a:t>o</a:t>
                      </a:r>
                      <a:r>
                        <a:rPr lang="en-US" sz="2800" kern="100" dirty="0" err="1">
                          <a:effectLst/>
                        </a:rPr>
                        <a:t>C</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4232495229"/>
                  </a:ext>
                </a:extLst>
              </a:tr>
              <a:tr h="648329">
                <a:tc>
                  <a:txBody>
                    <a:bodyPr/>
                    <a:lstStyle/>
                    <a:p>
                      <a:pPr algn="ctr">
                        <a:spcAft>
                          <a:spcPts val="0"/>
                        </a:spcAft>
                      </a:pPr>
                      <a:r>
                        <a:rPr lang="en-US" sz="2800" kern="100" dirty="0">
                          <a:effectLst/>
                        </a:rPr>
                        <a:t>5</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100 % = 18.3 m</a:t>
                      </a:r>
                      <a:r>
                        <a:rPr lang="en-US" sz="2800" kern="100" baseline="30000" dirty="0">
                          <a:effectLst/>
                        </a:rPr>
                        <a:t>3</a:t>
                      </a:r>
                      <a:r>
                        <a:rPr lang="en-US" sz="2800" kern="100" dirty="0">
                          <a:effectLst/>
                        </a:rPr>
                        <a:t>/s</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en-US" sz="2800" kern="100" dirty="0">
                          <a:effectLst/>
                        </a:rPr>
                        <a:t>Stage4 to 5: 21 </a:t>
                      </a:r>
                      <a:r>
                        <a:rPr lang="en-US" sz="2800" kern="100" baseline="30000" dirty="0" err="1">
                          <a:effectLst/>
                        </a:rPr>
                        <a:t>o</a:t>
                      </a:r>
                      <a:r>
                        <a:rPr lang="en-US" sz="2800" kern="100" dirty="0" err="1">
                          <a:effectLst/>
                        </a:rPr>
                        <a:t>C</a:t>
                      </a:r>
                      <a:endParaRPr lang="zh-TW" sz="24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484848344"/>
                  </a:ext>
                </a:extLst>
              </a:tr>
            </a:tbl>
          </a:graphicData>
        </a:graphic>
      </p:graphicFrame>
    </p:spTree>
    <p:extLst>
      <p:ext uri="{BB962C8B-B14F-4D97-AF65-F5344CB8AC3E}">
        <p14:creationId xmlns:p14="http://schemas.microsoft.com/office/powerpoint/2010/main" val="5043962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8703C5-A218-426F-939C-C54DB891327C}"/>
              </a:ext>
            </a:extLst>
          </p:cNvPr>
          <p:cNvSpPr>
            <a:spLocks noGrp="1"/>
          </p:cNvSpPr>
          <p:nvPr>
            <p:ph type="title"/>
          </p:nvPr>
        </p:nvSpPr>
        <p:spPr>
          <a:xfrm>
            <a:off x="838200" y="365125"/>
            <a:ext cx="10515600" cy="776289"/>
          </a:xfrm>
        </p:spPr>
        <p:txBody>
          <a:bodyPr/>
          <a:lstStyle/>
          <a:p>
            <a:r>
              <a:rPr lang="en-US" altLang="zh-TW" dirty="0">
                <a:latin typeface="標楷體" panose="03000509000000000000" pitchFamily="65" charset="-120"/>
                <a:ea typeface="標楷體" panose="03000509000000000000" pitchFamily="65" charset="-120"/>
              </a:rPr>
              <a:t>6.6 </a:t>
            </a:r>
            <a:r>
              <a:rPr lang="zh-TW" altLang="en-US" dirty="0">
                <a:latin typeface="標楷體" panose="03000509000000000000" pitchFamily="65" charset="-120"/>
                <a:ea typeface="標楷體" panose="03000509000000000000" pitchFamily="65" charset="-120"/>
              </a:rPr>
              <a:t>加熱</a:t>
            </a:r>
          </a:p>
        </p:txBody>
      </p:sp>
      <p:sp>
        <p:nvSpPr>
          <p:cNvPr id="4" name="Rectangle 1">
            <a:extLst>
              <a:ext uri="{FF2B5EF4-FFF2-40B4-BE49-F238E27FC236}">
                <a16:creationId xmlns:a16="http://schemas.microsoft.com/office/drawing/2014/main" id="{DAA942B9-94C8-485B-894B-F15FA565000A}"/>
              </a:ext>
            </a:extLst>
          </p:cNvPr>
          <p:cNvSpPr>
            <a:spLocks noChangeArrowheads="1"/>
          </p:cNvSpPr>
          <p:nvPr/>
        </p:nvSpPr>
        <p:spPr bwMode="auto">
          <a:xfrm>
            <a:off x="727779" y="1356231"/>
            <a:ext cx="1118953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buFont typeface="Arial" panose="020B0604020202020204" pitchFamily="34" charset="0"/>
              <a:buChar char="•"/>
            </a:pPr>
            <a:r>
              <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能量守恆計算式可用來求得當室外溫度</a:t>
            </a: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(t</a:t>
            </a:r>
            <a:r>
              <a:rPr kumimoji="0" lang="en-US" altLang="zh-TW" sz="3200" b="0" i="0" u="none" strike="noStrike" cap="none" normalizeH="0" baseline="-2500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o</a:t>
            </a: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降至若干時，室內溫度</a:t>
            </a: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en-US" altLang="zh-TW" sz="3200" b="0"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t</a:t>
            </a:r>
            <a:r>
              <a:rPr kumimoji="0" lang="en-US" altLang="zh-TW" sz="3200" b="0" i="0" u="none" strike="noStrike" cap="none" normalizeH="0" baseline="-25000" dirty="0" err="1">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i</a:t>
            </a: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會降至</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哪個溫度，如</a:t>
            </a:r>
            <a:r>
              <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低</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於</a:t>
            </a: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5℃</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可提早</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警戒</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氣象區間資料或累積機率公式可依據</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t</a:t>
            </a:r>
            <a:r>
              <a:rPr lang="en-US" altLang="zh-TW" sz="3200" baseline="-25000" dirty="0">
                <a:latin typeface="標楷體" panose="03000509000000000000" pitchFamily="65" charset="-120"/>
                <a:ea typeface="標楷體" panose="03000509000000000000" pitchFamily="65" charset="-120"/>
                <a:cs typeface="Times New Roman" panose="02020603050405020304" pitchFamily="18" charset="0"/>
              </a:rPr>
              <a:t>o</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來求出一年中有多少小時</a:t>
            </a:r>
            <a:r>
              <a:rPr lang="en-US" altLang="zh-TW" sz="3200" dirty="0" err="1">
                <a:latin typeface="標楷體" panose="03000509000000000000" pitchFamily="65" charset="-120"/>
                <a:ea typeface="標楷體" panose="03000509000000000000" pitchFamily="65" charset="-120"/>
                <a:cs typeface="Times New Roman" panose="02020603050405020304" pitchFamily="18" charset="0"/>
              </a:rPr>
              <a:t>t</a:t>
            </a:r>
            <a:r>
              <a:rPr lang="en-US" altLang="zh-TW" sz="3200" baseline="-25000" dirty="0" err="1">
                <a:latin typeface="標楷體" panose="03000509000000000000" pitchFamily="65" charset="-120"/>
                <a:ea typeface="標楷體" panose="03000509000000000000" pitchFamily="65" charset="-120"/>
                <a:cs typeface="Times New Roman" panose="02020603050405020304" pitchFamily="18" charset="0"/>
              </a:rPr>
              <a:t>i</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是低於</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某</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設定溫度，設計者可據此決定</a:t>
            </a:r>
            <a:r>
              <a:rPr kumimoji="0" lang="zh-TW" altLang="en-US" sz="32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是否需安裝加熱系統</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，需加裝</a:t>
            </a:r>
            <a:r>
              <a:rPr kumimoji="0" lang="zh-TW" altLang="en-US" sz="32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多大的加熱系統</a:t>
            </a: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亦可透過能量守恆計算式求出。</a:t>
            </a:r>
            <a:endParaRPr kumimoji="0" lang="zh-TW" altLang="en-US" sz="4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7317CAA7-0B95-428E-9D4A-AFD1AA2FDF76}"/>
              </a:ext>
            </a:extLst>
          </p:cNvPr>
          <p:cNvPicPr>
            <a:picLocks noChangeAspect="1"/>
          </p:cNvPicPr>
          <p:nvPr/>
        </p:nvPicPr>
        <p:blipFill rotWithShape="1">
          <a:blip r:embed="rId2"/>
          <a:srcRect t="58378"/>
          <a:stretch/>
        </p:blipFill>
        <p:spPr>
          <a:xfrm>
            <a:off x="2621027" y="4751250"/>
            <a:ext cx="8843194" cy="1098549"/>
          </a:xfrm>
          <a:prstGeom prst="rect">
            <a:avLst/>
          </a:prstGeom>
        </p:spPr>
      </p:pic>
      <p:sp>
        <p:nvSpPr>
          <p:cNvPr id="6" name="文字方塊 5">
            <a:extLst>
              <a:ext uri="{FF2B5EF4-FFF2-40B4-BE49-F238E27FC236}">
                <a16:creationId xmlns:a16="http://schemas.microsoft.com/office/drawing/2014/main" id="{260DFFE9-8DA5-4CCC-B4DB-3934FBC1C6B2}"/>
              </a:ext>
            </a:extLst>
          </p:cNvPr>
          <p:cNvSpPr txBox="1"/>
          <p:nvPr/>
        </p:nvSpPr>
        <p:spPr>
          <a:xfrm>
            <a:off x="2490398" y="5965371"/>
            <a:ext cx="2005402" cy="646331"/>
          </a:xfrm>
          <a:prstGeom prst="rect">
            <a:avLst/>
          </a:prstGeom>
          <a:noFill/>
        </p:spPr>
        <p:txBody>
          <a:bodyPr wrap="square" rtlCol="0">
            <a:spAutoFit/>
          </a:bodyPr>
          <a:lstStyle/>
          <a:p>
            <a:r>
              <a:rPr lang="en-US" altLang="zh-TW" sz="3600" i="1" dirty="0" err="1"/>
              <a:t>t</a:t>
            </a:r>
            <a:r>
              <a:rPr lang="en-US" altLang="zh-TW" sz="3600" i="1" baseline="-25000" dirty="0" err="1"/>
              <a:t>i</a:t>
            </a:r>
            <a:r>
              <a:rPr lang="en-US" altLang="zh-TW" sz="3600" dirty="0"/>
              <a:t> = …</a:t>
            </a:r>
            <a:endParaRPr lang="zh-TW" altLang="en-US" sz="3600" dirty="0"/>
          </a:p>
        </p:txBody>
      </p:sp>
      <p:pic>
        <p:nvPicPr>
          <p:cNvPr id="7" name="圖片 6">
            <a:extLst>
              <a:ext uri="{FF2B5EF4-FFF2-40B4-BE49-F238E27FC236}">
                <a16:creationId xmlns:a16="http://schemas.microsoft.com/office/drawing/2014/main" id="{C3A09A08-9D8F-4322-87F5-30EAB948748E}"/>
              </a:ext>
            </a:extLst>
          </p:cNvPr>
          <p:cNvPicPr>
            <a:picLocks noChangeAspect="1"/>
          </p:cNvPicPr>
          <p:nvPr/>
        </p:nvPicPr>
        <p:blipFill rotWithShape="1">
          <a:blip r:embed="rId2"/>
          <a:srcRect t="58378"/>
          <a:stretch/>
        </p:blipFill>
        <p:spPr>
          <a:xfrm>
            <a:off x="2621027" y="4729478"/>
            <a:ext cx="8843194" cy="1098549"/>
          </a:xfrm>
          <a:prstGeom prst="rect">
            <a:avLst/>
          </a:prstGeom>
        </p:spPr>
      </p:pic>
      <p:sp>
        <p:nvSpPr>
          <p:cNvPr id="8" name="文字方塊 7">
            <a:extLst>
              <a:ext uri="{FF2B5EF4-FFF2-40B4-BE49-F238E27FC236}">
                <a16:creationId xmlns:a16="http://schemas.microsoft.com/office/drawing/2014/main" id="{3D73FE0B-8DE7-4086-B44C-B8BC956BA39D}"/>
              </a:ext>
            </a:extLst>
          </p:cNvPr>
          <p:cNvSpPr txBox="1"/>
          <p:nvPr/>
        </p:nvSpPr>
        <p:spPr>
          <a:xfrm>
            <a:off x="4184467" y="5949018"/>
            <a:ext cx="2005402" cy="646331"/>
          </a:xfrm>
          <a:prstGeom prst="rect">
            <a:avLst/>
          </a:prstGeom>
          <a:noFill/>
        </p:spPr>
        <p:txBody>
          <a:bodyPr wrap="square" rtlCol="0">
            <a:spAutoFit/>
          </a:bodyPr>
          <a:lstStyle/>
          <a:p>
            <a:r>
              <a:rPr lang="en-US" altLang="zh-TW" sz="3600" i="1" dirty="0"/>
              <a:t>t</a:t>
            </a:r>
            <a:r>
              <a:rPr lang="en-US" altLang="zh-TW" sz="3600" i="1" baseline="-25000" dirty="0"/>
              <a:t>o</a:t>
            </a:r>
            <a:r>
              <a:rPr lang="en-US" altLang="zh-TW" sz="3600" dirty="0"/>
              <a:t> = …</a:t>
            </a:r>
            <a:endParaRPr lang="zh-TW" altLang="en-US" sz="3600" dirty="0"/>
          </a:p>
        </p:txBody>
      </p:sp>
      <p:sp>
        <p:nvSpPr>
          <p:cNvPr id="9" name="文字方塊 8">
            <a:extLst>
              <a:ext uri="{FF2B5EF4-FFF2-40B4-BE49-F238E27FC236}">
                <a16:creationId xmlns:a16="http://schemas.microsoft.com/office/drawing/2014/main" id="{E87487B5-F2D0-47E7-9A3A-368B2A1EDE96}"/>
              </a:ext>
            </a:extLst>
          </p:cNvPr>
          <p:cNvSpPr txBox="1"/>
          <p:nvPr/>
        </p:nvSpPr>
        <p:spPr>
          <a:xfrm>
            <a:off x="6566367" y="5965371"/>
            <a:ext cx="2005402" cy="646331"/>
          </a:xfrm>
          <a:prstGeom prst="rect">
            <a:avLst/>
          </a:prstGeom>
          <a:noFill/>
        </p:spPr>
        <p:txBody>
          <a:bodyPr wrap="square" rtlCol="0">
            <a:spAutoFit/>
          </a:bodyPr>
          <a:lstStyle/>
          <a:p>
            <a:r>
              <a:rPr lang="en-US" altLang="zh-TW" sz="3600" i="1" dirty="0" err="1"/>
              <a:t>q</a:t>
            </a:r>
            <a:r>
              <a:rPr lang="en-US" altLang="zh-TW" sz="3600" i="1" baseline="-25000" dirty="0" err="1"/>
              <a:t>m</a:t>
            </a:r>
            <a:r>
              <a:rPr lang="en-US" altLang="zh-TW" sz="3600" dirty="0"/>
              <a:t> = …</a:t>
            </a:r>
            <a:endParaRPr lang="zh-TW" altLang="en-US" sz="3600" dirty="0"/>
          </a:p>
        </p:txBody>
      </p:sp>
      <p:sp>
        <p:nvSpPr>
          <p:cNvPr id="10" name="文字方塊 9">
            <a:extLst>
              <a:ext uri="{FF2B5EF4-FFF2-40B4-BE49-F238E27FC236}">
                <a16:creationId xmlns:a16="http://schemas.microsoft.com/office/drawing/2014/main" id="{B7F10BC4-0F32-48A0-B5C8-8881EEAF0D80}"/>
              </a:ext>
            </a:extLst>
          </p:cNvPr>
          <p:cNvSpPr txBox="1"/>
          <p:nvPr/>
        </p:nvSpPr>
        <p:spPr>
          <a:xfrm>
            <a:off x="8469540" y="5965371"/>
            <a:ext cx="2005402" cy="646331"/>
          </a:xfrm>
          <a:prstGeom prst="rect">
            <a:avLst/>
          </a:prstGeom>
          <a:noFill/>
        </p:spPr>
        <p:txBody>
          <a:bodyPr wrap="square" rtlCol="0">
            <a:spAutoFit/>
          </a:bodyPr>
          <a:lstStyle/>
          <a:p>
            <a:r>
              <a:rPr lang="en-US" altLang="zh-TW" sz="3600" i="1" dirty="0" err="1"/>
              <a:t>q</a:t>
            </a:r>
            <a:r>
              <a:rPr lang="en-US" altLang="zh-TW" sz="3600" i="1" baseline="-25000" dirty="0" err="1"/>
              <a:t>s</a:t>
            </a:r>
            <a:r>
              <a:rPr lang="en-US" altLang="zh-TW" sz="3600" dirty="0"/>
              <a:t> = …</a:t>
            </a:r>
            <a:endParaRPr lang="zh-TW" altLang="en-US" sz="3600" dirty="0"/>
          </a:p>
        </p:txBody>
      </p:sp>
    </p:spTree>
    <p:extLst>
      <p:ext uri="{BB962C8B-B14F-4D97-AF65-F5344CB8AC3E}">
        <p14:creationId xmlns:p14="http://schemas.microsoft.com/office/powerpoint/2010/main" val="11206503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F2A961E-8B95-4439-9079-FAEAA15ECBED}"/>
              </a:ext>
            </a:extLst>
          </p:cNvPr>
          <p:cNvPicPr>
            <a:picLocks noChangeAspect="1"/>
          </p:cNvPicPr>
          <p:nvPr/>
        </p:nvPicPr>
        <p:blipFill rotWithShape="1">
          <a:blip r:embed="rId2"/>
          <a:srcRect l="21553" t="26805" r="25855" b="9003"/>
          <a:stretch/>
        </p:blipFill>
        <p:spPr>
          <a:xfrm>
            <a:off x="2743200" y="1464446"/>
            <a:ext cx="6870141" cy="4920791"/>
          </a:xfrm>
          <a:prstGeom prst="rect">
            <a:avLst/>
          </a:prstGeom>
        </p:spPr>
      </p:pic>
      <p:pic>
        <p:nvPicPr>
          <p:cNvPr id="5" name="圖片 4">
            <a:extLst>
              <a:ext uri="{FF2B5EF4-FFF2-40B4-BE49-F238E27FC236}">
                <a16:creationId xmlns:a16="http://schemas.microsoft.com/office/drawing/2014/main" id="{A1C964BE-35C4-462F-81B4-032DBABB2B43}"/>
              </a:ext>
            </a:extLst>
          </p:cNvPr>
          <p:cNvPicPr>
            <a:picLocks noChangeAspect="1"/>
          </p:cNvPicPr>
          <p:nvPr/>
        </p:nvPicPr>
        <p:blipFill>
          <a:blip r:embed="rId3"/>
          <a:stretch>
            <a:fillRect/>
          </a:stretch>
        </p:blipFill>
        <p:spPr>
          <a:xfrm>
            <a:off x="276863" y="162787"/>
            <a:ext cx="11638273" cy="1743607"/>
          </a:xfrm>
          <a:prstGeom prst="rect">
            <a:avLst/>
          </a:prstGeom>
        </p:spPr>
      </p:pic>
    </p:spTree>
    <p:extLst>
      <p:ext uri="{BB962C8B-B14F-4D97-AF65-F5344CB8AC3E}">
        <p14:creationId xmlns:p14="http://schemas.microsoft.com/office/powerpoint/2010/main" val="26395316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E626DE0-7F4F-47DF-A50C-F1F7D3C2E507}"/>
              </a:ext>
            </a:extLst>
          </p:cNvPr>
          <p:cNvPicPr>
            <a:picLocks noChangeAspect="1"/>
          </p:cNvPicPr>
          <p:nvPr/>
        </p:nvPicPr>
        <p:blipFill>
          <a:blip r:embed="rId2"/>
          <a:stretch>
            <a:fillRect/>
          </a:stretch>
        </p:blipFill>
        <p:spPr>
          <a:xfrm>
            <a:off x="1253766" y="221693"/>
            <a:ext cx="8968358" cy="6424203"/>
          </a:xfrm>
          <a:prstGeom prst="rect">
            <a:avLst/>
          </a:prstGeom>
        </p:spPr>
      </p:pic>
      <p:sp>
        <p:nvSpPr>
          <p:cNvPr id="5" name="矩形 4">
            <a:extLst>
              <a:ext uri="{FF2B5EF4-FFF2-40B4-BE49-F238E27FC236}">
                <a16:creationId xmlns:a16="http://schemas.microsoft.com/office/drawing/2014/main" id="{93EABD22-43C8-4888-9630-6C67C4F70B08}"/>
              </a:ext>
            </a:extLst>
          </p:cNvPr>
          <p:cNvSpPr/>
          <p:nvPr/>
        </p:nvSpPr>
        <p:spPr>
          <a:xfrm>
            <a:off x="4892511" y="2526384"/>
            <a:ext cx="2658359" cy="311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B634A573-F97A-4849-8280-850771D5A52D}"/>
              </a:ext>
            </a:extLst>
          </p:cNvPr>
          <p:cNvSpPr/>
          <p:nvPr/>
        </p:nvSpPr>
        <p:spPr>
          <a:xfrm>
            <a:off x="1491006" y="4432169"/>
            <a:ext cx="2658359" cy="311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069623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BE55B95-FDCD-4972-A6C5-7E494807E087}"/>
              </a:ext>
            </a:extLst>
          </p:cNvPr>
          <p:cNvPicPr>
            <a:picLocks noChangeAspect="1"/>
          </p:cNvPicPr>
          <p:nvPr/>
        </p:nvPicPr>
        <p:blipFill rotWithShape="1">
          <a:blip r:embed="rId2"/>
          <a:srcRect l="24214" t="42062" r="22789" b="19175"/>
          <a:stretch/>
        </p:blipFill>
        <p:spPr>
          <a:xfrm rot="60000">
            <a:off x="1543533" y="2903021"/>
            <a:ext cx="9104935" cy="3908055"/>
          </a:xfrm>
          <a:prstGeom prst="rect">
            <a:avLst/>
          </a:prstGeom>
        </p:spPr>
      </p:pic>
      <p:sp>
        <p:nvSpPr>
          <p:cNvPr id="6" name="文字方塊 5">
            <a:extLst>
              <a:ext uri="{FF2B5EF4-FFF2-40B4-BE49-F238E27FC236}">
                <a16:creationId xmlns:a16="http://schemas.microsoft.com/office/drawing/2014/main" id="{65622AAC-9F39-4C92-98FF-7B9363C9EEE5}"/>
              </a:ext>
            </a:extLst>
          </p:cNvPr>
          <p:cNvSpPr txBox="1"/>
          <p:nvPr/>
        </p:nvSpPr>
        <p:spPr>
          <a:xfrm>
            <a:off x="4497086" y="4672382"/>
            <a:ext cx="5489543" cy="369332"/>
          </a:xfrm>
          <a:prstGeom prst="rect">
            <a:avLst/>
          </a:prstGeom>
          <a:noFill/>
        </p:spPr>
        <p:txBody>
          <a:bodyPr wrap="square" rtlCol="0">
            <a:spAutoFit/>
          </a:bodyPr>
          <a:lstStyle/>
          <a:p>
            <a:r>
              <a:rPr lang="en-US" altLang="zh-TW" dirty="0">
                <a:solidFill>
                  <a:srgbClr val="FF0000"/>
                </a:solidFill>
                <a:latin typeface="標楷體" panose="03000509000000000000" pitchFamily="65" charset="-120"/>
                <a:ea typeface="標楷體" panose="03000509000000000000" pitchFamily="65" charset="-120"/>
              </a:rPr>
              <a:t>4% </a:t>
            </a:r>
            <a:r>
              <a:rPr lang="zh-TW" altLang="en-US" dirty="0">
                <a:solidFill>
                  <a:srgbClr val="FF0000"/>
                </a:solidFill>
                <a:latin typeface="標楷體" panose="03000509000000000000" pitchFamily="65" charset="-120"/>
                <a:ea typeface="標楷體" panose="03000509000000000000" pitchFamily="65" charset="-120"/>
              </a:rPr>
              <a:t>的冬季時間 </a:t>
            </a:r>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個月 </a:t>
            </a:r>
            <a:r>
              <a:rPr lang="en-US" altLang="zh-TW" dirty="0">
                <a:solidFill>
                  <a:srgbClr val="FF0000"/>
                </a:solidFill>
                <a:latin typeface="標楷體" panose="03000509000000000000" pitchFamily="65" charset="-120"/>
                <a:ea typeface="標楷體" panose="03000509000000000000" pitchFamily="65" charset="-120"/>
              </a:rPr>
              <a:t>x 30 x 24 = 2160 </a:t>
            </a:r>
            <a:r>
              <a:rPr lang="zh-TW" altLang="en-US" dirty="0">
                <a:solidFill>
                  <a:srgbClr val="FF0000"/>
                </a:solidFill>
                <a:latin typeface="標楷體" panose="03000509000000000000" pitchFamily="65" charset="-120"/>
                <a:ea typeface="標楷體" panose="03000509000000000000" pitchFamily="65" charset="-120"/>
              </a:rPr>
              <a:t>小時</a:t>
            </a:r>
            <a:r>
              <a:rPr lang="en-US" altLang="zh-TW" dirty="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CA90EF32-3F18-4D03-9C7D-7B34FAFB92CA}"/>
              </a:ext>
            </a:extLst>
          </p:cNvPr>
          <p:cNvSpPr txBox="1"/>
          <p:nvPr/>
        </p:nvSpPr>
        <p:spPr>
          <a:xfrm>
            <a:off x="873974" y="84841"/>
            <a:ext cx="3980830" cy="369332"/>
          </a:xfrm>
          <a:prstGeom prst="rect">
            <a:avLst/>
          </a:prstGeom>
          <a:noFill/>
        </p:spPr>
        <p:txBody>
          <a:bodyPr wrap="square" rtlCol="0">
            <a:spAutoFit/>
          </a:bodyPr>
          <a:lstStyle/>
          <a:p>
            <a:r>
              <a:rPr lang="en-US" altLang="zh-TW" dirty="0"/>
              <a:t>Appendix 6-2 US Weather Bin Data</a:t>
            </a:r>
            <a:endParaRPr lang="zh-TW" altLang="en-US" dirty="0"/>
          </a:p>
        </p:txBody>
      </p:sp>
      <p:pic>
        <p:nvPicPr>
          <p:cNvPr id="15363" name="Picture 3" descr="DSC00932">
            <a:extLst>
              <a:ext uri="{FF2B5EF4-FFF2-40B4-BE49-F238E27FC236}">
                <a16:creationId xmlns:a16="http://schemas.microsoft.com/office/drawing/2014/main" id="{7D09F71F-CCE8-41F3-B567-01FEE4FA0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634" b="33591"/>
          <a:stretch>
            <a:fillRect/>
          </a:stretch>
        </p:blipFill>
        <p:spPr bwMode="auto">
          <a:xfrm>
            <a:off x="873974" y="498975"/>
            <a:ext cx="9924111" cy="228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509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88658F4-2615-46E9-A9CF-82421C99D12E}"/>
              </a:ext>
            </a:extLst>
          </p:cNvPr>
          <p:cNvPicPr>
            <a:picLocks noChangeAspect="1"/>
          </p:cNvPicPr>
          <p:nvPr/>
        </p:nvPicPr>
        <p:blipFill rotWithShape="1">
          <a:blip r:embed="rId2"/>
          <a:srcRect l="29296" t="24909" r="32932" b="2506"/>
          <a:stretch/>
        </p:blipFill>
        <p:spPr>
          <a:xfrm>
            <a:off x="5835192" y="64428"/>
            <a:ext cx="5967167" cy="6729143"/>
          </a:xfrm>
          <a:prstGeom prst="rect">
            <a:avLst/>
          </a:prstGeom>
        </p:spPr>
      </p:pic>
      <p:pic>
        <p:nvPicPr>
          <p:cNvPr id="5" name="圖片 4">
            <a:extLst>
              <a:ext uri="{FF2B5EF4-FFF2-40B4-BE49-F238E27FC236}">
                <a16:creationId xmlns:a16="http://schemas.microsoft.com/office/drawing/2014/main" id="{511D693A-F8A2-46C3-AFC6-52D51E80D2DB}"/>
              </a:ext>
            </a:extLst>
          </p:cNvPr>
          <p:cNvPicPr>
            <a:picLocks noChangeAspect="1"/>
          </p:cNvPicPr>
          <p:nvPr/>
        </p:nvPicPr>
        <p:blipFill rotWithShape="1">
          <a:blip r:embed="rId3"/>
          <a:srcRect b="92812"/>
          <a:stretch/>
        </p:blipFill>
        <p:spPr>
          <a:xfrm>
            <a:off x="270897" y="488715"/>
            <a:ext cx="5749026" cy="472819"/>
          </a:xfrm>
          <a:prstGeom prst="rect">
            <a:avLst/>
          </a:prstGeom>
        </p:spPr>
      </p:pic>
      <p:sp>
        <p:nvSpPr>
          <p:cNvPr id="6" name="矩形 5">
            <a:extLst>
              <a:ext uri="{FF2B5EF4-FFF2-40B4-BE49-F238E27FC236}">
                <a16:creationId xmlns:a16="http://schemas.microsoft.com/office/drawing/2014/main" id="{452D91F8-F92A-4AEF-B369-785FBA0F85B3}"/>
              </a:ext>
            </a:extLst>
          </p:cNvPr>
          <p:cNvSpPr/>
          <p:nvPr/>
        </p:nvSpPr>
        <p:spPr>
          <a:xfrm>
            <a:off x="7682845" y="4628559"/>
            <a:ext cx="386499" cy="207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5F076ED-7B1C-4F81-A99C-98B2DF442368}"/>
              </a:ext>
            </a:extLst>
          </p:cNvPr>
          <p:cNvSpPr/>
          <p:nvPr/>
        </p:nvSpPr>
        <p:spPr>
          <a:xfrm>
            <a:off x="7682845" y="433629"/>
            <a:ext cx="527901" cy="207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577670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E76F3B-B4AB-47F6-AFDD-F8D89B78F752}"/>
              </a:ext>
            </a:extLst>
          </p:cNvPr>
          <p:cNvSpPr>
            <a:spLocks noGrp="1"/>
          </p:cNvSpPr>
          <p:nvPr>
            <p:ph type="title"/>
          </p:nvPr>
        </p:nvSpPr>
        <p:spPr>
          <a:xfrm>
            <a:off x="838200" y="365126"/>
            <a:ext cx="10515600" cy="668272"/>
          </a:xfrm>
        </p:spPr>
        <p:txBody>
          <a:bodyPr>
            <a:normAutofit fontScale="90000"/>
          </a:bodyPr>
          <a:lstStyle/>
          <a:p>
            <a:r>
              <a:rPr lang="en-US" altLang="zh-TW" dirty="0">
                <a:latin typeface="標楷體" panose="03000509000000000000" pitchFamily="65" charset="-120"/>
                <a:ea typeface="標楷體" panose="03000509000000000000" pitchFamily="65" charset="-120"/>
              </a:rPr>
              <a:t>6.2.</a:t>
            </a:r>
            <a:r>
              <a:rPr lang="zh-TW" altLang="zh-TW" dirty="0">
                <a:latin typeface="標楷體" panose="03000509000000000000" pitchFamily="65" charset="-120"/>
                <a:ea typeface="標楷體" panose="03000509000000000000" pitchFamily="65" charset="-120"/>
              </a:rPr>
              <a:t>設計用氣象資料</a:t>
            </a:r>
            <a:endParaRPr lang="zh-TW" altLang="en-US" dirty="0"/>
          </a:p>
        </p:txBody>
      </p:sp>
      <p:sp>
        <p:nvSpPr>
          <p:cNvPr id="3" name="內容版面配置區 2">
            <a:extLst>
              <a:ext uri="{FF2B5EF4-FFF2-40B4-BE49-F238E27FC236}">
                <a16:creationId xmlns:a16="http://schemas.microsoft.com/office/drawing/2014/main" id="{5269B746-6FE0-4BCF-B558-164A1E197B9C}"/>
              </a:ext>
            </a:extLst>
          </p:cNvPr>
          <p:cNvSpPr>
            <a:spLocks noGrp="1"/>
          </p:cNvSpPr>
          <p:nvPr>
            <p:ph idx="1"/>
          </p:nvPr>
        </p:nvSpPr>
        <p:spPr>
          <a:xfrm>
            <a:off x="838200" y="1631175"/>
            <a:ext cx="10515600" cy="4421282"/>
          </a:xfrm>
        </p:spPr>
        <p:txBody>
          <a:bodyPr>
            <a:normAutofit/>
          </a:bodyPr>
          <a:lstStyle/>
          <a:p>
            <a:r>
              <a:rPr lang="zh-TW" altLang="en-US" dirty="0">
                <a:latin typeface="標楷體" panose="03000509000000000000" pitchFamily="65" charset="-120"/>
                <a:ea typeface="標楷體" panose="03000509000000000000" pitchFamily="65" charset="-120"/>
              </a:rPr>
              <a:t>各地氣象站均會收集氣象資料，空氣溫度是一定有的項目，雨量、風速、風向、太陽能等資料也通常會有。</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就禽畜舍環控設計而言，只需空氣溫度資料</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溫室環控設計則需再加上太陽能資料</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當禽畜舍或溫室中有採用蒸發冷卻系統時，</a:t>
            </a:r>
            <a:r>
              <a:rPr lang="zh-TW" altLang="en-US" dirty="0">
                <a:solidFill>
                  <a:srgbClr val="FF0000"/>
                </a:solidFill>
                <a:latin typeface="標楷體" panose="03000509000000000000" pitchFamily="65" charset="-120"/>
                <a:ea typeface="標楷體" panose="03000509000000000000" pitchFamily="65" charset="-120"/>
              </a:rPr>
              <a:t>平均共期濕球溫度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(mean coincident wet-bulb temperature,</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MCWB)</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rPr>
              <a:t>也是需要的氣象資料，此溫度是指在乾球溫度設計值時的預期的濕球溫度</a:t>
            </a:r>
          </a:p>
        </p:txBody>
      </p:sp>
    </p:spTree>
    <p:extLst>
      <p:ext uri="{BB962C8B-B14F-4D97-AF65-F5344CB8AC3E}">
        <p14:creationId xmlns:p14="http://schemas.microsoft.com/office/powerpoint/2010/main" val="623957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8C920AD-DFB9-4770-BC19-ACE9E6285851}"/>
              </a:ext>
            </a:extLst>
          </p:cNvPr>
          <p:cNvPicPr>
            <a:picLocks noChangeAspect="1"/>
          </p:cNvPicPr>
          <p:nvPr/>
        </p:nvPicPr>
        <p:blipFill>
          <a:blip r:embed="rId2"/>
          <a:stretch>
            <a:fillRect/>
          </a:stretch>
        </p:blipFill>
        <p:spPr>
          <a:xfrm>
            <a:off x="1055800" y="1036948"/>
            <a:ext cx="9776301" cy="4362297"/>
          </a:xfrm>
          <a:prstGeom prst="rect">
            <a:avLst/>
          </a:prstGeom>
        </p:spPr>
      </p:pic>
      <p:sp>
        <p:nvSpPr>
          <p:cNvPr id="5" name="矩形 4">
            <a:extLst>
              <a:ext uri="{FF2B5EF4-FFF2-40B4-BE49-F238E27FC236}">
                <a16:creationId xmlns:a16="http://schemas.microsoft.com/office/drawing/2014/main" id="{DEB917AE-7912-41BB-8A4D-EFA7B4F3E1EF}"/>
              </a:ext>
            </a:extLst>
          </p:cNvPr>
          <p:cNvSpPr/>
          <p:nvPr/>
        </p:nvSpPr>
        <p:spPr>
          <a:xfrm>
            <a:off x="4614770" y="2102176"/>
            <a:ext cx="3011515" cy="386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367986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5FEA64B-E4E1-4B45-BA57-E618301AC3B1}"/>
              </a:ext>
            </a:extLst>
          </p:cNvPr>
          <p:cNvPicPr>
            <a:picLocks noChangeAspect="1"/>
          </p:cNvPicPr>
          <p:nvPr/>
        </p:nvPicPr>
        <p:blipFill rotWithShape="1">
          <a:blip r:embed="rId2"/>
          <a:srcRect l="23077" t="23083" r="26274" b="21147"/>
          <a:stretch/>
        </p:blipFill>
        <p:spPr>
          <a:xfrm>
            <a:off x="2825018" y="469842"/>
            <a:ext cx="8262282" cy="5338915"/>
          </a:xfrm>
          <a:prstGeom prst="rect">
            <a:avLst/>
          </a:prstGeom>
        </p:spPr>
      </p:pic>
      <p:pic>
        <p:nvPicPr>
          <p:cNvPr id="5" name="圖片 4">
            <a:extLst>
              <a:ext uri="{FF2B5EF4-FFF2-40B4-BE49-F238E27FC236}">
                <a16:creationId xmlns:a16="http://schemas.microsoft.com/office/drawing/2014/main" id="{B034089D-2B19-435B-824F-4F179E47AED4}"/>
              </a:ext>
            </a:extLst>
          </p:cNvPr>
          <p:cNvPicPr>
            <a:picLocks noChangeAspect="1"/>
          </p:cNvPicPr>
          <p:nvPr/>
        </p:nvPicPr>
        <p:blipFill rotWithShape="1">
          <a:blip r:embed="rId3"/>
          <a:srcRect l="24423" t="44158" r="40914" b="51534"/>
          <a:stretch/>
        </p:blipFill>
        <p:spPr>
          <a:xfrm>
            <a:off x="2884012" y="5897247"/>
            <a:ext cx="6518787" cy="475498"/>
          </a:xfrm>
          <a:prstGeom prst="rect">
            <a:avLst/>
          </a:prstGeom>
        </p:spPr>
      </p:pic>
      <p:sp>
        <p:nvSpPr>
          <p:cNvPr id="6" name="矩形 5">
            <a:extLst>
              <a:ext uri="{FF2B5EF4-FFF2-40B4-BE49-F238E27FC236}">
                <a16:creationId xmlns:a16="http://schemas.microsoft.com/office/drawing/2014/main" id="{56234E63-25F4-498C-B290-0F8C8EBA8C60}"/>
              </a:ext>
            </a:extLst>
          </p:cNvPr>
          <p:cNvSpPr/>
          <p:nvPr/>
        </p:nvSpPr>
        <p:spPr>
          <a:xfrm>
            <a:off x="6738257" y="2517180"/>
            <a:ext cx="3396792" cy="386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04423B9-87A5-4E8D-BF18-8E3124AA924D}"/>
              </a:ext>
            </a:extLst>
          </p:cNvPr>
          <p:cNvSpPr/>
          <p:nvPr/>
        </p:nvSpPr>
        <p:spPr>
          <a:xfrm>
            <a:off x="2746612" y="5232101"/>
            <a:ext cx="4654663" cy="274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BAF19BCB-E033-467E-A65B-739A33DC62BC}"/>
              </a:ext>
            </a:extLst>
          </p:cNvPr>
          <p:cNvSpPr txBox="1"/>
          <p:nvPr/>
        </p:nvSpPr>
        <p:spPr>
          <a:xfrm>
            <a:off x="187262" y="4769409"/>
            <a:ext cx="2392651" cy="1200329"/>
          </a:xfrm>
          <a:prstGeom prst="rect">
            <a:avLst/>
          </a:prstGeom>
          <a:noFill/>
        </p:spPr>
        <p:txBody>
          <a:bodyPr wrap="square" rtlCol="0">
            <a:spAutoFit/>
          </a:bodyPr>
          <a:lstStyle/>
          <a:p>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室內溫度允許降至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度</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，加熱系統的設置，可由</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126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千瓦降至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千瓦</a:t>
            </a:r>
          </a:p>
        </p:txBody>
      </p:sp>
    </p:spTree>
    <p:extLst>
      <p:ext uri="{BB962C8B-B14F-4D97-AF65-F5344CB8AC3E}">
        <p14:creationId xmlns:p14="http://schemas.microsoft.com/office/powerpoint/2010/main" val="17915627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69301E-D960-4F24-B186-E6280228CDE7}"/>
              </a:ext>
            </a:extLst>
          </p:cNvPr>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6-7	</a:t>
            </a:r>
            <a:r>
              <a:rPr lang="zh-TW" altLang="zh-TW" dirty="0">
                <a:latin typeface="標楷體" panose="03000509000000000000" pitchFamily="65" charset="-120"/>
                <a:ea typeface="標楷體" panose="03000509000000000000" pitchFamily="65" charset="-120"/>
              </a:rPr>
              <a:t>溫室通風</a:t>
            </a: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89663351-313F-4B24-A8DE-0AB1E531859B}"/>
              </a:ext>
            </a:extLst>
          </p:cNvPr>
          <p:cNvSpPr>
            <a:spLocks noGrp="1"/>
          </p:cNvSpPr>
          <p:nvPr>
            <p:ph idx="1"/>
          </p:nvPr>
        </p:nvSpPr>
        <p:spPr>
          <a:xfrm>
            <a:off x="423841" y="1802158"/>
            <a:ext cx="11523406" cy="4351338"/>
          </a:xfrm>
        </p:spPr>
        <p:txBody>
          <a:bodyPr>
            <a:norm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一般以 </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每分鐘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¾~1</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同溫室體積的通風量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(air change, AC)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最大風量率</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，如此可使溫室內維持比室外最多高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個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ACM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可使溫室內維持比室外最多高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，在海拔高於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或日照強的地區，此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ACM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rPr>
              <a:t>值可再提高。</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太陽常數為 </a:t>
            </a:r>
            <a:r>
              <a:rPr lang="en-US" altLang="zh-TW" sz="2400" dirty="0">
                <a:latin typeface="標楷體" panose="03000509000000000000" pitchFamily="65" charset="-120"/>
                <a:ea typeface="標楷體" panose="03000509000000000000" pitchFamily="65" charset="-120"/>
              </a:rPr>
              <a:t>1353</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W/m</a:t>
            </a:r>
            <a:r>
              <a:rPr lang="en-US" altLang="zh-TW" sz="2400" baseline="300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，地平面上大晴天時一般多只有</a:t>
            </a:r>
            <a:r>
              <a:rPr lang="en-US" altLang="zh-TW" sz="2400" dirty="0">
                <a:latin typeface="標楷體" panose="03000509000000000000" pitchFamily="65" charset="-120"/>
                <a:ea typeface="標楷體" panose="03000509000000000000" pitchFamily="65" charset="-120"/>
              </a:rPr>
              <a:t>700</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W/m</a:t>
            </a:r>
            <a:r>
              <a:rPr lang="en-US" altLang="zh-TW" sz="2400" baseline="300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。溫室透過屋頂與四壁向外</a:t>
            </a:r>
            <a:r>
              <a:rPr lang="en-US" altLang="zh-TW" sz="2400" dirty="0">
                <a:latin typeface="標楷體" panose="03000509000000000000" pitchFamily="65" charset="-120"/>
                <a:ea typeface="標楷體" panose="03000509000000000000" pitchFamily="65" charset="-120"/>
              </a:rPr>
              <a:t>(UA)</a:t>
            </a:r>
            <a:r>
              <a:rPr lang="zh-TW" altLang="en-US" sz="2400" dirty="0">
                <a:latin typeface="標楷體" panose="03000509000000000000" pitchFamily="65" charset="-120"/>
                <a:ea typeface="標楷體" panose="03000509000000000000" pitchFamily="65" charset="-120"/>
              </a:rPr>
              <a:t>與通風的散熱甚高於</a:t>
            </a:r>
            <a:r>
              <a:rPr lang="zh-TW" altLang="en-US" sz="2400" dirty="0">
                <a:solidFill>
                  <a:srgbClr val="FF0000"/>
                </a:solidFill>
                <a:latin typeface="標楷體" panose="03000509000000000000" pitchFamily="65" charset="-120"/>
                <a:ea typeface="標楷體" panose="03000509000000000000" pitchFamily="65" charset="-120"/>
              </a:rPr>
              <a:t>透過週邊 </a:t>
            </a:r>
            <a:r>
              <a:rPr lang="en-US" altLang="zh-TW" sz="2400" dirty="0">
                <a:solidFill>
                  <a:srgbClr val="FF0000"/>
                </a:solidFill>
                <a:latin typeface="標楷體" panose="03000509000000000000" pitchFamily="65" charset="-120"/>
                <a:ea typeface="標楷體" panose="03000509000000000000" pitchFamily="65" charset="-120"/>
              </a:rPr>
              <a:t>(FP)</a:t>
            </a:r>
            <a:r>
              <a:rPr lang="zh-TW" altLang="en-US" sz="2400" dirty="0">
                <a:solidFill>
                  <a:srgbClr val="FF0000"/>
                </a:solidFill>
                <a:latin typeface="標楷體" panose="03000509000000000000" pitchFamily="65" charset="-120"/>
                <a:ea typeface="標楷體" panose="03000509000000000000" pitchFamily="65" charset="-120"/>
              </a:rPr>
              <a:t>的散熱</a:t>
            </a:r>
            <a:r>
              <a:rPr lang="zh-TW" altLang="en-US" sz="2400" dirty="0">
                <a:latin typeface="標楷體" panose="03000509000000000000" pitchFamily="65" charset="-120"/>
                <a:ea typeface="標楷體" panose="03000509000000000000" pitchFamily="65" charset="-120"/>
              </a:rPr>
              <a:t>，後者一般</a:t>
            </a:r>
            <a:r>
              <a:rPr lang="zh-TW" altLang="en-US" sz="2400" dirty="0">
                <a:solidFill>
                  <a:srgbClr val="FF0000"/>
                </a:solidFill>
                <a:latin typeface="標楷體" panose="03000509000000000000" pitchFamily="65" charset="-120"/>
                <a:ea typeface="標楷體" panose="03000509000000000000" pitchFamily="65" charset="-120"/>
              </a:rPr>
              <a:t>省略不計</a:t>
            </a:r>
            <a:r>
              <a:rPr lang="zh-TW" altLang="en-US" sz="2400" dirty="0">
                <a:latin typeface="標楷體" panose="03000509000000000000" pitchFamily="65" charset="-120"/>
                <a:ea typeface="標楷體" panose="03000509000000000000" pitchFamily="65" charset="-120"/>
              </a:rPr>
              <a:t>。其通風風量率的計算可使用下式：</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zh-TW" sz="2400" dirty="0">
                <a:latin typeface="標楷體" panose="03000509000000000000" pitchFamily="65" charset="-120"/>
                <a:ea typeface="標楷體" panose="03000509000000000000" pitchFamily="65" charset="-120"/>
              </a:rPr>
              <a:t>其中</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為</a:t>
            </a:r>
            <a:r>
              <a:rPr lang="en-US" altLang="zh-TW" sz="2400" dirty="0">
                <a:latin typeface="標楷體" panose="03000509000000000000" pitchFamily="65" charset="-120"/>
                <a:ea typeface="標楷體" panose="03000509000000000000" pitchFamily="65" charset="-120"/>
              </a:rPr>
              <a:t>1006 J/</a:t>
            </a:r>
            <a:r>
              <a:rPr lang="en-US" altLang="zh-TW" sz="2400" dirty="0" err="1">
                <a:latin typeface="標楷體" panose="03000509000000000000" pitchFamily="65" charset="-120"/>
                <a:ea typeface="標楷體" panose="03000509000000000000" pitchFamily="65" charset="-120"/>
              </a:rPr>
              <a:t>kgK</a:t>
            </a:r>
            <a:r>
              <a:rPr lang="zh-TW" altLang="en-US" sz="2400" dirty="0">
                <a:latin typeface="標楷體" panose="03000509000000000000" pitchFamily="65" charset="-120"/>
                <a:ea typeface="標楷體" panose="03000509000000000000" pitchFamily="65" charset="-120"/>
              </a:rPr>
              <a:t>，　   為 </a:t>
            </a:r>
            <a:r>
              <a:rPr lang="en-US" altLang="zh-TW" sz="2400" dirty="0">
                <a:latin typeface="標楷體" panose="03000509000000000000" pitchFamily="65" charset="-120"/>
                <a:ea typeface="標楷體" panose="03000509000000000000" pitchFamily="65" charset="-120"/>
              </a:rPr>
              <a:t>1.05 kg/m</a:t>
            </a:r>
            <a:r>
              <a:rPr lang="en-US" altLang="zh-TW" sz="2400" baseline="300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4C7E8499-EFD1-4C3D-BD4C-C625B2B2526C}"/>
              </a:ext>
            </a:extLst>
          </p:cNvPr>
          <p:cNvSpPr>
            <a:spLocks noChangeArrowheads="1"/>
          </p:cNvSpPr>
          <p:nvPr/>
        </p:nvSpPr>
        <p:spPr bwMode="auto">
          <a:xfrm>
            <a:off x="1045922" y="3358006"/>
            <a:ext cx="13201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latin typeface="標楷體" panose="03000509000000000000" pitchFamily="65" charset="-120"/>
              <a:ea typeface="標楷體" panose="03000509000000000000" pitchFamily="65" charset="-120"/>
            </a:endParaRPr>
          </a:p>
        </p:txBody>
      </p:sp>
      <p:graphicFrame>
        <p:nvGraphicFramePr>
          <p:cNvPr id="6" name="物件 5">
            <a:extLst>
              <a:ext uri="{FF2B5EF4-FFF2-40B4-BE49-F238E27FC236}">
                <a16:creationId xmlns:a16="http://schemas.microsoft.com/office/drawing/2014/main" id="{52CFF474-D012-494B-B15F-13544786D529}"/>
              </a:ext>
            </a:extLst>
          </p:cNvPr>
          <p:cNvGraphicFramePr>
            <a:graphicFrameLocks noChangeAspect="1"/>
          </p:cNvGraphicFramePr>
          <p:nvPr>
            <p:extLst>
              <p:ext uri="{D42A27DB-BD31-4B8C-83A1-F6EECF244321}">
                <p14:modId xmlns:p14="http://schemas.microsoft.com/office/powerpoint/2010/main" val="2633614285"/>
              </p:ext>
            </p:extLst>
          </p:nvPr>
        </p:nvGraphicFramePr>
        <p:xfrm>
          <a:off x="3499989" y="4167119"/>
          <a:ext cx="5192021" cy="919622"/>
        </p:xfrm>
        <a:graphic>
          <a:graphicData uri="http://schemas.openxmlformats.org/presentationml/2006/ole">
            <mc:AlternateContent xmlns:mc="http://schemas.openxmlformats.org/markup-compatibility/2006">
              <mc:Choice xmlns:v="urn:schemas-microsoft-com:vml" Requires="v">
                <p:oleObj spid="_x0000_s16691" r:id="rId3" imgW="1916868" imgH="482391" progId="Equation.3">
                  <p:embed/>
                </p:oleObj>
              </mc:Choice>
              <mc:Fallback>
                <p:oleObj r:id="rId3" imgW="1916868" imgH="48239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989" y="4167119"/>
                        <a:ext cx="5192021" cy="919622"/>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8E5E650D-CBE5-4986-9B6C-4D059BADACE3}"/>
              </a:ext>
            </a:extLst>
          </p:cNvPr>
          <p:cNvSpPr>
            <a:spLocks noChangeArrowheads="1"/>
          </p:cNvSpPr>
          <p:nvPr/>
        </p:nvSpPr>
        <p:spPr bwMode="auto">
          <a:xfrm>
            <a:off x="1045922" y="3843781"/>
            <a:ext cx="13201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latin typeface="標楷體" panose="03000509000000000000" pitchFamily="65" charset="-120"/>
              <a:ea typeface="標楷體" panose="03000509000000000000" pitchFamily="65" charset="-120"/>
            </a:endParaRPr>
          </a:p>
        </p:txBody>
      </p:sp>
      <p:sp>
        <p:nvSpPr>
          <p:cNvPr id="13" name="Rectangle 11">
            <a:extLst>
              <a:ext uri="{FF2B5EF4-FFF2-40B4-BE49-F238E27FC236}">
                <a16:creationId xmlns:a16="http://schemas.microsoft.com/office/drawing/2014/main" id="{BA526B35-2A80-4900-B25A-791BF40A667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latin typeface="標楷體" panose="03000509000000000000" pitchFamily="65" charset="-120"/>
              <a:ea typeface="標楷體" panose="03000509000000000000" pitchFamily="65" charset="-120"/>
            </a:endParaRPr>
          </a:p>
        </p:txBody>
      </p:sp>
      <p:graphicFrame>
        <p:nvGraphicFramePr>
          <p:cNvPr id="14" name="物件 13">
            <a:extLst>
              <a:ext uri="{FF2B5EF4-FFF2-40B4-BE49-F238E27FC236}">
                <a16:creationId xmlns:a16="http://schemas.microsoft.com/office/drawing/2014/main" id="{393AF3EB-951F-45AD-83AB-20445A6B4137}"/>
              </a:ext>
            </a:extLst>
          </p:cNvPr>
          <p:cNvGraphicFramePr>
            <a:graphicFrameLocks noChangeAspect="1"/>
          </p:cNvGraphicFramePr>
          <p:nvPr>
            <p:extLst>
              <p:ext uri="{D42A27DB-BD31-4B8C-83A1-F6EECF244321}">
                <p14:modId xmlns:p14="http://schemas.microsoft.com/office/powerpoint/2010/main" val="12020157"/>
              </p:ext>
            </p:extLst>
          </p:nvPr>
        </p:nvGraphicFramePr>
        <p:xfrm>
          <a:off x="1580045" y="5142009"/>
          <a:ext cx="368048" cy="772985"/>
        </p:xfrm>
        <a:graphic>
          <a:graphicData uri="http://schemas.openxmlformats.org/presentationml/2006/ole">
            <mc:AlternateContent xmlns:mc="http://schemas.openxmlformats.org/markup-compatibility/2006">
              <mc:Choice xmlns:v="urn:schemas-microsoft-com:vml" Requires="v">
                <p:oleObj spid="_x0000_s16692" r:id="rId5" imgW="215713" imgH="241091" progId="Equation.3">
                  <p:embed/>
                </p:oleObj>
              </mc:Choice>
              <mc:Fallback>
                <p:oleObj r:id="rId5" imgW="215713" imgH="241091"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045" y="5142009"/>
                        <a:ext cx="368048" cy="772985"/>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499C592F-8AC9-4774-B496-B874EDB18729}"/>
              </a:ext>
            </a:extLst>
          </p:cNvPr>
          <p:cNvSpPr>
            <a:spLocks noChangeArrowheads="1"/>
          </p:cNvSpPr>
          <p:nvPr/>
        </p:nvSpPr>
        <p:spPr bwMode="auto">
          <a:xfrm>
            <a:off x="3601233" y="43293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latin typeface="標楷體" panose="03000509000000000000" pitchFamily="65" charset="-120"/>
              <a:ea typeface="標楷體" panose="03000509000000000000" pitchFamily="65" charset="-120"/>
            </a:endParaRPr>
          </a:p>
        </p:txBody>
      </p:sp>
      <p:graphicFrame>
        <p:nvGraphicFramePr>
          <p:cNvPr id="16" name="物件 15">
            <a:extLst>
              <a:ext uri="{FF2B5EF4-FFF2-40B4-BE49-F238E27FC236}">
                <a16:creationId xmlns:a16="http://schemas.microsoft.com/office/drawing/2014/main" id="{30E90EE7-2F60-4BB8-B5F4-D53C94009054}"/>
              </a:ext>
            </a:extLst>
          </p:cNvPr>
          <p:cNvGraphicFramePr>
            <a:graphicFrameLocks noChangeAspect="1"/>
          </p:cNvGraphicFramePr>
          <p:nvPr>
            <p:extLst>
              <p:ext uri="{D42A27DB-BD31-4B8C-83A1-F6EECF244321}">
                <p14:modId xmlns:p14="http://schemas.microsoft.com/office/powerpoint/2010/main" val="327470297"/>
              </p:ext>
            </p:extLst>
          </p:nvPr>
        </p:nvGraphicFramePr>
        <p:xfrm>
          <a:off x="4457718" y="5086741"/>
          <a:ext cx="799614" cy="710767"/>
        </p:xfrm>
        <a:graphic>
          <a:graphicData uri="http://schemas.openxmlformats.org/presentationml/2006/ole">
            <mc:AlternateContent xmlns:mc="http://schemas.openxmlformats.org/markup-compatibility/2006">
              <mc:Choice xmlns:v="urn:schemas-microsoft-com:vml" Requires="v">
                <p:oleObj spid="_x0000_s16693" r:id="rId7" imgW="253890" imgH="228501" progId="Equation.3">
                  <p:embed/>
                </p:oleObj>
              </mc:Choice>
              <mc:Fallback>
                <p:oleObj r:id="rId7" imgW="253890" imgH="228501"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718" y="5086741"/>
                        <a:ext cx="799614" cy="710767"/>
                      </a:xfrm>
                      <a:prstGeom prst="rect">
                        <a:avLst/>
                      </a:prstGeom>
                      <a:noFill/>
                    </p:spPr>
                  </p:pic>
                </p:oleObj>
              </mc:Fallback>
            </mc:AlternateContent>
          </a:graphicData>
        </a:graphic>
      </p:graphicFrame>
      <p:grpSp>
        <p:nvGrpSpPr>
          <p:cNvPr id="11" name="群組 10">
            <a:extLst>
              <a:ext uri="{FF2B5EF4-FFF2-40B4-BE49-F238E27FC236}">
                <a16:creationId xmlns:a16="http://schemas.microsoft.com/office/drawing/2014/main" id="{68B6CED1-B78D-452C-A02D-0DA974148AD6}"/>
              </a:ext>
            </a:extLst>
          </p:cNvPr>
          <p:cNvGrpSpPr/>
          <p:nvPr/>
        </p:nvGrpSpPr>
        <p:grpSpPr>
          <a:xfrm>
            <a:off x="5491465" y="353299"/>
            <a:ext cx="5764449" cy="1074784"/>
            <a:chOff x="2111953" y="2817837"/>
            <a:chExt cx="5210016" cy="732772"/>
          </a:xfrm>
        </p:grpSpPr>
        <p:graphicFrame>
          <p:nvGraphicFramePr>
            <p:cNvPr id="12" name="物件 11">
              <a:extLst>
                <a:ext uri="{FF2B5EF4-FFF2-40B4-BE49-F238E27FC236}">
                  <a16:creationId xmlns:a16="http://schemas.microsoft.com/office/drawing/2014/main" id="{BA74411D-9F96-42F5-91E8-3CABBFA1E0F1}"/>
                </a:ext>
              </a:extLst>
            </p:cNvPr>
            <p:cNvGraphicFramePr>
              <a:graphicFrameLocks noChangeAspect="1"/>
            </p:cNvGraphicFramePr>
            <p:nvPr>
              <p:extLst>
                <p:ext uri="{D42A27DB-BD31-4B8C-83A1-F6EECF244321}">
                  <p14:modId xmlns:p14="http://schemas.microsoft.com/office/powerpoint/2010/main" val="69162458"/>
                </p:ext>
              </p:extLst>
            </p:nvPr>
          </p:nvGraphicFramePr>
          <p:xfrm>
            <a:off x="2111953" y="2817837"/>
            <a:ext cx="4092794" cy="732772"/>
          </p:xfrm>
          <a:graphic>
            <a:graphicData uri="http://schemas.openxmlformats.org/presentationml/2006/ole">
              <mc:AlternateContent xmlns:mc="http://schemas.openxmlformats.org/markup-compatibility/2006">
                <mc:Choice xmlns:v="urn:schemas-microsoft-com:vml" Requires="v">
                  <p:oleObj spid="_x0000_s16694" r:id="rId9" imgW="2019300" imgH="469900" progId="Equation.3">
                    <p:embed/>
                  </p:oleObj>
                </mc:Choice>
                <mc:Fallback>
                  <p:oleObj r:id="rId9" imgW="2019300" imgH="469900" progId="Equation.3">
                    <p:embed/>
                    <p:pic>
                      <p:nvPicPr>
                        <p:cNvPr id="5" name="物件 4">
                          <a:extLst>
                            <a:ext uri="{FF2B5EF4-FFF2-40B4-BE49-F238E27FC236}">
                              <a16:creationId xmlns:a16="http://schemas.microsoft.com/office/drawing/2014/main" id="{A94E993B-965A-4B2A-A39A-092F9E71EB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1953" y="2817837"/>
                          <a:ext cx="4092794" cy="732772"/>
                        </a:xfrm>
                        <a:prstGeom prst="rect">
                          <a:avLst/>
                        </a:prstGeom>
                        <a:noFill/>
                      </p:spPr>
                    </p:pic>
                  </p:oleObj>
                </mc:Fallback>
              </mc:AlternateContent>
            </a:graphicData>
          </a:graphic>
        </p:graphicFrame>
        <p:sp>
          <p:nvSpPr>
            <p:cNvPr id="17" name="矩形 16">
              <a:extLst>
                <a:ext uri="{FF2B5EF4-FFF2-40B4-BE49-F238E27FC236}">
                  <a16:creationId xmlns:a16="http://schemas.microsoft.com/office/drawing/2014/main" id="{D4F53AD4-4416-426B-87AE-1B12C2446D56}"/>
                </a:ext>
              </a:extLst>
            </p:cNvPr>
            <p:cNvSpPr/>
            <p:nvPr/>
          </p:nvSpPr>
          <p:spPr>
            <a:xfrm>
              <a:off x="6369464" y="3010463"/>
              <a:ext cx="952505" cy="4001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…(6-3)</a:t>
              </a:r>
            </a:p>
          </p:txBody>
        </p:sp>
      </p:grpSp>
    </p:spTree>
    <p:extLst>
      <p:ext uri="{BB962C8B-B14F-4D97-AF65-F5344CB8AC3E}">
        <p14:creationId xmlns:p14="http://schemas.microsoft.com/office/powerpoint/2010/main" val="17089625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B9197CC-87A7-4C78-BC22-B3C319A9ECD0}"/>
              </a:ext>
            </a:extLst>
          </p:cNvPr>
          <p:cNvSpPr>
            <a:spLocks noChangeArrowheads="1"/>
          </p:cNvSpPr>
          <p:nvPr/>
        </p:nvSpPr>
        <p:spPr bwMode="auto">
          <a:xfrm>
            <a:off x="257147" y="112478"/>
            <a:ext cx="117358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Ex.6-8.</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某連棟山型溫室為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200 m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寬、</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250 m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長，海拔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500 m</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，總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UA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為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220000 W/K</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。氣象資料顯示地表水平面上最大太陽輻射為</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700 W/m</a:t>
            </a:r>
            <a:r>
              <a:rPr kumimoji="0" lang="en-US" altLang="zh-TW" sz="2400" b="0" i="0" u="none" strike="noStrike" cap="none" normalizeH="0" baseline="3000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，假設在溫室內有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 </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轉換為顯熱，請計算所需通風率以維持室內溫度最多高於室外</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5, 2.5 </a:t>
            </a:r>
            <a:r>
              <a:rPr kumimoji="0" lang="en-US" altLang="zh-TW" sz="2400" b="0" i="0" u="none" strike="noStrike" cap="none" normalizeH="0" baseline="3000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a:t>
            </a:r>
            <a:r>
              <a:rPr kumimoji="0" lang="en-US" altLang="zh-TW" sz="2400" b="0" i="0" u="none" strike="noStrike" cap="none" normalizeH="0" baseline="0" dirty="0" err="1">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Sol: </a:t>
            </a:r>
          </a:p>
        </p:txBody>
      </p:sp>
      <p:sp>
        <p:nvSpPr>
          <p:cNvPr id="5" name="Rectangle 3">
            <a:extLst>
              <a:ext uri="{FF2B5EF4-FFF2-40B4-BE49-F238E27FC236}">
                <a16:creationId xmlns:a16="http://schemas.microsoft.com/office/drawing/2014/main" id="{1B6F2283-2552-49E1-9218-8E51720A48AC}"/>
              </a:ext>
            </a:extLst>
          </p:cNvPr>
          <p:cNvSpPr>
            <a:spLocks noChangeArrowheads="1"/>
          </p:cNvSpPr>
          <p:nvPr/>
        </p:nvSpPr>
        <p:spPr bwMode="auto">
          <a:xfrm>
            <a:off x="958240" y="1522883"/>
            <a:ext cx="13248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nvGrpSpPr>
          <p:cNvPr id="14" name="群組 13">
            <a:extLst>
              <a:ext uri="{FF2B5EF4-FFF2-40B4-BE49-F238E27FC236}">
                <a16:creationId xmlns:a16="http://schemas.microsoft.com/office/drawing/2014/main" id="{A70BA401-3851-49DD-8636-2F20AEDDEC47}"/>
              </a:ext>
            </a:extLst>
          </p:cNvPr>
          <p:cNvGrpSpPr/>
          <p:nvPr/>
        </p:nvGrpSpPr>
        <p:grpSpPr>
          <a:xfrm>
            <a:off x="1366684" y="1723024"/>
            <a:ext cx="10626307" cy="3313114"/>
            <a:chOff x="946566" y="1522884"/>
            <a:chExt cx="7259249" cy="2324545"/>
          </a:xfrm>
        </p:grpSpPr>
        <p:graphicFrame>
          <p:nvGraphicFramePr>
            <p:cNvPr id="6" name="物件 5">
              <a:extLst>
                <a:ext uri="{FF2B5EF4-FFF2-40B4-BE49-F238E27FC236}">
                  <a16:creationId xmlns:a16="http://schemas.microsoft.com/office/drawing/2014/main" id="{1375F768-2A47-4F78-8F7B-4136DCCC68B4}"/>
                </a:ext>
              </a:extLst>
            </p:cNvPr>
            <p:cNvGraphicFramePr>
              <a:graphicFrameLocks noChangeAspect="1"/>
            </p:cNvGraphicFramePr>
            <p:nvPr>
              <p:extLst>
                <p:ext uri="{D42A27DB-BD31-4B8C-83A1-F6EECF244321}">
                  <p14:modId xmlns:p14="http://schemas.microsoft.com/office/powerpoint/2010/main" val="895705655"/>
                </p:ext>
              </p:extLst>
            </p:nvPr>
          </p:nvGraphicFramePr>
          <p:xfrm>
            <a:off x="958241" y="1522884"/>
            <a:ext cx="5351297" cy="562700"/>
          </p:xfrm>
          <a:graphic>
            <a:graphicData uri="http://schemas.openxmlformats.org/presentationml/2006/ole">
              <mc:AlternateContent xmlns:mc="http://schemas.openxmlformats.org/markup-compatibility/2006">
                <mc:Choice xmlns:v="urn:schemas-microsoft-com:vml" Requires="v">
                  <p:oleObj spid="_x0000_s17711" r:id="rId3" imgW="3403600" imgH="393700" progId="Equation.3">
                    <p:embed/>
                  </p:oleObj>
                </mc:Choice>
                <mc:Fallback>
                  <p:oleObj r:id="rId3" imgW="34036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41" y="1522884"/>
                          <a:ext cx="5351297" cy="562700"/>
                        </a:xfrm>
                        <a:prstGeom prst="rect">
                          <a:avLst/>
                        </a:prstGeom>
                        <a:noFill/>
                      </p:spPr>
                    </p:pic>
                  </p:oleObj>
                </mc:Fallback>
              </mc:AlternateContent>
            </a:graphicData>
          </a:graphic>
        </p:graphicFrame>
        <p:graphicFrame>
          <p:nvGraphicFramePr>
            <p:cNvPr id="8" name="物件 7">
              <a:extLst>
                <a:ext uri="{FF2B5EF4-FFF2-40B4-BE49-F238E27FC236}">
                  <a16:creationId xmlns:a16="http://schemas.microsoft.com/office/drawing/2014/main" id="{856DFE79-A01A-48F9-B78C-619A89830E5C}"/>
                </a:ext>
              </a:extLst>
            </p:cNvPr>
            <p:cNvGraphicFramePr>
              <a:graphicFrameLocks noChangeAspect="1"/>
            </p:cNvGraphicFramePr>
            <p:nvPr>
              <p:extLst>
                <p:ext uri="{D42A27DB-BD31-4B8C-83A1-F6EECF244321}">
                  <p14:modId xmlns:p14="http://schemas.microsoft.com/office/powerpoint/2010/main" val="1132605319"/>
                </p:ext>
              </p:extLst>
            </p:nvPr>
          </p:nvGraphicFramePr>
          <p:xfrm>
            <a:off x="958239" y="2142921"/>
            <a:ext cx="3747520" cy="513567"/>
          </p:xfrm>
          <a:graphic>
            <a:graphicData uri="http://schemas.openxmlformats.org/presentationml/2006/ole">
              <mc:AlternateContent xmlns:mc="http://schemas.openxmlformats.org/markup-compatibility/2006">
                <mc:Choice xmlns:v="urn:schemas-microsoft-com:vml" Requires="v">
                  <p:oleObj spid="_x0000_s17712" r:id="rId5" imgW="2730500" imgH="419100" progId="Equation.3">
                    <p:embed/>
                  </p:oleObj>
                </mc:Choice>
                <mc:Fallback>
                  <p:oleObj r:id="rId5" imgW="2730500" imgH="4191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239" y="2142921"/>
                          <a:ext cx="3747520" cy="513567"/>
                        </a:xfrm>
                        <a:prstGeom prst="rect">
                          <a:avLst/>
                        </a:prstGeom>
                        <a:noFill/>
                      </p:spPr>
                    </p:pic>
                  </p:oleObj>
                </mc:Fallback>
              </mc:AlternateContent>
            </a:graphicData>
          </a:graphic>
        </p:graphicFrame>
        <p:graphicFrame>
          <p:nvGraphicFramePr>
            <p:cNvPr id="10" name="物件 9">
              <a:extLst>
                <a:ext uri="{FF2B5EF4-FFF2-40B4-BE49-F238E27FC236}">
                  <a16:creationId xmlns:a16="http://schemas.microsoft.com/office/drawing/2014/main" id="{7756DF6A-9DD1-4DDA-AABE-9FBDB9142B9A}"/>
                </a:ext>
              </a:extLst>
            </p:cNvPr>
            <p:cNvGraphicFramePr>
              <a:graphicFrameLocks noChangeAspect="1"/>
            </p:cNvGraphicFramePr>
            <p:nvPr>
              <p:extLst>
                <p:ext uri="{D42A27DB-BD31-4B8C-83A1-F6EECF244321}">
                  <p14:modId xmlns:p14="http://schemas.microsoft.com/office/powerpoint/2010/main" val="2622940815"/>
                </p:ext>
              </p:extLst>
            </p:nvPr>
          </p:nvGraphicFramePr>
          <p:xfrm>
            <a:off x="946566" y="2713825"/>
            <a:ext cx="3760577" cy="513567"/>
          </p:xfrm>
          <a:graphic>
            <a:graphicData uri="http://schemas.openxmlformats.org/presentationml/2006/ole">
              <mc:AlternateContent xmlns:mc="http://schemas.openxmlformats.org/markup-compatibility/2006">
                <mc:Choice xmlns:v="urn:schemas-microsoft-com:vml" Requires="v">
                  <p:oleObj spid="_x0000_s17713" r:id="rId7" imgW="2743200" imgH="419100" progId="Equation.3">
                    <p:embed/>
                  </p:oleObj>
                </mc:Choice>
                <mc:Fallback>
                  <p:oleObj r:id="rId7" imgW="2743200" imgH="419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566" y="2713825"/>
                          <a:ext cx="3760577" cy="513567"/>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4AA8519C-1FD4-4A1A-90D6-861FCFE082F0}"/>
                </a:ext>
              </a:extLst>
            </p:cNvPr>
            <p:cNvSpPr>
              <a:spLocks noChangeArrowheads="1"/>
            </p:cNvSpPr>
            <p:nvPr/>
          </p:nvSpPr>
          <p:spPr bwMode="auto">
            <a:xfrm>
              <a:off x="4888707" y="2206114"/>
              <a:ext cx="3317108" cy="71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屋簷高</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2.4 m</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的溫室，</a:t>
              </a:r>
              <a:endPar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ACM = 200</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x</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250</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x</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2.4</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120000 m3/min)</a:t>
              </a:r>
              <a:r>
                <a:rPr kumimoji="0" lang="en-US" altLang="zh-TW" sz="10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3200" b="0" i="0" u="none" strike="noStrike" cap="none" normalizeH="0" baseline="0" dirty="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3" name="物件 12">
              <a:extLst>
                <a:ext uri="{FF2B5EF4-FFF2-40B4-BE49-F238E27FC236}">
                  <a16:creationId xmlns:a16="http://schemas.microsoft.com/office/drawing/2014/main" id="{DA7CA76A-3716-43A7-898F-39723BC085D5}"/>
                </a:ext>
              </a:extLst>
            </p:cNvPr>
            <p:cNvGraphicFramePr>
              <a:graphicFrameLocks noChangeAspect="1"/>
            </p:cNvGraphicFramePr>
            <p:nvPr>
              <p:extLst>
                <p:ext uri="{D42A27DB-BD31-4B8C-83A1-F6EECF244321}">
                  <p14:modId xmlns:p14="http://schemas.microsoft.com/office/powerpoint/2010/main" val="3853014025"/>
                </p:ext>
              </p:extLst>
            </p:nvPr>
          </p:nvGraphicFramePr>
          <p:xfrm>
            <a:off x="958238" y="3333863"/>
            <a:ext cx="3930317" cy="513566"/>
          </p:xfrm>
          <a:graphic>
            <a:graphicData uri="http://schemas.openxmlformats.org/presentationml/2006/ole">
              <mc:AlternateContent xmlns:mc="http://schemas.openxmlformats.org/markup-compatibility/2006">
                <mc:Choice xmlns:v="urn:schemas-microsoft-com:vml" Requires="v">
                  <p:oleObj spid="_x0000_s17714" r:id="rId9" imgW="2870200" imgH="419100" progId="Equation.3">
                    <p:embed/>
                  </p:oleObj>
                </mc:Choice>
                <mc:Fallback>
                  <p:oleObj r:id="rId9" imgW="2870200" imgH="4191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238" y="3333863"/>
                          <a:ext cx="3930317" cy="513566"/>
                        </a:xfrm>
                        <a:prstGeom prst="rect">
                          <a:avLst/>
                        </a:prstGeom>
                        <a:noFill/>
                      </p:spPr>
                    </p:pic>
                  </p:oleObj>
                </mc:Fallback>
              </mc:AlternateContent>
            </a:graphicData>
          </a:graphic>
        </p:graphicFrame>
      </p:grpSp>
      <p:sp>
        <p:nvSpPr>
          <p:cNvPr id="15" name="矩形 14">
            <a:extLst>
              <a:ext uri="{FF2B5EF4-FFF2-40B4-BE49-F238E27FC236}">
                <a16:creationId xmlns:a16="http://schemas.microsoft.com/office/drawing/2014/main" id="{C7902EF7-CE3C-4858-9350-5DBB884DEF6B}"/>
              </a:ext>
            </a:extLst>
          </p:cNvPr>
          <p:cNvSpPr/>
          <p:nvPr/>
        </p:nvSpPr>
        <p:spPr>
          <a:xfrm>
            <a:off x="257147" y="5550891"/>
            <a:ext cx="11478697" cy="954107"/>
          </a:xfrm>
          <a:prstGeom prst="rect">
            <a:avLst/>
          </a:prstGeom>
        </p:spPr>
        <p:txBody>
          <a:bodyPr wrap="square">
            <a:spAutoFit/>
          </a:bodyPr>
          <a:lstStyle/>
          <a:p>
            <a:pPr marL="800100" indent="-457200">
              <a:spcAft>
                <a:spcPts val="0"/>
              </a:spcAft>
              <a:buFont typeface="Arial" panose="020B0604020202020204" pitchFamily="34" charset="0"/>
              <a:buChar char="•"/>
            </a:pPr>
            <a:r>
              <a:rPr lang="zh-TW" altLang="zh-TW" sz="28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一個</a:t>
            </a:r>
            <a:r>
              <a:rPr lang="en-US" altLang="zh-TW" sz="28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AC </a:t>
            </a:r>
            <a:r>
              <a:rPr lang="zh-TW" altLang="zh-TW" sz="28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的通則，僅適用於屋簷高</a:t>
            </a:r>
            <a:r>
              <a:rPr lang="en-US" altLang="zh-TW" sz="28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2.4 m (8 ft) </a:t>
            </a:r>
            <a:r>
              <a:rPr lang="zh-TW" altLang="zh-TW" sz="28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的溫室，溫室越高，此通則建議的換氣量可往下修正。</a:t>
            </a:r>
            <a:endPar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6" name="Rectangle 8">
            <a:extLst>
              <a:ext uri="{FF2B5EF4-FFF2-40B4-BE49-F238E27FC236}">
                <a16:creationId xmlns:a16="http://schemas.microsoft.com/office/drawing/2014/main" id="{B3D5D20C-D152-476E-9256-5F85BDEF93DF}"/>
              </a:ext>
            </a:extLst>
          </p:cNvPr>
          <p:cNvSpPr>
            <a:spLocks noChangeArrowheads="1"/>
          </p:cNvSpPr>
          <p:nvPr/>
        </p:nvSpPr>
        <p:spPr bwMode="auto">
          <a:xfrm>
            <a:off x="6801391" y="3837903"/>
            <a:ext cx="48556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2000</a:t>
            </a:r>
            <a:r>
              <a:rPr kumimoji="0" lang="zh-TW" altLang="en-US"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x</a:t>
            </a:r>
            <a:r>
              <a:rPr kumimoji="0" lang="zh-TW" altLang="en-US"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60</a:t>
            </a:r>
            <a:r>
              <a:rPr kumimoji="0" lang="zh-TW" altLang="en-US"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120000 m3/min</a:t>
            </a:r>
            <a:r>
              <a:rPr kumimoji="0" lang="en-US" altLang="zh-TW" sz="10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32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647629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7ABE2-BACF-4E58-8808-F29463C8FF50}"/>
              </a:ext>
            </a:extLst>
          </p:cNvPr>
          <p:cNvSpPr>
            <a:spLocks noGrp="1"/>
          </p:cNvSpPr>
          <p:nvPr>
            <p:ph type="title"/>
          </p:nvPr>
        </p:nvSpPr>
        <p:spPr>
          <a:xfrm>
            <a:off x="215080" y="247138"/>
            <a:ext cx="1246239" cy="539443"/>
          </a:xfrm>
        </p:spPr>
        <p:txBody>
          <a:bodyPr>
            <a:normAutofit fontScale="90000"/>
          </a:bodyPr>
          <a:lstStyle/>
          <a:p>
            <a:r>
              <a:rPr lang="en-US" altLang="zh-TW" dirty="0">
                <a:solidFill>
                  <a:srgbClr val="FF0000"/>
                </a:solidFill>
                <a:highlight>
                  <a:srgbClr val="FFFF00"/>
                </a:highlight>
              </a:rPr>
              <a:t>SUP</a:t>
            </a:r>
            <a:endParaRPr lang="zh-TW" altLang="en-US" dirty="0">
              <a:solidFill>
                <a:srgbClr val="FF0000"/>
              </a:solidFill>
              <a:highlight>
                <a:srgbClr val="FFFF00"/>
              </a:highlight>
            </a:endParaRPr>
          </a:p>
        </p:txBody>
      </p:sp>
      <p:sp>
        <p:nvSpPr>
          <p:cNvPr id="3" name="內容版面配置區 2">
            <a:extLst>
              <a:ext uri="{FF2B5EF4-FFF2-40B4-BE49-F238E27FC236}">
                <a16:creationId xmlns:a16="http://schemas.microsoft.com/office/drawing/2014/main" id="{DD198646-1AA0-4285-B7ED-DE74D4C8B086}"/>
              </a:ext>
            </a:extLst>
          </p:cNvPr>
          <p:cNvSpPr>
            <a:spLocks noGrp="1"/>
          </p:cNvSpPr>
          <p:nvPr>
            <p:ph idx="1"/>
          </p:nvPr>
        </p:nvSpPr>
        <p:spPr>
          <a:xfrm>
            <a:off x="1877961" y="2084439"/>
            <a:ext cx="2563410" cy="894431"/>
          </a:xfrm>
        </p:spPr>
        <p:txBody>
          <a:bodyPr>
            <a:normAutofit/>
          </a:bodyPr>
          <a:lstStyle/>
          <a:p>
            <a:pPr marL="0" indent="0">
              <a:buNone/>
            </a:pPr>
            <a:r>
              <a:rPr lang="zh-TW" altLang="en-US" sz="3600" b="1" dirty="0">
                <a:latin typeface="標楷體" panose="03000509000000000000" pitchFamily="65" charset="-120"/>
                <a:ea typeface="標楷體" panose="03000509000000000000" pitchFamily="65" charset="-120"/>
                <a:hlinkClick r:id="rId2"/>
              </a:rPr>
              <a:t>溫室通風</a:t>
            </a:r>
            <a:endParaRPr lang="zh-TW" altLang="en-US" sz="3600" b="1"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F494B37C-E735-4F61-932A-218B1EEB4A5A}"/>
              </a:ext>
            </a:extLst>
          </p:cNvPr>
          <p:cNvSpPr txBox="1"/>
          <p:nvPr/>
        </p:nvSpPr>
        <p:spPr>
          <a:xfrm>
            <a:off x="838199" y="1374655"/>
            <a:ext cx="4449451" cy="523220"/>
          </a:xfrm>
          <a:prstGeom prst="rect">
            <a:avLst/>
          </a:prstGeom>
          <a:noFill/>
        </p:spPr>
        <p:txBody>
          <a:bodyPr wrap="square" rtlCol="0">
            <a:spAutoFit/>
          </a:bodyPr>
          <a:lstStyle/>
          <a:p>
            <a:r>
              <a:rPr lang="en-US" altLang="zh-TW" sz="2800" dirty="0"/>
              <a:t>More details on</a:t>
            </a:r>
            <a:endParaRPr lang="zh-TW" altLang="en-US" sz="2800" dirty="0"/>
          </a:p>
        </p:txBody>
      </p:sp>
      <p:sp>
        <p:nvSpPr>
          <p:cNvPr id="6" name="標題 1">
            <a:extLst>
              <a:ext uri="{FF2B5EF4-FFF2-40B4-BE49-F238E27FC236}">
                <a16:creationId xmlns:a16="http://schemas.microsoft.com/office/drawing/2014/main" id="{EE205B06-8704-419F-9CDE-BBF1254AD365}"/>
              </a:ext>
            </a:extLst>
          </p:cNvPr>
          <p:cNvSpPr txBox="1">
            <a:spLocks/>
          </p:cNvSpPr>
          <p:nvPr/>
        </p:nvSpPr>
        <p:spPr>
          <a:xfrm>
            <a:off x="1877961" y="2766218"/>
            <a:ext cx="25634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a:latin typeface="標楷體" panose="03000509000000000000" pitchFamily="65" charset="-120"/>
                <a:ea typeface="標楷體" panose="03000509000000000000" pitchFamily="65" charset="-120"/>
                <a:hlinkClick r:id="rId3" action="ppaction://hlinkfile"/>
              </a:rPr>
              <a:t>溫室供暖</a:t>
            </a:r>
            <a:endParaRPr lang="zh-TW" altLang="en-US" sz="3600" dirty="0">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FDCEF639-F990-4EF9-AB48-D3B8C0C042D6}"/>
              </a:ext>
            </a:extLst>
          </p:cNvPr>
          <p:cNvSpPr txBox="1">
            <a:spLocks/>
          </p:cNvSpPr>
          <p:nvPr/>
        </p:nvSpPr>
        <p:spPr>
          <a:xfrm>
            <a:off x="4474028" y="3165434"/>
            <a:ext cx="6879771" cy="2147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標楷體" panose="03000509000000000000" pitchFamily="65" charset="-120"/>
                <a:ea typeface="標楷體" panose="03000509000000000000" pitchFamily="65" charset="-120"/>
              </a:rPr>
              <a:t>熱水管、熱空氣、電熱</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地底加熱系統設計：</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Matlab</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版軟體</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熱值 </a:t>
            </a:r>
            <a:r>
              <a:rPr lang="en-US" altLang="zh-TW" dirty="0">
                <a:latin typeface="標楷體" panose="03000509000000000000" pitchFamily="65" charset="-120"/>
                <a:ea typeface="標楷體" panose="03000509000000000000" pitchFamily="65" charset="-120"/>
                <a:hlinkClick r:id="rId4" action="ppaction://hlinkfile"/>
              </a:rPr>
              <a:t>pdf</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(USDA)</a:t>
            </a:r>
          </a:p>
          <a:p>
            <a:r>
              <a:rPr lang="zh-TW" altLang="en-US" dirty="0">
                <a:latin typeface="標楷體" panose="03000509000000000000" pitchFamily="65" charset="-120"/>
                <a:ea typeface="標楷體" panose="03000509000000000000" pitchFamily="65" charset="-120"/>
              </a:rPr>
              <a:t>熱值計算 </a:t>
            </a:r>
            <a:r>
              <a:rPr lang="en-US" altLang="zh-TW" dirty="0" err="1">
                <a:latin typeface="標楷體" panose="03000509000000000000" pitchFamily="65" charset="-120"/>
                <a:ea typeface="標楷體" panose="03000509000000000000" pitchFamily="65" charset="-120"/>
                <a:hlinkClick r:id="rId5" action="ppaction://hlinkfile"/>
              </a:rPr>
              <a:t>xls</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(fuel value calculator)</a:t>
            </a:r>
          </a:p>
          <a:p>
            <a:endParaRPr lang="zh-TW" altLang="en-US" dirty="0">
              <a:latin typeface="標楷體" panose="03000509000000000000" pitchFamily="65" charset="-120"/>
              <a:ea typeface="標楷體" panose="03000509000000000000" pitchFamily="65" charset="-120"/>
            </a:endParaRPr>
          </a:p>
        </p:txBody>
      </p:sp>
      <p:sp>
        <p:nvSpPr>
          <p:cNvPr id="8" name="內容版面配置區 2">
            <a:extLst>
              <a:ext uri="{FF2B5EF4-FFF2-40B4-BE49-F238E27FC236}">
                <a16:creationId xmlns:a16="http://schemas.microsoft.com/office/drawing/2014/main" id="{0EAE260E-A457-43BE-98F8-A892B01CFA8E}"/>
              </a:ext>
            </a:extLst>
          </p:cNvPr>
          <p:cNvSpPr txBox="1">
            <a:spLocks/>
          </p:cNvSpPr>
          <p:nvPr/>
        </p:nvSpPr>
        <p:spPr>
          <a:xfrm>
            <a:off x="4441371" y="2073620"/>
            <a:ext cx="7881255" cy="703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標楷體" panose="03000509000000000000" pitchFamily="65" charset="-120"/>
                <a:ea typeface="標楷體" panose="03000509000000000000" pitchFamily="65" charset="-120"/>
              </a:rPr>
              <a:t>自然通風、強制通風、</a:t>
            </a:r>
            <a:r>
              <a:rPr lang="zh-TW" altLang="en-US" dirty="0">
                <a:latin typeface="標楷體" panose="03000509000000000000" pitchFamily="65" charset="-120"/>
                <a:ea typeface="標楷體" panose="03000509000000000000" pitchFamily="65" charset="-120"/>
                <a:hlinkClick r:id="rId6" action="ppaction://hlinkfile"/>
              </a:rPr>
              <a:t>風扇</a:t>
            </a:r>
            <a:r>
              <a:rPr lang="en-US" altLang="zh-TW" dirty="0">
                <a:latin typeface="標楷體" panose="03000509000000000000" pitchFamily="65" charset="-120"/>
                <a:ea typeface="標楷體" panose="03000509000000000000" pitchFamily="65" charset="-120"/>
                <a:hlinkClick r:id="rId6" action="ppaction://hlinkfile"/>
              </a:rPr>
              <a:t>+</a:t>
            </a:r>
            <a:r>
              <a:rPr lang="zh-TW" altLang="en-US" dirty="0">
                <a:latin typeface="標楷體" panose="03000509000000000000" pitchFamily="65" charset="-120"/>
                <a:ea typeface="標楷體" panose="03000509000000000000" pitchFamily="65" charset="-120"/>
                <a:hlinkClick r:id="rId6" action="ppaction://hlinkfile"/>
              </a:rPr>
              <a:t>水簾</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067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269B746-6FE0-4BCF-B558-164A1E197B9C}"/>
              </a:ext>
            </a:extLst>
          </p:cNvPr>
          <p:cNvSpPr>
            <a:spLocks noGrp="1"/>
          </p:cNvSpPr>
          <p:nvPr>
            <p:ph idx="1"/>
          </p:nvPr>
        </p:nvSpPr>
        <p:spPr>
          <a:xfrm>
            <a:off x="593889" y="424206"/>
            <a:ext cx="10656216" cy="5910606"/>
          </a:xfrm>
        </p:spPr>
        <p:txBody>
          <a:bodyPr>
            <a:normAutofit lnSpcReduction="10000"/>
          </a:bodyPr>
          <a:lstStyle/>
          <a:p>
            <a:pPr marL="0" indent="0">
              <a:buNone/>
            </a:pPr>
            <a:r>
              <a:rPr lang="zh-TW" altLang="en-US" dirty="0">
                <a:latin typeface="標楷體" panose="03000509000000000000" pitchFamily="65" charset="-120"/>
                <a:ea typeface="標楷體" panose="03000509000000000000" pitchFamily="65" charset="-120"/>
              </a:rPr>
              <a:t>在設計上  氣象資料 通常以兩種方式來呈現：</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第一種也是最傳統的方式是以</a:t>
            </a:r>
            <a:r>
              <a:rPr lang="zh-TW" altLang="en-US" dirty="0">
                <a:solidFill>
                  <a:srgbClr val="FF0000"/>
                </a:solidFill>
                <a:latin typeface="標楷體" panose="03000509000000000000" pitchFamily="65" charset="-120"/>
                <a:ea typeface="標楷體" panose="03000509000000000000" pitchFamily="65" charset="-120"/>
              </a:rPr>
              <a:t>溫度設計值</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(design temperatures)</a:t>
            </a:r>
            <a:r>
              <a:rPr lang="zh-TW" altLang="en-US" dirty="0">
                <a:latin typeface="標楷體" panose="03000509000000000000" pitchFamily="65" charset="-120"/>
                <a:ea typeface="標楷體" panose="03000509000000000000" pitchFamily="65" charset="-120"/>
              </a:rPr>
              <a:t>來表現，此些溫度設計值係基於至少</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年，有些長達</a:t>
            </a:r>
            <a:r>
              <a:rPr lang="en-US" altLang="zh-TW" dirty="0">
                <a:latin typeface="標楷體" panose="03000509000000000000" pitchFamily="65" charset="-120"/>
                <a:ea typeface="標楷體" panose="03000509000000000000" pitchFamily="65" charset="-120"/>
              </a:rPr>
              <a:t>40</a:t>
            </a:r>
            <a:r>
              <a:rPr lang="zh-TW" altLang="en-US" dirty="0">
                <a:latin typeface="標楷體" panose="03000509000000000000" pitchFamily="65" charset="-120"/>
                <a:ea typeface="標楷體" panose="03000509000000000000" pitchFamily="65" charset="-120"/>
              </a:rPr>
              <a:t>年或以上的氣象資料所發展出來的。</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hlinkClick r:id="rId2" action="ppaction://hlinkfile"/>
              </a:rPr>
              <a:t>附錄</a:t>
            </a:r>
            <a:r>
              <a:rPr lang="en-US" altLang="zh-TW" dirty="0">
                <a:latin typeface="標楷體" panose="03000509000000000000" pitchFamily="65" charset="-120"/>
                <a:ea typeface="標楷體" panose="03000509000000000000" pitchFamily="65" charset="-120"/>
                <a:hlinkClick r:id="rId2" action="ppaction://hlinkfile"/>
              </a:rPr>
              <a:t>6-1</a:t>
            </a:r>
            <a:r>
              <a:rPr lang="zh-TW" altLang="en-US" dirty="0">
                <a:latin typeface="標楷體" panose="03000509000000000000" pitchFamily="65" charset="-120"/>
                <a:ea typeface="標楷體" panose="03000509000000000000" pitchFamily="65" charset="-120"/>
              </a:rPr>
              <a:t>所見為美國各地區的冬季</a:t>
            </a:r>
            <a:r>
              <a:rPr lang="en-US" altLang="zh-TW" dirty="0">
                <a:latin typeface="標楷體" panose="03000509000000000000" pitchFamily="65" charset="-120"/>
                <a:ea typeface="標楷體" panose="03000509000000000000" pitchFamily="65" charset="-120"/>
              </a:rPr>
              <a:t>99, 97.5% </a:t>
            </a:r>
            <a:r>
              <a:rPr lang="zh-TW" altLang="en-US" dirty="0">
                <a:latin typeface="標楷體" panose="03000509000000000000" pitchFamily="65" charset="-120"/>
                <a:ea typeface="標楷體" panose="03000509000000000000" pitchFamily="65" charset="-120"/>
              </a:rPr>
              <a:t>與夏季</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的溫度設計值。一個地區的</a:t>
            </a:r>
            <a:r>
              <a:rPr lang="en-US" altLang="zh-TW" dirty="0">
                <a:latin typeface="標楷體" panose="03000509000000000000" pitchFamily="65" charset="-120"/>
                <a:ea typeface="標楷體" panose="03000509000000000000" pitchFamily="65" charset="-120"/>
              </a:rPr>
              <a:t>97.5%</a:t>
            </a:r>
            <a:r>
              <a:rPr lang="zh-TW" altLang="en-US" dirty="0">
                <a:latin typeface="標楷體" panose="03000509000000000000" pitchFamily="65" charset="-120"/>
                <a:ea typeface="標楷體" panose="03000509000000000000" pitchFamily="65" charset="-120"/>
              </a:rPr>
              <a:t>冬季溫度設計值代表該地區的冬季溫度有</a:t>
            </a:r>
            <a:r>
              <a:rPr lang="en-US" altLang="zh-TW" dirty="0">
                <a:latin typeface="標楷體" panose="03000509000000000000" pitchFamily="65" charset="-120"/>
                <a:ea typeface="標楷體" panose="03000509000000000000" pitchFamily="65" charset="-120"/>
              </a:rPr>
              <a:t>97.5%</a:t>
            </a:r>
            <a:r>
              <a:rPr lang="zh-TW" altLang="en-US" dirty="0">
                <a:latin typeface="標楷體" panose="03000509000000000000" pitchFamily="65" charset="-120"/>
                <a:ea typeface="標楷體" panose="03000509000000000000" pitchFamily="65" charset="-120"/>
              </a:rPr>
              <a:t>的時間是高於該溫度值。</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 夏季溫度設計值代表該地區的夏季溫度只有</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的時間是高於該溫度值。</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夏季設計溫度還包括</a:t>
            </a:r>
            <a:r>
              <a:rPr lang="en-US" altLang="zh-TW" dirty="0">
                <a:latin typeface="標楷體" panose="03000509000000000000" pitchFamily="65" charset="-120"/>
                <a:ea typeface="標楷體" panose="03000509000000000000" pitchFamily="65" charset="-120"/>
              </a:rPr>
              <a:t>Air </a:t>
            </a:r>
            <a:r>
              <a:rPr lang="en-US" altLang="zh-TW" dirty="0" err="1">
                <a:latin typeface="標楷體" panose="03000509000000000000" pitchFamily="65" charset="-120"/>
                <a:ea typeface="標楷體" panose="03000509000000000000" pitchFamily="65" charset="-120"/>
              </a:rPr>
              <a:t>temp.,MCWB</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與 </a:t>
            </a:r>
            <a:r>
              <a:rPr lang="en-US" altLang="zh-TW" dirty="0">
                <a:latin typeface="標楷體" panose="03000509000000000000" pitchFamily="65" charset="-120"/>
                <a:ea typeface="標楷體" panose="03000509000000000000" pitchFamily="65" charset="-120"/>
              </a:rPr>
              <a:t>DWB</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(Design Web Bulb temperature)</a:t>
            </a: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圖</a:t>
            </a:r>
            <a:r>
              <a:rPr lang="en-US" altLang="zh-TW" dirty="0">
                <a:latin typeface="標楷體" panose="03000509000000000000" pitchFamily="65" charset="-120"/>
                <a:ea typeface="標楷體" panose="03000509000000000000" pitchFamily="65" charset="-120"/>
              </a:rPr>
              <a:t>6-1</a:t>
            </a:r>
            <a:r>
              <a:rPr lang="zh-TW" altLang="en-US" dirty="0">
                <a:latin typeface="標楷體" panose="03000509000000000000" pitchFamily="65" charset="-120"/>
                <a:ea typeface="標楷體" panose="03000509000000000000" pitchFamily="65" charset="-120"/>
              </a:rPr>
              <a:t>為美國各地一月份的日平均溫度與</a:t>
            </a:r>
            <a:r>
              <a:rPr lang="en-US" altLang="zh-TW" dirty="0">
                <a:latin typeface="標楷體" panose="03000509000000000000" pitchFamily="65" charset="-120"/>
                <a:ea typeface="標楷體" panose="03000509000000000000" pitchFamily="65" charset="-120"/>
              </a:rPr>
              <a:t>97.5%</a:t>
            </a:r>
            <a:r>
              <a:rPr lang="zh-TW" altLang="en-US" dirty="0">
                <a:latin typeface="標楷體" panose="03000509000000000000" pitchFamily="65" charset="-120"/>
                <a:ea typeface="標楷體" panose="03000509000000000000" pitchFamily="65" charset="-120"/>
              </a:rPr>
              <a:t>冬季溫度設計值。此些資料出自</a:t>
            </a:r>
            <a:r>
              <a:rPr lang="en-US" altLang="zh-TW" dirty="0">
                <a:latin typeface="標楷體" panose="03000509000000000000" pitchFamily="65" charset="-120"/>
                <a:ea typeface="標楷體" panose="03000509000000000000" pitchFamily="65" charset="-120"/>
              </a:rPr>
              <a:t>ASHRAE</a:t>
            </a:r>
            <a:r>
              <a:rPr lang="zh-TW" altLang="en-US" dirty="0">
                <a:latin typeface="標楷體" panose="03000509000000000000" pitchFamily="65" charset="-120"/>
                <a:ea typeface="標楷體" panose="03000509000000000000" pitchFamily="65" charset="-120"/>
              </a:rPr>
              <a:t>基礎手冊。</a:t>
            </a:r>
          </a:p>
        </p:txBody>
      </p:sp>
    </p:spTree>
    <p:extLst>
      <p:ext uri="{BB962C8B-B14F-4D97-AF65-F5344CB8AC3E}">
        <p14:creationId xmlns:p14="http://schemas.microsoft.com/office/powerpoint/2010/main" val="21236477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B4D7346-4644-4B4D-BC81-113DF9521571}"/>
              </a:ext>
            </a:extLst>
          </p:cNvPr>
          <p:cNvPicPr>
            <a:picLocks noChangeAspect="1"/>
          </p:cNvPicPr>
          <p:nvPr/>
        </p:nvPicPr>
        <p:blipFill>
          <a:blip r:embed="rId2"/>
          <a:stretch>
            <a:fillRect/>
          </a:stretch>
        </p:blipFill>
        <p:spPr>
          <a:xfrm>
            <a:off x="1593131" y="162612"/>
            <a:ext cx="8710370" cy="6532775"/>
          </a:xfrm>
          <a:prstGeom prst="rect">
            <a:avLst/>
          </a:prstGeom>
        </p:spPr>
      </p:pic>
    </p:spTree>
    <p:extLst>
      <p:ext uri="{BB962C8B-B14F-4D97-AF65-F5344CB8AC3E}">
        <p14:creationId xmlns:p14="http://schemas.microsoft.com/office/powerpoint/2010/main" val="40200797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8D21A68-DE28-48EC-816C-CA470CEDF856}"/>
              </a:ext>
            </a:extLst>
          </p:cNvPr>
          <p:cNvPicPr>
            <a:picLocks noChangeAspect="1"/>
          </p:cNvPicPr>
          <p:nvPr/>
        </p:nvPicPr>
        <p:blipFill rotWithShape="1">
          <a:blip r:embed="rId2"/>
          <a:srcRect l="28006" t="20070" r="17143" b="15738"/>
          <a:stretch/>
        </p:blipFill>
        <p:spPr>
          <a:xfrm>
            <a:off x="1542854" y="0"/>
            <a:ext cx="9106292" cy="6253881"/>
          </a:xfrm>
          <a:prstGeom prst="rect">
            <a:avLst/>
          </a:prstGeom>
        </p:spPr>
      </p:pic>
      <p:sp>
        <p:nvSpPr>
          <p:cNvPr id="5" name="矩形 4">
            <a:extLst>
              <a:ext uri="{FF2B5EF4-FFF2-40B4-BE49-F238E27FC236}">
                <a16:creationId xmlns:a16="http://schemas.microsoft.com/office/drawing/2014/main" id="{13291171-0A47-4E20-9912-88D7C90F6AF5}"/>
              </a:ext>
            </a:extLst>
          </p:cNvPr>
          <p:cNvSpPr/>
          <p:nvPr/>
        </p:nvSpPr>
        <p:spPr>
          <a:xfrm>
            <a:off x="6661994" y="5916739"/>
            <a:ext cx="4852610" cy="523220"/>
          </a:xfrm>
          <a:prstGeom prst="rect">
            <a:avLst/>
          </a:prstGeom>
          <a:solidFill>
            <a:schemeClr val="bg1"/>
          </a:solidFill>
        </p:spPr>
        <p:txBody>
          <a:bodyPr wrap="none">
            <a:spAutoFit/>
          </a:bodyPr>
          <a:lstStyle/>
          <a:p>
            <a:r>
              <a:rPr lang="zh-TW" altLang="en-US" sz="2800" dirty="0">
                <a:latin typeface="標楷體" panose="03000509000000000000" pitchFamily="65" charset="-120"/>
                <a:ea typeface="標楷體" panose="03000509000000000000" pitchFamily="65" charset="-120"/>
              </a:rPr>
              <a:t>美國各地一月份的日平均溫度</a:t>
            </a:r>
            <a:endParaRPr lang="zh-TW" altLang="en-US" sz="2800" dirty="0"/>
          </a:p>
        </p:txBody>
      </p:sp>
    </p:spTree>
    <p:extLst>
      <p:ext uri="{BB962C8B-B14F-4D97-AF65-F5344CB8AC3E}">
        <p14:creationId xmlns:p14="http://schemas.microsoft.com/office/powerpoint/2010/main" val="12786158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CF8E3294-7016-4E9D-80C0-D0B4990E5198}"/>
              </a:ext>
            </a:extLst>
          </p:cNvPr>
          <p:cNvPicPr>
            <a:picLocks noChangeAspect="1"/>
          </p:cNvPicPr>
          <p:nvPr/>
        </p:nvPicPr>
        <p:blipFill rotWithShape="1">
          <a:blip r:embed="rId2"/>
          <a:srcRect l="32165" t="26749" r="18583" b="10086"/>
          <a:stretch/>
        </p:blipFill>
        <p:spPr>
          <a:xfrm>
            <a:off x="2026764" y="156425"/>
            <a:ext cx="8625526" cy="5876731"/>
          </a:xfrm>
          <a:prstGeom prst="rect">
            <a:avLst/>
          </a:prstGeom>
        </p:spPr>
      </p:pic>
      <p:sp>
        <p:nvSpPr>
          <p:cNvPr id="3" name="矩形 2">
            <a:extLst>
              <a:ext uri="{FF2B5EF4-FFF2-40B4-BE49-F238E27FC236}">
                <a16:creationId xmlns:a16="http://schemas.microsoft.com/office/drawing/2014/main" id="{90AF06EF-2DA6-4ECE-98D4-70931EDAA09B}"/>
              </a:ext>
            </a:extLst>
          </p:cNvPr>
          <p:cNvSpPr/>
          <p:nvPr/>
        </p:nvSpPr>
        <p:spPr>
          <a:xfrm>
            <a:off x="4064385" y="6136559"/>
            <a:ext cx="4647426"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rPr>
              <a:t>美國各地 </a:t>
            </a:r>
            <a:r>
              <a:rPr lang="en-US" altLang="zh-TW" sz="2400" dirty="0">
                <a:latin typeface="標楷體" panose="03000509000000000000" pitchFamily="65" charset="-120"/>
                <a:ea typeface="標楷體" panose="03000509000000000000" pitchFamily="65" charset="-120"/>
              </a:rPr>
              <a:t>97.5%</a:t>
            </a:r>
            <a:r>
              <a:rPr lang="zh-TW" altLang="en-US" sz="2400" dirty="0">
                <a:latin typeface="標楷體" panose="03000509000000000000" pitchFamily="65" charset="-120"/>
                <a:ea typeface="標楷體" panose="03000509000000000000" pitchFamily="65" charset="-120"/>
              </a:rPr>
              <a:t> 冬季溫度設計值</a:t>
            </a:r>
            <a:endParaRPr lang="zh-TW" altLang="en-US" sz="2400" dirty="0"/>
          </a:p>
        </p:txBody>
      </p:sp>
    </p:spTree>
    <p:extLst>
      <p:ext uri="{BB962C8B-B14F-4D97-AF65-F5344CB8AC3E}">
        <p14:creationId xmlns:p14="http://schemas.microsoft.com/office/powerpoint/2010/main" val="35948731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269B746-6FE0-4BCF-B558-164A1E197B9C}"/>
              </a:ext>
            </a:extLst>
          </p:cNvPr>
          <p:cNvSpPr>
            <a:spLocks noGrp="1"/>
          </p:cNvSpPr>
          <p:nvPr>
            <p:ph idx="1"/>
          </p:nvPr>
        </p:nvSpPr>
        <p:spPr>
          <a:xfrm>
            <a:off x="593889" y="424206"/>
            <a:ext cx="11161336" cy="5910606"/>
          </a:xfrm>
        </p:spPr>
        <p:txBody>
          <a:bodyPr>
            <a:normAutofit/>
          </a:bodyPr>
          <a:lstStyle/>
          <a:p>
            <a:pPr marL="0" indent="0">
              <a:buNone/>
            </a:pPr>
            <a:r>
              <a:rPr lang="zh-TW" altLang="en-US" dirty="0">
                <a:latin typeface="標楷體" panose="03000509000000000000" pitchFamily="65" charset="-120"/>
                <a:ea typeface="標楷體" panose="03000509000000000000" pitchFamily="65" charset="-120"/>
              </a:rPr>
              <a:t>在設計上  氣象資料 通常以兩種方式來呈現：</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第二種方式稱為</a:t>
            </a:r>
            <a:r>
              <a:rPr lang="zh-TW" altLang="en-US" dirty="0">
                <a:solidFill>
                  <a:srgbClr val="FF0000"/>
                </a:solidFill>
                <a:latin typeface="標楷體" panose="03000509000000000000" pitchFamily="65" charset="-120"/>
                <a:ea typeface="標楷體" panose="03000509000000000000" pitchFamily="65" charset="-120"/>
              </a:rPr>
              <a:t>區間法 </a:t>
            </a:r>
            <a:r>
              <a:rPr lang="en-US" altLang="zh-TW" dirty="0">
                <a:solidFill>
                  <a:srgbClr val="FF0000"/>
                </a:solidFill>
                <a:latin typeface="標楷體" panose="03000509000000000000" pitchFamily="65" charset="-120"/>
                <a:ea typeface="標楷體" panose="03000509000000000000" pitchFamily="65" charset="-120"/>
              </a:rPr>
              <a:t>(b</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 data</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a:t>
            </a:r>
            <a:r>
              <a:rPr lang="zh-TW" altLang="en-US" dirty="0">
                <a:latin typeface="標楷體" panose="03000509000000000000" pitchFamily="65" charset="-120"/>
                <a:ea typeface="標楷體" panose="03000509000000000000" pitchFamily="65" charset="-120"/>
                <a:hlinkClick r:id="rId2" action="ppaction://hlinkfile"/>
              </a:rPr>
              <a:t>附錄</a:t>
            </a:r>
            <a:r>
              <a:rPr lang="en-US" altLang="zh-TW" dirty="0">
                <a:latin typeface="標楷體" panose="03000509000000000000" pitchFamily="65" charset="-120"/>
                <a:ea typeface="標楷體" panose="03000509000000000000" pitchFamily="65" charset="-120"/>
                <a:hlinkClick r:id="rId2" action="ppaction://hlinkfile"/>
              </a:rPr>
              <a:t>6-2</a:t>
            </a:r>
            <a:r>
              <a:rPr lang="zh-TW" altLang="en-US" dirty="0">
                <a:latin typeface="標楷體" panose="03000509000000000000" pitchFamily="65" charset="-120"/>
                <a:ea typeface="標楷體" panose="03000509000000000000" pitchFamily="65" charset="-120"/>
              </a:rPr>
              <a:t> 所示</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將某地的最低溫至最高溫之間的溫度範圍分割為</a:t>
            </a:r>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個區間 </a:t>
            </a:r>
            <a:r>
              <a:rPr lang="en-US" altLang="zh-TW" dirty="0">
                <a:latin typeface="標楷體" panose="03000509000000000000" pitchFamily="65" charset="-12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Bin</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加上</a:t>
            </a:r>
            <a:r>
              <a:rPr lang="en-US" altLang="zh-TW" dirty="0">
                <a:latin typeface="標楷體" panose="03000509000000000000" pitchFamily="65" charset="-120"/>
                <a:ea typeface="標楷體" panose="03000509000000000000" pitchFamily="65" charset="-120"/>
              </a:rPr>
              <a:t>-</a:t>
            </a:r>
            <a:r>
              <a:rPr lang="en-US" altLang="zh-TW" dirty="0">
                <a:latin typeface="新細明體" panose="02020500000000000000" pitchFamily="18" charset="-120"/>
                <a:ea typeface="新細明體" panose="02020500000000000000" pitchFamily="18" charset="-120"/>
              </a:rPr>
              <a:t>∞~</a:t>
            </a:r>
            <a:r>
              <a:rPr lang="zh-TW" altLang="en-US" dirty="0">
                <a:latin typeface="標楷體" panose="03000509000000000000" pitchFamily="65" charset="-120"/>
                <a:ea typeface="標楷體" panose="03000509000000000000" pitchFamily="65" charset="-120"/>
              </a:rPr>
              <a:t>最低溫與最高溫</a:t>
            </a:r>
            <a:r>
              <a:rPr lang="en-US" altLang="zh-TW" dirty="0">
                <a:latin typeface="標楷體" panose="03000509000000000000" pitchFamily="65" charset="-120"/>
                <a:ea typeface="標楷體" panose="03000509000000000000" pitchFamily="65" charset="-120"/>
              </a:rPr>
              <a:t>~</a:t>
            </a:r>
            <a:r>
              <a:rPr lang="en-US" altLang="zh-TW" dirty="0">
                <a:latin typeface="新細明體" panose="02020500000000000000" pitchFamily="18" charset="-120"/>
              </a:rPr>
              <a:t> ∞</a:t>
            </a:r>
            <a:r>
              <a:rPr lang="zh-TW" altLang="en-US" dirty="0">
                <a:latin typeface="標楷體" panose="03000509000000000000" pitchFamily="65" charset="-120"/>
                <a:ea typeface="標楷體" panose="03000509000000000000" pitchFamily="65" charset="-120"/>
                <a:cs typeface="Calibri Light" panose="020F0302020204030204" pitchFamily="34" charset="0"/>
              </a:rPr>
              <a:t>兩個區間，合計</a:t>
            </a:r>
            <a:r>
              <a:rPr lang="en-US" altLang="zh-TW" dirty="0">
                <a:latin typeface="標楷體" panose="03000509000000000000" pitchFamily="65" charset="-120"/>
                <a:ea typeface="標楷體" panose="03000509000000000000" pitchFamily="65" charset="-120"/>
                <a:cs typeface="Calibri Light" panose="020F0302020204030204" pitchFamily="34" charset="0"/>
              </a:rPr>
              <a:t>15</a:t>
            </a:r>
            <a:r>
              <a:rPr lang="zh-TW" altLang="en-US" dirty="0">
                <a:latin typeface="標楷體" panose="03000509000000000000" pitchFamily="65" charset="-120"/>
                <a:ea typeface="標楷體" panose="03000509000000000000" pitchFamily="65" charset="-120"/>
                <a:cs typeface="Calibri Light" panose="020F0302020204030204" pitchFamily="34" charset="0"/>
              </a:rPr>
              <a:t>個區間。</a:t>
            </a:r>
            <a:endParaRPr lang="en-US" altLang="zh-TW" dirty="0">
              <a:latin typeface="標楷體" panose="03000509000000000000" pitchFamily="65" charset="-120"/>
              <a:ea typeface="標楷體" panose="03000509000000000000" pitchFamily="65" charset="-120"/>
              <a:cs typeface="Calibri Light" panose="020F0302020204030204" pitchFamily="34" charset="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計算全年中共有多少小時的溫度是落在各溫度區間內</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此種表示法提供了更多的資訊，譬如，可提供做全年能源使用量的計算依據。</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1244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4026</Words>
  <Application>Microsoft Office PowerPoint</Application>
  <PresentationFormat>寬螢幕</PresentationFormat>
  <Paragraphs>236</Paragraphs>
  <Slides>44</Slides>
  <Notes>0</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44</vt:i4>
      </vt:variant>
    </vt:vector>
  </HeadingPairs>
  <TitlesOfParts>
    <vt:vector size="55" baseType="lpstr">
      <vt:lpstr>新細明體</vt:lpstr>
      <vt:lpstr>標楷體</vt:lpstr>
      <vt:lpstr>Arial</vt:lpstr>
      <vt:lpstr>Calibri</vt:lpstr>
      <vt:lpstr>Calibri Light</vt:lpstr>
      <vt:lpstr>Cambria Math</vt:lpstr>
      <vt:lpstr>Symbol</vt:lpstr>
      <vt:lpstr>Times New Roman</vt:lpstr>
      <vt:lpstr>Office 佈景主題</vt:lpstr>
      <vt:lpstr>1_Office 佈景主題</vt:lpstr>
      <vt:lpstr>Equation.3</vt:lpstr>
      <vt:lpstr>Ch.6 Ventilation Rate  通風率</vt:lpstr>
      <vt:lpstr>6.1 簡介</vt:lpstr>
      <vt:lpstr>PowerPoint 簡報</vt:lpstr>
      <vt:lpstr>6.2.設計用氣象資料</vt:lpstr>
      <vt:lpstr>PowerPoint 簡報</vt:lpstr>
      <vt:lpstr>PowerPoint 簡報</vt:lpstr>
      <vt:lpstr>PowerPoint 簡報</vt:lpstr>
      <vt:lpstr>PowerPoint 簡報</vt:lpstr>
      <vt:lpstr>PowerPoint 簡報</vt:lpstr>
      <vt:lpstr>PowerPoint 簡報</vt:lpstr>
      <vt:lpstr>PowerPoint 簡報</vt:lpstr>
      <vt:lpstr>PowerPoint 簡報</vt:lpstr>
      <vt:lpstr>6.3 禽畜舍通風</vt:lpstr>
      <vt:lpstr>PowerPoint 簡報</vt:lpstr>
      <vt:lpstr>最大風量率</vt:lpstr>
      <vt:lpstr>PowerPoint 簡報</vt:lpstr>
      <vt:lpstr>PowerPoint 簡報</vt:lpstr>
      <vt:lpstr>PowerPoint 簡報</vt:lpstr>
      <vt:lpstr>最小風量率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6.5 最大及最小風量率間的分階段控制</vt:lpstr>
      <vt:lpstr>PowerPoint 簡報</vt:lpstr>
      <vt:lpstr>PowerPoint 簡報</vt:lpstr>
      <vt:lpstr>PowerPoint 簡報</vt:lpstr>
      <vt:lpstr>PowerPoint 簡報</vt:lpstr>
      <vt:lpstr>6.6 加熱</vt:lpstr>
      <vt:lpstr>PowerPoint 簡報</vt:lpstr>
      <vt:lpstr>PowerPoint 簡報</vt:lpstr>
      <vt:lpstr>PowerPoint 簡報</vt:lpstr>
      <vt:lpstr>PowerPoint 簡報</vt:lpstr>
      <vt:lpstr>PowerPoint 簡報</vt:lpstr>
      <vt:lpstr>PowerPoint 簡報</vt:lpstr>
      <vt:lpstr>6-7 溫室通風</vt:lpstr>
      <vt:lpstr>PowerPoint 簡報</vt:lpstr>
      <vt:lpstr>SUP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6. Ventilation Rate  通風率</dc:title>
  <dc:creator>劉祐蓁</dc:creator>
  <cp:lastModifiedBy>FangWei</cp:lastModifiedBy>
  <cp:revision>90</cp:revision>
  <dcterms:created xsi:type="dcterms:W3CDTF">2022-10-17T03:11:54Z</dcterms:created>
  <dcterms:modified xsi:type="dcterms:W3CDTF">2022-10-23T02:37:37Z</dcterms:modified>
</cp:coreProperties>
</file>