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3" r:id="rId9"/>
    <p:sldMasterId id="2147483776" r:id="rId10"/>
    <p:sldMasterId id="2147483813" r:id="rId11"/>
  </p:sldMasterIdLst>
  <p:notesMasterIdLst>
    <p:notesMasterId r:id="rId97"/>
  </p:notesMasterIdLst>
  <p:sldIdLst>
    <p:sldId id="256" r:id="rId12"/>
    <p:sldId id="287" r:id="rId13"/>
    <p:sldId id="288" r:id="rId14"/>
    <p:sldId id="291" r:id="rId15"/>
    <p:sldId id="292" r:id="rId16"/>
    <p:sldId id="293" r:id="rId17"/>
    <p:sldId id="294" r:id="rId18"/>
    <p:sldId id="275" r:id="rId19"/>
    <p:sldId id="280" r:id="rId20"/>
    <p:sldId id="329" r:id="rId21"/>
    <p:sldId id="328" r:id="rId22"/>
    <p:sldId id="428" r:id="rId23"/>
    <p:sldId id="427" r:id="rId24"/>
    <p:sldId id="430" r:id="rId25"/>
    <p:sldId id="276" r:id="rId26"/>
    <p:sldId id="277" r:id="rId27"/>
    <p:sldId id="270" r:id="rId28"/>
    <p:sldId id="308" r:id="rId29"/>
    <p:sldId id="324" r:id="rId30"/>
    <p:sldId id="309" r:id="rId31"/>
    <p:sldId id="310" r:id="rId32"/>
    <p:sldId id="278" r:id="rId33"/>
    <p:sldId id="272" r:id="rId34"/>
    <p:sldId id="323" r:id="rId35"/>
    <p:sldId id="326" r:id="rId36"/>
    <p:sldId id="271" r:id="rId37"/>
    <p:sldId id="273" r:id="rId38"/>
    <p:sldId id="403" r:id="rId39"/>
    <p:sldId id="404" r:id="rId40"/>
    <p:sldId id="405" r:id="rId41"/>
    <p:sldId id="406" r:id="rId42"/>
    <p:sldId id="407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378" r:id="rId56"/>
    <p:sldId id="381" r:id="rId57"/>
    <p:sldId id="379" r:id="rId58"/>
    <p:sldId id="265" r:id="rId59"/>
    <p:sldId id="421" r:id="rId60"/>
    <p:sldId id="266" r:id="rId61"/>
    <p:sldId id="420" r:id="rId62"/>
    <p:sldId id="382" r:id="rId63"/>
    <p:sldId id="383" r:id="rId64"/>
    <p:sldId id="267" r:id="rId65"/>
    <p:sldId id="422" r:id="rId66"/>
    <p:sldId id="268" r:id="rId67"/>
    <p:sldId id="330" r:id="rId68"/>
    <p:sldId id="362" r:id="rId69"/>
    <p:sldId id="380" r:id="rId70"/>
    <p:sldId id="363" r:id="rId71"/>
    <p:sldId id="364" r:id="rId72"/>
    <p:sldId id="365" r:id="rId73"/>
    <p:sldId id="366" r:id="rId74"/>
    <p:sldId id="367" r:id="rId75"/>
    <p:sldId id="371" r:id="rId76"/>
    <p:sldId id="372" r:id="rId77"/>
    <p:sldId id="373" r:id="rId78"/>
    <p:sldId id="374" r:id="rId79"/>
    <p:sldId id="423" r:id="rId80"/>
    <p:sldId id="424" r:id="rId81"/>
    <p:sldId id="425" r:id="rId82"/>
    <p:sldId id="426" r:id="rId83"/>
    <p:sldId id="327" r:id="rId84"/>
    <p:sldId id="322" r:id="rId85"/>
    <p:sldId id="283" r:id="rId86"/>
    <p:sldId id="284" r:id="rId87"/>
    <p:sldId id="286" r:id="rId88"/>
    <p:sldId id="285" r:id="rId89"/>
    <p:sldId id="331" r:id="rId90"/>
    <p:sldId id="341" r:id="rId91"/>
    <p:sldId id="342" r:id="rId92"/>
    <p:sldId id="384" r:id="rId93"/>
    <p:sldId id="385" r:id="rId94"/>
    <p:sldId id="386" r:id="rId95"/>
    <p:sldId id="387" r:id="rId9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E1837D8-4B3C-4726-8599-7BF5B6D8E407}">
          <p14:sldIdLst>
            <p14:sldId id="256"/>
            <p14:sldId id="287"/>
            <p14:sldId id="288"/>
            <p14:sldId id="291"/>
            <p14:sldId id="292"/>
            <p14:sldId id="293"/>
            <p14:sldId id="294"/>
          </p14:sldIdLst>
        </p14:section>
        <p14:section name="未命名的章節" id="{772FEF15-928A-4F22-96D0-6F3F18CDCACB}">
          <p14:sldIdLst/>
        </p14:section>
        <p14:section name="未命名的章節" id="{3C37A918-7F80-41A8-9A7D-AA118B83CD51}">
          <p14:sldIdLst>
            <p14:sldId id="275"/>
            <p14:sldId id="280"/>
            <p14:sldId id="329"/>
            <p14:sldId id="328"/>
            <p14:sldId id="428"/>
            <p14:sldId id="427"/>
            <p14:sldId id="430"/>
            <p14:sldId id="276"/>
            <p14:sldId id="277"/>
            <p14:sldId id="270"/>
            <p14:sldId id="308"/>
            <p14:sldId id="324"/>
            <p14:sldId id="309"/>
            <p14:sldId id="310"/>
            <p14:sldId id="278"/>
            <p14:sldId id="272"/>
            <p14:sldId id="323"/>
            <p14:sldId id="326"/>
            <p14:sldId id="271"/>
            <p14:sldId id="273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378"/>
            <p14:sldId id="381"/>
            <p14:sldId id="379"/>
            <p14:sldId id="265"/>
            <p14:sldId id="421"/>
            <p14:sldId id="266"/>
            <p14:sldId id="420"/>
            <p14:sldId id="382"/>
            <p14:sldId id="383"/>
            <p14:sldId id="267"/>
            <p14:sldId id="422"/>
          </p14:sldIdLst>
        </p14:section>
        <p14:section name="未命名的章節" id="{ECE08B72-230D-4B0F-A54E-19665500384E}">
          <p14:sldIdLst>
            <p14:sldId id="268"/>
            <p14:sldId id="330"/>
            <p14:sldId id="362"/>
            <p14:sldId id="380"/>
            <p14:sldId id="363"/>
            <p14:sldId id="364"/>
            <p14:sldId id="365"/>
            <p14:sldId id="366"/>
            <p14:sldId id="367"/>
            <p14:sldId id="371"/>
            <p14:sldId id="372"/>
            <p14:sldId id="373"/>
            <p14:sldId id="374"/>
            <p14:sldId id="423"/>
            <p14:sldId id="424"/>
            <p14:sldId id="425"/>
            <p14:sldId id="426"/>
            <p14:sldId id="327"/>
            <p14:sldId id="322"/>
            <p14:sldId id="283"/>
            <p14:sldId id="284"/>
            <p14:sldId id="286"/>
            <p14:sldId id="285"/>
            <p14:sldId id="331"/>
            <p14:sldId id="341"/>
            <p14:sldId id="342"/>
            <p14:sldId id="384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\iCloudDrive\&#21338;&#22763;&#35542;&#25991;\&#27873;&#27873;&#22294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P\iCloudDrive\&#21338;&#22763;&#35542;&#25991;\&#27873;&#27873;&#2229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5949878818958"/>
          <c:y val="0.1040865209300115"/>
          <c:w val="0.80677049260779887"/>
          <c:h val="0.73245116685746237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32-634A-BF83-557CB69EFB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32-634A-BF83-557CB69EFB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32-634A-BF83-557CB69EFB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32-634A-BF83-557CB69EFB2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32-634A-BF83-557CB69EFB2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32-634A-BF83-557CB69EFB2C}"/>
              </c:ext>
            </c:extLst>
          </c:dPt>
          <c:dLbls>
            <c:dLbl>
              <c:idx val="0"/>
              <c:layout>
                <c:manualLayout>
                  <c:x val="-4.7265708689856974E-2"/>
                  <c:y val="-0.15412828492701156"/>
                </c:manualLayout>
              </c:layout>
              <c:tx>
                <c:strRef>
                  <c:f>光質!$C$6</c:f>
                  <c:strCache>
                    <c:ptCount val="1"/>
                    <c:pt idx="0">
                      <c:v>紫甘藍芽OLED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32-634A-BF83-557CB69EFB2C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{E20F92EF-182B-4AC2-B3A0-E74F99F1E933}</c15:txfldGUID>
                      <c15:f>光質!$C$6</c15:f>
                      <c15:dlblFieldTableCache>
                        <c:ptCount val="1"/>
                        <c:pt idx="0">
                          <c:v>紫甘藍芽OLED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2.9287601729551523E-2"/>
                  <c:y val="0.36657141780757208"/>
                </c:manualLayout>
              </c:layout>
              <c:tx>
                <c:strRef>
                  <c:f>光質!$C$7</c:f>
                  <c:strCache>
                    <c:ptCount val="1"/>
                    <c:pt idx="0">
                      <c:v>紫甘藍芽R100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32-634A-BF83-557CB69EFB2C}"/>
                </c:ext>
                <c:ext xmlns:c15="http://schemas.microsoft.com/office/drawing/2012/chart" uri="{CE6537A1-D6FC-4f65-9D91-7224C49458BB}">
                  <c15:layout>
                    <c:manualLayout>
                      <c:w val="0.29962535383775318"/>
                      <c:h val="6.107727474043094E-2"/>
                    </c:manualLayout>
                  </c15:layout>
                  <c15:dlblFieldTable>
                    <c15:dlblFTEntry>
                      <c15:txfldGUID>{DBC74ED6-DEAC-42FC-864B-267CE84DA674}</c15:txfldGUID>
                      <c15:f>光質!$C$7</c15:f>
                      <c15:dlblFieldTableCache>
                        <c:ptCount val="1"/>
                        <c:pt idx="0">
                          <c:v>紫甘藍芽R100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0.11248757964997999"/>
                  <c:y val="-0.19095555721330326"/>
                </c:manualLayout>
              </c:layout>
              <c:tx>
                <c:strRef>
                  <c:f>光質!$C$8</c:f>
                  <c:strCache>
                    <c:ptCount val="1"/>
                    <c:pt idx="0">
                      <c:v>青花菜芽OLED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32-634A-BF83-557CB69EFB2C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{A91FCDF9-8CC9-4EF9-AEDE-6E7F15A18075}</c15:txfldGUID>
                      <c15:f>光質!$C$8</c15:f>
                      <c15:dlblFieldTableCache>
                        <c:ptCount val="1"/>
                        <c:pt idx="0">
                          <c:v>青花菜芽OLED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7.3690966211694131E-2"/>
                  <c:y val="-0.14242040526361158"/>
                </c:manualLayout>
              </c:layout>
              <c:tx>
                <c:strRef>
                  <c:f>光質!$C$9</c:f>
                  <c:strCache>
                    <c:ptCount val="1"/>
                    <c:pt idx="0">
                      <c:v>蘿蔔嬰R100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32-634A-BF83-557CB69EFB2C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{1BFFB41D-12A1-47B4-A200-1B0AF4D28308}</c15:txfldGUID>
                      <c15:f>光質!$C$9</c15:f>
                      <c15:dlblFieldTableCache>
                        <c:ptCount val="1"/>
                        <c:pt idx="0">
                          <c:v>蘿蔔嬰R100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1.1006768338363294E-2"/>
                  <c:y val="0.14755367887083373"/>
                </c:manualLayout>
              </c:layout>
              <c:tx>
                <c:strRef>
                  <c:f>光質!$C$10</c:f>
                  <c:strCache>
                    <c:ptCount val="1"/>
                    <c:pt idx="0">
                      <c:v>蘿蔔嬰R87:B13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32-634A-BF83-557CB69EFB2C}"/>
                </c:ext>
                <c:ext xmlns:c15="http://schemas.microsoft.com/office/drawing/2012/chart" uri="{CE6537A1-D6FC-4f65-9D91-7224C49458BB}">
                  <c15:layout>
                    <c:manualLayout>
                      <c:w val="0.20544522961326295"/>
                      <c:h val="0.10584776216922573"/>
                    </c:manualLayout>
                  </c15:layout>
                  <c15:dlblFieldTable>
                    <c15:dlblFTEntry>
                      <c15:txfldGUID>{703B2167-409D-43B9-97A1-2EFC52BB7078}</c15:txfldGUID>
                      <c15:f>光質!$C$10</c15:f>
                      <c15:dlblFieldTableCache>
                        <c:ptCount val="1"/>
                        <c:pt idx="0">
                          <c:v>蘿蔔嬰R87:B13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0.12884457062906893"/>
                  <c:y val="-0.29357158392443627"/>
                </c:manualLayout>
              </c:layout>
              <c:tx>
                <c:strRef>
                  <c:f>光質!$C$11</c:f>
                  <c:strCache>
                    <c:ptCount val="1"/>
                    <c:pt idx="0">
                      <c:v>青花菜芽R100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32-634A-BF83-557CB69EFB2C}"/>
                </c:ext>
                <c:ext xmlns:c15="http://schemas.microsoft.com/office/drawing/2012/chart" uri="{CE6537A1-D6FC-4f65-9D91-7224C49458BB}">
                  <c15:layout>
                    <c:manualLayout>
                      <c:w val="0.25634803203019702"/>
                      <c:h val="6.6352548977320278E-2"/>
                    </c:manualLayout>
                  </c15:layout>
                  <c15:dlblFieldTable>
                    <c15:dlblFTEntry>
                      <c15:txfldGUID>{01EFB4F9-C654-4E96-A637-33A638926A21}</c15:txfldGUID>
                      <c15:f>光質!$C$11</c15:f>
                      <c15:dlblFieldTableCache>
                        <c:ptCount val="1"/>
                        <c:pt idx="0">
                          <c:v>青花菜芽R100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光質!$D$6:$D$11</c:f>
              <c:numCache>
                <c:formatCode>0</c:formatCode>
                <c:ptCount val="6"/>
                <c:pt idx="0">
                  <c:v>616.66999999999996</c:v>
                </c:pt>
                <c:pt idx="1">
                  <c:v>299.23</c:v>
                </c:pt>
                <c:pt idx="2">
                  <c:v>217.84</c:v>
                </c:pt>
                <c:pt idx="3">
                  <c:v>444.82</c:v>
                </c:pt>
                <c:pt idx="4">
                  <c:v>396.36</c:v>
                </c:pt>
                <c:pt idx="5">
                  <c:v>102.12</c:v>
                </c:pt>
              </c:numCache>
            </c:numRef>
          </c:xVal>
          <c:yVal>
            <c:numRef>
              <c:f>光質!$E$6:$E$11</c:f>
              <c:numCache>
                <c:formatCode>0</c:formatCode>
                <c:ptCount val="6"/>
                <c:pt idx="0">
                  <c:v>109</c:v>
                </c:pt>
                <c:pt idx="1">
                  <c:v>121</c:v>
                </c:pt>
                <c:pt idx="2">
                  <c:v>48</c:v>
                </c:pt>
                <c:pt idx="3">
                  <c:v>114</c:v>
                </c:pt>
                <c:pt idx="4">
                  <c:v>102</c:v>
                </c:pt>
                <c:pt idx="5">
                  <c:v>49</c:v>
                </c:pt>
              </c:numCache>
            </c:numRef>
          </c:yVal>
          <c:bubbleSize>
            <c:numRef>
              <c:f>光質!$F$6:$F$11</c:f>
              <c:numCache>
                <c:formatCode>0</c:formatCode>
                <c:ptCount val="6"/>
                <c:pt idx="0">
                  <c:v>231.25124999999997</c:v>
                </c:pt>
                <c:pt idx="1">
                  <c:v>112.21125000000001</c:v>
                </c:pt>
                <c:pt idx="2">
                  <c:v>81.690000000000012</c:v>
                </c:pt>
                <c:pt idx="3">
                  <c:v>55.602499999999999</c:v>
                </c:pt>
                <c:pt idx="4">
                  <c:v>49.545000000000002</c:v>
                </c:pt>
                <c:pt idx="5">
                  <c:v>38.295000000000002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532-634A-BF83-557CB69EFB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354950112"/>
        <c:axId val="1354955008"/>
      </c:bubbleChart>
      <c:valAx>
        <c:axId val="135495011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光質!$D$5</c:f>
              <c:strCache>
                <c:ptCount val="1"/>
                <c:pt idx="0">
                  <c:v>電力產能 (EY, g/kWh)</c:v>
                </c:pt>
              </c:strCache>
            </c:strRef>
          </c:tx>
          <c:layout>
            <c:manualLayout>
              <c:xMode val="edge"/>
              <c:yMode val="edge"/>
              <c:x val="0.38334878393485622"/>
              <c:y val="0.903422765500123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354955008"/>
        <c:crosses val="autoZero"/>
        <c:crossBetween val="midCat"/>
      </c:valAx>
      <c:valAx>
        <c:axId val="1354955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光質!$E$5</c:f>
              <c:strCache>
                <c:ptCount val="1"/>
                <c:pt idx="0">
                  <c:v>光子產能 (PY, g/mol)</c:v>
                </c:pt>
              </c:strCache>
            </c:strRef>
          </c:tx>
          <c:layout>
            <c:manualLayout>
              <c:xMode val="edge"/>
              <c:yMode val="edge"/>
              <c:x val="5.1150195605065521E-2"/>
              <c:y val="0.1655920657462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354950112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4018595957798"/>
          <c:y val="2.7624264296368734E-2"/>
          <c:w val="0.83932021439771265"/>
          <c:h val="0.78862539180836655"/>
        </c:manualLayout>
      </c:layout>
      <c:bubbl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92-4244-936E-55763F9B0A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92-4244-936E-55763F9B0A7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92-4244-936E-55763F9B0A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92-4244-936E-55763F9B0A7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92-4244-936E-55763F9B0A7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92-4244-936E-55763F9B0A76}"/>
              </c:ext>
            </c:extLst>
          </c:dPt>
          <c:dPt>
            <c:idx val="6"/>
            <c:invertIfNegative val="0"/>
            <c:bubble3D val="0"/>
            <c:spPr>
              <a:pattFill prst="wdDn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92-4244-936E-55763F9B0A7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92-4244-936E-55763F9B0A76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D92-4244-936E-55763F9B0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D92-4244-936E-55763F9B0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D92-4244-936E-55763F9B0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alpha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D92-4244-936E-55763F9B0A76}"/>
              </c:ext>
            </c:extLst>
          </c:dPt>
          <c:dLbls>
            <c:dLbl>
              <c:idx val="0"/>
              <c:layout>
                <c:manualLayout>
                  <c:x val="-2.8002530868931667E-2"/>
                  <c:y val="0.17052243878722959"/>
                </c:manualLayout>
              </c:layout>
              <c:tx>
                <c:strRef>
                  <c:f>'光質 (2)'!$C$6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{65018D86-5A1D-4BFA-9434-ACF5AE40527A}</c15:txfldGUID>
                      <c15:f>'光質 (2)'!$C$6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1.4723935860497465E-2"/>
                  <c:y val="0.24097242474320335"/>
                </c:manualLayout>
              </c:layout>
              <c:tx>
                <c:strRef>
                  <c:f>'光質 (2)'!$C$7</c:f>
                  <c:strCache>
                    <c:ptCount val="1"/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92-4244-936E-55763F9B0A76}"/>
                </c:ext>
                <c:ext xmlns:c15="http://schemas.microsoft.com/office/drawing/2012/chart" uri="{CE6537A1-D6FC-4f65-9D91-7224C49458BB}">
                  <c15:layout>
                    <c:manualLayout>
                      <c:w val="0.1575594349195881"/>
                      <c:h val="5.3527278555829373E-2"/>
                    </c:manualLayout>
                  </c15:layout>
                  <c15:dlblFieldTable>
                    <c15:dlblFTEntry>
                      <c15:txfldGUID>{1F78A297-A10E-4B80-BEA5-06C346A2893C}</c15:txfldGUID>
                      <c15:f>'光質 (2)'!$C$7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-0.11483977554515939"/>
                  <c:y val="-0.19422240111909425"/>
                </c:manualLayout>
              </c:layout>
              <c:tx>
                <c:strRef>
                  <c:f>'光質 (2)'!$C$8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{C0C6D79B-EB81-4034-96EE-1A12590B5BB3}</c15:txfldGUID>
                      <c15:f>'光質 (2)'!$C$8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1.8405228228569825E-2"/>
                  <c:y val="-0.14259745309614075"/>
                </c:manualLayout>
              </c:layout>
              <c:tx>
                <c:strRef>
                  <c:f>'光質 (2)'!$C$9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{807ABD07-2FA2-4094-B5EF-E16315D59433}</c15:txfldGUID>
                      <c15:f>'光質 (2)'!$C$9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2.1838954188073079E-2"/>
                  <c:y val="8.6219932384995132E-2"/>
                </c:manualLayout>
              </c:layout>
              <c:tx>
                <c:strRef>
                  <c:f>'光質 (2)'!$C$10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{5EA37445-D2AF-40D4-AD30-EFE2D6C5B235}</c15:txfldGUID>
                      <c15:f>'光質 (2)'!$C$10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layout>
                <c:manualLayout>
                  <c:x val="-3.3418973847687737E-2"/>
                  <c:y val="-9.3023236887172289E-2"/>
                </c:manualLayout>
              </c:layout>
              <c:tx>
                <c:strRef>
                  <c:f>'光質 (2)'!$C$11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{FCFACF82-B15A-4C7E-B88F-F4231856A2F4}</c15:txfldGUID>
                      <c15:f>'光質 (2)'!$C$11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layout>
                <c:manualLayout>
                  <c:x val="8.2542569939753396E-2"/>
                  <c:y val="9.5607215689593752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芝麻葉 </a:t>
                    </a:r>
                    <a:r>
                      <a:rPr lang="en-US" altLang="zh-TW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D92-4244-936E-55763F9B0A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8820094717711828E-2"/>
                  <c:y val="-0.143046919889192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波士頓 </a:t>
                    </a:r>
                    <a:r>
                      <a:rPr lang="en-US" altLang="zh-TW" sz="1800"/>
                      <a:t>CW/ </a:t>
                    </a:r>
                    <a:br>
                      <a:rPr lang="en-US" altLang="zh-TW" sz="1800"/>
                    </a:br>
                    <a:r>
                      <a:rPr lang="zh-TW" altLang="en-US" sz="1800"/>
                      <a:t>香波綠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D92-4244-936E-55763F9B0A76}"/>
                </c:ext>
                <c:ext xmlns:c15="http://schemas.microsoft.com/office/drawing/2012/chart" uri="{CE6537A1-D6FC-4f65-9D91-7224C49458BB}">
                  <c15:layout>
                    <c:manualLayout>
                      <c:w val="0.23954024216629913"/>
                      <c:h val="0.12800652262535669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5.9739730581425177E-2"/>
                  <c:y val="0.23119458156590275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紅橡 </a:t>
                    </a:r>
                    <a:r>
                      <a:rPr lang="en-US" altLang="zh-CN"/>
                      <a:t>CW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D92-4244-936E-55763F9B0A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1406991631941722E-2"/>
                  <c:y val="3.8759682036321692E-2"/>
                </c:manualLayout>
              </c:layout>
              <c:tx>
                <c:strRef>
                  <c:f>'光質 (2)'!$C$15</c:f>
                  <c:strCache>
                    <c:ptCount val="1"/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D92-4244-936E-55763F9B0A76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{9FA2E2B8-84B9-4043-BEF5-70F677AC5D68}</c15:txfldGUID>
                      <c15:f>'光質 (2)'!$C$15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layout>
                <c:manualLayout>
                  <c:x val="-0.13175248013438517"/>
                  <c:y val="-0.13065026868374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皺葉 </a:t>
                    </a:r>
                    <a:r>
                      <a:rPr lang="en-US" altLang="zh-TW" sz="1800"/>
                      <a:t>CW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D92-4244-936E-55763F9B0A76}"/>
                </c:ext>
                <c:ext xmlns:c15="http://schemas.microsoft.com/office/drawing/2012/chart" uri="{CE6537A1-D6FC-4f65-9D91-7224C49458BB}">
                  <c15:layout>
                    <c:manualLayout>
                      <c:w val="0.20724935768253241"/>
                      <c:h val="7.3115677091525388E-2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-0.16255866481751327"/>
                  <c:y val="-0.25084784062339233"/>
                </c:manualLayout>
              </c:layout>
              <c:tx>
                <c:strRef>
                  <c:f>'光質 (2)'!$C$17</c:f>
                  <c:strCache>
                    <c:ptCount val="1"/>
                    <c:pt idx="0">
                      <c:v>紅橡SR5SB1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D92-4244-936E-55763F9B0A76}"/>
                </c:ex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{A47899A0-B96B-4E11-8013-F4D02FAEFC4F}</c15:txfldGUID>
                      <c15:f>'光質 (2)'!$C$17</c15:f>
                      <c15:dlblFieldTableCache>
                        <c:ptCount val="1"/>
                        <c:pt idx="0">
                          <c:v>紅橡SR5SB1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'光質 (2)'!$D$6:$D$17</c:f>
              <c:numCache>
                <c:formatCode>General</c:formatCode>
                <c:ptCount val="12"/>
                <c:pt idx="6" formatCode="0">
                  <c:v>52</c:v>
                </c:pt>
                <c:pt idx="7" formatCode="0">
                  <c:v>76.022376747686536</c:v>
                </c:pt>
                <c:pt idx="8" formatCode="0">
                  <c:v>37</c:v>
                </c:pt>
                <c:pt idx="10" formatCode="0">
                  <c:v>57.016782560764909</c:v>
                </c:pt>
                <c:pt idx="11" formatCode="0">
                  <c:v>36.630000000000003</c:v>
                </c:pt>
              </c:numCache>
            </c:numRef>
          </c:xVal>
          <c:yVal>
            <c:numRef>
              <c:f>'光質 (2)'!$E$6:$E$17</c:f>
              <c:numCache>
                <c:formatCode>General</c:formatCode>
                <c:ptCount val="12"/>
                <c:pt idx="6" formatCode="0">
                  <c:v>8</c:v>
                </c:pt>
                <c:pt idx="7" formatCode="0">
                  <c:v>17.295388634300767</c:v>
                </c:pt>
                <c:pt idx="8" formatCode="0">
                  <c:v>10</c:v>
                </c:pt>
                <c:pt idx="10" formatCode="0">
                  <c:v>12.971541475725575</c:v>
                </c:pt>
                <c:pt idx="11" formatCode="0">
                  <c:v>12.73</c:v>
                </c:pt>
              </c:numCache>
            </c:numRef>
          </c:yVal>
          <c:bubbleSize>
            <c:numRef>
              <c:f>'光質 (2)'!$F$6:$F$17</c:f>
              <c:numCache>
                <c:formatCode>General</c:formatCode>
                <c:ptCount val="12"/>
                <c:pt idx="6" formatCode="0">
                  <c:v>107</c:v>
                </c:pt>
                <c:pt idx="7" formatCode="0">
                  <c:v>21.720679070767581</c:v>
                </c:pt>
                <c:pt idx="8" formatCode="0">
                  <c:v>10</c:v>
                </c:pt>
                <c:pt idx="10" formatCode="0">
                  <c:v>16.290509303075687</c:v>
                </c:pt>
                <c:pt idx="11" formatCode="0">
                  <c:v>20.931428571428572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18-6D92-4244-936E-55763F9B0A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354951744"/>
        <c:axId val="1175832128"/>
      </c:bubbleChart>
      <c:valAx>
        <c:axId val="13549517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(2)'!$D$5</c:f>
              <c:strCache>
                <c:ptCount val="1"/>
                <c:pt idx="0">
                  <c:v>電力產能 (EY, g/kWh)</c:v>
                </c:pt>
              </c:strCache>
            </c:strRef>
          </c:tx>
          <c:layout>
            <c:manualLayout>
              <c:xMode val="edge"/>
              <c:yMode val="edge"/>
              <c:x val="0.32952016430425884"/>
              <c:y val="0.887954562624831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75832128"/>
        <c:crosses val="autoZero"/>
        <c:crossBetween val="midCat"/>
      </c:valAx>
      <c:valAx>
        <c:axId val="11758321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strRef>
              <c:f>'光質 (2)'!$E$5</c:f>
              <c:strCache>
                <c:ptCount val="1"/>
                <c:pt idx="0">
                  <c:v>電子產能 (PY, g/mol)</c:v>
                </c:pt>
              </c:strCache>
            </c:strRef>
          </c:tx>
          <c:layout>
            <c:manualLayout>
              <c:xMode val="edge"/>
              <c:yMode val="edge"/>
              <c:x val="7.1763713272290474E-4"/>
              <c:y val="0.136338510798798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35495174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85436240759759"/>
          <c:y val="5.543657406981134E-2"/>
          <c:w val="0.84085804588657098"/>
          <c:h val="0.79563860258338492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00B0F0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0-9D49-83B6-1ACA81645A81}"/>
              </c:ext>
            </c:extLst>
          </c:dPt>
          <c:dPt>
            <c:idx val="1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chemeClr val="accent2">
                    <a:lumMod val="60000"/>
                    <a:lumOff val="40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90-9D49-83B6-1ACA81645A8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90-9D49-83B6-1ACA81645A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alpha val="73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90-9D49-83B6-1ACA81645A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alpha val="86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90-9D49-83B6-1ACA81645A81}"/>
              </c:ext>
            </c:extLst>
          </c:dPt>
          <c:dPt>
            <c:idx val="5"/>
            <c:invertIfNegative val="0"/>
            <c:bubble3D val="0"/>
            <c:spPr>
              <a:pattFill prst="wdDnDiag">
                <a:fgClr>
                  <a:schemeClr val="bg1"/>
                </a:fgClr>
                <a:bgClr>
                  <a:srgbClr val="00B050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390-9D49-83B6-1ACA81645A81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>
                  <a:alpha val="90000"/>
                </a:srgb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390-9D49-83B6-1ACA81645A81}"/>
              </c:ext>
            </c:extLst>
          </c:dPt>
          <c:dLbls>
            <c:dLbl>
              <c:idx val="0"/>
              <c:layout>
                <c:manualLayout>
                  <c:x val="-3.7359225235894224E-2"/>
                  <c:y val="0.22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皺葉 </a:t>
                    </a:r>
                    <a:r>
                      <a:rPr lang="en-US" altLang="zh-TW"/>
                      <a:t>BIO</a:t>
                    </a:r>
                    <a:r>
                      <a:rPr lang="en-US" altLang="zh-TW" baseline="0"/>
                      <a:t> NK</a:t>
                    </a:r>
                    <a:endParaRPr lang="en-US" altLang="zh-TW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90-9D49-83B6-1ACA81645A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0690877100511731"/>
                  <c:y val="-0.26277854883659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波士頓 </a:t>
                    </a:r>
                    <a:r>
                      <a:rPr lang="en-US" altLang="zh-TW" sz="1800"/>
                      <a:t>BIO NK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90-9D49-83B6-1ACA81645A81}"/>
                </c:ext>
                <c:ext xmlns:c15="http://schemas.microsoft.com/office/drawing/2012/chart" uri="{CE6537A1-D6FC-4f65-9D91-7224C49458BB}">
                  <c15:layout>
                    <c:manualLayout>
                      <c:w val="0.2099850027776145"/>
                      <c:h val="9.23468879943377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4786180562007161E-3"/>
                  <c:y val="-8.2619934973016007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波士頓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90-9D49-83B6-1ACA81645A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125689023983094E-2"/>
                  <c:y val="0.1137777777777776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香波綠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90-9D49-83B6-1ACA81645A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530587928080514E-2"/>
                  <c:y val="0.18424238028098777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皺葉 山崎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90-9D49-83B6-1ACA81645A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8861576206176726E-2"/>
                  <c:y val="-0.170763154693444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defRPr>
                    </a:pPr>
                    <a:r>
                      <a:rPr lang="zh-TW" altLang="en-US" sz="1800"/>
                      <a:t>香波綠</a:t>
                    </a:r>
                    <a:br>
                      <a:rPr lang="zh-TW" altLang="en-US" sz="1800"/>
                    </a:br>
                    <a:r>
                      <a:rPr lang="en-US" altLang="zh-TW" sz="1800"/>
                      <a:t>BIO NK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390-9D49-83B6-1ACA81645A81}"/>
                </c:ext>
                <c:ext xmlns:c15="http://schemas.microsoft.com/office/drawing/2012/chart" uri="{CE6537A1-D6FC-4f65-9D91-7224C49458BB}">
                  <c15:layout>
                    <c:manualLayout>
                      <c:w val="0.13744444444444445"/>
                      <c:h val="0.130362509034196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286581562327584"/>
                  <c:y val="-0.2141414336901708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/>
                      <a:t>三低香波綠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390-9D49-83B6-1ACA81645A8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有機與化學!$B$2:$B$9</c:f>
              <c:numCache>
                <c:formatCode>0</c:formatCode>
                <c:ptCount val="8"/>
                <c:pt idx="0">
                  <c:v>133.87540545267601</c:v>
                </c:pt>
                <c:pt idx="1">
                  <c:v>70.016608984619296</c:v>
                </c:pt>
                <c:pt idx="2">
                  <c:v>76.022376747686536</c:v>
                </c:pt>
                <c:pt idx="3">
                  <c:v>74.955053593067774</c:v>
                </c:pt>
                <c:pt idx="4">
                  <c:v>57.016782560764909</c:v>
                </c:pt>
                <c:pt idx="5" formatCode="0.00">
                  <c:v>17.243731847121506</c:v>
                </c:pt>
                <c:pt idx="6">
                  <c:v>48.62732380888265</c:v>
                </c:pt>
              </c:numCache>
            </c:numRef>
          </c:xVal>
          <c:yVal>
            <c:numRef>
              <c:f>有機與化學!$C$2:$C$9</c:f>
              <c:numCache>
                <c:formatCode>0</c:formatCode>
                <c:ptCount val="8"/>
                <c:pt idx="0">
                  <c:v>30.457179385003649</c:v>
                </c:pt>
                <c:pt idx="1">
                  <c:v>15.929052932191006</c:v>
                </c:pt>
                <c:pt idx="2">
                  <c:v>17.295388634300767</c:v>
                </c:pt>
                <c:pt idx="3">
                  <c:v>17.350706850247168</c:v>
                </c:pt>
                <c:pt idx="4">
                  <c:v>12.971541475725575</c:v>
                </c:pt>
                <c:pt idx="5" formatCode="0.00">
                  <c:v>3.92927555475084</c:v>
                </c:pt>
                <c:pt idx="6">
                  <c:v>11.256324955759901</c:v>
                </c:pt>
              </c:numCache>
            </c:numRef>
          </c:yVal>
          <c:bubbleSize>
            <c:numRef>
              <c:f>有機與化學!$D$2:$D$9</c:f>
              <c:numCache>
                <c:formatCode>0</c:formatCode>
                <c:ptCount val="8"/>
                <c:pt idx="0">
                  <c:v>49.725150596708239</c:v>
                </c:pt>
                <c:pt idx="1">
                  <c:v>26.006169051430025</c:v>
                </c:pt>
                <c:pt idx="2">
                  <c:v>21.720679070767581</c:v>
                </c:pt>
                <c:pt idx="3">
                  <c:v>21.415729598019364</c:v>
                </c:pt>
                <c:pt idx="4">
                  <c:v>16.290509303075687</c:v>
                </c:pt>
                <c:pt idx="5" formatCode="0.00">
                  <c:v>6.4048146860737019</c:v>
                </c:pt>
                <c:pt idx="6">
                  <c:v>27.787042176504372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E-F390-9D49-83B6-1ACA81645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75833760"/>
        <c:axId val="1175834848"/>
      </c:bubbleChart>
      <c:valAx>
        <c:axId val="11758337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r>
                  <a:rPr lang="zh-TW" altLang="en-US" sz="240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电力产能 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EY, g/kWh)</a:t>
                </a:r>
              </a:p>
            </c:rich>
          </c:tx>
          <c:layout>
            <c:manualLayout>
              <c:xMode val="edge"/>
              <c:yMode val="edge"/>
              <c:x val="0.37416090161235493"/>
              <c:y val="0.90965783795319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75834848"/>
        <c:crosses val="autoZero"/>
        <c:crossBetween val="midCat"/>
      </c:valAx>
      <c:valAx>
        <c:axId val="1175834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r>
                  <a:rPr lang="zh-TW" altLang="en-US" sz="240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光子产能 </a:t>
                </a:r>
                <a:r>
                  <a:rPr lang="en-US" altLang="zh-TW" sz="240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PY,</a:t>
                </a:r>
                <a:r>
                  <a:rPr lang="en-US" altLang="zh-TW" sz="2400" baseline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g/mol)</a:t>
                </a:r>
              </a:p>
            </c:rich>
          </c:tx>
          <c:layout>
            <c:manualLayout>
              <c:xMode val="edge"/>
              <c:yMode val="edge"/>
              <c:x val="5.06922796760877E-3"/>
              <c:y val="0.155418512135269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1175833760"/>
        <c:crosses val="autoZero"/>
        <c:crossBetween val="midCat"/>
      </c:valAx>
      <c:spPr>
        <a:solidFill>
          <a:sysClr val="window" lastClr="FFFFFF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DF429-F704-45D9-8103-6F227040582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0DE1E9-E4ED-4437-9B37-3DC0D8A0C68E}">
      <dgm:prSet phldrT="[文字]" custT="1"/>
      <dgm:spPr>
        <a:xfrm>
          <a:off x="0" y="82360"/>
          <a:ext cx="8229599" cy="821413"/>
        </a:xfrm>
      </dgm:spPr>
      <dgm:t>
        <a:bodyPr/>
        <a:lstStyle/>
        <a:p>
          <a:r>
            <a:rPr lang="zh-TW" altLang="en-US" sz="3200" b="1" baseline="0" dirty="0" smtClean="0">
              <a:latin typeface="+mn-lt"/>
              <a:ea typeface="微軟正黑體"/>
              <a:cs typeface="+mn-cs"/>
            </a:rPr>
            <a:t>育苗期</a:t>
          </a:r>
          <a:endParaRPr lang="en-US" altLang="zh-TW" sz="3200" b="1" baseline="0" dirty="0" smtClean="0">
            <a:latin typeface="+mn-lt"/>
            <a:ea typeface="微軟正黑體"/>
            <a:cs typeface="+mn-cs"/>
          </a:endParaRPr>
        </a:p>
        <a:p>
          <a:r>
            <a:rPr lang="zh-TW" altLang="en-US" sz="2200" b="1" baseline="0" dirty="0" smtClean="0">
              <a:latin typeface="+mn-lt"/>
              <a:ea typeface="微軟正黑體"/>
              <a:cs typeface="+mn-cs"/>
            </a:rPr>
            <a:t>第一階段 </a:t>
          </a:r>
          <a:r>
            <a:rPr lang="en-US" altLang="zh-TW" sz="2200" b="1" baseline="0" dirty="0" smtClean="0">
              <a:latin typeface="+mn-lt"/>
              <a:ea typeface="微軟正黑體"/>
              <a:cs typeface="+mn-cs"/>
            </a:rPr>
            <a:t>(14</a:t>
          </a:r>
          <a:r>
            <a:rPr lang="zh-TW" altLang="en-US" sz="2200" b="1" baseline="0" dirty="0" smtClean="0">
              <a:latin typeface="+mn-lt"/>
              <a:ea typeface="微軟正黑體"/>
              <a:cs typeface="+mn-cs"/>
            </a:rPr>
            <a:t>天</a:t>
          </a:r>
          <a:r>
            <a:rPr lang="en-US" altLang="zh-TW" sz="2200" b="1" baseline="0" dirty="0" smtClean="0">
              <a:latin typeface="+mn-lt"/>
              <a:ea typeface="微軟正黑體"/>
              <a:cs typeface="+mn-cs"/>
            </a:rPr>
            <a:t>)</a:t>
          </a:r>
          <a:endParaRPr lang="zh-TW" altLang="en-US" sz="2200" b="1" baseline="0" dirty="0">
            <a:latin typeface="+mn-lt"/>
            <a:ea typeface="微軟正黑體"/>
            <a:cs typeface="+mn-cs"/>
          </a:endParaRPr>
        </a:p>
      </dgm:t>
    </dgm:pt>
    <dgm:pt modelId="{728CBA9E-D778-4FC8-83AD-9AFB6B900B11}" type="parTrans" cxnId="{ACF66B24-3AF5-44E4-8E1A-84718C91B43B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0127963-D012-4CDF-B47E-A9F77DDF6DBF}" type="sibTrans" cxnId="{ACF66B24-3AF5-44E4-8E1A-84718C91B43B}">
      <dgm:prSet/>
      <dgm:spPr>
        <a:xfrm rot="5400000">
          <a:off x="3961236" y="794266"/>
          <a:ext cx="307127" cy="486686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90C1C583-333A-4295-A10A-EE4CD623CFC8}">
      <dgm:prSet phldrT="[文字]" custT="1"/>
      <dgm:spPr>
        <a:xfrm>
          <a:off x="0" y="2313908"/>
          <a:ext cx="8229599" cy="2448508"/>
        </a:xfrm>
      </dgm:spPr>
      <dgm:t>
        <a:bodyPr/>
        <a:lstStyle/>
        <a:p>
          <a:pPr algn="ctr">
            <a:lnSpc>
              <a:spcPts val="2200"/>
            </a:lnSpc>
          </a:pPr>
          <a:r>
            <a:rPr lang="zh-TW" altLang="en-US" sz="3200" b="1" dirty="0" smtClean="0">
              <a:effectLst/>
              <a:latin typeface="+mn-lt"/>
              <a:ea typeface="+mn-ea"/>
              <a:cs typeface="Times New Roman" pitchFamily="18" charset="0"/>
            </a:rPr>
            <a:t>調質期</a:t>
          </a:r>
          <a:endParaRPr lang="en-US" altLang="zh-TW" sz="3200" b="1" dirty="0" smtClean="0">
            <a:effectLst/>
            <a:latin typeface="+mn-lt"/>
            <a:ea typeface="+mn-ea"/>
            <a:cs typeface="Times New Roman" pitchFamily="18" charset="0"/>
          </a:endParaRPr>
        </a:p>
        <a:p>
          <a:pPr algn="ctr">
            <a:lnSpc>
              <a:spcPts val="2200"/>
            </a:lnSpc>
          </a:pPr>
          <a:r>
            <a:rPr lang="zh-TW" altLang="en-US" sz="2200" b="1" dirty="0" smtClean="0">
              <a:effectLst/>
              <a:latin typeface="+mn-lt"/>
              <a:ea typeface="+mn-ea"/>
              <a:cs typeface="Times New Roman" pitchFamily="18" charset="0"/>
            </a:rPr>
            <a:t>第三階段 </a:t>
          </a:r>
          <a:r>
            <a:rPr lang="en-US" altLang="zh-TW" sz="2200" b="1" dirty="0" smtClean="0">
              <a:effectLst/>
              <a:latin typeface="+mn-lt"/>
              <a:ea typeface="+mn-ea"/>
              <a:cs typeface="Times New Roman" pitchFamily="18" charset="0"/>
            </a:rPr>
            <a:t>(7</a:t>
          </a:r>
          <a:r>
            <a:rPr lang="zh-TW" altLang="en-US" sz="2200" b="1" dirty="0" smtClean="0">
              <a:effectLst/>
              <a:latin typeface="+mn-lt"/>
              <a:ea typeface="+mn-ea"/>
              <a:cs typeface="Times New Roman" pitchFamily="18" charset="0"/>
            </a:rPr>
            <a:t>天</a:t>
          </a:r>
          <a:r>
            <a:rPr lang="en-US" altLang="zh-TW" sz="2200" b="1" dirty="0" smtClean="0">
              <a:effectLst/>
              <a:latin typeface="+mn-lt"/>
              <a:ea typeface="+mn-ea"/>
              <a:cs typeface="Times New Roman" pitchFamily="18" charset="0"/>
            </a:rPr>
            <a:t>)</a:t>
          </a:r>
          <a:endParaRPr lang="en-US" sz="2200" b="1" dirty="0" smtClean="0">
            <a:effectLst/>
            <a:latin typeface="+mn-lt"/>
            <a:ea typeface="+mn-ea"/>
            <a:cs typeface="Times New Roman" pitchFamily="18" charset="0"/>
          </a:endParaRPr>
        </a:p>
      </dgm:t>
    </dgm:pt>
    <dgm:pt modelId="{782C7B79-1E9F-404E-B26A-4F6A3DF22D2E}" type="par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4D64247C-56D9-4315-9305-B67F98B50283}" type="sib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FD1453D-8409-406E-AEC9-E558C4A141A4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1210984"/>
          <a:ext cx="8229599" cy="782377"/>
        </a:xfrm>
      </dgm:spPr>
      <dgm:t>
        <a:bodyPr/>
        <a:lstStyle/>
        <a:p>
          <a:pPr>
            <a:lnSpc>
              <a:spcPts val="2500"/>
            </a:lnSpc>
          </a:pPr>
          <a:r>
            <a:rPr lang="zh-TW" altLang="en-US" sz="3200" b="1" dirty="0" smtClean="0">
              <a:latin typeface="+mn-lt"/>
              <a:ea typeface="微軟正黑體"/>
              <a:cs typeface="Times New Roman" pitchFamily="18" charset="0"/>
            </a:rPr>
            <a:t>育成期</a:t>
          </a:r>
          <a:endParaRPr lang="en-US" altLang="zh-TW" sz="3200" b="1" dirty="0" smtClean="0">
            <a:latin typeface="+mn-lt"/>
            <a:ea typeface="微軟正黑體"/>
            <a:cs typeface="Times New Roman" pitchFamily="18" charset="0"/>
          </a:endParaRPr>
        </a:p>
        <a:p>
          <a:pPr>
            <a:lnSpc>
              <a:spcPts val="2500"/>
            </a:lnSpc>
          </a:pPr>
          <a:r>
            <a:rPr lang="zh-TW" altLang="en-US" sz="2200" b="1" dirty="0" smtClean="0">
              <a:latin typeface="+mn-lt"/>
              <a:ea typeface="微軟正黑體"/>
              <a:cs typeface="Times New Roman" pitchFamily="18" charset="0"/>
            </a:rPr>
            <a:t>第二階段 </a:t>
          </a:r>
          <a:r>
            <a:rPr lang="en-US" altLang="zh-TW" sz="2200" b="1" dirty="0" smtClean="0">
              <a:latin typeface="+mn-lt"/>
              <a:ea typeface="微軟正黑體"/>
              <a:cs typeface="Times New Roman" pitchFamily="18" charset="0"/>
            </a:rPr>
            <a:t>(14</a:t>
          </a:r>
          <a:r>
            <a:rPr lang="zh-TW" altLang="en-US" sz="2200" b="1" dirty="0" smtClean="0">
              <a:latin typeface="+mn-lt"/>
              <a:ea typeface="微軟正黑體"/>
              <a:cs typeface="Times New Roman" pitchFamily="18" charset="0"/>
            </a:rPr>
            <a:t>天</a:t>
          </a:r>
          <a:r>
            <a:rPr lang="en-US" altLang="zh-TW" sz="2200" b="1" dirty="0" smtClean="0">
              <a:latin typeface="+mn-lt"/>
              <a:ea typeface="微軟正黑體"/>
              <a:cs typeface="Times New Roman" pitchFamily="18" charset="0"/>
            </a:rPr>
            <a:t>)</a:t>
          </a:r>
        </a:p>
      </dgm:t>
    </dgm:pt>
    <dgm:pt modelId="{875030F1-CEEF-46EB-A7E6-93CD399E6D75}" type="sibTrans" cxnId="{B5063C78-3B14-4398-9502-A48713BF8D60}">
      <dgm:prSet/>
      <dgm:spPr>
        <a:xfrm rot="5400000">
          <a:off x="3925688" y="1930005"/>
          <a:ext cx="378222" cy="503438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D636DC60-4A1E-47B2-AC1D-8B689405B06E}" type="parTrans" cxnId="{B5063C78-3B14-4398-9502-A48713BF8D6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A9C6D88C-6E66-4067-956E-AD89EC74F4DE}">
      <dgm:prSet/>
      <dgm:spPr/>
      <dgm:t>
        <a:bodyPr/>
        <a:lstStyle/>
        <a:p>
          <a:r>
            <a:rPr lang="zh-TW" altLang="en-US" dirty="0" smtClean="0">
              <a:latin typeface="+mn-lt"/>
            </a:rPr>
            <a:t>浸種</a:t>
          </a:r>
          <a:r>
            <a:rPr lang="en-US" altLang="zh-TW" dirty="0" smtClean="0">
              <a:latin typeface="+mn-lt"/>
            </a:rPr>
            <a:t>48</a:t>
          </a:r>
          <a:r>
            <a:rPr lang="zh-TW" altLang="en-US" dirty="0" smtClean="0">
              <a:latin typeface="+mn-lt"/>
            </a:rPr>
            <a:t> </a:t>
          </a:r>
          <a:r>
            <a:rPr lang="en-US" altLang="zh-TW" dirty="0" smtClean="0">
              <a:latin typeface="+mn-lt"/>
            </a:rPr>
            <a:t>hr</a:t>
          </a:r>
          <a:r>
            <a:rPr lang="zh-TW" altLang="en-US" dirty="0" smtClean="0">
              <a:latin typeface="+mn-lt"/>
            </a:rPr>
            <a:t>後移入育苗系統</a:t>
          </a:r>
          <a:endParaRPr lang="zh-TW" altLang="en-US" dirty="0">
            <a:latin typeface="+mn-lt"/>
          </a:endParaRPr>
        </a:p>
      </dgm:t>
    </dgm:pt>
    <dgm:pt modelId="{29C9C780-97A4-46AB-8A93-322FB4F909EB}" type="par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BE9FF76-C472-4EC1-9DEB-CB54EA24D87A}" type="sib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B6FBD3C-4BCB-4E3A-B592-C2D2EE1869B5}">
      <dgm:prSet/>
      <dgm:spPr/>
      <dgm:t>
        <a:bodyPr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333</a:t>
          </a:r>
          <a:r>
            <a:rPr lang="zh-TW" altLang="en-US" dirty="0" smtClean="0">
              <a:latin typeface="+mn-lt"/>
            </a:rPr>
            <a:t> </a:t>
          </a:r>
          <a:r>
            <a:rPr lang="en-US" altLang="zh-TW" dirty="0" smtClean="0">
              <a:latin typeface="+mn-lt"/>
            </a:rPr>
            <a:t>plants/m</a:t>
          </a:r>
          <a:r>
            <a:rPr lang="en-US" altLang="zh-TW" baseline="30000" dirty="0" smtClean="0">
              <a:latin typeface="+mn-lt"/>
            </a:rPr>
            <a:t>2</a:t>
          </a:r>
          <a:endParaRPr lang="zh-TW" altLang="en-US" baseline="30000" dirty="0">
            <a:latin typeface="+mn-lt"/>
          </a:endParaRPr>
        </a:p>
      </dgm:t>
    </dgm:pt>
    <dgm:pt modelId="{ECADCE82-80A7-4308-B712-D70CBCD5B86A}" type="parTrans" cxnId="{BACEAD14-AB26-4295-9BAC-0D4E8C26DC81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599070A-88C9-4209-9D4A-76441404DBC4}" type="sibTrans" cxnId="{BACEAD14-AB26-4295-9BAC-0D4E8C26DC81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2C69A0D-1829-4727-9980-CC8630C53199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40 plants/m</a:t>
          </a:r>
          <a:r>
            <a:rPr lang="en-US" altLang="zh-TW" baseline="30000" dirty="0" smtClean="0">
              <a:latin typeface="+mn-lt"/>
            </a:rPr>
            <a:t>2</a:t>
          </a:r>
          <a:r>
            <a:rPr lang="en-US" altLang="zh-TW" dirty="0" smtClean="0">
              <a:latin typeface="+mn-lt"/>
            </a:rPr>
            <a:t> </a:t>
          </a:r>
          <a:endParaRPr lang="zh-TW" altLang="en-US" dirty="0">
            <a:latin typeface="+mn-lt"/>
          </a:endParaRPr>
        </a:p>
      </dgm:t>
    </dgm:pt>
    <dgm:pt modelId="{C55F1658-3186-496F-9134-82F9482C5CA6}" type="par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FA07F48-6EA3-4EA1-B374-99EBA5C6E1B9}" type="sib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D0CB56C-2F09-4FAD-9BDA-A32A8A4654F9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20 plants/m</a:t>
          </a:r>
          <a:r>
            <a:rPr lang="en-US" altLang="zh-TW" baseline="30000" dirty="0" smtClean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502D7C0F-E7DD-4F8F-BBDB-050E167E0FD9}" type="par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6F5556B-0BD6-4F9A-AA83-0A0595A35971}" type="sib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7874CF6-1123-4550-BC73-F8ECC611EF6A}" type="pres">
      <dgm:prSet presAssocID="{5F0DF429-F704-45D9-8103-6F22704058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A829D15-3975-4E45-9242-E86307CC2400}" type="pres">
      <dgm:prSet presAssocID="{2F0DE1E9-E4ED-4437-9B37-3DC0D8A0C68E}" presName="linNode" presStyleCnt="0"/>
      <dgm:spPr/>
      <dgm:t>
        <a:bodyPr/>
        <a:lstStyle/>
        <a:p>
          <a:endParaRPr lang="zh-TW" altLang="en-US"/>
        </a:p>
      </dgm:t>
    </dgm:pt>
    <dgm:pt modelId="{720F0089-883A-42E2-B17D-6A8E80233282}" type="pres">
      <dgm:prSet presAssocID="{2F0DE1E9-E4ED-4437-9B37-3DC0D8A0C68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2BADC4-A7C1-4279-A980-662365A0D7D7}" type="pres">
      <dgm:prSet presAssocID="{2F0DE1E9-E4ED-4437-9B37-3DC0D8A0C68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4A6143-06CA-41F9-95B9-6484BD23D076}" type="pres">
      <dgm:prSet presAssocID="{C0127963-D012-4CDF-B47E-A9F77DDF6DBF}" presName="spacing" presStyleCnt="0"/>
      <dgm:spPr/>
      <dgm:t>
        <a:bodyPr/>
        <a:lstStyle/>
        <a:p>
          <a:endParaRPr lang="zh-TW" altLang="en-US"/>
        </a:p>
      </dgm:t>
    </dgm:pt>
    <dgm:pt modelId="{97E2EE86-ED4A-4B3F-90D9-F15A3DA4339B}" type="pres">
      <dgm:prSet presAssocID="{5FD1453D-8409-406E-AEC9-E558C4A141A4}" presName="linNode" presStyleCnt="0"/>
      <dgm:spPr/>
      <dgm:t>
        <a:bodyPr/>
        <a:lstStyle/>
        <a:p>
          <a:endParaRPr lang="zh-TW" altLang="en-US"/>
        </a:p>
      </dgm:t>
    </dgm:pt>
    <dgm:pt modelId="{0CA0FA8E-AFAA-4155-BC8A-A23385E477BF}" type="pres">
      <dgm:prSet presAssocID="{5FD1453D-8409-406E-AEC9-E558C4A141A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B6ADAD-4F42-4633-A4A2-9917F1CE4EFA}" type="pres">
      <dgm:prSet presAssocID="{5FD1453D-8409-406E-AEC9-E558C4A141A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62132-5809-42A7-B328-C45A26D6FE55}" type="pres">
      <dgm:prSet presAssocID="{875030F1-CEEF-46EB-A7E6-93CD399E6D75}" presName="spacing" presStyleCnt="0"/>
      <dgm:spPr/>
      <dgm:t>
        <a:bodyPr/>
        <a:lstStyle/>
        <a:p>
          <a:endParaRPr lang="zh-TW" altLang="en-US"/>
        </a:p>
      </dgm:t>
    </dgm:pt>
    <dgm:pt modelId="{4913D02D-D200-4960-BB99-C7C8D549D75E}" type="pres">
      <dgm:prSet presAssocID="{90C1C583-333A-4295-A10A-EE4CD623CFC8}" presName="linNode" presStyleCnt="0"/>
      <dgm:spPr/>
      <dgm:t>
        <a:bodyPr/>
        <a:lstStyle/>
        <a:p>
          <a:endParaRPr lang="zh-TW" altLang="en-US"/>
        </a:p>
      </dgm:t>
    </dgm:pt>
    <dgm:pt modelId="{C72B1053-8B3B-4C08-B4B0-676C060EE808}" type="pres">
      <dgm:prSet presAssocID="{90C1C583-333A-4295-A10A-EE4CD623CFC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C19D3-612E-4DF8-98B7-C8A00F00E6ED}" type="pres">
      <dgm:prSet presAssocID="{90C1C583-333A-4295-A10A-EE4CD623CFC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7EE576-4F70-496D-955C-9D1C9ACDF33D}" type="presOf" srcId="{2F0DE1E9-E4ED-4437-9B37-3DC0D8A0C68E}" destId="{720F0089-883A-42E2-B17D-6A8E80233282}" srcOrd="0" destOrd="0" presId="urn:microsoft.com/office/officeart/2005/8/layout/vList6"/>
    <dgm:cxn modelId="{B243DDC1-19DC-4629-8046-26897D21857A}" type="presOf" srcId="{5F0DF429-F704-45D9-8103-6F227040582D}" destId="{57874CF6-1123-4550-BC73-F8ECC611EF6A}" srcOrd="0" destOrd="0" presId="urn:microsoft.com/office/officeart/2005/8/layout/vList6"/>
    <dgm:cxn modelId="{35E9108C-8276-4284-9463-8E8385DC1CAF}" type="presOf" srcId="{5FD1453D-8409-406E-AEC9-E558C4A141A4}" destId="{0CA0FA8E-AFAA-4155-BC8A-A23385E477BF}" srcOrd="0" destOrd="0" presId="urn:microsoft.com/office/officeart/2005/8/layout/vList6"/>
    <dgm:cxn modelId="{FF170527-B1E3-4104-A9E0-D7C35FDB4CBD}" type="presOf" srcId="{02C69A0D-1829-4727-9980-CC8630C53199}" destId="{1DB6ADAD-4F42-4633-A4A2-9917F1CE4EFA}" srcOrd="0" destOrd="0" presId="urn:microsoft.com/office/officeart/2005/8/layout/vList6"/>
    <dgm:cxn modelId="{82CF2EBF-BD7A-441F-BB1F-73B60ADB7262}" srcId="{90C1C583-333A-4295-A10A-EE4CD623CFC8}" destId="{FD0CB56C-2F09-4FAD-9BDA-A32A8A4654F9}" srcOrd="0" destOrd="0" parTransId="{502D7C0F-E7DD-4F8F-BBDB-050E167E0FD9}" sibTransId="{06F5556B-0BD6-4F9A-AA83-0A0595A35971}"/>
    <dgm:cxn modelId="{D3E89E68-B03F-4541-88D8-DF1EE00D0A63}" type="presOf" srcId="{CB6FBD3C-4BCB-4E3A-B592-C2D2EE1869B5}" destId="{B82BADC4-A7C1-4279-A980-662365A0D7D7}" srcOrd="0" destOrd="1" presId="urn:microsoft.com/office/officeart/2005/8/layout/vList6"/>
    <dgm:cxn modelId="{49D1F1D2-0D90-4B89-9EF1-34E4AE62D58D}" type="presOf" srcId="{90C1C583-333A-4295-A10A-EE4CD623CFC8}" destId="{C72B1053-8B3B-4C08-B4B0-676C060EE808}" srcOrd="0" destOrd="0" presId="urn:microsoft.com/office/officeart/2005/8/layout/vList6"/>
    <dgm:cxn modelId="{842F312B-50C5-44E8-A789-0E1C4B810CE0}" type="presOf" srcId="{A9C6D88C-6E66-4067-956E-AD89EC74F4DE}" destId="{B82BADC4-A7C1-4279-A980-662365A0D7D7}" srcOrd="0" destOrd="0" presId="urn:microsoft.com/office/officeart/2005/8/layout/vList6"/>
    <dgm:cxn modelId="{E30C3D6D-8B01-4DA8-9A98-7A6B03D58C53}" srcId="{5F0DF429-F704-45D9-8103-6F227040582D}" destId="{90C1C583-333A-4295-A10A-EE4CD623CFC8}" srcOrd="2" destOrd="0" parTransId="{782C7B79-1E9F-404E-B26A-4F6A3DF22D2E}" sibTransId="{4D64247C-56D9-4315-9305-B67F98B50283}"/>
    <dgm:cxn modelId="{BA79353C-05C1-4F62-92FC-92D76F79E935}" srcId="{2F0DE1E9-E4ED-4437-9B37-3DC0D8A0C68E}" destId="{A9C6D88C-6E66-4067-956E-AD89EC74F4DE}" srcOrd="0" destOrd="0" parTransId="{29C9C780-97A4-46AB-8A93-322FB4F909EB}" sibTransId="{0BE9FF76-C472-4EC1-9DEB-CB54EA24D87A}"/>
    <dgm:cxn modelId="{D4698AF4-6B4B-4BD5-8AE4-0C45DD804D72}" srcId="{5FD1453D-8409-406E-AEC9-E558C4A141A4}" destId="{02C69A0D-1829-4727-9980-CC8630C53199}" srcOrd="0" destOrd="0" parTransId="{C55F1658-3186-496F-9134-82F9482C5CA6}" sibTransId="{2FA07F48-6EA3-4EA1-B374-99EBA5C6E1B9}"/>
    <dgm:cxn modelId="{ACF66B24-3AF5-44E4-8E1A-84718C91B43B}" srcId="{5F0DF429-F704-45D9-8103-6F227040582D}" destId="{2F0DE1E9-E4ED-4437-9B37-3DC0D8A0C68E}" srcOrd="0" destOrd="0" parTransId="{728CBA9E-D778-4FC8-83AD-9AFB6B900B11}" sibTransId="{C0127963-D012-4CDF-B47E-A9F77DDF6DBF}"/>
    <dgm:cxn modelId="{0A367E96-3F22-4DE7-8D52-B8DFB59ECCCD}" type="presOf" srcId="{FD0CB56C-2F09-4FAD-9BDA-A32A8A4654F9}" destId="{80DC19D3-612E-4DF8-98B7-C8A00F00E6ED}" srcOrd="0" destOrd="0" presId="urn:microsoft.com/office/officeart/2005/8/layout/vList6"/>
    <dgm:cxn modelId="{B5063C78-3B14-4398-9502-A48713BF8D60}" srcId="{5F0DF429-F704-45D9-8103-6F227040582D}" destId="{5FD1453D-8409-406E-AEC9-E558C4A141A4}" srcOrd="1" destOrd="0" parTransId="{D636DC60-4A1E-47B2-AC1D-8B689405B06E}" sibTransId="{875030F1-CEEF-46EB-A7E6-93CD399E6D75}"/>
    <dgm:cxn modelId="{BACEAD14-AB26-4295-9BAC-0D4E8C26DC81}" srcId="{2F0DE1E9-E4ED-4437-9B37-3DC0D8A0C68E}" destId="{CB6FBD3C-4BCB-4E3A-B592-C2D2EE1869B5}" srcOrd="1" destOrd="0" parTransId="{ECADCE82-80A7-4308-B712-D70CBCD5B86A}" sibTransId="{F599070A-88C9-4209-9D4A-76441404DBC4}"/>
    <dgm:cxn modelId="{31BD5B29-EFF1-4656-AA29-320D52BF8544}" type="presParOf" srcId="{57874CF6-1123-4550-BC73-F8ECC611EF6A}" destId="{DA829D15-3975-4E45-9242-E86307CC2400}" srcOrd="0" destOrd="0" presId="urn:microsoft.com/office/officeart/2005/8/layout/vList6"/>
    <dgm:cxn modelId="{97461D34-2CAF-46B2-BF10-F4B6D06BB5D8}" type="presParOf" srcId="{DA829D15-3975-4E45-9242-E86307CC2400}" destId="{720F0089-883A-42E2-B17D-6A8E80233282}" srcOrd="0" destOrd="0" presId="urn:microsoft.com/office/officeart/2005/8/layout/vList6"/>
    <dgm:cxn modelId="{8C121EB4-C5BA-493C-8DE3-65E288F83856}" type="presParOf" srcId="{DA829D15-3975-4E45-9242-E86307CC2400}" destId="{B82BADC4-A7C1-4279-A980-662365A0D7D7}" srcOrd="1" destOrd="0" presId="urn:microsoft.com/office/officeart/2005/8/layout/vList6"/>
    <dgm:cxn modelId="{17AC5DB6-3447-4F33-8B32-325041358EEF}" type="presParOf" srcId="{57874CF6-1123-4550-BC73-F8ECC611EF6A}" destId="{DC4A6143-06CA-41F9-95B9-6484BD23D076}" srcOrd="1" destOrd="0" presId="urn:microsoft.com/office/officeart/2005/8/layout/vList6"/>
    <dgm:cxn modelId="{43267E41-F2B5-421F-8076-7BEBDE8D9E01}" type="presParOf" srcId="{57874CF6-1123-4550-BC73-F8ECC611EF6A}" destId="{97E2EE86-ED4A-4B3F-90D9-F15A3DA4339B}" srcOrd="2" destOrd="0" presId="urn:microsoft.com/office/officeart/2005/8/layout/vList6"/>
    <dgm:cxn modelId="{BA4D1CB5-5803-4217-AC4C-1EC977A3D2A5}" type="presParOf" srcId="{97E2EE86-ED4A-4B3F-90D9-F15A3DA4339B}" destId="{0CA0FA8E-AFAA-4155-BC8A-A23385E477BF}" srcOrd="0" destOrd="0" presId="urn:microsoft.com/office/officeart/2005/8/layout/vList6"/>
    <dgm:cxn modelId="{C92CF570-C571-49FA-A82B-53DA0F8FD033}" type="presParOf" srcId="{97E2EE86-ED4A-4B3F-90D9-F15A3DA4339B}" destId="{1DB6ADAD-4F42-4633-A4A2-9917F1CE4EFA}" srcOrd="1" destOrd="0" presId="urn:microsoft.com/office/officeart/2005/8/layout/vList6"/>
    <dgm:cxn modelId="{0294BB71-8D51-4E87-B28C-653B8EE31F2F}" type="presParOf" srcId="{57874CF6-1123-4550-BC73-F8ECC611EF6A}" destId="{79D62132-5809-42A7-B328-C45A26D6FE55}" srcOrd="3" destOrd="0" presId="urn:microsoft.com/office/officeart/2005/8/layout/vList6"/>
    <dgm:cxn modelId="{B92089F7-BD14-4FF6-B558-2C46D418D9E8}" type="presParOf" srcId="{57874CF6-1123-4550-BC73-F8ECC611EF6A}" destId="{4913D02D-D200-4960-BB99-C7C8D549D75E}" srcOrd="4" destOrd="0" presId="urn:microsoft.com/office/officeart/2005/8/layout/vList6"/>
    <dgm:cxn modelId="{30A5D790-2F0C-469F-892D-D03E8FA382B9}" type="presParOf" srcId="{4913D02D-D200-4960-BB99-C7C8D549D75E}" destId="{C72B1053-8B3B-4C08-B4B0-676C060EE808}" srcOrd="0" destOrd="0" presId="urn:microsoft.com/office/officeart/2005/8/layout/vList6"/>
    <dgm:cxn modelId="{581D2B3E-9A1E-4856-A999-5ECF662FC861}" type="presParOf" srcId="{4913D02D-D200-4960-BB99-C7C8D549D75E}" destId="{80DC19D3-612E-4DF8-98B7-C8A00F00E6ED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DF429-F704-45D9-8103-6F227040582D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0DE1E9-E4ED-4437-9B37-3DC0D8A0C68E}">
      <dgm:prSet phldrT="[文字]" custT="1"/>
      <dgm:spPr>
        <a:xfrm>
          <a:off x="0" y="82360"/>
          <a:ext cx="8229599" cy="821413"/>
        </a:xfrm>
      </dgm:spPr>
      <dgm:t>
        <a:bodyPr/>
        <a:lstStyle/>
        <a:p>
          <a:r>
            <a:rPr lang="zh-TW" altLang="en-US" sz="3200" b="1" baseline="0" dirty="0" smtClean="0">
              <a:latin typeface="+mn-lt"/>
              <a:ea typeface="微軟正黑體"/>
              <a:cs typeface="+mn-cs"/>
            </a:rPr>
            <a:t>播種期</a:t>
          </a:r>
          <a:endParaRPr lang="en-US" altLang="zh-TW" sz="3200" b="1" baseline="0" dirty="0" smtClean="0">
            <a:latin typeface="+mn-lt"/>
            <a:ea typeface="微軟正黑體"/>
            <a:cs typeface="+mn-cs"/>
          </a:endParaRPr>
        </a:p>
        <a:p>
          <a:r>
            <a:rPr lang="zh-TW" altLang="en-US" sz="2200" b="1" baseline="0" dirty="0" smtClean="0">
              <a:latin typeface="+mn-lt"/>
              <a:ea typeface="微軟正黑體"/>
              <a:cs typeface="+mn-cs"/>
            </a:rPr>
            <a:t>第一階段 </a:t>
          </a:r>
          <a:r>
            <a:rPr lang="en-US" altLang="zh-TW" sz="2200" b="1" baseline="0" dirty="0" smtClean="0">
              <a:latin typeface="+mn-lt"/>
              <a:ea typeface="微軟正黑體"/>
              <a:cs typeface="+mn-cs"/>
            </a:rPr>
            <a:t>(7</a:t>
          </a:r>
          <a:r>
            <a:rPr lang="zh-TW" altLang="en-US" sz="2200" b="1" baseline="0" dirty="0" smtClean="0">
              <a:latin typeface="+mn-lt"/>
              <a:ea typeface="微軟正黑體"/>
              <a:cs typeface="+mn-cs"/>
            </a:rPr>
            <a:t>天</a:t>
          </a:r>
          <a:r>
            <a:rPr lang="en-US" altLang="zh-TW" sz="2200" b="1" baseline="0" dirty="0" smtClean="0">
              <a:latin typeface="+mn-lt"/>
              <a:ea typeface="微軟正黑體"/>
              <a:cs typeface="+mn-cs"/>
            </a:rPr>
            <a:t>)</a:t>
          </a:r>
          <a:endParaRPr lang="zh-TW" altLang="en-US" sz="2200" b="1" baseline="0" dirty="0">
            <a:latin typeface="+mn-lt"/>
            <a:ea typeface="微軟正黑體"/>
            <a:cs typeface="+mn-cs"/>
          </a:endParaRPr>
        </a:p>
      </dgm:t>
    </dgm:pt>
    <dgm:pt modelId="{728CBA9E-D778-4FC8-83AD-9AFB6B900B11}" type="parTrans" cxnId="{ACF66B24-3AF5-44E4-8E1A-84718C91B43B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0127963-D012-4CDF-B47E-A9F77DDF6DBF}" type="sibTrans" cxnId="{ACF66B24-3AF5-44E4-8E1A-84718C91B43B}">
      <dgm:prSet/>
      <dgm:spPr>
        <a:xfrm rot="5400000">
          <a:off x="3961236" y="794266"/>
          <a:ext cx="307127" cy="486686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90C1C583-333A-4295-A10A-EE4CD623CFC8}">
      <dgm:prSet phldrT="[文字]" custT="1"/>
      <dgm:spPr>
        <a:xfrm>
          <a:off x="0" y="2313908"/>
          <a:ext cx="8229599" cy="2448508"/>
        </a:xfrm>
      </dgm:spPr>
      <dgm:t>
        <a:bodyPr/>
        <a:lstStyle/>
        <a:p>
          <a:pPr algn="ctr">
            <a:lnSpc>
              <a:spcPts val="2200"/>
            </a:lnSpc>
          </a:pPr>
          <a:r>
            <a:rPr lang="zh-TW" altLang="en-US" sz="3200" b="1" dirty="0" smtClean="0">
              <a:latin typeface="+mn-lt"/>
              <a:ea typeface="微軟正黑體"/>
              <a:cs typeface="Times New Roman" pitchFamily="18" charset="0"/>
            </a:rPr>
            <a:t>育成</a:t>
          </a:r>
          <a:r>
            <a:rPr lang="zh-TW" altLang="en-US" sz="3200" b="1" dirty="0" smtClean="0">
              <a:effectLst/>
              <a:latin typeface="+mn-lt"/>
              <a:ea typeface="+mn-ea"/>
              <a:cs typeface="Times New Roman" pitchFamily="18" charset="0"/>
            </a:rPr>
            <a:t>期</a:t>
          </a:r>
          <a:endParaRPr lang="en-US" altLang="zh-TW" sz="3200" b="1" dirty="0" smtClean="0">
            <a:effectLst/>
            <a:latin typeface="+mn-lt"/>
            <a:ea typeface="+mn-ea"/>
            <a:cs typeface="Times New Roman" pitchFamily="18" charset="0"/>
          </a:endParaRPr>
        </a:p>
        <a:p>
          <a:pPr algn="ctr">
            <a:lnSpc>
              <a:spcPts val="2200"/>
            </a:lnSpc>
          </a:pPr>
          <a:r>
            <a:rPr lang="zh-TW" altLang="en-US" sz="2200" b="1" dirty="0" smtClean="0">
              <a:effectLst/>
              <a:latin typeface="+mn-lt"/>
              <a:ea typeface="+mn-ea"/>
              <a:cs typeface="Times New Roman" pitchFamily="18" charset="0"/>
            </a:rPr>
            <a:t>第三階段 </a:t>
          </a:r>
          <a:r>
            <a:rPr lang="en-US" altLang="zh-TW" sz="2200" b="1" dirty="0" smtClean="0">
              <a:effectLst/>
              <a:latin typeface="+mn-lt"/>
              <a:ea typeface="+mn-ea"/>
              <a:cs typeface="Times New Roman" pitchFamily="18" charset="0"/>
            </a:rPr>
            <a:t>(14</a:t>
          </a:r>
          <a:r>
            <a:rPr lang="zh-TW" altLang="en-US" sz="2200" b="1" dirty="0" smtClean="0">
              <a:effectLst/>
              <a:latin typeface="+mn-lt"/>
              <a:ea typeface="+mn-ea"/>
              <a:cs typeface="Times New Roman" pitchFamily="18" charset="0"/>
            </a:rPr>
            <a:t>天</a:t>
          </a:r>
          <a:r>
            <a:rPr lang="en-US" altLang="zh-TW" sz="2200" b="1" dirty="0" smtClean="0">
              <a:effectLst/>
              <a:latin typeface="+mn-lt"/>
              <a:ea typeface="+mn-ea"/>
              <a:cs typeface="Times New Roman" pitchFamily="18" charset="0"/>
            </a:rPr>
            <a:t>)</a:t>
          </a:r>
          <a:endParaRPr lang="en-US" sz="2200" b="1" dirty="0" smtClean="0">
            <a:effectLst/>
            <a:latin typeface="+mn-lt"/>
            <a:ea typeface="+mn-ea"/>
            <a:cs typeface="Times New Roman" pitchFamily="18" charset="0"/>
          </a:endParaRPr>
        </a:p>
      </dgm:t>
    </dgm:pt>
    <dgm:pt modelId="{782C7B79-1E9F-404E-B26A-4F6A3DF22D2E}" type="par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4D64247C-56D9-4315-9305-B67F98B50283}" type="sibTrans" cxnId="{E30C3D6D-8B01-4DA8-9A98-7A6B03D58C53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5FD1453D-8409-406E-AEC9-E558C4A141A4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0" y="1210984"/>
          <a:ext cx="8229599" cy="782377"/>
        </a:xfrm>
      </dgm:spPr>
      <dgm:t>
        <a:bodyPr/>
        <a:lstStyle/>
        <a:p>
          <a:pPr>
            <a:lnSpc>
              <a:spcPts val="2500"/>
            </a:lnSpc>
          </a:pPr>
          <a:r>
            <a:rPr lang="zh-TW" altLang="en-US" sz="3200" b="1" baseline="0" dirty="0" smtClean="0">
              <a:latin typeface="+mn-lt"/>
              <a:ea typeface="微軟正黑體"/>
              <a:cs typeface="+mn-cs"/>
            </a:rPr>
            <a:t>育苗</a:t>
          </a:r>
          <a:r>
            <a:rPr lang="zh-TW" altLang="en-US" sz="3200" b="1" dirty="0" smtClean="0">
              <a:latin typeface="+mn-lt"/>
              <a:ea typeface="微軟正黑體"/>
              <a:cs typeface="Times New Roman" pitchFamily="18" charset="0"/>
            </a:rPr>
            <a:t>期</a:t>
          </a:r>
          <a:endParaRPr lang="en-US" altLang="zh-TW" sz="3200" b="1" dirty="0" smtClean="0">
            <a:latin typeface="+mn-lt"/>
            <a:ea typeface="微軟正黑體"/>
            <a:cs typeface="Times New Roman" pitchFamily="18" charset="0"/>
          </a:endParaRPr>
        </a:p>
        <a:p>
          <a:pPr>
            <a:lnSpc>
              <a:spcPts val="2500"/>
            </a:lnSpc>
          </a:pPr>
          <a:r>
            <a:rPr lang="zh-TW" altLang="en-US" sz="2200" b="1" dirty="0" smtClean="0">
              <a:latin typeface="+mn-lt"/>
              <a:ea typeface="微軟正黑體"/>
              <a:cs typeface="Times New Roman" pitchFamily="18" charset="0"/>
            </a:rPr>
            <a:t>第二階段 </a:t>
          </a:r>
          <a:r>
            <a:rPr lang="en-US" altLang="zh-TW" sz="2200" b="1" dirty="0" smtClean="0">
              <a:latin typeface="+mn-lt"/>
              <a:ea typeface="微軟正黑體"/>
              <a:cs typeface="Times New Roman" pitchFamily="18" charset="0"/>
            </a:rPr>
            <a:t>(14</a:t>
          </a:r>
          <a:r>
            <a:rPr lang="zh-TW" altLang="en-US" sz="2200" b="1" dirty="0" smtClean="0">
              <a:latin typeface="+mn-lt"/>
              <a:ea typeface="微軟正黑體"/>
              <a:cs typeface="Times New Roman" pitchFamily="18" charset="0"/>
            </a:rPr>
            <a:t>天</a:t>
          </a:r>
          <a:r>
            <a:rPr lang="en-US" altLang="zh-TW" sz="2200" b="1" dirty="0" smtClean="0">
              <a:latin typeface="+mn-lt"/>
              <a:ea typeface="微軟正黑體"/>
              <a:cs typeface="Times New Roman" pitchFamily="18" charset="0"/>
            </a:rPr>
            <a:t>)</a:t>
          </a:r>
        </a:p>
      </dgm:t>
    </dgm:pt>
    <dgm:pt modelId="{875030F1-CEEF-46EB-A7E6-93CD399E6D75}" type="sibTrans" cxnId="{B5063C78-3B14-4398-9502-A48713BF8D60}">
      <dgm:prSet/>
      <dgm:spPr>
        <a:xfrm rot="5400000">
          <a:off x="3925688" y="1930005"/>
          <a:ext cx="378222" cy="503438"/>
        </a:xfrm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微軟正黑體"/>
            <a:cs typeface="+mn-cs"/>
          </a:endParaRPr>
        </a:p>
      </dgm:t>
    </dgm:pt>
    <dgm:pt modelId="{D636DC60-4A1E-47B2-AC1D-8B689405B06E}" type="parTrans" cxnId="{B5063C78-3B14-4398-9502-A48713BF8D60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A9C6D88C-6E66-4067-956E-AD89EC74F4DE}">
      <dgm:prSet/>
      <dgm:spPr/>
      <dgm:t>
        <a:bodyPr/>
        <a:lstStyle/>
        <a:p>
          <a:r>
            <a:rPr lang="zh-TW" altLang="en-US" dirty="0" smtClean="0">
              <a:latin typeface="+mn-lt"/>
            </a:rPr>
            <a:t>浸種</a:t>
          </a:r>
          <a:r>
            <a:rPr lang="en-US" altLang="zh-TW" dirty="0" smtClean="0">
              <a:latin typeface="+mn-lt"/>
            </a:rPr>
            <a:t>48</a:t>
          </a:r>
          <a:r>
            <a:rPr lang="zh-TW" altLang="en-US" dirty="0" smtClean="0">
              <a:latin typeface="+mn-lt"/>
            </a:rPr>
            <a:t> </a:t>
          </a:r>
          <a:r>
            <a:rPr lang="en-US" altLang="zh-TW" dirty="0" err="1" smtClean="0">
              <a:latin typeface="+mn-lt"/>
            </a:rPr>
            <a:t>hr</a:t>
          </a:r>
          <a:r>
            <a:rPr lang="zh-TW" altLang="en-US" dirty="0" smtClean="0">
              <a:latin typeface="+mn-lt"/>
            </a:rPr>
            <a:t>後選擇有發芽者移入育苗盤</a:t>
          </a:r>
          <a:endParaRPr lang="zh-TW" altLang="en-US" dirty="0">
            <a:latin typeface="+mn-lt"/>
          </a:endParaRPr>
        </a:p>
      </dgm:t>
    </dgm:pt>
    <dgm:pt modelId="{29C9C780-97A4-46AB-8A93-322FB4F909EB}" type="par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BE9FF76-C472-4EC1-9DEB-CB54EA24D87A}" type="sibTrans" cxnId="{BA79353C-05C1-4F62-92FC-92D76F79E935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CB6FBD3C-4BCB-4E3A-B592-C2D2EE1869B5}">
      <dgm:prSet/>
      <dgm:spPr/>
      <dgm:t>
        <a:bodyPr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333</a:t>
          </a:r>
          <a:r>
            <a:rPr lang="zh-TW" altLang="en-US" dirty="0" smtClean="0">
              <a:latin typeface="+mn-lt"/>
            </a:rPr>
            <a:t> </a:t>
          </a:r>
          <a:r>
            <a:rPr lang="en-US" altLang="zh-TW" dirty="0" smtClean="0">
              <a:latin typeface="+mn-lt"/>
            </a:rPr>
            <a:t>plants/m</a:t>
          </a:r>
          <a:r>
            <a:rPr lang="en-US" altLang="zh-TW" baseline="30000" dirty="0" smtClean="0">
              <a:latin typeface="+mn-lt"/>
            </a:rPr>
            <a:t>2</a:t>
          </a:r>
          <a:endParaRPr lang="zh-TW" altLang="en-US" baseline="30000" dirty="0">
            <a:latin typeface="+mn-lt"/>
          </a:endParaRPr>
        </a:p>
      </dgm:t>
    </dgm:pt>
    <dgm:pt modelId="{ECADCE82-80A7-4308-B712-D70CBCD5B86A}" type="parTrans" cxnId="{BACEAD14-AB26-4295-9BAC-0D4E8C26DC81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599070A-88C9-4209-9D4A-76441404DBC4}" type="sibTrans" cxnId="{BACEAD14-AB26-4295-9BAC-0D4E8C26DC81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2C69A0D-1829-4727-9980-CC8630C53199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第一次移植 </a:t>
          </a:r>
          <a:r>
            <a:rPr lang="en-US" altLang="zh-TW" dirty="0" smtClean="0">
              <a:latin typeface="+mn-lt"/>
            </a:rPr>
            <a:t>(</a:t>
          </a:r>
          <a:r>
            <a:rPr lang="zh-TW" altLang="en-US" dirty="0" smtClean="0">
              <a:latin typeface="+mn-lt"/>
            </a:rPr>
            <a:t>又稱為疏植</a:t>
          </a:r>
          <a:r>
            <a:rPr lang="en-US" altLang="zh-TW" dirty="0" smtClean="0">
              <a:latin typeface="+mn-lt"/>
            </a:rPr>
            <a:t>)</a:t>
          </a:r>
          <a:endParaRPr lang="zh-TW" altLang="en-US" dirty="0">
            <a:latin typeface="+mn-lt"/>
          </a:endParaRPr>
        </a:p>
      </dgm:t>
    </dgm:pt>
    <dgm:pt modelId="{C55F1658-3186-496F-9134-82F9482C5CA6}" type="par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2FA07F48-6EA3-4EA1-B374-99EBA5C6E1B9}" type="sibTrans" cxnId="{D4698AF4-6B4B-4BD5-8AE4-0C45DD804D7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FD0CB56C-2F09-4FAD-9BDA-A32A8A4654F9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第二次移植 </a:t>
          </a:r>
          <a:r>
            <a:rPr lang="en-US" altLang="zh-TW" dirty="0" smtClean="0">
              <a:latin typeface="+mn-lt"/>
            </a:rPr>
            <a:t>(</a:t>
          </a:r>
          <a:r>
            <a:rPr lang="zh-TW" altLang="en-US" dirty="0" smtClean="0">
              <a:latin typeface="+mn-lt"/>
            </a:rPr>
            <a:t>又稱為定植</a:t>
          </a:r>
          <a:r>
            <a:rPr lang="en-US" altLang="zh-TW" dirty="0" smtClean="0">
              <a:latin typeface="+mn-lt"/>
            </a:rPr>
            <a:t>)</a:t>
          </a:r>
          <a:endParaRPr lang="zh-TW" altLang="en-US" dirty="0">
            <a:latin typeface="+mn-lt"/>
          </a:endParaRPr>
        </a:p>
      </dgm:t>
    </dgm:pt>
    <dgm:pt modelId="{502D7C0F-E7DD-4F8F-BBDB-050E167E0FD9}" type="par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06F5556B-0BD6-4F9A-AA83-0A0595A35971}" type="sibTrans" cxnId="{82CF2EBF-BD7A-441F-BB1F-73B60ADB7262}">
      <dgm:prSet/>
      <dgm:spPr/>
      <dgm:t>
        <a:bodyPr/>
        <a:lstStyle/>
        <a:p>
          <a:endParaRPr lang="zh-TW" altLang="en-US">
            <a:latin typeface="+mn-lt"/>
          </a:endParaRPr>
        </a:p>
      </dgm:t>
    </dgm:pt>
    <dgm:pt modelId="{E06E901A-34E6-4A4B-B871-27DA62762B94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40 plants/m</a:t>
          </a:r>
          <a:r>
            <a:rPr lang="en-US" altLang="zh-TW" baseline="30000" dirty="0" smtClean="0">
              <a:latin typeface="+mn-lt"/>
            </a:rPr>
            <a:t>2</a:t>
          </a:r>
          <a:r>
            <a:rPr lang="en-US" altLang="zh-TW" dirty="0" smtClean="0">
              <a:latin typeface="+mn-lt"/>
            </a:rPr>
            <a:t> </a:t>
          </a:r>
          <a:endParaRPr lang="zh-TW" altLang="en-US" dirty="0">
            <a:latin typeface="+mn-lt"/>
          </a:endParaRPr>
        </a:p>
      </dgm:t>
    </dgm:pt>
    <dgm:pt modelId="{7BB91CAD-F7A4-4A42-8EAA-F3D26653B775}" type="parTrans" cxnId="{B392621A-294B-4816-9778-B3838B600DD9}">
      <dgm:prSet/>
      <dgm:spPr/>
      <dgm:t>
        <a:bodyPr/>
        <a:lstStyle/>
        <a:p>
          <a:endParaRPr lang="zh-TW" altLang="en-US"/>
        </a:p>
      </dgm:t>
    </dgm:pt>
    <dgm:pt modelId="{FC2A4709-68C3-466B-BEDD-219A2D2E9321}" type="sibTrans" cxnId="{B392621A-294B-4816-9778-B3838B600DD9}">
      <dgm:prSet/>
      <dgm:spPr/>
      <dgm:t>
        <a:bodyPr/>
        <a:lstStyle/>
        <a:p>
          <a:endParaRPr lang="zh-TW" altLang="en-US"/>
        </a:p>
      </dgm:t>
    </dgm:pt>
    <dgm:pt modelId="{131172DF-94BE-4266-846C-319F6E486ECB}">
      <dgm:prSet/>
      <dgm:spPr/>
      <dgm:t>
        <a:bodyPr anchor="ctr"/>
        <a:lstStyle/>
        <a:p>
          <a:r>
            <a:rPr lang="zh-TW" altLang="en-US" dirty="0" smtClean="0">
              <a:latin typeface="+mn-lt"/>
            </a:rPr>
            <a:t>栽培密度：</a:t>
          </a:r>
          <a:r>
            <a:rPr lang="en-US" altLang="zh-TW" dirty="0" smtClean="0">
              <a:latin typeface="+mn-lt"/>
            </a:rPr>
            <a:t>20 plants/m</a:t>
          </a:r>
          <a:r>
            <a:rPr lang="en-US" altLang="zh-TW" baseline="30000" dirty="0" smtClean="0">
              <a:latin typeface="+mn-lt"/>
            </a:rPr>
            <a:t>2</a:t>
          </a:r>
          <a:endParaRPr lang="zh-TW" altLang="en-US" dirty="0">
            <a:latin typeface="+mn-lt"/>
          </a:endParaRPr>
        </a:p>
      </dgm:t>
    </dgm:pt>
    <dgm:pt modelId="{1E1E93F0-93DE-4C0E-9204-CAB23C5FEE36}" type="parTrans" cxnId="{2C6A52D6-5B91-4919-9408-CE07E16735E3}">
      <dgm:prSet/>
      <dgm:spPr/>
      <dgm:t>
        <a:bodyPr/>
        <a:lstStyle/>
        <a:p>
          <a:endParaRPr lang="zh-TW" altLang="en-US"/>
        </a:p>
      </dgm:t>
    </dgm:pt>
    <dgm:pt modelId="{5CF83D0E-0546-4CFF-821E-180CED27D410}" type="sibTrans" cxnId="{2C6A52D6-5B91-4919-9408-CE07E16735E3}">
      <dgm:prSet/>
      <dgm:spPr/>
      <dgm:t>
        <a:bodyPr/>
        <a:lstStyle/>
        <a:p>
          <a:endParaRPr lang="zh-TW" altLang="en-US"/>
        </a:p>
      </dgm:t>
    </dgm:pt>
    <dgm:pt modelId="{57874CF6-1123-4550-BC73-F8ECC611EF6A}" type="pres">
      <dgm:prSet presAssocID="{5F0DF429-F704-45D9-8103-6F22704058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DA829D15-3975-4E45-9242-E86307CC2400}" type="pres">
      <dgm:prSet presAssocID="{2F0DE1E9-E4ED-4437-9B37-3DC0D8A0C68E}" presName="linNode" presStyleCnt="0"/>
      <dgm:spPr/>
      <dgm:t>
        <a:bodyPr/>
        <a:lstStyle/>
        <a:p>
          <a:endParaRPr lang="zh-TW" altLang="en-US"/>
        </a:p>
      </dgm:t>
    </dgm:pt>
    <dgm:pt modelId="{720F0089-883A-42E2-B17D-6A8E80233282}" type="pres">
      <dgm:prSet presAssocID="{2F0DE1E9-E4ED-4437-9B37-3DC0D8A0C68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2BADC4-A7C1-4279-A980-662365A0D7D7}" type="pres">
      <dgm:prSet presAssocID="{2F0DE1E9-E4ED-4437-9B37-3DC0D8A0C68E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4A6143-06CA-41F9-95B9-6484BD23D076}" type="pres">
      <dgm:prSet presAssocID="{C0127963-D012-4CDF-B47E-A9F77DDF6DBF}" presName="spacing" presStyleCnt="0"/>
      <dgm:spPr/>
      <dgm:t>
        <a:bodyPr/>
        <a:lstStyle/>
        <a:p>
          <a:endParaRPr lang="zh-TW" altLang="en-US"/>
        </a:p>
      </dgm:t>
    </dgm:pt>
    <dgm:pt modelId="{97E2EE86-ED4A-4B3F-90D9-F15A3DA4339B}" type="pres">
      <dgm:prSet presAssocID="{5FD1453D-8409-406E-AEC9-E558C4A141A4}" presName="linNode" presStyleCnt="0"/>
      <dgm:spPr/>
      <dgm:t>
        <a:bodyPr/>
        <a:lstStyle/>
        <a:p>
          <a:endParaRPr lang="zh-TW" altLang="en-US"/>
        </a:p>
      </dgm:t>
    </dgm:pt>
    <dgm:pt modelId="{0CA0FA8E-AFAA-4155-BC8A-A23385E477BF}" type="pres">
      <dgm:prSet presAssocID="{5FD1453D-8409-406E-AEC9-E558C4A141A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B6ADAD-4F42-4633-A4A2-9917F1CE4EFA}" type="pres">
      <dgm:prSet presAssocID="{5FD1453D-8409-406E-AEC9-E558C4A141A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62132-5809-42A7-B328-C45A26D6FE55}" type="pres">
      <dgm:prSet presAssocID="{875030F1-CEEF-46EB-A7E6-93CD399E6D75}" presName="spacing" presStyleCnt="0"/>
      <dgm:spPr/>
      <dgm:t>
        <a:bodyPr/>
        <a:lstStyle/>
        <a:p>
          <a:endParaRPr lang="zh-TW" altLang="en-US"/>
        </a:p>
      </dgm:t>
    </dgm:pt>
    <dgm:pt modelId="{4913D02D-D200-4960-BB99-C7C8D549D75E}" type="pres">
      <dgm:prSet presAssocID="{90C1C583-333A-4295-A10A-EE4CD623CFC8}" presName="linNode" presStyleCnt="0"/>
      <dgm:spPr/>
      <dgm:t>
        <a:bodyPr/>
        <a:lstStyle/>
        <a:p>
          <a:endParaRPr lang="zh-TW" altLang="en-US"/>
        </a:p>
      </dgm:t>
    </dgm:pt>
    <dgm:pt modelId="{C72B1053-8B3B-4C08-B4B0-676C060EE808}" type="pres">
      <dgm:prSet presAssocID="{90C1C583-333A-4295-A10A-EE4CD623CFC8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DC19D3-612E-4DF8-98B7-C8A00F00E6ED}" type="pres">
      <dgm:prSet presAssocID="{90C1C583-333A-4295-A10A-EE4CD623CFC8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D22F005-49A4-4039-8C0E-AA7FB3258524}" type="presOf" srcId="{131172DF-94BE-4266-846C-319F6E486ECB}" destId="{80DC19D3-612E-4DF8-98B7-C8A00F00E6ED}" srcOrd="0" destOrd="1" presId="urn:microsoft.com/office/officeart/2005/8/layout/vList6"/>
    <dgm:cxn modelId="{82CF2EBF-BD7A-441F-BB1F-73B60ADB7262}" srcId="{90C1C583-333A-4295-A10A-EE4CD623CFC8}" destId="{FD0CB56C-2F09-4FAD-9BDA-A32A8A4654F9}" srcOrd="0" destOrd="0" parTransId="{502D7C0F-E7DD-4F8F-BBDB-050E167E0FD9}" sibTransId="{06F5556B-0BD6-4F9A-AA83-0A0595A35971}"/>
    <dgm:cxn modelId="{5CDC6793-69BA-4016-A49F-6C0C6BB2CE09}" type="presOf" srcId="{02C69A0D-1829-4727-9980-CC8630C53199}" destId="{1DB6ADAD-4F42-4633-A4A2-9917F1CE4EFA}" srcOrd="0" destOrd="0" presId="urn:microsoft.com/office/officeart/2005/8/layout/vList6"/>
    <dgm:cxn modelId="{EAED7551-8FCE-4739-8B81-7563FDE0B0D2}" type="presOf" srcId="{E06E901A-34E6-4A4B-B871-27DA62762B94}" destId="{1DB6ADAD-4F42-4633-A4A2-9917F1CE4EFA}" srcOrd="0" destOrd="1" presId="urn:microsoft.com/office/officeart/2005/8/layout/vList6"/>
    <dgm:cxn modelId="{B1CC4E4D-2B1D-4FD9-821D-609FDD48A26F}" type="presOf" srcId="{CB6FBD3C-4BCB-4E3A-B592-C2D2EE1869B5}" destId="{B82BADC4-A7C1-4279-A980-662365A0D7D7}" srcOrd="0" destOrd="1" presId="urn:microsoft.com/office/officeart/2005/8/layout/vList6"/>
    <dgm:cxn modelId="{BACEAD14-AB26-4295-9BAC-0D4E8C26DC81}" srcId="{2F0DE1E9-E4ED-4437-9B37-3DC0D8A0C68E}" destId="{CB6FBD3C-4BCB-4E3A-B592-C2D2EE1869B5}" srcOrd="1" destOrd="0" parTransId="{ECADCE82-80A7-4308-B712-D70CBCD5B86A}" sibTransId="{F599070A-88C9-4209-9D4A-76441404DBC4}"/>
    <dgm:cxn modelId="{3F5F2BDD-1C91-4283-A0ED-2E98DA05069D}" type="presOf" srcId="{5FD1453D-8409-406E-AEC9-E558C4A141A4}" destId="{0CA0FA8E-AFAA-4155-BC8A-A23385E477BF}" srcOrd="0" destOrd="0" presId="urn:microsoft.com/office/officeart/2005/8/layout/vList6"/>
    <dgm:cxn modelId="{EDF63A78-EE47-468C-889D-68108F09EBE5}" type="presOf" srcId="{A9C6D88C-6E66-4067-956E-AD89EC74F4DE}" destId="{B82BADC4-A7C1-4279-A980-662365A0D7D7}" srcOrd="0" destOrd="0" presId="urn:microsoft.com/office/officeart/2005/8/layout/vList6"/>
    <dgm:cxn modelId="{9A141459-A348-4E8B-9F8B-48E1D14C42E9}" type="presOf" srcId="{90C1C583-333A-4295-A10A-EE4CD623CFC8}" destId="{C72B1053-8B3B-4C08-B4B0-676C060EE808}" srcOrd="0" destOrd="0" presId="urn:microsoft.com/office/officeart/2005/8/layout/vList6"/>
    <dgm:cxn modelId="{3AFEA4D8-4F8A-4CD2-ACEA-5D6BD6B8F62D}" type="presOf" srcId="{2F0DE1E9-E4ED-4437-9B37-3DC0D8A0C68E}" destId="{720F0089-883A-42E2-B17D-6A8E80233282}" srcOrd="0" destOrd="0" presId="urn:microsoft.com/office/officeart/2005/8/layout/vList6"/>
    <dgm:cxn modelId="{B5063C78-3B14-4398-9502-A48713BF8D60}" srcId="{5F0DF429-F704-45D9-8103-6F227040582D}" destId="{5FD1453D-8409-406E-AEC9-E558C4A141A4}" srcOrd="1" destOrd="0" parTransId="{D636DC60-4A1E-47B2-AC1D-8B689405B06E}" sibTransId="{875030F1-CEEF-46EB-A7E6-93CD399E6D75}"/>
    <dgm:cxn modelId="{D4698AF4-6B4B-4BD5-8AE4-0C45DD804D72}" srcId="{5FD1453D-8409-406E-AEC9-E558C4A141A4}" destId="{02C69A0D-1829-4727-9980-CC8630C53199}" srcOrd="0" destOrd="0" parTransId="{C55F1658-3186-496F-9134-82F9482C5CA6}" sibTransId="{2FA07F48-6EA3-4EA1-B374-99EBA5C6E1B9}"/>
    <dgm:cxn modelId="{ACF66B24-3AF5-44E4-8E1A-84718C91B43B}" srcId="{5F0DF429-F704-45D9-8103-6F227040582D}" destId="{2F0DE1E9-E4ED-4437-9B37-3DC0D8A0C68E}" srcOrd="0" destOrd="0" parTransId="{728CBA9E-D778-4FC8-83AD-9AFB6B900B11}" sibTransId="{C0127963-D012-4CDF-B47E-A9F77DDF6DBF}"/>
    <dgm:cxn modelId="{BA79353C-05C1-4F62-92FC-92D76F79E935}" srcId="{2F0DE1E9-E4ED-4437-9B37-3DC0D8A0C68E}" destId="{A9C6D88C-6E66-4067-956E-AD89EC74F4DE}" srcOrd="0" destOrd="0" parTransId="{29C9C780-97A4-46AB-8A93-322FB4F909EB}" sibTransId="{0BE9FF76-C472-4EC1-9DEB-CB54EA24D87A}"/>
    <dgm:cxn modelId="{E30C3D6D-8B01-4DA8-9A98-7A6B03D58C53}" srcId="{5F0DF429-F704-45D9-8103-6F227040582D}" destId="{90C1C583-333A-4295-A10A-EE4CD623CFC8}" srcOrd="2" destOrd="0" parTransId="{782C7B79-1E9F-404E-B26A-4F6A3DF22D2E}" sibTransId="{4D64247C-56D9-4315-9305-B67F98B50283}"/>
    <dgm:cxn modelId="{B392621A-294B-4816-9778-B3838B600DD9}" srcId="{5FD1453D-8409-406E-AEC9-E558C4A141A4}" destId="{E06E901A-34E6-4A4B-B871-27DA62762B94}" srcOrd="1" destOrd="0" parTransId="{7BB91CAD-F7A4-4A42-8EAA-F3D26653B775}" sibTransId="{FC2A4709-68C3-466B-BEDD-219A2D2E9321}"/>
    <dgm:cxn modelId="{57512C0D-4ABD-4894-80FA-58DCEB45ED87}" type="presOf" srcId="{FD0CB56C-2F09-4FAD-9BDA-A32A8A4654F9}" destId="{80DC19D3-612E-4DF8-98B7-C8A00F00E6ED}" srcOrd="0" destOrd="0" presId="urn:microsoft.com/office/officeart/2005/8/layout/vList6"/>
    <dgm:cxn modelId="{2C6A52D6-5B91-4919-9408-CE07E16735E3}" srcId="{90C1C583-333A-4295-A10A-EE4CD623CFC8}" destId="{131172DF-94BE-4266-846C-319F6E486ECB}" srcOrd="1" destOrd="0" parTransId="{1E1E93F0-93DE-4C0E-9204-CAB23C5FEE36}" sibTransId="{5CF83D0E-0546-4CFF-821E-180CED27D410}"/>
    <dgm:cxn modelId="{C9B364A3-1DD8-49A6-B826-FFDF6EC3BEE3}" type="presOf" srcId="{5F0DF429-F704-45D9-8103-6F227040582D}" destId="{57874CF6-1123-4550-BC73-F8ECC611EF6A}" srcOrd="0" destOrd="0" presId="urn:microsoft.com/office/officeart/2005/8/layout/vList6"/>
    <dgm:cxn modelId="{912472BE-6981-4FA0-B608-BE13B5B7D243}" type="presParOf" srcId="{57874CF6-1123-4550-BC73-F8ECC611EF6A}" destId="{DA829D15-3975-4E45-9242-E86307CC2400}" srcOrd="0" destOrd="0" presId="urn:microsoft.com/office/officeart/2005/8/layout/vList6"/>
    <dgm:cxn modelId="{2D46FF3E-548E-4662-9421-CD6975CD7B09}" type="presParOf" srcId="{DA829D15-3975-4E45-9242-E86307CC2400}" destId="{720F0089-883A-42E2-B17D-6A8E80233282}" srcOrd="0" destOrd="0" presId="urn:microsoft.com/office/officeart/2005/8/layout/vList6"/>
    <dgm:cxn modelId="{210C7D0A-4005-4800-81AF-0DC758D615BB}" type="presParOf" srcId="{DA829D15-3975-4E45-9242-E86307CC2400}" destId="{B82BADC4-A7C1-4279-A980-662365A0D7D7}" srcOrd="1" destOrd="0" presId="urn:microsoft.com/office/officeart/2005/8/layout/vList6"/>
    <dgm:cxn modelId="{2F1D90EB-3F2B-47EE-9EF8-79F228CA643E}" type="presParOf" srcId="{57874CF6-1123-4550-BC73-F8ECC611EF6A}" destId="{DC4A6143-06CA-41F9-95B9-6484BD23D076}" srcOrd="1" destOrd="0" presId="urn:microsoft.com/office/officeart/2005/8/layout/vList6"/>
    <dgm:cxn modelId="{623006C9-5AB6-4F9F-BF88-5E4DDF23A144}" type="presParOf" srcId="{57874CF6-1123-4550-BC73-F8ECC611EF6A}" destId="{97E2EE86-ED4A-4B3F-90D9-F15A3DA4339B}" srcOrd="2" destOrd="0" presId="urn:microsoft.com/office/officeart/2005/8/layout/vList6"/>
    <dgm:cxn modelId="{F7F9813B-A493-4DA6-8FD9-9EEFB2C132FC}" type="presParOf" srcId="{97E2EE86-ED4A-4B3F-90D9-F15A3DA4339B}" destId="{0CA0FA8E-AFAA-4155-BC8A-A23385E477BF}" srcOrd="0" destOrd="0" presId="urn:microsoft.com/office/officeart/2005/8/layout/vList6"/>
    <dgm:cxn modelId="{6827EB22-ED67-4236-9C5D-B08F7AF316B7}" type="presParOf" srcId="{97E2EE86-ED4A-4B3F-90D9-F15A3DA4339B}" destId="{1DB6ADAD-4F42-4633-A4A2-9917F1CE4EFA}" srcOrd="1" destOrd="0" presId="urn:microsoft.com/office/officeart/2005/8/layout/vList6"/>
    <dgm:cxn modelId="{B1985485-7614-4CA3-9907-F5A01172A28C}" type="presParOf" srcId="{57874CF6-1123-4550-BC73-F8ECC611EF6A}" destId="{79D62132-5809-42A7-B328-C45A26D6FE55}" srcOrd="3" destOrd="0" presId="urn:microsoft.com/office/officeart/2005/8/layout/vList6"/>
    <dgm:cxn modelId="{F2364DCB-B29E-4EE3-BD50-2D8518202A70}" type="presParOf" srcId="{57874CF6-1123-4550-BC73-F8ECC611EF6A}" destId="{4913D02D-D200-4960-BB99-C7C8D549D75E}" srcOrd="4" destOrd="0" presId="urn:microsoft.com/office/officeart/2005/8/layout/vList6"/>
    <dgm:cxn modelId="{EAB3E21E-573A-4228-BCEA-F674108C066F}" type="presParOf" srcId="{4913D02D-D200-4960-BB99-C7C8D549D75E}" destId="{C72B1053-8B3B-4C08-B4B0-676C060EE808}" srcOrd="0" destOrd="0" presId="urn:microsoft.com/office/officeart/2005/8/layout/vList6"/>
    <dgm:cxn modelId="{55AA8B94-7C8B-4D81-A1F6-843F50311EB7}" type="presParOf" srcId="{4913D02D-D200-4960-BB99-C7C8D549D75E}" destId="{80DC19D3-612E-4DF8-98B7-C8A00F00E6ED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ADC4-A7C1-4279-A980-662365A0D7D7}">
      <dsp:nvSpPr>
        <dsp:cNvPr id="0" name=""/>
        <dsp:cNvSpPr/>
      </dsp:nvSpPr>
      <dsp:spPr>
        <a:xfrm>
          <a:off x="3081942" y="0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+mn-lt"/>
            </a:rPr>
            <a:t>浸種</a:t>
          </a:r>
          <a:r>
            <a:rPr lang="en-US" altLang="zh-TW" sz="2700" kern="1200" dirty="0" smtClean="0">
              <a:latin typeface="+mn-lt"/>
            </a:rPr>
            <a:t>48</a:t>
          </a:r>
          <a:r>
            <a:rPr lang="zh-TW" altLang="en-US" sz="2700" kern="1200" dirty="0" smtClean="0">
              <a:latin typeface="+mn-lt"/>
            </a:rPr>
            <a:t> </a:t>
          </a:r>
          <a:r>
            <a:rPr lang="en-US" altLang="zh-TW" sz="2700" kern="1200" dirty="0" smtClean="0">
              <a:latin typeface="+mn-lt"/>
            </a:rPr>
            <a:t>hr</a:t>
          </a:r>
          <a:r>
            <a:rPr lang="zh-TW" altLang="en-US" sz="2700" kern="1200" dirty="0" smtClean="0">
              <a:latin typeface="+mn-lt"/>
            </a:rPr>
            <a:t>後移入育苗系統</a:t>
          </a:r>
          <a:endParaRPr lang="zh-TW" altLang="en-US" sz="2700" kern="1200" dirty="0">
            <a:latin typeface="+mn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+mn-lt"/>
            </a:rPr>
            <a:t>栽培密度：</a:t>
          </a:r>
          <a:r>
            <a:rPr lang="en-US" altLang="zh-TW" sz="2700" kern="1200" dirty="0" smtClean="0">
              <a:latin typeface="+mn-lt"/>
            </a:rPr>
            <a:t>333</a:t>
          </a:r>
          <a:r>
            <a:rPr lang="zh-TW" altLang="en-US" sz="2700" kern="1200" dirty="0" smtClean="0">
              <a:latin typeface="+mn-lt"/>
            </a:rPr>
            <a:t> </a:t>
          </a:r>
          <a:r>
            <a:rPr lang="en-US" altLang="zh-TW" sz="2700" kern="1200" dirty="0" smtClean="0">
              <a:latin typeface="+mn-lt"/>
            </a:rPr>
            <a:t>plants/m</a:t>
          </a:r>
          <a:r>
            <a:rPr lang="en-US" altLang="zh-TW" sz="2700" kern="1200" baseline="30000" dirty="0" smtClean="0">
              <a:latin typeface="+mn-lt"/>
            </a:rPr>
            <a:t>2</a:t>
          </a:r>
          <a:endParaRPr lang="zh-TW" altLang="en-US" sz="2700" kern="1200" baseline="30000" dirty="0">
            <a:latin typeface="+mn-lt"/>
          </a:endParaRPr>
        </a:p>
      </dsp:txBody>
      <dsp:txXfrm>
        <a:off x="3081942" y="177207"/>
        <a:ext cx="4091292" cy="1063243"/>
      </dsp:txXfrm>
    </dsp:sp>
    <dsp:sp modelId="{720F0089-883A-42E2-B17D-6A8E80233282}">
      <dsp:nvSpPr>
        <dsp:cNvPr id="0" name=""/>
        <dsp:cNvSpPr/>
      </dsp:nvSpPr>
      <dsp:spPr>
        <a:xfrm>
          <a:off x="0" y="0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baseline="0" dirty="0" smtClean="0">
              <a:latin typeface="+mn-lt"/>
              <a:ea typeface="微軟正黑體"/>
              <a:cs typeface="+mn-cs"/>
            </a:rPr>
            <a:t>育苗期</a:t>
          </a:r>
          <a:endParaRPr lang="en-US" altLang="zh-TW" sz="3200" b="1" kern="1200" baseline="0" dirty="0" smtClean="0">
            <a:latin typeface="+mn-lt"/>
            <a:ea typeface="微軟正黑體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baseline="0" dirty="0" smtClean="0">
              <a:latin typeface="+mn-lt"/>
              <a:ea typeface="微軟正黑體"/>
              <a:cs typeface="+mn-cs"/>
            </a:rPr>
            <a:t>第一階段 </a:t>
          </a:r>
          <a:r>
            <a:rPr lang="en-US" altLang="zh-TW" sz="2200" b="1" kern="1200" baseline="0" dirty="0" smtClean="0">
              <a:latin typeface="+mn-lt"/>
              <a:ea typeface="微軟正黑體"/>
              <a:cs typeface="+mn-cs"/>
            </a:rPr>
            <a:t>(14</a:t>
          </a:r>
          <a:r>
            <a:rPr lang="zh-TW" altLang="en-US" sz="2200" b="1" kern="1200" baseline="0" dirty="0" smtClean="0">
              <a:latin typeface="+mn-lt"/>
              <a:ea typeface="微軟正黑體"/>
              <a:cs typeface="+mn-cs"/>
            </a:rPr>
            <a:t>天</a:t>
          </a:r>
          <a:r>
            <a:rPr lang="en-US" altLang="zh-TW" sz="2200" b="1" kern="1200" baseline="0" dirty="0" smtClean="0">
              <a:latin typeface="+mn-lt"/>
              <a:ea typeface="微軟正黑體"/>
              <a:cs typeface="+mn-cs"/>
            </a:rPr>
            <a:t>)</a:t>
          </a:r>
          <a:endParaRPr lang="zh-TW" altLang="en-US" sz="2200" b="1" kern="1200" baseline="0" dirty="0">
            <a:latin typeface="+mn-lt"/>
            <a:ea typeface="微軟正黑體"/>
            <a:cs typeface="+mn-cs"/>
          </a:endParaRPr>
        </a:p>
      </dsp:txBody>
      <dsp:txXfrm>
        <a:off x="69204" y="69204"/>
        <a:ext cx="2943534" cy="1279249"/>
      </dsp:txXfrm>
    </dsp:sp>
    <dsp:sp modelId="{1DB6ADAD-4F42-4633-A4A2-9917F1CE4EFA}">
      <dsp:nvSpPr>
        <dsp:cNvPr id="0" name=""/>
        <dsp:cNvSpPr/>
      </dsp:nvSpPr>
      <dsp:spPr>
        <a:xfrm>
          <a:off x="3081942" y="1559423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+mn-lt"/>
            </a:rPr>
            <a:t>栽培密度：</a:t>
          </a:r>
          <a:r>
            <a:rPr lang="en-US" altLang="zh-TW" sz="2700" kern="1200" dirty="0" smtClean="0">
              <a:latin typeface="+mn-lt"/>
            </a:rPr>
            <a:t>40 plants/m</a:t>
          </a:r>
          <a:r>
            <a:rPr lang="en-US" altLang="zh-TW" sz="2700" kern="1200" baseline="30000" dirty="0" smtClean="0">
              <a:latin typeface="+mn-lt"/>
            </a:rPr>
            <a:t>2</a:t>
          </a:r>
          <a:r>
            <a:rPr lang="en-US" altLang="zh-TW" sz="2700" kern="1200" dirty="0" smtClean="0">
              <a:latin typeface="+mn-lt"/>
            </a:rPr>
            <a:t> </a:t>
          </a:r>
          <a:endParaRPr lang="zh-TW" altLang="en-US" sz="2700" kern="1200" dirty="0">
            <a:latin typeface="+mn-lt"/>
          </a:endParaRPr>
        </a:p>
      </dsp:txBody>
      <dsp:txXfrm>
        <a:off x="3081942" y="1736630"/>
        <a:ext cx="4091292" cy="1063243"/>
      </dsp:txXfrm>
    </dsp:sp>
    <dsp:sp modelId="{0CA0FA8E-AFAA-4155-BC8A-A23385E477BF}">
      <dsp:nvSpPr>
        <dsp:cNvPr id="0" name=""/>
        <dsp:cNvSpPr/>
      </dsp:nvSpPr>
      <dsp:spPr>
        <a:xfrm>
          <a:off x="0" y="1559423"/>
          <a:ext cx="3081942" cy="141765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+mn-lt"/>
              <a:ea typeface="微軟正黑體"/>
              <a:cs typeface="Times New Roman" pitchFamily="18" charset="0"/>
            </a:rPr>
            <a:t>育成期</a:t>
          </a:r>
          <a:endParaRPr lang="en-US" altLang="zh-TW" sz="3200" b="1" kern="1200" dirty="0" smtClean="0">
            <a:latin typeface="+mn-lt"/>
            <a:ea typeface="微軟正黑體"/>
            <a:cs typeface="Times New Roman" pitchFamily="18" charset="0"/>
          </a:endParaRPr>
        </a:p>
        <a:p>
          <a:pPr lvl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n-lt"/>
              <a:ea typeface="微軟正黑體"/>
              <a:cs typeface="Times New Roman" pitchFamily="18" charset="0"/>
            </a:rPr>
            <a:t>第二階段 </a:t>
          </a:r>
          <a:r>
            <a:rPr lang="en-US" altLang="zh-TW" sz="2200" b="1" kern="1200" dirty="0" smtClean="0">
              <a:latin typeface="+mn-lt"/>
              <a:ea typeface="微軟正黑體"/>
              <a:cs typeface="Times New Roman" pitchFamily="18" charset="0"/>
            </a:rPr>
            <a:t>(14</a:t>
          </a:r>
          <a:r>
            <a:rPr lang="zh-TW" altLang="en-US" sz="2200" b="1" kern="1200" dirty="0" smtClean="0">
              <a:latin typeface="+mn-lt"/>
              <a:ea typeface="微軟正黑體"/>
              <a:cs typeface="Times New Roman" pitchFamily="18" charset="0"/>
            </a:rPr>
            <a:t>天</a:t>
          </a:r>
          <a:r>
            <a:rPr lang="en-US" altLang="zh-TW" sz="2200" b="1" kern="1200" dirty="0" smtClean="0">
              <a:latin typeface="+mn-lt"/>
              <a:ea typeface="微軟正黑體"/>
              <a:cs typeface="Times New Roman" pitchFamily="18" charset="0"/>
            </a:rPr>
            <a:t>)</a:t>
          </a:r>
        </a:p>
      </dsp:txBody>
      <dsp:txXfrm>
        <a:off x="69204" y="1628627"/>
        <a:ext cx="2943534" cy="1279249"/>
      </dsp:txXfrm>
    </dsp:sp>
    <dsp:sp modelId="{80DC19D3-612E-4DF8-98B7-C8A00F00E6ED}">
      <dsp:nvSpPr>
        <dsp:cNvPr id="0" name=""/>
        <dsp:cNvSpPr/>
      </dsp:nvSpPr>
      <dsp:spPr>
        <a:xfrm>
          <a:off x="3081942" y="3118846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700" kern="1200" dirty="0" smtClean="0">
              <a:latin typeface="+mn-lt"/>
            </a:rPr>
            <a:t>栽培密度：</a:t>
          </a:r>
          <a:r>
            <a:rPr lang="en-US" altLang="zh-TW" sz="2700" kern="1200" dirty="0" smtClean="0">
              <a:latin typeface="+mn-lt"/>
            </a:rPr>
            <a:t>20 plants/m</a:t>
          </a:r>
          <a:r>
            <a:rPr lang="en-US" altLang="zh-TW" sz="2700" kern="1200" baseline="30000" dirty="0" smtClean="0">
              <a:latin typeface="+mn-lt"/>
            </a:rPr>
            <a:t>2</a:t>
          </a:r>
          <a:endParaRPr lang="zh-TW" altLang="en-US" sz="2700" kern="1200" dirty="0">
            <a:latin typeface="+mn-lt"/>
          </a:endParaRPr>
        </a:p>
      </dsp:txBody>
      <dsp:txXfrm>
        <a:off x="3081942" y="3296053"/>
        <a:ext cx="4091292" cy="1063243"/>
      </dsp:txXfrm>
    </dsp:sp>
    <dsp:sp modelId="{C72B1053-8B3B-4C08-B4B0-676C060EE808}">
      <dsp:nvSpPr>
        <dsp:cNvPr id="0" name=""/>
        <dsp:cNvSpPr/>
      </dsp:nvSpPr>
      <dsp:spPr>
        <a:xfrm>
          <a:off x="0" y="3118846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/>
              <a:latin typeface="+mn-lt"/>
              <a:ea typeface="+mn-ea"/>
              <a:cs typeface="Times New Roman" pitchFamily="18" charset="0"/>
            </a:rPr>
            <a:t>調質期</a:t>
          </a:r>
          <a:endParaRPr lang="en-US" altLang="zh-TW" sz="3200" b="1" kern="1200" dirty="0" smtClean="0">
            <a:effectLst/>
            <a:latin typeface="+mn-lt"/>
            <a:ea typeface="+mn-ea"/>
            <a:cs typeface="Times New Roman" pitchFamily="18" charset="0"/>
          </a:endParaRPr>
        </a:p>
        <a:p>
          <a:pPr lvl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第三階段 </a:t>
          </a:r>
          <a:r>
            <a:rPr lang="en-US" altLang="zh-TW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(7</a:t>
          </a:r>
          <a:r>
            <a:rPr lang="zh-TW" altLang="en-US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天</a:t>
          </a:r>
          <a:r>
            <a:rPr lang="en-US" altLang="zh-TW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)</a:t>
          </a:r>
          <a:endParaRPr lang="en-US" sz="2200" b="1" kern="1200" dirty="0" smtClean="0">
            <a:effectLst/>
            <a:latin typeface="+mn-lt"/>
            <a:ea typeface="+mn-ea"/>
            <a:cs typeface="Times New Roman" pitchFamily="18" charset="0"/>
          </a:endParaRPr>
        </a:p>
      </dsp:txBody>
      <dsp:txXfrm>
        <a:off x="69204" y="3188050"/>
        <a:ext cx="2943534" cy="12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ADC4-A7C1-4279-A980-662365A0D7D7}">
      <dsp:nvSpPr>
        <dsp:cNvPr id="0" name=""/>
        <dsp:cNvSpPr/>
      </dsp:nvSpPr>
      <dsp:spPr>
        <a:xfrm>
          <a:off x="3081942" y="0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浸種</a:t>
          </a:r>
          <a:r>
            <a:rPr lang="en-US" altLang="zh-TW" sz="2100" kern="1200" dirty="0" smtClean="0">
              <a:latin typeface="+mn-lt"/>
            </a:rPr>
            <a:t>48</a:t>
          </a:r>
          <a:r>
            <a:rPr lang="zh-TW" altLang="en-US" sz="2100" kern="1200" dirty="0" smtClean="0">
              <a:latin typeface="+mn-lt"/>
            </a:rPr>
            <a:t> </a:t>
          </a:r>
          <a:r>
            <a:rPr lang="en-US" altLang="zh-TW" sz="2100" kern="1200" dirty="0" err="1" smtClean="0">
              <a:latin typeface="+mn-lt"/>
            </a:rPr>
            <a:t>hr</a:t>
          </a:r>
          <a:r>
            <a:rPr lang="zh-TW" altLang="en-US" sz="2100" kern="1200" dirty="0" smtClean="0">
              <a:latin typeface="+mn-lt"/>
            </a:rPr>
            <a:t>後選擇有發芽者移入育苗盤</a:t>
          </a:r>
          <a:endParaRPr lang="zh-TW" altLang="en-US" sz="2100" kern="1200" dirty="0"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栽培密度：</a:t>
          </a:r>
          <a:r>
            <a:rPr lang="en-US" altLang="zh-TW" sz="2100" kern="1200" dirty="0" smtClean="0">
              <a:latin typeface="+mn-lt"/>
            </a:rPr>
            <a:t>333</a:t>
          </a:r>
          <a:r>
            <a:rPr lang="zh-TW" altLang="en-US" sz="2100" kern="1200" dirty="0" smtClean="0">
              <a:latin typeface="+mn-lt"/>
            </a:rPr>
            <a:t> </a:t>
          </a:r>
          <a:r>
            <a:rPr lang="en-US" altLang="zh-TW" sz="2100" kern="1200" dirty="0" smtClean="0">
              <a:latin typeface="+mn-lt"/>
            </a:rPr>
            <a:t>plants/m</a:t>
          </a:r>
          <a:r>
            <a:rPr lang="en-US" altLang="zh-TW" sz="2100" kern="1200" baseline="30000" dirty="0" smtClean="0">
              <a:latin typeface="+mn-lt"/>
            </a:rPr>
            <a:t>2</a:t>
          </a:r>
          <a:endParaRPr lang="zh-TW" altLang="en-US" sz="2100" kern="1200" baseline="30000" dirty="0">
            <a:latin typeface="+mn-lt"/>
          </a:endParaRPr>
        </a:p>
      </dsp:txBody>
      <dsp:txXfrm>
        <a:off x="3081942" y="177207"/>
        <a:ext cx="4091292" cy="1063243"/>
      </dsp:txXfrm>
    </dsp:sp>
    <dsp:sp modelId="{720F0089-883A-42E2-B17D-6A8E80233282}">
      <dsp:nvSpPr>
        <dsp:cNvPr id="0" name=""/>
        <dsp:cNvSpPr/>
      </dsp:nvSpPr>
      <dsp:spPr>
        <a:xfrm>
          <a:off x="0" y="0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baseline="0" dirty="0" smtClean="0">
              <a:latin typeface="+mn-lt"/>
              <a:ea typeface="微軟正黑體"/>
              <a:cs typeface="+mn-cs"/>
            </a:rPr>
            <a:t>播種期</a:t>
          </a:r>
          <a:endParaRPr lang="en-US" altLang="zh-TW" sz="3200" b="1" kern="1200" baseline="0" dirty="0" smtClean="0">
            <a:latin typeface="+mn-lt"/>
            <a:ea typeface="微軟正黑體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baseline="0" dirty="0" smtClean="0">
              <a:latin typeface="+mn-lt"/>
              <a:ea typeface="微軟正黑體"/>
              <a:cs typeface="+mn-cs"/>
            </a:rPr>
            <a:t>第一階段 </a:t>
          </a:r>
          <a:r>
            <a:rPr lang="en-US" altLang="zh-TW" sz="2200" b="1" kern="1200" baseline="0" dirty="0" smtClean="0">
              <a:latin typeface="+mn-lt"/>
              <a:ea typeface="微軟正黑體"/>
              <a:cs typeface="+mn-cs"/>
            </a:rPr>
            <a:t>(7</a:t>
          </a:r>
          <a:r>
            <a:rPr lang="zh-TW" altLang="en-US" sz="2200" b="1" kern="1200" baseline="0" dirty="0" smtClean="0">
              <a:latin typeface="+mn-lt"/>
              <a:ea typeface="微軟正黑體"/>
              <a:cs typeface="+mn-cs"/>
            </a:rPr>
            <a:t>天</a:t>
          </a:r>
          <a:r>
            <a:rPr lang="en-US" altLang="zh-TW" sz="2200" b="1" kern="1200" baseline="0" dirty="0" smtClean="0">
              <a:latin typeface="+mn-lt"/>
              <a:ea typeface="微軟正黑體"/>
              <a:cs typeface="+mn-cs"/>
            </a:rPr>
            <a:t>)</a:t>
          </a:r>
          <a:endParaRPr lang="zh-TW" altLang="en-US" sz="2200" b="1" kern="1200" baseline="0" dirty="0">
            <a:latin typeface="+mn-lt"/>
            <a:ea typeface="微軟正黑體"/>
            <a:cs typeface="+mn-cs"/>
          </a:endParaRPr>
        </a:p>
      </dsp:txBody>
      <dsp:txXfrm>
        <a:off x="69204" y="69204"/>
        <a:ext cx="2943534" cy="1279249"/>
      </dsp:txXfrm>
    </dsp:sp>
    <dsp:sp modelId="{1DB6ADAD-4F42-4633-A4A2-9917F1CE4EFA}">
      <dsp:nvSpPr>
        <dsp:cNvPr id="0" name=""/>
        <dsp:cNvSpPr/>
      </dsp:nvSpPr>
      <dsp:spPr>
        <a:xfrm>
          <a:off x="3081942" y="1559423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第一次移植 </a:t>
          </a:r>
          <a:r>
            <a:rPr lang="en-US" altLang="zh-TW" sz="2100" kern="1200" dirty="0" smtClean="0">
              <a:latin typeface="+mn-lt"/>
            </a:rPr>
            <a:t>(</a:t>
          </a:r>
          <a:r>
            <a:rPr lang="zh-TW" altLang="en-US" sz="2100" kern="1200" dirty="0" smtClean="0">
              <a:latin typeface="+mn-lt"/>
            </a:rPr>
            <a:t>又稱為疏植</a:t>
          </a:r>
          <a:r>
            <a:rPr lang="en-US" altLang="zh-TW" sz="2100" kern="1200" dirty="0" smtClean="0">
              <a:latin typeface="+mn-lt"/>
            </a:rPr>
            <a:t>)</a:t>
          </a:r>
          <a:endParaRPr lang="zh-TW" altLang="en-US" sz="2100" kern="1200" dirty="0"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栽培密度：</a:t>
          </a:r>
          <a:r>
            <a:rPr lang="en-US" altLang="zh-TW" sz="2100" kern="1200" dirty="0" smtClean="0">
              <a:latin typeface="+mn-lt"/>
            </a:rPr>
            <a:t>40 plants/m</a:t>
          </a:r>
          <a:r>
            <a:rPr lang="en-US" altLang="zh-TW" sz="2100" kern="1200" baseline="30000" dirty="0" smtClean="0">
              <a:latin typeface="+mn-lt"/>
            </a:rPr>
            <a:t>2</a:t>
          </a:r>
          <a:r>
            <a:rPr lang="en-US" altLang="zh-TW" sz="2100" kern="1200" dirty="0" smtClean="0">
              <a:latin typeface="+mn-lt"/>
            </a:rPr>
            <a:t> </a:t>
          </a:r>
          <a:endParaRPr lang="zh-TW" altLang="en-US" sz="2100" kern="1200" dirty="0">
            <a:latin typeface="+mn-lt"/>
          </a:endParaRPr>
        </a:p>
      </dsp:txBody>
      <dsp:txXfrm>
        <a:off x="3081942" y="1736630"/>
        <a:ext cx="4091292" cy="1063243"/>
      </dsp:txXfrm>
    </dsp:sp>
    <dsp:sp modelId="{0CA0FA8E-AFAA-4155-BC8A-A23385E477BF}">
      <dsp:nvSpPr>
        <dsp:cNvPr id="0" name=""/>
        <dsp:cNvSpPr/>
      </dsp:nvSpPr>
      <dsp:spPr>
        <a:xfrm>
          <a:off x="0" y="1559423"/>
          <a:ext cx="3081942" cy="141765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baseline="0" dirty="0" smtClean="0">
              <a:latin typeface="+mn-lt"/>
              <a:ea typeface="微軟正黑體"/>
              <a:cs typeface="+mn-cs"/>
            </a:rPr>
            <a:t>育苗</a:t>
          </a:r>
          <a:r>
            <a:rPr lang="zh-TW" altLang="en-US" sz="3200" b="1" kern="1200" dirty="0" smtClean="0">
              <a:latin typeface="+mn-lt"/>
              <a:ea typeface="微軟正黑體"/>
              <a:cs typeface="Times New Roman" pitchFamily="18" charset="0"/>
            </a:rPr>
            <a:t>期</a:t>
          </a:r>
          <a:endParaRPr lang="en-US" altLang="zh-TW" sz="3200" b="1" kern="1200" dirty="0" smtClean="0">
            <a:latin typeface="+mn-lt"/>
            <a:ea typeface="微軟正黑體"/>
            <a:cs typeface="Times New Roman" pitchFamily="18" charset="0"/>
          </a:endParaRPr>
        </a:p>
        <a:p>
          <a:pPr lvl="0" algn="ctr" defTabSz="14224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+mn-lt"/>
              <a:ea typeface="微軟正黑體"/>
              <a:cs typeface="Times New Roman" pitchFamily="18" charset="0"/>
            </a:rPr>
            <a:t>第二階段 </a:t>
          </a:r>
          <a:r>
            <a:rPr lang="en-US" altLang="zh-TW" sz="2200" b="1" kern="1200" dirty="0" smtClean="0">
              <a:latin typeface="+mn-lt"/>
              <a:ea typeface="微軟正黑體"/>
              <a:cs typeface="Times New Roman" pitchFamily="18" charset="0"/>
            </a:rPr>
            <a:t>(14</a:t>
          </a:r>
          <a:r>
            <a:rPr lang="zh-TW" altLang="en-US" sz="2200" b="1" kern="1200" dirty="0" smtClean="0">
              <a:latin typeface="+mn-lt"/>
              <a:ea typeface="微軟正黑體"/>
              <a:cs typeface="Times New Roman" pitchFamily="18" charset="0"/>
            </a:rPr>
            <a:t>天</a:t>
          </a:r>
          <a:r>
            <a:rPr lang="en-US" altLang="zh-TW" sz="2200" b="1" kern="1200" dirty="0" smtClean="0">
              <a:latin typeface="+mn-lt"/>
              <a:ea typeface="微軟正黑體"/>
              <a:cs typeface="Times New Roman" pitchFamily="18" charset="0"/>
            </a:rPr>
            <a:t>)</a:t>
          </a:r>
        </a:p>
      </dsp:txBody>
      <dsp:txXfrm>
        <a:off x="69204" y="1628627"/>
        <a:ext cx="2943534" cy="1279249"/>
      </dsp:txXfrm>
    </dsp:sp>
    <dsp:sp modelId="{80DC19D3-612E-4DF8-98B7-C8A00F00E6ED}">
      <dsp:nvSpPr>
        <dsp:cNvPr id="0" name=""/>
        <dsp:cNvSpPr/>
      </dsp:nvSpPr>
      <dsp:spPr>
        <a:xfrm>
          <a:off x="3081942" y="3118846"/>
          <a:ext cx="4622913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第二次移植 </a:t>
          </a:r>
          <a:r>
            <a:rPr lang="en-US" altLang="zh-TW" sz="2100" kern="1200" dirty="0" smtClean="0">
              <a:latin typeface="+mn-lt"/>
            </a:rPr>
            <a:t>(</a:t>
          </a:r>
          <a:r>
            <a:rPr lang="zh-TW" altLang="en-US" sz="2100" kern="1200" dirty="0" smtClean="0">
              <a:latin typeface="+mn-lt"/>
            </a:rPr>
            <a:t>又稱為定植</a:t>
          </a:r>
          <a:r>
            <a:rPr lang="en-US" altLang="zh-TW" sz="2100" kern="1200" dirty="0" smtClean="0">
              <a:latin typeface="+mn-lt"/>
            </a:rPr>
            <a:t>)</a:t>
          </a:r>
          <a:endParaRPr lang="zh-TW" altLang="en-US" sz="2100" kern="1200" dirty="0">
            <a:latin typeface="+mn-lt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+mn-lt"/>
            </a:rPr>
            <a:t>栽培密度：</a:t>
          </a:r>
          <a:r>
            <a:rPr lang="en-US" altLang="zh-TW" sz="2100" kern="1200" dirty="0" smtClean="0">
              <a:latin typeface="+mn-lt"/>
            </a:rPr>
            <a:t>20 plants/m</a:t>
          </a:r>
          <a:r>
            <a:rPr lang="en-US" altLang="zh-TW" sz="2100" kern="1200" baseline="30000" dirty="0" smtClean="0">
              <a:latin typeface="+mn-lt"/>
            </a:rPr>
            <a:t>2</a:t>
          </a:r>
          <a:endParaRPr lang="zh-TW" altLang="en-US" sz="2100" kern="1200" dirty="0">
            <a:latin typeface="+mn-lt"/>
          </a:endParaRPr>
        </a:p>
      </dsp:txBody>
      <dsp:txXfrm>
        <a:off x="3081942" y="3296053"/>
        <a:ext cx="4091292" cy="1063243"/>
      </dsp:txXfrm>
    </dsp:sp>
    <dsp:sp modelId="{C72B1053-8B3B-4C08-B4B0-676C060EE808}">
      <dsp:nvSpPr>
        <dsp:cNvPr id="0" name=""/>
        <dsp:cNvSpPr/>
      </dsp:nvSpPr>
      <dsp:spPr>
        <a:xfrm>
          <a:off x="0" y="3118846"/>
          <a:ext cx="3081942" cy="1417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+mn-lt"/>
              <a:ea typeface="微軟正黑體"/>
              <a:cs typeface="Times New Roman" pitchFamily="18" charset="0"/>
            </a:rPr>
            <a:t>育成</a:t>
          </a:r>
          <a:r>
            <a:rPr lang="zh-TW" altLang="en-US" sz="3200" b="1" kern="1200" dirty="0" smtClean="0">
              <a:effectLst/>
              <a:latin typeface="+mn-lt"/>
              <a:ea typeface="+mn-ea"/>
              <a:cs typeface="Times New Roman" pitchFamily="18" charset="0"/>
            </a:rPr>
            <a:t>期</a:t>
          </a:r>
          <a:endParaRPr lang="en-US" altLang="zh-TW" sz="3200" b="1" kern="1200" dirty="0" smtClean="0">
            <a:effectLst/>
            <a:latin typeface="+mn-lt"/>
            <a:ea typeface="+mn-ea"/>
            <a:cs typeface="Times New Roman" pitchFamily="18" charset="0"/>
          </a:endParaRPr>
        </a:p>
        <a:p>
          <a:pPr lvl="0" algn="ctr" defTabSz="1422400">
            <a:lnSpc>
              <a:spcPts val="2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第三階段 </a:t>
          </a:r>
          <a:r>
            <a:rPr lang="en-US" altLang="zh-TW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(14</a:t>
          </a:r>
          <a:r>
            <a:rPr lang="zh-TW" altLang="en-US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天</a:t>
          </a:r>
          <a:r>
            <a:rPr lang="en-US" altLang="zh-TW" sz="2200" b="1" kern="1200" dirty="0" smtClean="0">
              <a:effectLst/>
              <a:latin typeface="+mn-lt"/>
              <a:ea typeface="+mn-ea"/>
              <a:cs typeface="Times New Roman" pitchFamily="18" charset="0"/>
            </a:rPr>
            <a:t>)</a:t>
          </a:r>
          <a:endParaRPr lang="en-US" sz="2200" b="1" kern="1200" dirty="0" smtClean="0">
            <a:effectLst/>
            <a:latin typeface="+mn-lt"/>
            <a:ea typeface="+mn-ea"/>
            <a:cs typeface="Times New Roman" pitchFamily="18" charset="0"/>
          </a:endParaRPr>
        </a:p>
      </dsp:txBody>
      <dsp:txXfrm>
        <a:off x="69204" y="3188050"/>
        <a:ext cx="2943534" cy="12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0.11761</cdr:x>
      <cdr:y>0.74689</cdr:y>
    </cdr:from>
    <cdr:to>
      <cdr:x>0.2136</cdr:x>
      <cdr:y>0.88672</cdr:y>
    </cdr:to>
    <cdr:sp macro="" textlink="">
      <cdr:nvSpPr>
        <cdr:cNvPr id="3" name="文字方塊 224"/>
        <cdr:cNvSpPr txBox="1"/>
      </cdr:nvSpPr>
      <cdr:spPr>
        <a:xfrm xmlns:a="http://schemas.openxmlformats.org/drawingml/2006/main">
          <a:off x="635000" y="2903526"/>
          <a:ext cx="518289" cy="543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just">
            <a:lnSpc>
              <a:spcPct val="150000"/>
            </a:lnSpc>
            <a:spcAft>
              <a:spcPts val="0"/>
            </a:spcAft>
          </a:pPr>
          <a:r>
            <a:rPr lang="en-GB" sz="1400">
              <a:effectLst/>
              <a:latin typeface="Times New Roman" panose="02020603050405020304" pitchFamily="18" charset="0"/>
              <a:ea typeface="標楷體" panose="03000509000000000000" pitchFamily="49" charset="-120"/>
              <a:cs typeface="新細明體" panose="02020500000000000000" pitchFamily="18" charset="-120"/>
            </a:rPr>
            <a:t>B</a:t>
          </a:r>
          <a:endParaRPr lang="zh-TW" sz="1400">
            <a:effectLst/>
            <a:latin typeface="Times New Roman" panose="02020603050405020304" pitchFamily="18" charset="0"/>
            <a:ea typeface="標楷體" panose="03000509000000000000" pitchFamily="49" charset="-120"/>
            <a:cs typeface="新細明體" panose="02020500000000000000" pitchFamily="18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4E83E-AB12-43C5-8383-6A7DB5E33A15}" type="datetimeFigureOut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EF443-1BD6-4DC6-9398-826E631C41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958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44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61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7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70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152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356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6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524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599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AFF9EA5-122A-4AAA-8A00-764875C39489}" type="slidenum">
              <a:rPr lang="zh-TW" altLang="en-US" smtClean="0"/>
              <a:pPr eaLnBrk="1" hangingPunct="1"/>
              <a:t>25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55481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9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29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4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5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59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3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524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08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98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28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98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08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55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39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40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1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41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08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42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6506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EFA41-DB92-4E6F-8F10-BC1D285CE039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6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796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0893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089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7461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7CA2C-4081-41C0-8F46-FA112561F9D5}" type="slidenum">
              <a:rPr lang="zh-TW" altLang="en-US" smtClean="0">
                <a:solidFill>
                  <a:prstClr val="black"/>
                </a:solidFill>
              </a:rPr>
              <a:pPr/>
              <a:t>52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00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>
                <a:solidFill>
                  <a:prstClr val="black"/>
                </a:solidFill>
              </a:rPr>
              <a:pPr/>
              <a:t>53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5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04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3610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1686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7461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2474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635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492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242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249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77071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20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83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ED1FE-EFBD-4431-8090-DC01DE2A7340}" type="slidenum">
              <a:rPr lang="zh-TW" altLang="en-US" smtClean="0">
                <a:solidFill>
                  <a:prstClr val="black"/>
                </a:solidFill>
              </a:rPr>
              <a:pPr/>
              <a:t>68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83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701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D9FDD2-1420-4562-AC9C-D414C475F005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37712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8268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5129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0029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7240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0F9BD0-4859-45C2-8270-600B53376CC9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6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3011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1000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86797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4367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4014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1722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36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601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F443-1BD6-4DC6-9398-826E631C41A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86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42C-8FF6-43F6-8BD9-E95DEED99E6D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3934-317E-4BCC-B122-E8993090D985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9275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414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3826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4623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735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5125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1259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7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7246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298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2837-7205-4E61-8A8F-8CE089251C42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025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11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2032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817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703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37742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7408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103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1045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23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4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747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3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6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31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908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04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07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28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3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9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2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C9D8-2327-4897-847D-53E369A0717C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44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8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543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13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307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315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736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96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9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482B0-FDC5-49A6-9445-D9853A83C206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100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4828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389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480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57106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9308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95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7449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26880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64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CA9-43E6-4D29-B48C-D26F4040264F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74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58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786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318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530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64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528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4944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139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5FA3-DFDD-4003-8992-D82603EAF75C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1682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70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616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57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28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95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458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29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867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878F-7921-4524-90D8-FFE17C493069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300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168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771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6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965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5326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483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095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71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0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8EAD-FCE3-4673-8225-E48482FDB75F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418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03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459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064250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77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29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16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6974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69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34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7014-E8BC-4177-AE4B-4720FB501991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557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015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13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09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9238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348922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59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34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57F000-AF5E-4FB6-BD4D-288F2E6ECBB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807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B09FA-BC83-4676-8590-7D77C28B801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3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3579-E8A2-4AE8-8BA5-E94424F0B40F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147F-2920-49B5-8E0F-DB28915F3AB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88927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56A8-184E-47D7-A81A-0265BF20FA8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1489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9850-E00C-422A-9F8F-D0521C066CF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0358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5E0A-3C5B-454B-9E74-A70D9AEFFC56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368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9F293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2526-BD19-4750-A131-29771E08CA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62426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4E1557-9F83-433F-978F-CDDBD78C2E89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4FCCC2-0D35-45F9-8B16-85385ED3DD6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337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7C5D-C750-4348-B9D9-7C3D2171C9D5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673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531715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119F-0CAB-49BC-A5EB-05D9361307FC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4603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9E80E7-C579-4A16-94F3-9323DB7D7960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9F29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1E96-1614-4197-B2F3-ECF1F6BBD242}" type="datetime1">
              <a:rPr lang="zh-TW" altLang="en-US" smtClean="0"/>
              <a:t>2020/1/8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6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KG PPT Format Proposals_20100317 (2)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 Number Placeholder 6"/>
          <p:cNvSpPr>
            <a:spLocks/>
          </p:cNvSpPr>
          <p:nvPr userDrawn="1"/>
        </p:nvSpPr>
        <p:spPr bwMode="auto">
          <a:xfrm>
            <a:off x="4217988" y="6524625"/>
            <a:ext cx="4984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7" tIns="50797" rIns="101597" bIns="50797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75BEAB6-CBC8-410D-8F17-AB1F77D702DF}" type="slidenum">
              <a:rPr kumimoji="1" lang="en-US" altLang="zh-TW" sz="1400">
                <a:solidFill>
                  <a:srgbClr val="FFFFFF"/>
                </a:solidFill>
                <a:latin typeface="Arial" charset="0"/>
                <a:ea typeface="標楷體" pitchFamily="65" charset="-12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z="1400">
              <a:solidFill>
                <a:srgbClr val="FFFFFF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 userDrawn="1"/>
        </p:nvSpPr>
        <p:spPr bwMode="auto">
          <a:xfrm>
            <a:off x="8172450" y="6542088"/>
            <a:ext cx="971550" cy="269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/>
        </p:spPr>
        <p:txBody>
          <a:bodyPr lIns="101597" tIns="50797" rIns="101597" bIns="50797">
            <a:spAutoFit/>
          </a:bodyPr>
          <a:lstStyle>
            <a:lvl1pPr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10160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0" smtClean="0">
                <a:solidFill>
                  <a:srgbClr val="FFFFFF"/>
                </a:solidFill>
              </a:rPr>
              <a:t>Confidential</a:t>
            </a:r>
            <a:endParaRPr lang="en-US" altLang="zh-TW" sz="1100" smtClean="0">
              <a:solidFill>
                <a:srgbClr val="FFFFFF"/>
              </a:solidFill>
            </a:endParaRPr>
          </a:p>
        </p:txBody>
      </p:sp>
      <p:sp>
        <p:nvSpPr>
          <p:cNvPr id="3077" name="Rectangle 14"/>
          <p:cNvSpPr>
            <a:spLocks noChangeArrowheads="1"/>
          </p:cNvSpPr>
          <p:nvPr userDrawn="1"/>
        </p:nvSpPr>
        <p:spPr bwMode="auto">
          <a:xfrm>
            <a:off x="0" y="5445125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1300" b="1">
              <a:solidFill>
                <a:srgbClr val="000000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42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3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56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4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01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6BA33BB-4A74-40C4-A204-E7B7905C20F2}" type="datetime1">
              <a:rPr lang="zh-TW" altLang="en-US" smtClean="0">
                <a:solidFill>
                  <a:srgbClr val="9F2936"/>
                </a:solidFill>
              </a:rPr>
              <a:pPr/>
              <a:t>2020/1/8</a:t>
            </a:fld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9F293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4FCCC2-0D35-45F9-8B16-85385ED3DD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5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306" y="1450628"/>
            <a:ext cx="7772400" cy="247570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PFAL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232248"/>
          </a:xfrm>
          <a:noFill/>
        </p:spPr>
        <p:txBody>
          <a:bodyPr>
            <a:no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方煒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臺灣大學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生物產業機電工程學系教授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生物產業自動化教學及研究中心主任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weifang@ntu.edu.tw</a:t>
            </a:r>
          </a:p>
          <a:p>
            <a:endParaRPr lang="en-US" altLang="zh-TW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2020/01/09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Picture 46" descr="2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-36512" y="0"/>
            <a:ext cx="1721960" cy="276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6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88" y="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2" y="342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00" y="3427674"/>
            <a:ext cx="4560000" cy="3420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85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部代表根系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根系生長旺盛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營養吸收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良好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營養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缺乏的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症狀較少發生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容易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根系較少，地上部也能生長旺盛，代表地下部空間可以再小，營養液水深可以再少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708917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 smtClean="0"/>
              <a:t>Spectral distribution of </a:t>
            </a:r>
            <a:r>
              <a:rPr lang="en-US" altLang="zh-TW" sz="2800" dirty="0" smtClean="0"/>
              <a:t>3 LEDs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09B-E2A2-D243-9E96-B5DCE688988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628649" y="735194"/>
          <a:ext cx="812467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94"/>
                <a:gridCol w="934911"/>
                <a:gridCol w="934911"/>
                <a:gridCol w="934911"/>
                <a:gridCol w="934911"/>
                <a:gridCol w="934911"/>
                <a:gridCol w="934911"/>
                <a:gridCol w="934911"/>
              </a:tblGrid>
              <a:tr h="370840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Blue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Green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Red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Far-Red</a:t>
                      </a:r>
                      <a:endParaRPr lang="zh-TW" altLang="en-US" sz="1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B/G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R/G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R/Fr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L1: RWB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63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1.64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4.5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-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L2: RW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22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0.59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1.08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40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L3: </a:t>
                      </a:r>
                      <a:r>
                        <a:rPr lang="en-US" altLang="zh-TW" sz="2400" dirty="0" err="1" smtClean="0"/>
                        <a:t>SunLike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25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34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5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0.69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0.94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6.8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28649" y="2697013"/>
            <a:ext cx="590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BPFD (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300 ~ 800 nm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  = 278 ~ 286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± 10 µ</a:t>
            </a:r>
            <a:r>
              <a:rPr lang="en-US" altLang="zh-TW" b="1" dirty="0" err="1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mol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s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-1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m</a:t>
            </a:r>
            <a:r>
              <a:rPr lang="en-US" altLang="zh-TW" b="1" baseline="300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-2</a:t>
            </a:r>
            <a:endParaRPr lang="en-US" altLang="zh-TW" b="1" baseline="300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628649" y="3707408"/>
          <a:ext cx="8124672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034"/>
                <a:gridCol w="3061699"/>
                <a:gridCol w="27429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Treatments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Overall B/G ratio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Overall R/G ratio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RWB x 6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err="1" smtClean="0"/>
                        <a:t>wks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 1.64 x 6/6 = 1.64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4.5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RWB x 5+RW x 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(1.64 x 5+0.59 x 1)/6 = 1.465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(4.5 x 5+1.08 x 1)/6= 3.93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/>
                        <a:t>SunLike</a:t>
                      </a:r>
                      <a:r>
                        <a:rPr lang="en-US" altLang="zh-TW" sz="2400" dirty="0" smtClean="0"/>
                        <a:t> x 6 </a:t>
                      </a:r>
                      <a:r>
                        <a:rPr lang="en-US" altLang="zh-TW" sz="2400" dirty="0" err="1" smtClean="0"/>
                        <a:t>wks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 0.69 x 6/6 = 0.69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0.94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2829" y="849189"/>
          <a:ext cx="8676021" cy="262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4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5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2893"/>
                <a:gridCol w="1606035">
                  <a:extLst>
                    <a:ext uri="{9D8B030D-6E8A-4147-A177-3AD203B41FA5}">
                      <a16:colId xmlns:a16="http://schemas.microsoft.com/office/drawing/2014/main" xmlns="" val="1186138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Treatments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Stage 1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 smtClean="0"/>
                        <a:t>DAS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/>
                        <a:t>=</a:t>
                      </a:r>
                      <a:r>
                        <a:rPr lang="zh-TW" altLang="en-US" sz="2400" dirty="0"/>
                        <a:t> </a:t>
                      </a:r>
                      <a:r>
                        <a:rPr lang="en-US" altLang="zh-TW" sz="2400" dirty="0" smtClean="0"/>
                        <a:t>0~3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Stage 2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 smtClean="0"/>
                        <a:t>DAS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/>
                        <a:t>=</a:t>
                      </a:r>
                      <a:r>
                        <a:rPr lang="zh-TW" altLang="en-US" sz="2400" dirty="0"/>
                        <a:t> </a:t>
                      </a:r>
                      <a:r>
                        <a:rPr lang="en-US" altLang="zh-TW" sz="2400" dirty="0" smtClean="0"/>
                        <a:t>4~14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Stage 3</a:t>
                      </a:r>
                    </a:p>
                    <a:p>
                      <a:pPr algn="ctr"/>
                      <a:r>
                        <a:rPr lang="en-US" altLang="zh-TW" sz="2400" dirty="0" smtClean="0"/>
                        <a:t>DAS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=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15~35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Stage 4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en-US" altLang="zh-TW" sz="2400" dirty="0" smtClean="0"/>
                        <a:t>DAS</a:t>
                      </a:r>
                      <a:r>
                        <a:rPr lang="zh-TW" altLang="en-US" sz="2400" baseline="0" dirty="0" smtClean="0"/>
                        <a:t> </a:t>
                      </a:r>
                      <a:r>
                        <a:rPr lang="en-US" altLang="zh-TW" sz="2400" baseline="0" dirty="0"/>
                        <a:t>=</a:t>
                      </a:r>
                      <a:r>
                        <a:rPr lang="zh-TW" altLang="en-US" sz="2400" baseline="0" dirty="0"/>
                        <a:t> </a:t>
                      </a:r>
                      <a:r>
                        <a:rPr lang="en-US" altLang="zh-TW" sz="2400" baseline="0" dirty="0" smtClean="0"/>
                        <a:t>36~42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RWB x 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L1_285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RWB x 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altLang="zh-TW" sz="2000" dirty="0" smtClean="0"/>
                        <a:t>+RW x </a:t>
                      </a:r>
                      <a:r>
                        <a:rPr lang="en-US" altLang="zh-TW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L1_285</a:t>
                      </a:r>
                      <a:endParaRPr lang="zh-TW" altLang="zh-TW" sz="2400" b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L2_286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 marL="68580" marR="68580" marT="0" marB="0" anchor="ctr">
                    <a:solidFill>
                      <a:srgbClr val="FEC3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err="1" smtClean="0"/>
                        <a:t>SunLike</a:t>
                      </a:r>
                      <a:r>
                        <a:rPr lang="en-US" altLang="zh-TW" sz="2400" dirty="0" smtClean="0"/>
                        <a:t> x 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chemeClr val="bg1"/>
                          </a:solidFill>
                          <a:effectLst/>
                        </a:rPr>
                        <a:t>L3_278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418" y="3612932"/>
            <a:ext cx="8464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Note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Stage 1: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N0_E0.1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_L?_H24_d750_A25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Stage 2: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N1_E1.2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_L?_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H24_d750_A25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Stage 3, 4: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N1_E1.2_L?_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H16_d37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_A25/23</a:t>
            </a: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Nx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Nutrient solution, N0: Tap water, N1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NTU formula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EC, x:value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，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mS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cm</a:t>
            </a:r>
            <a:r>
              <a:rPr lang="en-US" altLang="zh-TW" sz="16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</a:p>
          <a:p>
            <a:r>
              <a:rPr lang="zh-TW" altLang="en-US" sz="16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en-US" sz="16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Lx_y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LED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tube, x: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type, 1 is RWB </a:t>
            </a:r>
            <a:r>
              <a:rPr lang="en-US" altLang="zh-TW" sz="1600" kern="100" dirty="0"/>
              <a:t>(B</a:t>
            </a:r>
            <a:r>
              <a:rPr lang="en-US" altLang="zh-TW" sz="1600" kern="100" baseline="-25000" dirty="0"/>
              <a:t>23</a:t>
            </a:r>
            <a:r>
              <a:rPr lang="en-US" altLang="zh-TW" sz="1600" kern="100" dirty="0"/>
              <a:t>:G</a:t>
            </a:r>
            <a:r>
              <a:rPr lang="en-US" altLang="zh-TW" sz="1600" kern="100" baseline="-25000" dirty="0"/>
              <a:t>14</a:t>
            </a:r>
            <a:r>
              <a:rPr lang="en-US" altLang="zh-TW" sz="1600" kern="100" dirty="0"/>
              <a:t>:R</a:t>
            </a:r>
            <a:r>
              <a:rPr lang="en-US" altLang="zh-TW" sz="1600" kern="100" baseline="-25000" dirty="0"/>
              <a:t>63</a:t>
            </a:r>
            <a:r>
              <a:rPr lang="en-US" altLang="zh-TW" sz="1600" kern="100" dirty="0"/>
              <a:t>)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2 is RW </a:t>
            </a:r>
            <a:r>
              <a:rPr lang="en-US" altLang="zh-TW" sz="1600" kern="100" dirty="0" smtClean="0"/>
              <a:t> </a:t>
            </a:r>
            <a:r>
              <a:rPr lang="en-US" altLang="zh-TW" sz="1600" kern="100" dirty="0"/>
              <a:t>(B</a:t>
            </a:r>
            <a:r>
              <a:rPr lang="en-US" altLang="zh-TW" sz="1600" kern="100" baseline="-25000" dirty="0"/>
              <a:t>22</a:t>
            </a:r>
            <a:r>
              <a:rPr lang="en-US" altLang="zh-TW" sz="1600" kern="100" dirty="0"/>
              <a:t>:G</a:t>
            </a:r>
            <a:r>
              <a:rPr lang="en-US" altLang="zh-TW" sz="1600" kern="100" baseline="-25000" dirty="0"/>
              <a:t>37</a:t>
            </a:r>
            <a:r>
              <a:rPr lang="en-US" altLang="zh-TW" sz="1600" kern="100" dirty="0"/>
              <a:t>:R</a:t>
            </a:r>
            <a:r>
              <a:rPr lang="en-US" altLang="zh-TW" sz="1600" kern="100" baseline="-25000" dirty="0"/>
              <a:t>40</a:t>
            </a:r>
            <a:r>
              <a:rPr lang="en-US" altLang="zh-TW" sz="1600" kern="100" dirty="0"/>
              <a:t>:FR</a:t>
            </a:r>
            <a:r>
              <a:rPr lang="en-US" altLang="zh-TW" sz="1600" kern="100" baseline="-25000" dirty="0"/>
              <a:t>1</a:t>
            </a:r>
            <a:r>
              <a:rPr lang="en-US" altLang="zh-TW" sz="1600" kern="100" dirty="0"/>
              <a:t>)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b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3 is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SunLike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kern="100" dirty="0"/>
              <a:t>(B</a:t>
            </a:r>
            <a:r>
              <a:rPr lang="en-US" altLang="zh-TW" sz="1600" kern="100" baseline="-25000" dirty="0"/>
              <a:t>25</a:t>
            </a:r>
            <a:r>
              <a:rPr lang="en-US" altLang="zh-TW" sz="1600" kern="100" dirty="0"/>
              <a:t>:G</a:t>
            </a:r>
            <a:r>
              <a:rPr lang="en-US" altLang="zh-TW" sz="1600" kern="100" baseline="-25000" dirty="0"/>
              <a:t>36</a:t>
            </a:r>
            <a:r>
              <a:rPr lang="en-US" altLang="zh-TW" sz="1600" kern="100" dirty="0"/>
              <a:t>:R</a:t>
            </a:r>
            <a:r>
              <a:rPr lang="en-US" altLang="zh-TW" sz="1600" kern="100" baseline="-25000" dirty="0"/>
              <a:t>34</a:t>
            </a:r>
            <a:r>
              <a:rPr lang="en-US" altLang="zh-TW" sz="1600" kern="100" dirty="0"/>
              <a:t>:FR</a:t>
            </a:r>
            <a:r>
              <a:rPr lang="en-US" altLang="zh-TW" sz="1600" kern="100" baseline="-25000" dirty="0"/>
              <a:t>5</a:t>
            </a:r>
            <a:r>
              <a:rPr lang="en-US" altLang="zh-TW" sz="1600" kern="100" dirty="0" smtClean="0"/>
              <a:t>);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y: BPFD value in </a:t>
            </a:r>
            <a:r>
              <a:rPr lang="el-GR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μ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16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en-US" altLang="zh-TW" sz="16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en-US" altLang="zh-TW" sz="1600" kern="100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Hx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light period, x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 </a:t>
            </a:r>
            <a:r>
              <a:rPr lang="en-US" altLang="zh-TW" sz="16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hrs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per day</a:t>
            </a:r>
            <a:endParaRPr lang="en-US" altLang="zh-TW" sz="1600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dx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cropping density, x: in plts</a:t>
            </a:r>
            <a:r>
              <a:rPr lang="en-US" altLang="zh-TW" sz="16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en-US" altLang="zh-TW" sz="16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Ax/y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indoor air temperature, x/y: day/night temp., in 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℃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22829" y="43945"/>
            <a:ext cx="7886700" cy="6627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Treatments of </a:t>
            </a:r>
            <a:r>
              <a:rPr lang="en-US" altLang="zh-TW" dirty="0" smtClean="0"/>
              <a:t>3 LEDs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109B-E2A2-D243-9E96-B5DCE688988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F0459DC-346A-7841-9526-B0FF0665C6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2925" y="4162569"/>
          <a:ext cx="7574507" cy="1922779"/>
        </p:xfrm>
        <a:graphic>
          <a:graphicData uri="http://schemas.openxmlformats.org/drawingml/2006/table">
            <a:tbl>
              <a:tblPr firstRow="1" firstCol="1" bandCol="1">
                <a:tableStyleId>{E929F9F4-4A8F-4326-A1B4-22849713DDAB}</a:tableStyleId>
              </a:tblPr>
              <a:tblGrid>
                <a:gridCol w="1196356">
                  <a:extLst>
                    <a:ext uri="{9D8B030D-6E8A-4147-A177-3AD203B41FA5}">
                      <a16:colId xmlns:a16="http://schemas.microsoft.com/office/drawing/2014/main" xmlns="" val="245805942"/>
                    </a:ext>
                  </a:extLst>
                </a:gridCol>
                <a:gridCol w="918415">
                  <a:extLst>
                    <a:ext uri="{9D8B030D-6E8A-4147-A177-3AD203B41FA5}">
                      <a16:colId xmlns:a16="http://schemas.microsoft.com/office/drawing/2014/main" xmlns="" val="2301493045"/>
                    </a:ext>
                  </a:extLst>
                </a:gridCol>
                <a:gridCol w="990920">
                  <a:extLst>
                    <a:ext uri="{9D8B030D-6E8A-4147-A177-3AD203B41FA5}">
                      <a16:colId xmlns:a16="http://schemas.microsoft.com/office/drawing/2014/main" xmlns="" val="217953727"/>
                    </a:ext>
                  </a:extLst>
                </a:gridCol>
                <a:gridCol w="1135934">
                  <a:extLst>
                    <a:ext uri="{9D8B030D-6E8A-4147-A177-3AD203B41FA5}">
                      <a16:colId xmlns:a16="http://schemas.microsoft.com/office/drawing/2014/main" xmlns="" val="765163113"/>
                    </a:ext>
                  </a:extLst>
                </a:gridCol>
                <a:gridCol w="1123848">
                  <a:extLst>
                    <a:ext uri="{9D8B030D-6E8A-4147-A177-3AD203B41FA5}">
                      <a16:colId xmlns:a16="http://schemas.microsoft.com/office/drawing/2014/main" xmlns="" val="2366696843"/>
                    </a:ext>
                  </a:extLst>
                </a:gridCol>
                <a:gridCol w="942584">
                  <a:extLst>
                    <a:ext uri="{9D8B030D-6E8A-4147-A177-3AD203B41FA5}">
                      <a16:colId xmlns:a16="http://schemas.microsoft.com/office/drawing/2014/main" xmlns="" val="1987209984"/>
                    </a:ext>
                  </a:extLst>
                </a:gridCol>
                <a:gridCol w="1266450"/>
              </a:tblGrid>
              <a:tr h="722601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DAS = 0~14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DAS = 15~21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DAS = 22~28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DAS = 29~35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DAS = 36~42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46458392"/>
                  </a:ext>
                </a:extLst>
              </a:tr>
              <a:tr h="36685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RWB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0.3935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0.2901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0.2940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0.1389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RWB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0.1509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6239039"/>
                  </a:ext>
                </a:extLst>
              </a:tr>
              <a:tr h="135175"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60979208"/>
                  </a:ext>
                </a:extLst>
              </a:tr>
              <a:tr h="3312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RW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8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Sunlike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0.1662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0.2896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SunLike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0.1772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768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5" y="371007"/>
            <a:ext cx="7736800" cy="3523141"/>
          </a:xfrm>
          <a:prstGeom prst="rect">
            <a:avLst/>
          </a:prstGeom>
        </p:spPr>
      </p:pic>
      <p:sp>
        <p:nvSpPr>
          <p:cNvPr id="12" name="文字方塊 1"/>
          <p:cNvSpPr txBox="1"/>
          <p:nvPr/>
        </p:nvSpPr>
        <p:spPr>
          <a:xfrm>
            <a:off x="7110483" y="2143878"/>
            <a:ext cx="803086" cy="3536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/>
              <a:t>0.1506</a:t>
            </a:r>
            <a:endParaRPr lang="zh-TW" altLang="en-US" sz="1200"/>
          </a:p>
        </p:txBody>
      </p:sp>
      <p:sp>
        <p:nvSpPr>
          <p:cNvPr id="3" name="橢圓 2"/>
          <p:cNvSpPr/>
          <p:nvPr/>
        </p:nvSpPr>
        <p:spPr>
          <a:xfrm>
            <a:off x="6578221" y="248177"/>
            <a:ext cx="2210938" cy="64869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375049" y="487486"/>
            <a:ext cx="18846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dirty="0" smtClean="0"/>
              <a:t>Daily </a:t>
            </a:r>
            <a:r>
              <a:rPr lang="en-US" altLang="zh-TW" dirty="0"/>
              <a:t>Growth Rate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8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含水率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= 1 -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乾溼重比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2" y="1412775"/>
            <a:ext cx="8064896" cy="508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含水率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7"/>
            <a:ext cx="8784976" cy="23042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乾溼重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比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乾重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重；溼乾重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比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濕重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含水率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= 1 -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乾溼重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比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基含水率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重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重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乾重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水倍數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水重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乾重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乾基含水率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=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溼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乾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重比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0" y="4416095"/>
            <a:ext cx="3214301" cy="196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60" y="4149804"/>
            <a:ext cx="3240360" cy="22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79644"/>
            <a:ext cx="617537" cy="22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156632" y="6232227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t>16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3959512"/>
            <a:ext cx="11079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範例：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98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含水率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含水倍數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差一點點，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乾重差異擴大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3"/>
          <a:stretch/>
        </p:blipFill>
        <p:spPr bwMode="auto">
          <a:xfrm>
            <a:off x="1331640" y="1665398"/>
            <a:ext cx="6552728" cy="39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67544" y="5742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含水率大幅影響品質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80112" y="1665398"/>
            <a:ext cx="2304256" cy="399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0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株高，公分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5" y="1566570"/>
            <a:ext cx="7783029" cy="503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5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具高低隨植株高度調整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899" y="3068960"/>
            <a:ext cx="9147899" cy="2744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81110" y="3230229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42579" y="3140968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85566" y="3051707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63857" y="3823546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025326" y="3734285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168313" y="3645024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63857" y="4419859"/>
            <a:ext cx="1944216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025326" y="4330598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168313" y="4241337"/>
            <a:ext cx="2160240" cy="72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0" y="1628800"/>
            <a:ext cx="9144000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光量與距離平方成反比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01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空間需求設計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4" b="58953"/>
          <a:stretch/>
        </p:blipFill>
        <p:spPr bwMode="auto">
          <a:xfrm>
            <a:off x="467545" y="1708312"/>
            <a:ext cx="8208912" cy="19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4" r="4343" b="58953"/>
          <a:stretch/>
        </p:blipFill>
        <p:spPr bwMode="auto">
          <a:xfrm>
            <a:off x="457652" y="3649007"/>
            <a:ext cx="811256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9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株長，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公分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84776" cy="52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株寬，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95127"/>
            <a:ext cx="6984775" cy="52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長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寬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(in cm)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289716"/>
              </p:ext>
            </p:extLst>
          </p:nvPr>
        </p:nvGraphicFramePr>
        <p:xfrm>
          <a:off x="251520" y="1469008"/>
          <a:ext cx="8784976" cy="429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24"/>
                <a:gridCol w="1986167"/>
                <a:gridCol w="1756995"/>
                <a:gridCol w="1756995"/>
                <a:gridCol w="1756995"/>
              </a:tblGrid>
              <a:tr h="83844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Day 9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 smtClean="0"/>
                        <a:t>Day</a:t>
                      </a:r>
                      <a:r>
                        <a:rPr lang="en-US" altLang="zh-TW" sz="3600" baseline="0" dirty="0" smtClean="0"/>
                        <a:t> </a:t>
                      </a:r>
                      <a:r>
                        <a:rPr lang="en-US" altLang="zh-TW" sz="3600" dirty="0" smtClean="0"/>
                        <a:t>14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Day</a:t>
                      </a:r>
                      <a:r>
                        <a:rPr lang="en-US" altLang="zh-TW" sz="3600" baseline="0" dirty="0" smtClean="0"/>
                        <a:t> 28</a:t>
                      </a:r>
                      <a:endParaRPr lang="zh-TW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/>
                        <a:t>Day 35</a:t>
                      </a:r>
                      <a:endParaRPr lang="zh-TW" altLang="en-US" sz="3600" dirty="0"/>
                    </a:p>
                  </a:txBody>
                  <a:tcPr anchor="ctr"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綠橡木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1.7x1.3x0.8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6.5x4x3</a:t>
                      </a:r>
                      <a:endParaRPr lang="zh-TW" altLang="en-US" sz="2800" dirty="0" smtClean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22x21x10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27x25x22</a:t>
                      </a:r>
                      <a:endParaRPr lang="zh-TW" altLang="en-US" sz="28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波士頓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L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1.9x1.1x1.3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5x2.9x3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19x18x9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21x20x12</a:t>
                      </a:r>
                      <a:endParaRPr lang="zh-TW" altLang="en-US" sz="28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蘿蔓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2x1x1.5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6.5x2.6x4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19x18x11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25x22x17</a:t>
                      </a:r>
                      <a:endParaRPr lang="zh-TW" altLang="en-US" sz="2800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皺葉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1.8x1.2x1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5x4x4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17x13x12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25x22x18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1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株距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vs.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栽培密度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35696" y="393305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smtClean="0"/>
              <a:t>B = 10000 / A</a:t>
            </a:r>
            <a:r>
              <a:rPr lang="en-US" altLang="zh-TW" sz="2800" baseline="30000" dirty="0" smtClean="0"/>
              <a:t>2</a:t>
            </a:r>
          </a:p>
          <a:p>
            <a:pPr lvl="2"/>
            <a:r>
              <a:rPr lang="zh-TW" altLang="en-US" sz="2800" dirty="0"/>
              <a:t>計算例： </a:t>
            </a:r>
            <a:r>
              <a:rPr lang="en-US" altLang="zh-TW" sz="2800" dirty="0" smtClean="0"/>
              <a:t>69 = 10000 / (12</a:t>
            </a:r>
            <a:r>
              <a:rPr lang="en-US" altLang="zh-TW" sz="2800" baseline="30000" dirty="0" smtClean="0"/>
              <a:t>2</a:t>
            </a:r>
            <a:r>
              <a:rPr lang="en-US" altLang="zh-TW" sz="28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800" dirty="0" smtClean="0"/>
              <a:t>C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=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100 / </a:t>
            </a:r>
            <a:r>
              <a:rPr lang="en-US" altLang="zh-TW" sz="2800" dirty="0" err="1" smtClean="0"/>
              <a:t>sqrt</a:t>
            </a:r>
            <a:r>
              <a:rPr lang="en-US" altLang="zh-TW" sz="2800" dirty="0" smtClean="0"/>
              <a:t>(D)</a:t>
            </a:r>
          </a:p>
          <a:p>
            <a:pPr lvl="1"/>
            <a:r>
              <a:rPr lang="zh-TW" altLang="en-US" sz="2800" dirty="0" smtClean="0"/>
              <a:t>      計算</a:t>
            </a:r>
            <a:r>
              <a:rPr lang="zh-TW" altLang="en-US" sz="2800" dirty="0"/>
              <a:t>例： </a:t>
            </a:r>
            <a:r>
              <a:rPr lang="en-US" altLang="zh-TW" sz="2800" dirty="0" smtClean="0"/>
              <a:t>2 =  100 / </a:t>
            </a:r>
            <a:r>
              <a:rPr lang="en-US" altLang="zh-TW" sz="2800" dirty="0" err="1" smtClean="0"/>
              <a:t>sqrt</a:t>
            </a:r>
            <a:r>
              <a:rPr lang="en-US" altLang="zh-TW" sz="2800" dirty="0" smtClean="0"/>
              <a:t>(2500)</a:t>
            </a:r>
            <a:endParaRPr lang="zh-TW" altLang="en-US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81620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051720" y="22768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A</a:t>
            </a:r>
            <a:endParaRPr lang="zh-TW" altLang="en-US" sz="3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051720" y="292320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C</a:t>
            </a:r>
            <a:endParaRPr lang="zh-TW" altLang="en-US" sz="3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36096" y="228782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B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436096" y="293416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D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8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植株長寬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決定株距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9011" y="1700808"/>
            <a:ext cx="6849373" cy="288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74848" y="50943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株距決定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單位面積產能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79011" y="4582030"/>
            <a:ext cx="331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16</a:t>
            </a:r>
            <a:r>
              <a:rPr lang="zh-TW" altLang="en-US" sz="2400" dirty="0" smtClean="0"/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盤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=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44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</a:t>
            </a:r>
            <a:r>
              <a:rPr lang="en-US" altLang="zh-TW" sz="24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716016" y="455151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144</a:t>
            </a:r>
            <a:r>
              <a:rPr lang="zh-TW" altLang="en-US" sz="2400" dirty="0" smtClean="0"/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盤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=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400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/m</a:t>
            </a:r>
            <a:r>
              <a:rPr lang="en-US" altLang="zh-TW" sz="24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fang\Desktop\101MSDCF\20100301_05日本PF考察\林達德\20100304\IMG_074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259" y="1340769"/>
            <a:ext cx="8856984" cy="302419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隨植株大小分階段調整栽培密度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 descr="C:\Users\wefang\Desktop\101MSDCF\20100301_05日本PF考察\林達德\20100304\IMG_074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259" y="4707891"/>
            <a:ext cx="8856984" cy="177627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隨人工成本與自動化程度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調整階段數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6936"/>
            <a:ext cx="8813432" cy="493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07504" y="6327374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RUI: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時空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資源利用指標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2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如何選光源：光照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vs.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246"/>
            <a:ext cx="779031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1520" y="4005064"/>
            <a:ext cx="8712968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人工光源之性價比較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148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fang\Desktop\20120626_17275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728267"/>
            <a:ext cx="9180893" cy="41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詮興光電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0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燈具需求設計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 bwMode="auto">
          <a:xfrm>
            <a:off x="338137" y="1831516"/>
            <a:ext cx="8266309" cy="28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6516216" y="168750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691680" y="2979698"/>
            <a:ext cx="1584176" cy="2332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516216" y="2979699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537105" y="3212976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726054" y="3212976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5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32656"/>
            <a:ext cx="8784976" cy="63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2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38" y="476672"/>
            <a:ext cx="915301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4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200" y="548680"/>
            <a:ext cx="8988800" cy="548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栽培區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cm *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 cm)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75410"/>
              </p:ext>
            </p:extLst>
          </p:nvPr>
        </p:nvGraphicFramePr>
        <p:xfrm>
          <a:off x="323528" y="2123250"/>
          <a:ext cx="8496943" cy="38520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00821"/>
                <a:gridCol w="2747384"/>
                <a:gridCol w="2155885"/>
                <a:gridCol w="2092853"/>
              </a:tblGrid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株距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en-US" altLang="zh-TW" sz="2400" dirty="0" smtClean="0"/>
                        <a:t>cm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栽培株數</a:t>
                      </a:r>
                      <a:endParaRPr lang="en-US" altLang="zh-TW" sz="2400" dirty="0" smtClean="0"/>
                    </a:p>
                    <a:p>
                      <a:pPr algn="ctr"/>
                      <a:r>
                        <a:rPr lang="zh-TW" altLang="en-US" sz="2400" dirty="0" smtClean="0"/>
                        <a:t>株</a:t>
                      </a:r>
                      <a:r>
                        <a:rPr lang="en-US" altLang="zh-TW" sz="2400" dirty="0" smtClean="0"/>
                        <a:t>/</a:t>
                      </a:r>
                      <a:r>
                        <a:rPr lang="zh-TW" altLang="en-US" sz="2400" dirty="0" smtClean="0"/>
                        <a:t>光盤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單株耗電</a:t>
                      </a:r>
                      <a:endParaRPr lang="en-US" altLang="zh-TW" sz="2800" dirty="0" smtClean="0"/>
                    </a:p>
                    <a:p>
                      <a:pPr algn="ctr"/>
                      <a:r>
                        <a:rPr lang="en-US" altLang="zh-TW" sz="2800" dirty="0" smtClean="0"/>
                        <a:t>W/</a:t>
                      </a:r>
                      <a:r>
                        <a:rPr lang="zh-TW" altLang="en-US" sz="2800" dirty="0" smtClean="0"/>
                        <a:t>株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單株燈光費用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68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10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5 x 3 = 15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42 W / 15 =2.8 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1800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/15 = 120 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15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3 x 2 = 6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42 W  / 6 = 7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1800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/6 = 300 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40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18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3 x 1 = 3 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42 W / 3 = 14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1800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/3 = 600 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世晶綠能科技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7384"/>
            <a:ext cx="9144000" cy="679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9" t="13569" r="22266" b="57870"/>
          <a:stretch/>
        </p:blipFill>
        <p:spPr bwMode="auto">
          <a:xfrm>
            <a:off x="2195736" y="221528"/>
            <a:ext cx="5765474" cy="414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322" r="20465" b="7023"/>
          <a:stretch/>
        </p:blipFill>
        <p:spPr bwMode="auto">
          <a:xfrm>
            <a:off x="2279251" y="4634978"/>
            <a:ext cx="6397205" cy="17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栽培區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180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cm *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110 cm)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57391"/>
              </p:ext>
            </p:extLst>
          </p:nvPr>
        </p:nvGraphicFramePr>
        <p:xfrm>
          <a:off x="323528" y="1124744"/>
          <a:ext cx="8568952" cy="55254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86334"/>
                <a:gridCol w="1286334"/>
                <a:gridCol w="1963836"/>
                <a:gridCol w="2232248"/>
                <a:gridCol w="1800200"/>
              </a:tblGrid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燈距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株距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栽培株數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光盤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單株耗電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單株燈光費用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468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x 11 = 198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20Wx18/198= 1.82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750x18/198=68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810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 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 x 7 = 84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20Wx12/96= 2.85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750x12/84=107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406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 x 6 = 60 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20Wx10/60= 3.33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750x10/60=125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01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4000" b="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84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20Wx18/96=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3.75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750x18/84=160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62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40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40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20Wx12/60=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750</a:t>
                      </a: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x12/60 = 150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4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聚陽光能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5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知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180cm*130cm 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坪安裝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3.3 m2 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每組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400 W</a:t>
            </a: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高效能量產之關鍵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以 </a:t>
            </a:r>
            <a:r>
              <a:rPr lang="en-US" altLang="zh-TW" sz="3100" dirty="0" smtClean="0">
                <a:latin typeface="標楷體" pitchFamily="65" charset="-120"/>
                <a:ea typeface="標楷體" pitchFamily="65" charset="-120"/>
              </a:rPr>
              <a:t>40 </a:t>
            </a:r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呎貨櫃為例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6"/>
          <a:stretch/>
        </p:blipFill>
        <p:spPr bwMode="auto">
          <a:xfrm>
            <a:off x="70018" y="1683185"/>
            <a:ext cx="9002045" cy="405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3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180cm*130cm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2.34 m2 =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0.709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0.709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900 = 638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安裝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應該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是土地面積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栽培架應該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是四層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床架佔土地面積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空間使用率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0.5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栽培面積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300 x 0.5 x 4 = 600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638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坪反推的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空間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使用率大約為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0.53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光盤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180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cm * 130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cm)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12804"/>
              </p:ext>
            </p:extLst>
          </p:nvPr>
        </p:nvGraphicFramePr>
        <p:xfrm>
          <a:off x="395536" y="1476458"/>
          <a:ext cx="8417237" cy="498432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22720"/>
                <a:gridCol w="2169981"/>
                <a:gridCol w="2304256"/>
                <a:gridCol w="2520280"/>
              </a:tblGrid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株距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栽培株數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光盤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單株耗電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單株之燈光費用，元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lang="zh-TW" altLang="en-US" sz="4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x 13 = 234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 W / 234 =</a:t>
                      </a:r>
                    </a:p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1.71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30000/234=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 </a:t>
                      </a:r>
                      <a:endParaRPr lang="zh-TW" altLang="en-US" sz="4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 x 8 = 96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 W / 96 =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4.17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30000/96=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312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2460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</a:t>
                      </a:r>
                      <a:endParaRPr lang="zh-TW" altLang="en-US" sz="4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 x 7 = 70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 W / 70 =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4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5.71</a:t>
                      </a:r>
                      <a:endParaRPr lang="zh-TW" altLang="en-US" sz="40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30000/70=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398829"/>
              </p:ext>
            </p:extLst>
          </p:nvPr>
        </p:nvGraphicFramePr>
        <p:xfrm>
          <a:off x="323528" y="404664"/>
          <a:ext cx="8496944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69"/>
                <a:gridCol w="1249143"/>
                <a:gridCol w="1224136"/>
                <a:gridCol w="1800200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三家</a:t>
                      </a:r>
                      <a:endParaRPr lang="en-US" altLang="zh-TW" sz="32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彙整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燈管間距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株距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cm</a:t>
                      </a:r>
                      <a:endParaRPr lang="zh-TW" altLang="en-US" sz="28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單株耗電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單株之燈光費用，元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 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1.71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 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4.17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312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 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5.71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1.82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2.85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3.33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3.75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4.00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2.8 </a:t>
                      </a:r>
                      <a:endParaRPr lang="en-US" altLang="zh-TW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9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210141"/>
              </p:ext>
            </p:extLst>
          </p:nvPr>
        </p:nvGraphicFramePr>
        <p:xfrm>
          <a:off x="323528" y="404664"/>
          <a:ext cx="8568952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944216"/>
                <a:gridCol w="2880320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三家</a:t>
                      </a:r>
                      <a:endParaRPr lang="en-US" altLang="zh-TW" sz="32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彙整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單株耗電</a:t>
                      </a:r>
                      <a:endParaRPr lang="en-US" altLang="zh-TW" sz="2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單株之燈光費用</a:t>
                      </a:r>
                      <a:r>
                        <a:rPr lang="zh-TW" altLang="en-US" sz="28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價比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W/</a:t>
                      </a:r>
                      <a:r>
                        <a:rPr lang="zh-TW" alt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元</a:t>
                      </a:r>
                      <a:endParaRPr lang="en-US" altLang="zh-TW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1.71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0.0133</a:t>
                      </a:r>
                      <a:endParaRPr lang="zh-TW" altLang="en-US" sz="32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4.17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312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聚陽光能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5.71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1.82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68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0.0266</a:t>
                      </a:r>
                      <a:endParaRPr lang="zh-TW" altLang="en-US" sz="32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2.85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3.33</a:t>
                      </a:r>
                      <a:endParaRPr lang="zh-TW" altLang="en-US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3.75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世晶綠能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4.00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2.8 </a:t>
                      </a:r>
                      <a:endParaRPr lang="en-US" altLang="zh-TW" sz="24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0.0233</a:t>
                      </a:r>
                      <a:endParaRPr lang="zh-TW" altLang="en-US" sz="3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詮興光電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</a:t>
                      </a:r>
                      <a:endParaRPr lang="zh-TW" altLang="en-US" sz="24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1600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性價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價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光照效率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= W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價比：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光照效率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各光源依照前述方式安裝，在栽培板上量測所得的光量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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mol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/s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除以燈具耗電瓦數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W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性價比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 = r x E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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mol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/s/W =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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mol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/s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元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  <a:sym typeface="Symbol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  <a:sym typeface="Symbol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投資一元於該種燈具，可在栽培板上取得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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mol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/s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/>
              </a:rPr>
              <a:t> 的光量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82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栽培流程的訂定範例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45</a:t>
            </a:fld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89750"/>
              </p:ext>
            </p:extLst>
          </p:nvPr>
        </p:nvGraphicFramePr>
        <p:xfrm>
          <a:off x="611560" y="155679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87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栽培流程的訂定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範例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/>
              <a:pPr/>
              <a:t>46</a:t>
            </a:fld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73604"/>
              </p:ext>
            </p:extLst>
          </p:nvPr>
        </p:nvGraphicFramePr>
        <p:xfrm>
          <a:off x="611560" y="1556792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2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12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環境參數設定 範例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451781"/>
              </p:ext>
            </p:extLst>
          </p:nvPr>
        </p:nvGraphicFramePr>
        <p:xfrm>
          <a:off x="899591" y="1531191"/>
          <a:ext cx="7416825" cy="434608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72275"/>
                <a:gridCol w="1681147"/>
                <a:gridCol w="1681147"/>
                <a:gridCol w="1582256"/>
              </a:tblGrid>
              <a:tr h="346305">
                <a:tc rowSpan="2"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環境參數 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育苗期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育成</a:t>
                      </a:r>
                      <a:r>
                        <a:rPr 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調質期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第一階段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第二階段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第三階段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30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光量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(μmol/m</a:t>
                      </a:r>
                      <a:r>
                        <a:rPr lang="en-US" sz="2000" kern="100" baseline="300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/s)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230±30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270±30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6501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光週期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明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暗</a:t>
                      </a: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，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</a:t>
                      </a: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24/0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16/8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78273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DLI (</a:t>
                      </a: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mol/m</a:t>
                      </a:r>
                      <a:r>
                        <a:rPr lang="en-US" sz="2000" kern="100" baseline="300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/day)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8901">
                <a:tc>
                  <a:txBody>
                    <a:bodyPr/>
                    <a:lstStyle/>
                    <a:p>
                      <a:pPr marL="0" marR="0" indent="152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氣溫 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明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暗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℃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22/20</a:t>
                      </a:r>
                      <a:endParaRPr lang="zh-TW" altLang="zh-TW" sz="20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相對溼度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 </a:t>
                      </a:r>
                      <a:r>
                        <a:rPr lang="en-US" sz="20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 </a:t>
                      </a:r>
                      <a:r>
                        <a:rPr 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電導度 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(mS/cm)</a:t>
                      </a:r>
                      <a:r>
                        <a:rPr lang="zh-TW" altLang="en-US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1.2±0.1</a:t>
                      </a: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pH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79375"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5.8±0.1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6645">
                <a:tc>
                  <a:txBody>
                    <a:bodyPr/>
                    <a:lstStyle/>
                    <a:p>
                      <a:pPr indent="15240"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二氧化碳濃度 </a:t>
                      </a: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(ppm)  </a:t>
                      </a:r>
                      <a:endParaRPr lang="zh-TW" sz="20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-793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1200±100</a:t>
                      </a:r>
                      <a:endParaRPr lang="zh-TW" altLang="zh-TW" sz="20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47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要種甚麼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每株耗電狀況的量化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573016"/>
            <a:ext cx="3466728" cy="8640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r>
              <a:rPr lang="zh-TW" altLang="en-US" dirty="0" smtClean="0"/>
              <a:t>*</a:t>
            </a:r>
            <a:r>
              <a:rPr lang="en-US" altLang="zh-TW" dirty="0" smtClean="0"/>
              <a:t>B</a:t>
            </a:r>
            <a:r>
              <a:rPr lang="zh-TW" altLang="en-US" dirty="0" smtClean="0"/>
              <a:t>*</a:t>
            </a:r>
            <a:r>
              <a:rPr lang="en-US" altLang="zh-TW" dirty="0" smtClean="0"/>
              <a:t>C</a:t>
            </a:r>
            <a:r>
              <a:rPr lang="zh-TW" altLang="en-US" dirty="0" smtClean="0"/>
              <a:t>*</a:t>
            </a:r>
            <a:r>
              <a:rPr lang="en-US" altLang="zh-TW" dirty="0" smtClean="0"/>
              <a:t>D</a:t>
            </a:r>
            <a:r>
              <a:rPr lang="zh-TW" altLang="en-US" dirty="0" smtClean="0"/>
              <a:t> </a:t>
            </a:r>
            <a:r>
              <a:rPr lang="en-US" altLang="zh-TW" dirty="0" smtClean="0"/>
              <a:t>/1000</a:t>
            </a:r>
          </a:p>
          <a:p>
            <a:r>
              <a:rPr lang="en-US" altLang="zh-TW" dirty="0" smtClean="0"/>
              <a:t>G = E / F</a:t>
            </a:r>
          </a:p>
          <a:p>
            <a:endParaRPr lang="zh-TW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9" y="1340768"/>
            <a:ext cx="762437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278795" cy="193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4859984" y="3501008"/>
            <a:ext cx="34667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 kW.hr = 1 </a:t>
            </a:r>
            <a:r>
              <a:rPr lang="zh-TW" altLang="en-US" dirty="0" smtClean="0"/>
              <a:t>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24128" y="4365104"/>
            <a:ext cx="1728192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92039" y="4941168"/>
            <a:ext cx="99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35 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9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24"/>
          <a:stretch/>
        </p:blipFill>
        <p:spPr>
          <a:xfrm>
            <a:off x="0" y="-27501"/>
            <a:ext cx="9144000" cy="32067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9075" y="388496"/>
            <a:ext cx="16459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電力產能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337973" y="3327261"/>
            <a:ext cx="6704832" cy="1132198"/>
          </a:xfrm>
          <a:prstGeom prst="rect">
            <a:avLst/>
          </a:prstGeom>
          <a:ln w="28575">
            <a:noFill/>
          </a:ln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PCA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 W m</a:t>
            </a:r>
            <a:r>
              <a:rPr lang="en-US" altLang="zh-TW" sz="20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 Power Consumption per unit Area</a:t>
            </a:r>
          </a:p>
          <a:p>
            <a:pPr marL="0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DPI (in kWh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000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= PCA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hrs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per day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1000</a:t>
            </a:r>
          </a:p>
          <a:p>
            <a:pPr marL="0" indent="0">
              <a:buNone/>
            </a:pPr>
            <a:r>
              <a:rPr lang="en-US" altLang="zh-TW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TPI(</a:t>
            </a:r>
            <a:r>
              <a:rPr lang="en-US" altLang="zh-TW" sz="2000" b="1" u="sng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 kWh/plant) = DPI(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×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Days(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density(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91512" y="4459459"/>
            <a:ext cx="279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36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TPI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(stage 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41720" y="5150382"/>
            <a:ext cx="549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(g/kWh)=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FW (g/plant)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 (kWh/plant)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04059" y="5546181"/>
            <a:ext cx="597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lang="en-US" altLang="zh-TW" sz="2000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(mg/kWh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)=FW</a:t>
            </a:r>
            <a:r>
              <a:rPr lang="en-US" altLang="zh-TW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(mg/plant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 (kWh/plant)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55305" y="6107092"/>
            <a:ext cx="6470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</a:t>
            </a:r>
            <a:r>
              <a:rPr lang="en-US" altLang="zh-TW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(mg/kWh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FW</a:t>
            </a:r>
            <a:r>
              <a:rPr lang="en-US" altLang="zh-TW" sz="2000" b="1" baseline="-25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Vit.E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(mg/plant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OTPI (kWh/plant)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67072" y="157663"/>
            <a:ext cx="122349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Electric energy use efficiency ?</a:t>
            </a:r>
            <a:endParaRPr lang="zh-TW" altLang="en-US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-15715" y="4541728"/>
            <a:ext cx="3093766" cy="568001"/>
          </a:xfrm>
          <a:prstGeom prst="wedgeRoundRectCallout">
            <a:avLst>
              <a:gd name="adj1" fmla="val 58823"/>
              <a:gd name="adj2" fmla="val 354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Overall Total Power Integral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90029" y="4629911"/>
            <a:ext cx="29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栽培全程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單株總累積能耗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單位面積的造價頗高，但也比日本便宜許多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1/3)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7"/>
          <a:stretch/>
        </p:blipFill>
        <p:spPr bwMode="auto">
          <a:xfrm>
            <a:off x="562159" y="1844824"/>
            <a:ext cx="7841012" cy="27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5616" y="5108991"/>
            <a:ext cx="699952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日本設廠造價 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33~50 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萬日圓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/m</a:t>
            </a:r>
            <a:r>
              <a:rPr lang="en-US" altLang="zh-TW" sz="3600" b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13~20 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萬台幣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/m</a:t>
            </a:r>
            <a:r>
              <a:rPr lang="en-US" altLang="zh-TW" sz="3600" b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3600" b="1" baseline="30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025" y="188640"/>
            <a:ext cx="8229600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栽培條件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(z1)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的標準化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3861048"/>
            <a:ext cx="8696272" cy="151216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D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B</a:t>
            </a:r>
            <a:r>
              <a:rPr lang="zh-TW" altLang="en-US" dirty="0" smtClean="0"/>
              <a:t>*</a:t>
            </a:r>
            <a:r>
              <a:rPr lang="en-US" altLang="zh-TW" dirty="0" smtClean="0"/>
              <a:t>C</a:t>
            </a:r>
            <a:r>
              <a:rPr lang="zh-TW" altLang="en-US" dirty="0" smtClean="0"/>
              <a:t>*</a:t>
            </a:r>
            <a:r>
              <a:rPr lang="en-US" altLang="zh-TW" dirty="0" smtClean="0"/>
              <a:t>3.6</a:t>
            </a:r>
            <a:r>
              <a:rPr lang="zh-TW" altLang="en-US" dirty="0" smtClean="0"/>
              <a:t> </a:t>
            </a:r>
            <a:r>
              <a:rPr lang="en-US" altLang="zh-TW" dirty="0" smtClean="0"/>
              <a:t>/1000</a:t>
            </a:r>
          </a:p>
          <a:p>
            <a:r>
              <a:rPr lang="en-US" altLang="zh-TW" dirty="0"/>
              <a:t>F</a:t>
            </a:r>
            <a:r>
              <a:rPr lang="en-US" altLang="zh-TW" dirty="0" smtClean="0"/>
              <a:t>  = D*E / A</a:t>
            </a:r>
          </a:p>
          <a:p>
            <a:r>
              <a:rPr lang="en-US" altLang="zh-TW" dirty="0" smtClean="0"/>
              <a:t>PPF </a:t>
            </a:r>
            <a:r>
              <a:rPr lang="zh-TW" altLang="en-US" dirty="0" smtClean="0"/>
              <a:t>光合作用有效光，單位：</a:t>
            </a:r>
            <a:r>
              <a:rPr lang="zh-TW" altLang="en-US" dirty="0" smtClean="0">
                <a:sym typeface="Symbol"/>
              </a:rPr>
              <a:t></a:t>
            </a:r>
            <a:r>
              <a:rPr lang="en-US" altLang="zh-TW" dirty="0" err="1" smtClean="0">
                <a:sym typeface="Symbol"/>
              </a:rPr>
              <a:t>mol</a:t>
            </a:r>
            <a:r>
              <a:rPr lang="en-US" altLang="zh-TW" dirty="0" smtClean="0">
                <a:sym typeface="Symbol"/>
              </a:rPr>
              <a:t>/m</a:t>
            </a:r>
            <a:r>
              <a:rPr lang="en-US" altLang="zh-TW" baseline="30000" dirty="0" smtClean="0">
                <a:sym typeface="Symbol"/>
              </a:rPr>
              <a:t>2</a:t>
            </a:r>
            <a:r>
              <a:rPr lang="en-US" altLang="zh-TW" dirty="0" smtClean="0">
                <a:sym typeface="Symbol"/>
              </a:rPr>
              <a:t>/s</a:t>
            </a:r>
          </a:p>
          <a:p>
            <a:r>
              <a:rPr lang="en-US" altLang="zh-TW" dirty="0" smtClean="0">
                <a:sym typeface="Symbol"/>
              </a:rPr>
              <a:t>DLI </a:t>
            </a:r>
            <a:r>
              <a:rPr lang="zh-TW" altLang="en-US" dirty="0" smtClean="0">
                <a:sym typeface="Symbol"/>
              </a:rPr>
              <a:t>日總累積光量，單位：</a:t>
            </a:r>
            <a:r>
              <a:rPr lang="en-US" altLang="zh-TW" dirty="0" err="1" smtClean="0">
                <a:sym typeface="Symbol"/>
              </a:rPr>
              <a:t>mol</a:t>
            </a:r>
            <a:r>
              <a:rPr lang="en-US" altLang="zh-TW" dirty="0" smtClean="0">
                <a:sym typeface="Symbol"/>
              </a:rPr>
              <a:t>/m</a:t>
            </a:r>
            <a:r>
              <a:rPr lang="en-US" altLang="zh-TW" baseline="30000" dirty="0" smtClean="0">
                <a:sym typeface="Symbol"/>
              </a:rPr>
              <a:t>2</a:t>
            </a:r>
            <a:r>
              <a:rPr lang="en-US" altLang="zh-TW" dirty="0" smtClean="0">
                <a:sym typeface="Symbol"/>
              </a:rPr>
              <a:t>/day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96272" cy="22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494629" y="630932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627784" y="2276872"/>
            <a:ext cx="8640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55713" y="2636912"/>
            <a:ext cx="100811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01454" y="1844824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652120" y="1844824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832176" y="2060848"/>
            <a:ext cx="1115616" cy="18722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5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1"/>
          <a:stretch/>
        </p:blipFill>
        <p:spPr>
          <a:xfrm>
            <a:off x="0" y="-27589"/>
            <a:ext cx="9144000" cy="334756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42804" y="458834"/>
            <a:ext cx="164592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光子產能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98672" y="3548187"/>
            <a:ext cx="7626349" cy="948981"/>
          </a:xfrm>
          <a:prstGeom prst="rect">
            <a:avLst/>
          </a:prstGeom>
          <a:ln w="28575">
            <a:noFill/>
          </a:ln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DLI(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en-US" altLang="zh-TW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TW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PPFD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(μmol m</a:t>
            </a:r>
            <a:r>
              <a:rPr lang="en-US" altLang="zh-TW" sz="20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</a:t>
            </a:r>
            <a:r>
              <a:rPr lang="en-US" altLang="zh-TW" sz="2000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x 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hrs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per day x 3.6/1000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TLI(</a:t>
            </a:r>
            <a:r>
              <a:rPr lang="en-US" altLang="zh-TW" sz="2000" b="1" u="sng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DLI(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Days(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density(</a:t>
            </a:r>
            <a:r>
              <a:rPr lang="en-US" altLang="zh-TW" sz="2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9920" y="4480394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OTLI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l-GR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Σ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TLI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(stage 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25474" y="5308837"/>
            <a:ext cx="543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 mol</a:t>
            </a:r>
            <a:r>
              <a:rPr lang="en-US" altLang="zh-TW" sz="2000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FW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g/plant)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 OTLI (</a:t>
            </a:r>
            <a:r>
              <a:rPr lang="en-US" altLang="zh-TW" sz="2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81336" y="5735926"/>
            <a:ext cx="593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</a:t>
            </a:r>
            <a:r>
              <a:rPr lang="en-US" altLang="zh-TW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 mol</a:t>
            </a:r>
            <a:r>
              <a:rPr lang="en-US" altLang="zh-TW" sz="2000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)=FW</a:t>
            </a:r>
            <a:r>
              <a:rPr lang="en-US" altLang="zh-TW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OTLI (</a:t>
            </a:r>
            <a:r>
              <a:rPr lang="en-US" altLang="zh-TW" sz="20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sz="2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6675" y="5033223"/>
            <a:ext cx="6161660" cy="1763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/>
          </a:p>
        </p:txBody>
      </p:sp>
      <p:sp>
        <p:nvSpPr>
          <p:cNvPr id="10" name="矩形 9"/>
          <p:cNvSpPr/>
          <p:nvPr/>
        </p:nvSpPr>
        <p:spPr>
          <a:xfrm>
            <a:off x="1583619" y="6144987"/>
            <a:ext cx="6267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</a:t>
            </a:r>
            <a:r>
              <a:rPr lang="en-US" altLang="zh-TW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0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mg mol</a:t>
            </a:r>
            <a:r>
              <a:rPr lang="en-US" altLang="zh-TW" sz="2000" b="1" baseline="30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)=</a:t>
            </a:r>
            <a:r>
              <a:rPr lang="zh-TW" altLang="en-US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FW</a:t>
            </a:r>
            <a:r>
              <a:rPr lang="en-US" altLang="zh-TW" sz="2000" b="1" baseline="-250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Vit.E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(mg/plant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OTLI (</a:t>
            </a:r>
            <a:r>
              <a:rPr lang="en-US" altLang="zh-TW" sz="20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mol</a:t>
            </a:r>
            <a:r>
              <a:rPr lang="en-US" altLang="zh-TW" sz="2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/plant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409283" y="218940"/>
            <a:ext cx="122349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Light energy use efficiency ?</a:t>
            </a:r>
            <a:endParaRPr lang="zh-TW" altLang="en-US" dirty="0"/>
          </a:p>
        </p:txBody>
      </p:sp>
      <p:sp>
        <p:nvSpPr>
          <p:cNvPr id="2" name="圓角矩形圖說文字 1"/>
          <p:cNvSpPr/>
          <p:nvPr/>
        </p:nvSpPr>
        <p:spPr>
          <a:xfrm>
            <a:off x="-15715" y="4541728"/>
            <a:ext cx="3093766" cy="568001"/>
          </a:xfrm>
          <a:prstGeom prst="wedgeRoundRectCallout">
            <a:avLst>
              <a:gd name="adj1" fmla="val 58823"/>
              <a:gd name="adj2" fmla="val 354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Overall Total Light Integral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4424" y="4617032"/>
            <a:ext cx="298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栽培全程</a:t>
            </a:r>
            <a:r>
              <a:rPr lang="zh-TW" altLang="en-US" sz="1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單株總累積光量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88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量化指標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的訂定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132856"/>
            <a:ext cx="7920880" cy="38884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 FW/TLI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單位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g/</a:t>
            </a:r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109728" indent="0" algn="ctr">
              <a:buNone/>
            </a:pP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Photon 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Yield: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 </a:t>
            </a:r>
            <a:r>
              <a:rPr lang="en-US" altLang="zh-TW" sz="30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光子的蔬菜產量</a:t>
            </a:r>
            <a:endParaRPr lang="en-US" altLang="zh-TW" sz="3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FW: </a:t>
            </a: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收穫時單株鮮重，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g/plant</a:t>
            </a:r>
          </a:p>
          <a:p>
            <a:pPr lvl="1"/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TLI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單株之累計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總光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量，</a:t>
            </a:r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/plant</a:t>
            </a:r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ea typeface="標楷體" pitchFamily="65" charset="-120"/>
                <a:cs typeface="Times New Roman" pitchFamily="18" charset="0"/>
              </a:rPr>
              <a:pPr/>
              <a:t>52</a:t>
            </a:fld>
            <a:endParaRPr lang="zh-TW" altLang="en-US" dirty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栽培全程 單株累計總光量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TLI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的計算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99592" y="5013176"/>
            <a:ext cx="6696744" cy="18448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prstClr val="black"/>
                </a:solidFill>
              </a:rPr>
              <a:t>DLI = PPF x </a:t>
            </a:r>
            <a:r>
              <a:rPr lang="en-US" altLang="zh-TW" dirty="0" err="1" smtClean="0">
                <a:solidFill>
                  <a:prstClr val="black"/>
                </a:solidFill>
              </a:rPr>
              <a:t>hrs</a:t>
            </a:r>
            <a:r>
              <a:rPr lang="en-US" altLang="zh-TW" dirty="0" smtClean="0">
                <a:solidFill>
                  <a:prstClr val="black"/>
                </a:solidFill>
              </a:rPr>
              <a:t> x 3.6 / 1000</a:t>
            </a:r>
          </a:p>
          <a:p>
            <a:r>
              <a:rPr lang="en-US" altLang="zh-TW" dirty="0" smtClean="0">
                <a:solidFill>
                  <a:prstClr val="black"/>
                </a:solidFill>
              </a:rPr>
              <a:t>PPF </a:t>
            </a:r>
            <a:r>
              <a:rPr lang="zh-TW" altLang="en-US" dirty="0" smtClean="0">
                <a:solidFill>
                  <a:prstClr val="black"/>
                </a:solidFill>
              </a:rPr>
              <a:t>光合作用有效光，單位：</a:t>
            </a:r>
            <a:r>
              <a:rPr lang="zh-TW" altLang="en-US" dirty="0" smtClean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TW" dirty="0" err="1" smtClean="0">
                <a:solidFill>
                  <a:prstClr val="black"/>
                </a:solidFill>
                <a:sym typeface="Symbol"/>
              </a:rPr>
              <a:t>mol</a:t>
            </a:r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/m</a:t>
            </a:r>
            <a:r>
              <a:rPr lang="en-US" altLang="zh-TW" baseline="30000" dirty="0" smtClean="0">
                <a:solidFill>
                  <a:prstClr val="black"/>
                </a:solidFill>
                <a:sym typeface="Symbol"/>
              </a:rPr>
              <a:t>2</a:t>
            </a:r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/s</a:t>
            </a:r>
          </a:p>
          <a:p>
            <a:r>
              <a:rPr lang="en-US" altLang="zh-TW" dirty="0" err="1" smtClean="0">
                <a:solidFill>
                  <a:prstClr val="black"/>
                </a:solidFill>
                <a:sym typeface="Symbol"/>
              </a:rPr>
              <a:t>hrs</a:t>
            </a:r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  </a:t>
            </a:r>
            <a:r>
              <a:rPr lang="zh-TW" altLang="en-US" dirty="0" smtClean="0">
                <a:solidFill>
                  <a:prstClr val="black"/>
                </a:solidFill>
                <a:sym typeface="Symbol"/>
              </a:rPr>
              <a:t>日給光時間，單位：小時</a:t>
            </a:r>
            <a:endParaRPr lang="en-US" altLang="zh-TW" dirty="0" smtClean="0">
              <a:solidFill>
                <a:prstClr val="black"/>
              </a:solidFill>
              <a:sym typeface="Symbol"/>
            </a:endParaRPr>
          </a:p>
          <a:p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DLI </a:t>
            </a:r>
            <a:r>
              <a:rPr lang="zh-TW" altLang="en-US" dirty="0" smtClean="0">
                <a:solidFill>
                  <a:prstClr val="black"/>
                </a:solidFill>
                <a:sym typeface="Symbol"/>
              </a:rPr>
              <a:t>日總累積光量，單位：</a:t>
            </a:r>
            <a:r>
              <a:rPr lang="en-US" altLang="zh-TW" dirty="0" err="1" smtClean="0">
                <a:solidFill>
                  <a:prstClr val="black"/>
                </a:solidFill>
                <a:sym typeface="Symbol"/>
              </a:rPr>
              <a:t>mol</a:t>
            </a:r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/m</a:t>
            </a:r>
            <a:r>
              <a:rPr lang="en-US" altLang="zh-TW" baseline="30000" dirty="0" smtClean="0">
                <a:solidFill>
                  <a:prstClr val="black"/>
                </a:solidFill>
                <a:sym typeface="Symbol"/>
              </a:rPr>
              <a:t>2</a:t>
            </a:r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/day</a:t>
            </a:r>
          </a:p>
          <a:p>
            <a:r>
              <a:rPr lang="en-US" altLang="zh-TW" dirty="0" smtClean="0">
                <a:solidFill>
                  <a:prstClr val="black"/>
                </a:solidFill>
                <a:sym typeface="Symbol"/>
              </a:rPr>
              <a:t>TLI  : Total Light Integral per plant</a:t>
            </a:r>
          </a:p>
          <a:p>
            <a:endParaRPr lang="en-US" altLang="zh-TW" baseline="30000" dirty="0" smtClean="0">
              <a:solidFill>
                <a:prstClr val="black"/>
              </a:solidFill>
            </a:endParaRPr>
          </a:p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78913"/>
              </p:ext>
            </p:extLst>
          </p:nvPr>
        </p:nvGraphicFramePr>
        <p:xfrm>
          <a:off x="683569" y="1580180"/>
          <a:ext cx="806489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675"/>
                <a:gridCol w="1444628"/>
                <a:gridCol w="1440160"/>
                <a:gridCol w="1440160"/>
                <a:gridCol w="24482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A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B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TLI(s)=B*C/A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階段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株</a:t>
                      </a:r>
                      <a:r>
                        <a:rPr lang="en-US" altLang="zh-TW" sz="2800" dirty="0" smtClean="0"/>
                        <a:t>/m</a:t>
                      </a:r>
                      <a:r>
                        <a:rPr lang="en-US" altLang="zh-TW" sz="2800" baseline="30000" dirty="0" smtClean="0"/>
                        <a:t>2</a:t>
                      </a:r>
                      <a:endParaRPr lang="zh-TW" altLang="en-US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DLI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days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 smtClean="0"/>
                        <a:t>mol</a:t>
                      </a:r>
                      <a:r>
                        <a:rPr lang="en-US" altLang="zh-TW" sz="2800" dirty="0" smtClean="0"/>
                        <a:t>/</a:t>
                      </a:r>
                      <a:r>
                        <a:rPr lang="zh-TW" altLang="en-US" sz="2800" dirty="0" smtClean="0"/>
                        <a:t>株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333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0.84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40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16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5.6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3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5.95</a:t>
                      </a:r>
                      <a:endParaRPr lang="zh-TW" alt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FF0000"/>
                          </a:solidFill>
                        </a:rPr>
                        <a:t>Sum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FF0000"/>
                          </a:solidFill>
                        </a:rPr>
                        <a:t>12.39</a:t>
                      </a:r>
                      <a:endParaRPr lang="zh-TW" alt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516216" y="5316802"/>
                <a:ext cx="2304256" cy="84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𝑇𝐿𝐼</m:t>
                      </m:r>
                      <m:r>
                        <a:rPr lang="pt-BR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pt-BR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𝑇𝐿𝐼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16802"/>
                <a:ext cx="2304256" cy="8485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電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力產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能 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EY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(g/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度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評比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Energy Yield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8" y="1772816"/>
            <a:ext cx="8240918" cy="287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251520" y="4869160"/>
            <a:ext cx="8696272" cy="15121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PY, C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EY</a:t>
            </a:r>
            <a:endParaRPr lang="en-US" altLang="zh-TW" dirty="0" smtClean="0"/>
          </a:p>
          <a:p>
            <a:r>
              <a:rPr lang="en-US" altLang="zh-TW" dirty="0"/>
              <a:t>D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C</a:t>
            </a:r>
            <a:r>
              <a:rPr lang="zh-TW" altLang="en-US" dirty="0"/>
              <a:t> </a:t>
            </a:r>
            <a:r>
              <a:rPr lang="en-US" altLang="zh-TW" dirty="0"/>
              <a:t>/ B</a:t>
            </a:r>
            <a:r>
              <a:rPr lang="zh-TW" altLang="en-US" dirty="0" smtClean="0"/>
              <a:t>，使用相同光源時 </a:t>
            </a:r>
            <a:r>
              <a:rPr lang="en-US" altLang="zh-TW" dirty="0" smtClean="0"/>
              <a:t>EY/PY </a:t>
            </a:r>
            <a:r>
              <a:rPr lang="zh-TW" altLang="en-US" dirty="0" smtClean="0"/>
              <a:t>的數值</a:t>
            </a:r>
            <a:r>
              <a:rPr lang="zh-TW" altLang="en-US" dirty="0"/>
              <a:t>要相同</a:t>
            </a:r>
            <a:endParaRPr lang="en-US" altLang="zh-TW" dirty="0"/>
          </a:p>
          <a:p>
            <a:r>
              <a:rPr lang="zh-TW" altLang="en-US" dirty="0" smtClean="0"/>
              <a:t>此</a:t>
            </a:r>
            <a:r>
              <a:rPr lang="zh-TW" altLang="en-US" dirty="0" smtClean="0"/>
              <a:t>欄僅作為確認計算有無失誤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164288" y="2276872"/>
            <a:ext cx="1296144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80112" y="2420888"/>
            <a:ext cx="1224136" cy="2448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95936" y="2276872"/>
            <a:ext cx="1224136" cy="2592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8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90012" y="69553"/>
            <a:ext cx="8141863" cy="1145258"/>
          </a:xfrm>
        </p:spPr>
        <p:txBody>
          <a:bodyPr>
            <a:noAutofit/>
          </a:bodyPr>
          <a:lstStyle/>
          <a:p>
            <a:pPr algn="ctr"/>
            <a:r>
              <a:rPr lang="en-US" altLang="zh-TW" dirty="0" smtClean="0"/>
              <a:t>PY vs. EY: </a:t>
            </a:r>
            <a:r>
              <a:rPr lang="en-US" altLang="zh-TW" sz="3600" dirty="0" smtClean="0"/>
              <a:t>a powerful diagram for </a:t>
            </a:r>
            <a:br>
              <a:rPr lang="en-US" altLang="zh-TW" sz="3600" dirty="0" smtClean="0"/>
            </a:br>
            <a:r>
              <a:rPr lang="en-US" altLang="zh-TW" sz="3600" dirty="0" smtClean="0">
                <a:solidFill>
                  <a:srgbClr val="FF0000"/>
                </a:solidFill>
              </a:rPr>
              <a:t>Total Performance </a:t>
            </a:r>
            <a:r>
              <a:rPr lang="en-US" altLang="zh-TW" sz="3600" dirty="0">
                <a:solidFill>
                  <a:srgbClr val="FF0000"/>
                </a:solidFill>
              </a:rPr>
              <a:t>E</a:t>
            </a:r>
            <a:r>
              <a:rPr lang="en-US" altLang="zh-TW" sz="3600" dirty="0" smtClean="0">
                <a:solidFill>
                  <a:srgbClr val="FF0000"/>
                </a:solidFill>
              </a:rPr>
              <a:t>valuation</a:t>
            </a:r>
            <a:r>
              <a:rPr lang="en-US" altLang="zh-TW" sz="3600" dirty="0" smtClean="0"/>
              <a:t>  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60E2-3460-4CFF-B87B-61B06DA1165A}" type="slidenum">
              <a:rPr lang="zh-TW" altLang="en-US" smtClean="0"/>
              <a:t>55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9" b="14949"/>
          <a:stretch/>
        </p:blipFill>
        <p:spPr>
          <a:xfrm>
            <a:off x="159776" y="1497504"/>
            <a:ext cx="6864439" cy="490290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880315" y="5151547"/>
            <a:ext cx="180304" cy="1674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369713" y="2647055"/>
            <a:ext cx="180304" cy="1674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072130" y="4647121"/>
            <a:ext cx="180304" cy="1674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716074" y="2043442"/>
            <a:ext cx="180304" cy="1674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25921" y="2228041"/>
            <a:ext cx="72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A</a:t>
            </a:r>
            <a:endParaRPr lang="zh-TW" altLang="en-US" sz="2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992712" y="4123901"/>
            <a:ext cx="72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B</a:t>
            </a:r>
            <a:endParaRPr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28044" y="2871020"/>
            <a:ext cx="72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C</a:t>
            </a:r>
            <a:endParaRPr lang="zh-TW" alt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06074" y="4647121"/>
            <a:ext cx="723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D</a:t>
            </a:r>
            <a:endParaRPr lang="zh-TW" alt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97744" y="2717437"/>
            <a:ext cx="35803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Energy-wise:  A &gt; B &gt; C &gt; D</a:t>
            </a:r>
            <a:endParaRPr lang="zh-TW" altLang="en-US" sz="2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97744" y="3213934"/>
            <a:ext cx="35803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Photon-wise:  A &gt; C &gt; B &gt; D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084925" y="1305085"/>
            <a:ext cx="1988850" cy="5355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A, B, C, D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四種光譜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四個公司的燈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四種營養液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四種作物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四種栽培系統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四種栽培法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四個工作人員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..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A,B,C,D  can be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types of spectra,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lamps from various company, types of nutrient, types of crops, types of cropping system, types of cultural practices or workers..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etc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08475" y="3701184"/>
            <a:ext cx="358032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 smtClean="0"/>
              <a:t>A &gt;&gt; D </a:t>
            </a:r>
            <a:r>
              <a:rPr lang="en-US" altLang="zh-TW" sz="1600" dirty="0" smtClean="0"/>
              <a:t>in both energy &amp; photon-wise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181760" y="1299084"/>
            <a:ext cx="495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植物工廠的整體性能評估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9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另一栽培條件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(z2)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18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3933921"/>
            <a:ext cx="63682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627784" y="2060848"/>
            <a:ext cx="8640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55713" y="2420888"/>
            <a:ext cx="100811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01454" y="1628800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52120" y="1628800"/>
            <a:ext cx="1082314" cy="147576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56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516216" y="4365104"/>
            <a:ext cx="1275907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88181" y="4365104"/>
            <a:ext cx="987875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6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兩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栽培條件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(z1 vs. z2)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比較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弱光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(z2)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g/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值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投資報酬遞減定律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強光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(z1)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株值較高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鮮重較重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g/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值較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每度電產出較多的鮮重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lvl="1"/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度值較高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57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30100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n-lt"/>
                <a:ea typeface="標楷體" pitchFamily="65" charset="-120"/>
              </a:rPr>
              <a:t>參數代碼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/>
            </a:r>
            <a:br>
              <a:rPr lang="en-US" altLang="zh-TW" dirty="0" smtClean="0">
                <a:latin typeface="+mn-lt"/>
                <a:ea typeface="標楷體" pitchFamily="65" charset="-120"/>
              </a:rPr>
            </a:br>
            <a:r>
              <a:rPr lang="en-US" altLang="zh-TW" dirty="0" smtClean="0"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latin typeface="+mn-lt"/>
                <a:ea typeface="標楷體" pitchFamily="65" charset="-120"/>
              </a:rPr>
              <a:t>??_E??_F??_D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??</a:t>
            </a:r>
            <a:br>
              <a:rPr lang="en-US" altLang="zh-TW" dirty="0" smtClean="0">
                <a:latin typeface="+mn-lt"/>
                <a:ea typeface="標楷體" pitchFamily="65" charset="-120"/>
              </a:rPr>
            </a:br>
            <a:r>
              <a:rPr lang="zh-TW" altLang="en-US" dirty="0" smtClean="0">
                <a:latin typeface="+mn-lt"/>
                <a:ea typeface="標楷體" pitchFamily="65" charset="-120"/>
              </a:rPr>
              <a:t>       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latin typeface="+mn-lt"/>
                <a:ea typeface="標楷體" pitchFamily="65" charset="-120"/>
              </a:rPr>
              <a:t>??_E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??_L??_??_</a:t>
            </a:r>
            <a:r>
              <a:rPr lang="en-US" altLang="zh-TW" dirty="0">
                <a:latin typeface="+mn-lt"/>
                <a:ea typeface="標楷體" pitchFamily="65" charset="-120"/>
              </a:rPr>
              <a:t>D??</a:t>
            </a:r>
            <a:endParaRPr lang="zh-TW" altLang="en-US" dirty="0">
              <a:latin typeface="+mn-lt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CCC2-0D35-45F9-8B16-85385ED3DD60}" type="slidenum">
              <a:rPr lang="zh-TW" altLang="en-US" smtClean="0">
                <a:ea typeface="標楷體" pitchFamily="65" charset="-120"/>
              </a:rPr>
              <a:pPr/>
              <a:t>58</a:t>
            </a:fld>
            <a:endParaRPr lang="zh-TW" altLang="en-US"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300709"/>
              </p:ext>
            </p:extLst>
          </p:nvPr>
        </p:nvGraphicFramePr>
        <p:xfrm>
          <a:off x="457200" y="2249488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016224"/>
                <a:gridCol w="2520280"/>
                <a:gridCol w="1954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N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?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E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F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?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??_??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?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營養液配方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營養液濃度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以電導度表示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(</a:t>
                      </a:r>
                      <a:r>
                        <a:rPr lang="en-US" altLang="zh-TW" dirty="0" err="1" smtClean="0">
                          <a:latin typeface="+mn-lt"/>
                          <a:ea typeface="標楷體" pitchFamily="65" charset="-120"/>
                        </a:rPr>
                        <a:t>mS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/cm, </a:t>
                      </a:r>
                      <a:r>
                        <a:rPr lang="en-US" altLang="zh-TW" dirty="0" err="1" smtClean="0">
                          <a:latin typeface="+mn-lt"/>
                          <a:ea typeface="標楷體" pitchFamily="65" charset="-120"/>
                        </a:rPr>
                        <a:t>dS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/m)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人工光源種類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F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螢光燈管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</a:t>
                      </a:r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 發光二極體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與光量值 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(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  <a:sym typeface="Symbol"/>
                        </a:rPr>
                        <a:t></a:t>
                      </a:r>
                      <a:r>
                        <a:rPr lang="en-US" altLang="zh-TW" dirty="0" err="1" smtClean="0">
                          <a:latin typeface="+mn-lt"/>
                          <a:ea typeface="標楷體" pitchFamily="65" charset="-120"/>
                        </a:rPr>
                        <a:t>mol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/m</a:t>
                      </a:r>
                      <a:r>
                        <a:rPr lang="en-US" altLang="zh-TW" baseline="30000" dirty="0" smtClean="0">
                          <a:latin typeface="+mn-lt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n-lt"/>
                          <a:ea typeface="標楷體" pitchFamily="65" charset="-120"/>
                        </a:rPr>
                        <a:t>日累積光量</a:t>
                      </a:r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(</a:t>
                      </a:r>
                      <a:r>
                        <a:rPr lang="en-US" altLang="zh-TW" dirty="0" err="1" smtClean="0">
                          <a:latin typeface="+mn-lt"/>
                          <a:ea typeface="標楷體" pitchFamily="65" charset="-120"/>
                        </a:rPr>
                        <a:t>mol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/m</a:t>
                      </a:r>
                      <a:r>
                        <a:rPr lang="en-US" altLang="zh-TW" baseline="30000" dirty="0" smtClean="0">
                          <a:latin typeface="+mn-lt"/>
                          <a:ea typeface="標楷體" pitchFamily="65" charset="-120"/>
                        </a:rPr>
                        <a:t>2</a:t>
                      </a:r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/day)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N1, N2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E1.2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E0.1,</a:t>
                      </a:r>
                      <a:r>
                        <a:rPr lang="en-US" altLang="zh-TW" baseline="0" dirty="0" smtClean="0">
                          <a:latin typeface="+mn-lt"/>
                          <a:ea typeface="標楷體" pitchFamily="65" charset="-120"/>
                        </a:rPr>
                        <a:t> E0.6, E1.2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F 230, 270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 9R 100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 8R1B 100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 4CW4R1B 100</a:t>
                      </a: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 9CW 100</a:t>
                      </a:r>
                    </a:p>
                    <a:p>
                      <a:endParaRPr lang="en-US" altLang="zh-TW" dirty="0" smtClean="0">
                        <a:latin typeface="+mn-lt"/>
                        <a:ea typeface="標楷體" pitchFamily="65" charset="-120"/>
                      </a:endParaRPr>
                    </a:p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L RB 270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baseline="0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baseline="0" dirty="0" smtClean="0">
                          <a:latin typeface="+mn-lt"/>
                          <a:ea typeface="標楷體" pitchFamily="65" charset="-120"/>
                        </a:rPr>
                        <a:t>16</a:t>
                      </a:r>
                    </a:p>
                    <a:p>
                      <a:r>
                        <a:rPr lang="en-US" altLang="zh-TW" baseline="0" dirty="0" smtClean="0">
                          <a:latin typeface="+mn-lt"/>
                          <a:ea typeface="標楷體" pitchFamily="65" charset="-120"/>
                        </a:rPr>
                        <a:t>D 20, 16, 9</a:t>
                      </a:r>
                    </a:p>
                    <a:p>
                      <a:r>
                        <a:rPr lang="en-US" altLang="zh-TW" baseline="0" dirty="0" smtClean="0">
                          <a:latin typeface="+mn-lt"/>
                          <a:ea typeface="標楷體" pitchFamily="65" charset="-120"/>
                        </a:rPr>
                        <a:t>D</a:t>
                      </a:r>
                      <a:r>
                        <a:rPr lang="zh-TW" altLang="en-US" baseline="0" dirty="0" smtClean="0">
                          <a:latin typeface="+mn-lt"/>
                          <a:ea typeface="標楷體" pitchFamily="65" charset="-120"/>
                        </a:rPr>
                        <a:t> </a:t>
                      </a:r>
                      <a:r>
                        <a:rPr lang="en-US" altLang="zh-TW" baseline="0" dirty="0" smtClean="0">
                          <a:latin typeface="+mn-lt"/>
                          <a:ea typeface="標楷體" pitchFamily="65" charset="-120"/>
                        </a:rPr>
                        <a:t>15, 16, 17, 18</a:t>
                      </a:r>
                      <a:endParaRPr lang="zh-TW" altLang="en-US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9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zh-TW" altLang="en-US" sz="6700" dirty="0" smtClean="0">
                <a:ea typeface="標楷體" pitchFamily="65" charset="-120"/>
              </a:rPr>
              <a:t>單位面積之日</a:t>
            </a:r>
            <a:r>
              <a:rPr lang="zh-TW" altLang="en-US" sz="6700" dirty="0">
                <a:ea typeface="標楷體" pitchFamily="65" charset="-120"/>
              </a:rPr>
              <a:t>累積光量</a:t>
            </a:r>
            <a:r>
              <a:rPr lang="en-US" altLang="zh-TW" sz="6700" dirty="0">
                <a:ea typeface="標楷體" pitchFamily="65" charset="-120"/>
              </a:rPr>
              <a:t/>
            </a:r>
            <a:br>
              <a:rPr lang="en-US" altLang="zh-TW" sz="6700" dirty="0">
                <a:ea typeface="標楷體" pitchFamily="65" charset="-120"/>
              </a:rPr>
            </a:br>
            <a:r>
              <a:rPr lang="en-US" altLang="zh-TW" sz="6700" dirty="0" smtClean="0">
                <a:ea typeface="標楷體" pitchFamily="65" charset="-120"/>
              </a:rPr>
              <a:t>(</a:t>
            </a:r>
            <a:r>
              <a:rPr lang="en-US" altLang="zh-TW" sz="6700" dirty="0">
                <a:ea typeface="標楷體" pitchFamily="65" charset="-120"/>
              </a:rPr>
              <a:t>DLI</a:t>
            </a:r>
            <a:r>
              <a:rPr lang="zh-TW" altLang="en-US" sz="6700" dirty="0">
                <a:ea typeface="標楷體" pitchFamily="65" charset="-120"/>
              </a:rPr>
              <a:t> </a:t>
            </a:r>
            <a:r>
              <a:rPr lang="zh-TW" altLang="en-US" sz="6700" dirty="0" smtClean="0">
                <a:ea typeface="標楷體" pitchFamily="65" charset="-120"/>
              </a:rPr>
              <a:t> 單位 </a:t>
            </a:r>
            <a:r>
              <a:rPr lang="en-US" altLang="zh-TW" sz="6700" dirty="0" err="1" smtClean="0">
                <a:ea typeface="標楷體" pitchFamily="65" charset="-120"/>
              </a:rPr>
              <a:t>mol</a:t>
            </a:r>
            <a:r>
              <a:rPr lang="en-US" altLang="zh-TW" sz="6700" dirty="0" smtClean="0">
                <a:ea typeface="標楷體" pitchFamily="65" charset="-120"/>
              </a:rPr>
              <a:t>/m</a:t>
            </a:r>
            <a:r>
              <a:rPr lang="en-US" altLang="zh-TW" sz="6700" baseline="30000" dirty="0" smtClean="0">
                <a:ea typeface="標楷體" pitchFamily="65" charset="-120"/>
              </a:rPr>
              <a:t>2</a:t>
            </a:r>
            <a:r>
              <a:rPr lang="en-US" altLang="zh-TW" sz="6700" dirty="0" smtClean="0">
                <a:ea typeface="標楷體" pitchFamily="65" charset="-120"/>
              </a:rPr>
              <a:t>/day</a:t>
            </a:r>
            <a:r>
              <a:rPr lang="en-US" altLang="zh-TW" sz="6700" dirty="0">
                <a:ea typeface="標楷體" pitchFamily="65" charset="-120"/>
              </a:rPr>
              <a:t>)</a:t>
            </a:r>
            <a:endParaRPr lang="zh-TW" altLang="en-US" sz="6700" dirty="0"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115212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DLI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>
                <a:ea typeface="標楷體" pitchFamily="65" charset="-120"/>
              </a:rPr>
              <a:t>光量</a:t>
            </a:r>
            <a:r>
              <a:rPr lang="zh-TW" altLang="en-US" dirty="0" smtClean="0">
                <a:ea typeface="標楷體" pitchFamily="65" charset="-120"/>
              </a:rPr>
              <a:t>值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x </a:t>
            </a:r>
            <a:r>
              <a:rPr lang="zh-TW" altLang="en-US" dirty="0">
                <a:ea typeface="標楷體" pitchFamily="65" charset="-120"/>
              </a:rPr>
              <a:t>每</a:t>
            </a:r>
            <a:r>
              <a:rPr lang="zh-TW" altLang="en-US" dirty="0" smtClean="0">
                <a:ea typeface="標楷體" pitchFamily="65" charset="-120"/>
              </a:rPr>
              <a:t>日光</a:t>
            </a:r>
            <a:r>
              <a:rPr lang="zh-TW" altLang="en-US" dirty="0">
                <a:ea typeface="標楷體" pitchFamily="65" charset="-120"/>
              </a:rPr>
              <a:t>照</a:t>
            </a:r>
            <a:r>
              <a:rPr lang="zh-TW" altLang="en-US" dirty="0" smtClean="0">
                <a:ea typeface="標楷體" pitchFamily="65" charset="-120"/>
              </a:rPr>
              <a:t>時</a:t>
            </a:r>
            <a:r>
              <a:rPr lang="zh-TW" altLang="en-US" dirty="0">
                <a:ea typeface="標楷體" pitchFamily="65" charset="-120"/>
              </a:rPr>
              <a:t>數 </a:t>
            </a:r>
            <a:r>
              <a:rPr lang="en-US" altLang="zh-TW" dirty="0" smtClean="0">
                <a:ea typeface="標楷體" pitchFamily="65" charset="-120"/>
              </a:rPr>
              <a:t>x 3.6 / 1000</a:t>
            </a:r>
          </a:p>
          <a:p>
            <a:r>
              <a:rPr lang="zh-TW" altLang="en-US" dirty="0" smtClean="0">
                <a:ea typeface="標楷體" pitchFamily="65" charset="-120"/>
              </a:rPr>
              <a:t>計算例：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603381"/>
              </p:ext>
            </p:extLst>
          </p:nvPr>
        </p:nvGraphicFramePr>
        <p:xfrm>
          <a:off x="755576" y="4005064"/>
          <a:ext cx="7848872" cy="221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880320"/>
                <a:gridCol w="288032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a typeface="標楷體" pitchFamily="65" charset="-120"/>
                        </a:rPr>
                        <a:t>光量值</a:t>
                      </a:r>
                      <a:endPara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Symbol"/>
                        </a:rPr>
                        <a:t></a:t>
                      </a:r>
                      <a:r>
                        <a:rPr lang="en-US" altLang="zh-TW" sz="24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/m</a:t>
                      </a:r>
                      <a:r>
                        <a:rPr lang="en-US" altLang="zh-TW" sz="2400" baseline="30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ea typeface="標楷體" pitchFamily="65" charset="-120"/>
                        </a:rPr>
                        <a:t>每日光照時數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 </a:t>
                      </a:r>
                      <a:r>
                        <a:rPr lang="en-US" altLang="zh-TW" sz="24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hrs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 </a:t>
                      </a:r>
                      <a:r>
                        <a:rPr lang="en-US" altLang="zh-TW" sz="24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hrs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ea typeface="標楷體" pitchFamily="65" charset="-120"/>
                        </a:rPr>
                        <a:t>DLI</a:t>
                      </a:r>
                      <a:r>
                        <a:rPr lang="zh-TW" altLang="en-US" sz="2400" dirty="0" smtClean="0">
                          <a:ea typeface="標楷體" pitchFamily="65" charset="-120"/>
                        </a:rPr>
                        <a:t> 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230 x 24 x 3.6 / 1000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= 19.87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270 x 16 x 3.6 / 1000</a:t>
                      </a:r>
                    </a:p>
                    <a:p>
                      <a:pPr algn="ctr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= 15.55 </a:t>
                      </a:r>
                      <a:r>
                        <a:rPr lang="zh-TW" altLang="en-US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約 </a:t>
                      </a:r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78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以產能來估算的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單株折舊成本並不高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8" y="4077072"/>
            <a:ext cx="85285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7"/>
          <a:stretch/>
        </p:blipFill>
        <p:spPr bwMode="auto">
          <a:xfrm>
            <a:off x="1115616" y="1772816"/>
            <a:ext cx="6552728" cy="180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588224" y="58772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sum=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5.65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52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6023" y="476672"/>
            <a:ext cx="8604448" cy="792088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1.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養</a:t>
            </a:r>
            <a:r>
              <a:rPr lang="zh-TW" altLang="en-US" sz="3200" b="1" dirty="0">
                <a:solidFill>
                  <a:srgbClr val="FF0000"/>
                </a:solidFill>
              </a:rPr>
              <a:t>液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配方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2,3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階段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與</a:t>
            </a:r>
            <a:r>
              <a:rPr lang="zh-TW" altLang="en-US" sz="3200" b="1" dirty="0">
                <a:solidFill>
                  <a:srgbClr val="FF0000"/>
                </a:solidFill>
              </a:rPr>
              <a:t>養液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濃度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階段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36975"/>
              </p:ext>
            </p:extLst>
          </p:nvPr>
        </p:nvGraphicFramePr>
        <p:xfrm>
          <a:off x="293771" y="1412777"/>
          <a:ext cx="8568952" cy="36352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52128"/>
                <a:gridCol w="2304256"/>
                <a:gridCol w="2448272"/>
                <a:gridCol w="2664296"/>
              </a:tblGrid>
              <a:tr h="77859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處理組</a:t>
                      </a:r>
                      <a:r>
                        <a:rPr lang="zh-TW" sz="1800" kern="100" dirty="0">
                          <a:effectLst/>
                        </a:rPr>
                        <a:t>別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第一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育苗期</a:t>
                      </a:r>
                      <a:endParaRPr lang="zh-TW" sz="24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第二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育成期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(15~28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第三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調質期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_E1.2_F230_D20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同上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2000" kern="100" dirty="0">
                          <a:effectLst/>
                        </a:rPr>
                        <a:t>_F270_D16*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09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kumimoji="0" lang="en-US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2000" kern="100" dirty="0">
                          <a:effectLst/>
                        </a:rPr>
                        <a:t>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80780" y="5048016"/>
            <a:ext cx="8539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N1</a:t>
            </a:r>
            <a:r>
              <a:rPr lang="zh-TW" altLang="zh-TW" dirty="0">
                <a:solidFill>
                  <a:prstClr val="white"/>
                </a:solidFill>
              </a:rPr>
              <a:t>：迦南農場配方，</a:t>
            </a:r>
            <a:r>
              <a:rPr lang="en-US" altLang="zh-TW" dirty="0">
                <a:solidFill>
                  <a:prstClr val="white"/>
                </a:solidFill>
              </a:rPr>
              <a:t>N2</a:t>
            </a:r>
            <a:r>
              <a:rPr lang="zh-TW" altLang="zh-TW" dirty="0">
                <a:solidFill>
                  <a:prstClr val="white"/>
                </a:solidFill>
              </a:rPr>
              <a:t>：花寶</a:t>
            </a:r>
            <a:r>
              <a:rPr lang="en-US" altLang="zh-TW" dirty="0">
                <a:solidFill>
                  <a:prstClr val="white"/>
                </a:solidFill>
              </a:rPr>
              <a:t>1</a:t>
            </a:r>
            <a:r>
              <a:rPr lang="zh-TW" altLang="zh-TW" dirty="0">
                <a:solidFill>
                  <a:prstClr val="white"/>
                </a:solidFill>
              </a:rPr>
              <a:t>號，</a:t>
            </a:r>
            <a:r>
              <a:rPr lang="en-US" altLang="zh-TW" dirty="0">
                <a:solidFill>
                  <a:prstClr val="white"/>
                </a:solidFill>
              </a:rPr>
              <a:t>N3</a:t>
            </a:r>
            <a:r>
              <a:rPr lang="zh-TW" altLang="zh-TW" dirty="0">
                <a:solidFill>
                  <a:prstClr val="white"/>
                </a:solidFill>
              </a:rPr>
              <a:t>：清水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E</a:t>
            </a:r>
            <a:r>
              <a:rPr lang="zh-TW" altLang="zh-TW" dirty="0">
                <a:solidFill>
                  <a:prstClr val="black"/>
                </a:solidFill>
              </a:rPr>
              <a:t>：電導度值</a:t>
            </a:r>
            <a:r>
              <a:rPr lang="en-US" altLang="zh-TW" dirty="0">
                <a:solidFill>
                  <a:prstClr val="black"/>
                </a:solidFill>
              </a:rPr>
              <a:t> (mS/cm)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F</a:t>
            </a:r>
            <a:r>
              <a:rPr lang="zh-TW" altLang="zh-TW" dirty="0" smtClean="0">
                <a:solidFill>
                  <a:prstClr val="black"/>
                </a:solidFill>
              </a:rPr>
              <a:t>：</a:t>
            </a:r>
            <a:r>
              <a:rPr lang="zh-TW" altLang="en-US" dirty="0">
                <a:solidFill>
                  <a:prstClr val="black"/>
                </a:solidFill>
              </a:rPr>
              <a:t>色</a:t>
            </a:r>
            <a:r>
              <a:rPr lang="zh-TW" altLang="en-US" dirty="0" smtClean="0">
                <a:solidFill>
                  <a:prstClr val="black"/>
                </a:solidFill>
              </a:rPr>
              <a:t>溫 </a:t>
            </a:r>
            <a:r>
              <a:rPr lang="en-US" altLang="zh-TW" dirty="0" smtClean="0">
                <a:solidFill>
                  <a:prstClr val="black"/>
                </a:solidFill>
              </a:rPr>
              <a:t>3000 K </a:t>
            </a:r>
            <a:r>
              <a:rPr lang="zh-TW" altLang="en-US" dirty="0" smtClean="0">
                <a:solidFill>
                  <a:prstClr val="black"/>
                </a:solidFill>
              </a:rPr>
              <a:t>的</a:t>
            </a:r>
            <a:r>
              <a:rPr lang="zh-TW" altLang="zh-TW" dirty="0" smtClean="0">
                <a:solidFill>
                  <a:prstClr val="black"/>
                </a:solidFill>
              </a:rPr>
              <a:t>螢光</a:t>
            </a:r>
            <a:r>
              <a:rPr lang="zh-TW" altLang="zh-TW" dirty="0">
                <a:solidFill>
                  <a:prstClr val="black"/>
                </a:solidFill>
              </a:rPr>
              <a:t>燈管光量</a:t>
            </a:r>
            <a:r>
              <a:rPr lang="zh-TW" altLang="zh-TW" dirty="0" smtClean="0">
                <a:solidFill>
                  <a:prstClr val="black"/>
                </a:solidFill>
              </a:rPr>
              <a:t>值</a:t>
            </a:r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(μmol/m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D</a:t>
            </a:r>
            <a:r>
              <a:rPr lang="zh-TW" altLang="zh-TW" dirty="0">
                <a:solidFill>
                  <a:prstClr val="black"/>
                </a:solidFill>
              </a:rPr>
              <a:t>：日累積光量值</a:t>
            </a:r>
            <a:r>
              <a:rPr lang="en-US" altLang="zh-TW" dirty="0">
                <a:solidFill>
                  <a:prstClr val="black"/>
                </a:solidFill>
              </a:rPr>
              <a:t> (mol/m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/day)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*</a:t>
            </a:r>
            <a:r>
              <a:rPr lang="zh-TW" altLang="zh-TW" dirty="0">
                <a:solidFill>
                  <a:prstClr val="black"/>
                </a:solidFill>
              </a:rPr>
              <a:t>：處理組別</a:t>
            </a:r>
            <a:r>
              <a:rPr lang="en-US" altLang="zh-TW" dirty="0">
                <a:solidFill>
                  <a:prstClr val="black"/>
                </a:solidFill>
              </a:rPr>
              <a:t>5</a:t>
            </a:r>
            <a:r>
              <a:rPr lang="zh-TW" altLang="zh-TW" dirty="0">
                <a:solidFill>
                  <a:prstClr val="black"/>
                </a:solidFill>
              </a:rPr>
              <a:t>之第三階段的處理期間為</a:t>
            </a:r>
            <a:r>
              <a:rPr lang="en-US" altLang="zh-TW" dirty="0">
                <a:solidFill>
                  <a:prstClr val="black"/>
                </a:solidFill>
              </a:rPr>
              <a:t>33~35</a:t>
            </a:r>
            <a:r>
              <a:rPr lang="zh-TW" altLang="zh-TW" dirty="0" smtClean="0">
                <a:solidFill>
                  <a:prstClr val="black"/>
                </a:solidFill>
              </a:rPr>
              <a:t>天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</a:rPr>
              <a:t>收穫前三天</a:t>
            </a:r>
            <a:r>
              <a:rPr lang="en-US" altLang="zh-TW" dirty="0" smtClean="0">
                <a:solidFill>
                  <a:prstClr val="black"/>
                </a:solidFill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</a:rPr>
              <a:t>，其他均為收穫前七天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60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75240" cy="792088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2.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光質處理 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</a:rPr>
              <a:t>階段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63271"/>
              </p:ext>
            </p:extLst>
          </p:nvPr>
        </p:nvGraphicFramePr>
        <p:xfrm>
          <a:off x="571472" y="1484784"/>
          <a:ext cx="8286808" cy="27333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79102"/>
                <a:gridCol w="2053995"/>
                <a:gridCol w="2094986"/>
                <a:gridCol w="3358725"/>
              </a:tblGrid>
              <a:tr h="786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 smtClean="0"/>
                        <a:t>處理組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2000" b="1" kern="100" dirty="0"/>
                        <a:t>第一階段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(1~14</a:t>
                      </a:r>
                      <a:r>
                        <a:rPr lang="zh-TW" sz="2000" b="1" kern="100" dirty="0"/>
                        <a:t>天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2000" b="1" kern="100" dirty="0"/>
                        <a:t>第二階段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(15~28</a:t>
                      </a:r>
                      <a:r>
                        <a:rPr lang="zh-TW" sz="2000" b="1" kern="100" dirty="0"/>
                        <a:t>天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2000" b="1" kern="100" dirty="0"/>
                        <a:t>第三階段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2000" b="1" kern="100" dirty="0"/>
                        <a:t>(29~35</a:t>
                      </a:r>
                      <a:r>
                        <a:rPr lang="zh-TW" sz="2000" b="1" kern="100" dirty="0"/>
                        <a:t>天</a:t>
                      </a:r>
                      <a:r>
                        <a:rPr lang="en-US" sz="2000" b="1" kern="100" dirty="0"/>
                        <a:t>)</a:t>
                      </a:r>
                      <a:endParaRPr lang="zh-TW" sz="20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latin typeface="Times New Roman"/>
                          <a:ea typeface="標楷體"/>
                          <a:cs typeface="Times New Roman"/>
                        </a:rPr>
                        <a:t>8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N1_E1.2_F230_D20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sz="1800" b="0" kern="100" dirty="0"/>
                        <a:t>N1_E1.2_F270_D16</a:t>
                      </a:r>
                      <a:endParaRPr lang="zh-TW" sz="1800" b="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L9R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L8R1B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/>
                        <a:t>N1_E1.2_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</a:rPr>
                        <a:t>L4CW4R1B</a:t>
                      </a:r>
                      <a:r>
                        <a:rPr lang="en-US" sz="1800" kern="100" dirty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2"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sz="16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同上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en-US" sz="1800" kern="100" dirty="0" smtClean="0"/>
                        <a:t>N1_E1.2_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</a:rPr>
                        <a:t>L9CW</a:t>
                      </a:r>
                      <a:r>
                        <a:rPr lang="en-US" sz="1800" kern="100" dirty="0" smtClean="0"/>
                        <a:t>_100_D9</a:t>
                      </a:r>
                      <a:endParaRPr lang="zh-TW" sz="18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71472" y="4214818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N1</a:t>
            </a:r>
            <a:r>
              <a:rPr lang="zh-TW" altLang="en-US" dirty="0" smtClean="0">
                <a:solidFill>
                  <a:prstClr val="white"/>
                </a:solidFill>
              </a:rPr>
              <a:t>：迦南農場配方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</a:t>
            </a:r>
            <a:r>
              <a:rPr lang="zh-TW" altLang="en-US" dirty="0" smtClean="0">
                <a:solidFill>
                  <a:prstClr val="black"/>
                </a:solidFill>
              </a:rPr>
              <a:t>：電導度值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mS</a:t>
            </a:r>
            <a:r>
              <a:rPr lang="en-US" dirty="0" smtClean="0">
                <a:solidFill>
                  <a:prstClr val="black"/>
                </a:solidFill>
              </a:rPr>
              <a:t>/cm)</a:t>
            </a:r>
            <a:endParaRPr lang="zh-TW" alt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</a:t>
            </a:r>
            <a:r>
              <a:rPr lang="zh-TW" altLang="en-US" dirty="0" smtClean="0">
                <a:solidFill>
                  <a:prstClr val="black"/>
                </a:solidFill>
              </a:rPr>
              <a:t>：螢光燈管光量值</a:t>
            </a:r>
            <a:r>
              <a:rPr lang="en-US" dirty="0" smtClean="0">
                <a:solidFill>
                  <a:prstClr val="black"/>
                </a:solidFill>
              </a:rPr>
              <a:t>(3oooK) (</a:t>
            </a:r>
            <a:r>
              <a:rPr lang="en-US" dirty="0" err="1" smtClean="0">
                <a:solidFill>
                  <a:prstClr val="black"/>
                </a:solidFill>
              </a:rPr>
              <a:t>μmol</a:t>
            </a:r>
            <a:r>
              <a:rPr lang="en-US" dirty="0" smtClean="0">
                <a:solidFill>
                  <a:prstClr val="black"/>
                </a:solidFill>
              </a:rPr>
              <a:t>/m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/s)</a:t>
            </a:r>
            <a:endParaRPr lang="zh-TW" alt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LX_Y</a:t>
            </a:r>
            <a:r>
              <a:rPr lang="zh-TW" altLang="en-US" dirty="0" smtClean="0">
                <a:solidFill>
                  <a:prstClr val="black"/>
                </a:solidFill>
              </a:rPr>
              <a:t>：光質為</a:t>
            </a:r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zh-TW" altLang="en-US" dirty="0" smtClean="0">
                <a:solidFill>
                  <a:prstClr val="black"/>
                </a:solidFill>
              </a:rPr>
              <a:t>之</a:t>
            </a:r>
            <a:r>
              <a:rPr lang="en-US" dirty="0" smtClean="0">
                <a:solidFill>
                  <a:prstClr val="black"/>
                </a:solidFill>
              </a:rPr>
              <a:t>LED</a:t>
            </a:r>
            <a:r>
              <a:rPr lang="zh-TW" altLang="en-US" dirty="0" smtClean="0">
                <a:solidFill>
                  <a:prstClr val="black"/>
                </a:solidFill>
              </a:rPr>
              <a:t>燈管，光量值為</a:t>
            </a:r>
            <a:r>
              <a:rPr lang="en-US" dirty="0" smtClean="0">
                <a:solidFill>
                  <a:prstClr val="black"/>
                </a:solidFill>
              </a:rPr>
              <a:t>Y (mol/m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/day)</a:t>
            </a:r>
            <a:endParaRPr lang="zh-TW" alt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zh-TW" altLang="en-US" dirty="0" smtClean="0">
                <a:solidFill>
                  <a:prstClr val="black"/>
                </a:solidFill>
              </a:rPr>
              <a:t>：日累積光量值</a:t>
            </a:r>
            <a:r>
              <a:rPr lang="en-US" dirty="0" smtClean="0">
                <a:solidFill>
                  <a:prstClr val="black"/>
                </a:solidFill>
              </a:rPr>
              <a:t> (mol/m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/day)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61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75048" y="476672"/>
            <a:ext cx="7772400" cy="792088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3.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日累積光量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(DLI</a:t>
            </a:r>
            <a:r>
              <a:rPr lang="en-US" altLang="zh-TW" sz="3200" b="1" dirty="0">
                <a:solidFill>
                  <a:srgbClr val="FF0000"/>
                </a:solidFill>
              </a:rPr>
              <a:t>) (</a:t>
            </a:r>
            <a:r>
              <a:rPr lang="zh-TW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</a:rPr>
              <a:t>階段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 dirty="0" smtClean="0">
                <a:latin typeface="Times New Roman" pitchFamily="18" charset="0"/>
                <a:ea typeface="微軟正黑體" pitchFamily="34" charset="-120"/>
              </a:rPr>
              <a:t>燈管：</a:t>
            </a:r>
            <a:r>
              <a:rPr lang="zh-TW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三</a:t>
            </a:r>
            <a:r>
              <a:rPr lang="zh-TW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波長</a:t>
            </a:r>
            <a:r>
              <a:rPr lang="zh-TW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高頻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T5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zh-TW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燈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管，色溫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3OOO</a:t>
            </a:r>
            <a:r>
              <a:rPr lang="zh-TW" altLang="en-US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K</a:t>
            </a:r>
            <a:r>
              <a:rPr lang="zh-TW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(Wellpower, Taiwan</a:t>
            </a:r>
            <a:r>
              <a:rPr lang="en-US" altLang="zh-TW" sz="2000" dirty="0" smtClean="0">
                <a:solidFill>
                  <a:schemeClr val="tx1"/>
                </a:solidFill>
                <a:latin typeface="Times New Roman" pitchFamily="18" charset="0"/>
                <a:ea typeface="微軟正黑體" pitchFamily="34" charset="-120"/>
              </a:rPr>
              <a:t>)</a:t>
            </a: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  <a:p>
            <a:endParaRPr lang="en-US" altLang="zh-TW" dirty="0">
              <a:latin typeface="Times New Roman" pitchFamily="18" charset="0"/>
              <a:ea typeface="微軟正黑體" pitchFamily="34" charset="-120"/>
            </a:endParaRPr>
          </a:p>
          <a:p>
            <a:pPr lvl="1"/>
            <a:endParaRPr lang="en-US" altLang="zh-TW" dirty="0" smtClean="0">
              <a:latin typeface="Times New Roman" pitchFamily="18" charset="0"/>
              <a:ea typeface="微軟正黑體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89091"/>
              </p:ext>
            </p:extLst>
          </p:nvPr>
        </p:nvGraphicFramePr>
        <p:xfrm>
          <a:off x="678976" y="2320629"/>
          <a:ext cx="7858180" cy="24346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57256"/>
                <a:gridCol w="2357454"/>
                <a:gridCol w="2321369"/>
                <a:gridCol w="2322101"/>
              </a:tblGrid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b="1" kern="100" dirty="0"/>
                        <a:t>處理</a:t>
                      </a:r>
                      <a:r>
                        <a:rPr lang="zh-TW" sz="1800" b="1" kern="100" dirty="0" smtClean="0"/>
                        <a:t>組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b="1" kern="100" dirty="0"/>
                        <a:t>第一階段</a:t>
                      </a: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(1~14</a:t>
                      </a:r>
                      <a:r>
                        <a:rPr lang="zh-TW" sz="1800" b="1" kern="100" dirty="0"/>
                        <a:t>天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b="1" kern="100" dirty="0"/>
                        <a:t>第二階段</a:t>
                      </a: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(15~28</a:t>
                      </a:r>
                      <a:r>
                        <a:rPr lang="zh-TW" sz="1800" b="1" kern="100" dirty="0"/>
                        <a:t>天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b="1" kern="100" dirty="0"/>
                        <a:t>第三階段</a:t>
                      </a: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b="1" kern="100" dirty="0"/>
                        <a:t>(29~35</a:t>
                      </a:r>
                      <a:r>
                        <a:rPr lang="zh-TW" sz="1800" b="1" kern="100" dirty="0"/>
                        <a:t>天</a:t>
                      </a:r>
                      <a:r>
                        <a:rPr lang="en-US" sz="1800" b="1" kern="100" dirty="0"/>
                        <a:t>)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/>
                        <a:t>12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N1_E1.2_F230_D20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/>
                        <a:t>N1_E1.2_F270_D16</a:t>
                      </a:r>
                      <a:endParaRPr lang="zh-TW" sz="20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D15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同上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同上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D16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/>
                        <a:t>同上</a:t>
                      </a:r>
                      <a:endParaRPr lang="zh-TW" sz="20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同上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D17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14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b="1" kern="100" dirty="0" smtClean="0"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sz="1800" b="1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同上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同上</a:t>
                      </a:r>
                      <a:endParaRPr lang="zh-TW" sz="20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/>
                        <a:t>N1_E1.2_F270_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</a:rPr>
                        <a:t>D18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78976" y="48209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N1</a:t>
            </a:r>
            <a:r>
              <a:rPr lang="zh-TW" altLang="en-US" dirty="0" smtClean="0">
                <a:solidFill>
                  <a:prstClr val="white"/>
                </a:solidFill>
              </a:rPr>
              <a:t>：迦南農場配方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E</a:t>
            </a:r>
            <a:r>
              <a:rPr lang="zh-TW" altLang="en-US" dirty="0" smtClean="0">
                <a:solidFill>
                  <a:prstClr val="black"/>
                </a:solidFill>
              </a:rPr>
              <a:t>：電導度值</a:t>
            </a:r>
            <a:r>
              <a:rPr lang="en-US" dirty="0" smtClean="0">
                <a:solidFill>
                  <a:prstClr val="black"/>
                </a:solidFill>
              </a:rPr>
              <a:t> (</a:t>
            </a:r>
            <a:r>
              <a:rPr lang="en-US" dirty="0" err="1" smtClean="0">
                <a:solidFill>
                  <a:prstClr val="black"/>
                </a:solidFill>
              </a:rPr>
              <a:t>mS</a:t>
            </a:r>
            <a:r>
              <a:rPr lang="en-US" dirty="0" smtClean="0">
                <a:solidFill>
                  <a:prstClr val="black"/>
                </a:solidFill>
              </a:rPr>
              <a:t>/cm)</a:t>
            </a:r>
            <a:endParaRPr lang="zh-TW" alt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</a:t>
            </a:r>
            <a:r>
              <a:rPr lang="zh-TW" altLang="en-US" dirty="0" smtClean="0">
                <a:solidFill>
                  <a:prstClr val="black"/>
                </a:solidFill>
              </a:rPr>
              <a:t>：螢光燈管光量值</a:t>
            </a:r>
            <a:r>
              <a:rPr lang="en-US" dirty="0" smtClean="0">
                <a:solidFill>
                  <a:prstClr val="black"/>
                </a:solidFill>
              </a:rPr>
              <a:t> (3oooK) (</a:t>
            </a:r>
            <a:r>
              <a:rPr lang="en-US" dirty="0" err="1" smtClean="0">
                <a:solidFill>
                  <a:prstClr val="black"/>
                </a:solidFill>
              </a:rPr>
              <a:t>μmol</a:t>
            </a:r>
            <a:r>
              <a:rPr lang="en-US" dirty="0" smtClean="0">
                <a:solidFill>
                  <a:prstClr val="black"/>
                </a:solidFill>
              </a:rPr>
              <a:t>/m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/s)</a:t>
            </a:r>
            <a:endParaRPr lang="zh-TW" alt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</a:t>
            </a:r>
            <a:r>
              <a:rPr lang="zh-TW" altLang="en-US" dirty="0" smtClean="0">
                <a:solidFill>
                  <a:prstClr val="black"/>
                </a:solidFill>
              </a:rPr>
              <a:t>：日累積光量值</a:t>
            </a:r>
            <a:r>
              <a:rPr lang="en-US" dirty="0" smtClean="0">
                <a:solidFill>
                  <a:prstClr val="black"/>
                </a:solidFill>
              </a:rPr>
              <a:t> (mol/ m</a:t>
            </a:r>
            <a:r>
              <a:rPr lang="en-US" baseline="30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/day)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62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96950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b="1" dirty="0" smtClean="0">
                <a:solidFill>
                  <a:srgbClr val="FF0000"/>
                </a:solidFill>
              </a:rPr>
              <a:t>4.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配方 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第</a:t>
            </a:r>
            <a:r>
              <a:rPr lang="en-US" altLang="zh-TW" sz="2400" b="1" dirty="0">
                <a:solidFill>
                  <a:srgbClr val="FF0000"/>
                </a:solidFill>
              </a:rPr>
              <a:t>2,3</a:t>
            </a:r>
            <a:r>
              <a:rPr lang="zh-TW" altLang="en-US" sz="2400" b="1" dirty="0">
                <a:solidFill>
                  <a:srgbClr val="FF0000"/>
                </a:solidFill>
              </a:rPr>
              <a:t>階段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r>
              <a:rPr lang="zh-TW" altLang="en-US" sz="2400" b="1" dirty="0" smtClean="0"/>
              <a:t>、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濃度 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</a:rPr>
              <a:t>階段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r>
              <a:rPr lang="zh-TW" altLang="en-US" sz="2400" b="1" dirty="0"/>
              <a:t>、</a:t>
            </a:r>
            <a:r>
              <a:rPr lang="zh-TW" altLang="zh-TW" sz="2400" b="1" dirty="0" smtClean="0">
                <a:solidFill>
                  <a:srgbClr val="FF0000"/>
                </a:solidFill>
              </a:rPr>
              <a:t>日累積光量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第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階段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endParaRPr lang="zh-TW" altLang="en-US" sz="24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53818"/>
              </p:ext>
            </p:extLst>
          </p:nvPr>
        </p:nvGraphicFramePr>
        <p:xfrm>
          <a:off x="583777" y="1484785"/>
          <a:ext cx="7876656" cy="30420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35841"/>
                <a:gridCol w="2369145"/>
                <a:gridCol w="2285835"/>
                <a:gridCol w="2285835"/>
              </a:tblGrid>
              <a:tr h="75204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處理</a:t>
                      </a:r>
                      <a:r>
                        <a:rPr lang="zh-TW" sz="1800" kern="100" dirty="0" smtClean="0">
                          <a:effectLst/>
                        </a:rPr>
                        <a:t>組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第一階段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第二階段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(15~28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第三階段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N1_E1.2_F230_D20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N1_E0.6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N2_E1.2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2000" kern="100" dirty="0">
                          <a:effectLst/>
                        </a:rPr>
                        <a:t>_E1.2_F270_D16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248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同上</a:t>
                      </a:r>
                      <a:endParaRPr lang="zh-TW" sz="2000" kern="10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N2_E0.6</a:t>
                      </a:r>
                      <a:r>
                        <a:rPr lang="en-US" sz="2000" kern="100" dirty="0">
                          <a:effectLst/>
                        </a:rPr>
                        <a:t>_F270_D17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71472" y="46226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N1</a:t>
            </a:r>
            <a:r>
              <a:rPr lang="zh-TW" altLang="zh-TW" dirty="0">
                <a:solidFill>
                  <a:prstClr val="white"/>
                </a:solidFill>
              </a:rPr>
              <a:t>：迦南農場配方，</a:t>
            </a:r>
            <a:r>
              <a:rPr lang="en-US" altLang="zh-TW" dirty="0">
                <a:solidFill>
                  <a:prstClr val="white"/>
                </a:solidFill>
              </a:rPr>
              <a:t>N2</a:t>
            </a:r>
            <a:r>
              <a:rPr lang="zh-TW" altLang="zh-TW" dirty="0">
                <a:solidFill>
                  <a:prstClr val="white"/>
                </a:solidFill>
              </a:rPr>
              <a:t>：花寶</a:t>
            </a:r>
            <a:r>
              <a:rPr lang="en-US" altLang="zh-TW" dirty="0">
                <a:solidFill>
                  <a:prstClr val="white"/>
                </a:solidFill>
              </a:rPr>
              <a:t>1</a:t>
            </a:r>
            <a:r>
              <a:rPr lang="zh-TW" altLang="zh-TW" dirty="0">
                <a:solidFill>
                  <a:prstClr val="white"/>
                </a:solidFill>
              </a:rPr>
              <a:t>號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E</a:t>
            </a:r>
            <a:r>
              <a:rPr lang="zh-TW" altLang="zh-TW" dirty="0">
                <a:solidFill>
                  <a:prstClr val="black"/>
                </a:solidFill>
              </a:rPr>
              <a:t>：電導度值</a:t>
            </a:r>
            <a:r>
              <a:rPr lang="en-US" altLang="zh-TW" dirty="0">
                <a:solidFill>
                  <a:prstClr val="black"/>
                </a:solidFill>
              </a:rPr>
              <a:t> (mS/cm)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F</a:t>
            </a:r>
            <a:r>
              <a:rPr lang="zh-TW" altLang="zh-TW" dirty="0">
                <a:solidFill>
                  <a:prstClr val="black"/>
                </a:solidFill>
              </a:rPr>
              <a:t>：螢光燈管光量</a:t>
            </a:r>
            <a:r>
              <a:rPr lang="zh-TW" altLang="zh-TW" dirty="0" smtClean="0">
                <a:solidFill>
                  <a:prstClr val="black"/>
                </a:solidFill>
              </a:rPr>
              <a:t>值</a:t>
            </a:r>
            <a:r>
              <a:rPr lang="zh-TW" altLang="zh-TW" dirty="0">
                <a:solidFill>
                  <a:prstClr val="black"/>
                </a:solidFill>
              </a:rPr>
              <a:t>值</a:t>
            </a:r>
            <a:r>
              <a:rPr lang="en-US" altLang="zh-TW" dirty="0">
                <a:solidFill>
                  <a:prstClr val="black"/>
                </a:solidFill>
              </a:rPr>
              <a:t> (3000K)</a:t>
            </a:r>
            <a:r>
              <a:rPr lang="en-US" altLang="zh-TW" dirty="0" smtClean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(μmol/m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D</a:t>
            </a:r>
            <a:r>
              <a:rPr lang="zh-TW" altLang="zh-TW" dirty="0">
                <a:solidFill>
                  <a:prstClr val="black"/>
                </a:solidFill>
              </a:rPr>
              <a:t>：日累積光量值</a:t>
            </a:r>
            <a:r>
              <a:rPr lang="en-US" altLang="zh-TW" dirty="0">
                <a:solidFill>
                  <a:prstClr val="black"/>
                </a:solidFill>
              </a:rPr>
              <a:t> (mol/ 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/day)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84368" y="1988840"/>
            <a:ext cx="720080" cy="28083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63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723" y="557808"/>
            <a:ext cx="8352928" cy="78296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FF0000"/>
                </a:solidFill>
              </a:rPr>
              <a:t>5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. 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養液</a:t>
            </a:r>
            <a:r>
              <a:rPr lang="zh-TW" altLang="en-US" sz="3200" b="1" dirty="0">
                <a:solidFill>
                  <a:srgbClr val="FF0000"/>
                </a:solidFill>
              </a:rPr>
              <a:t>濃度</a:t>
            </a:r>
            <a:r>
              <a:rPr lang="zh-TW" altLang="en-US" sz="3200" b="1" dirty="0" smtClean="0"/>
              <a:t>、</a:t>
            </a:r>
            <a:r>
              <a:rPr lang="zh-TW" altLang="zh-TW" sz="3200" b="1" dirty="0">
                <a:solidFill>
                  <a:srgbClr val="FF0000"/>
                </a:solidFill>
              </a:rPr>
              <a:t>光質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日累積光量 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第</a:t>
            </a:r>
            <a:r>
              <a:rPr lang="en-US" altLang="zh-TW" sz="3200" b="1" dirty="0">
                <a:solidFill>
                  <a:srgbClr val="FF0000"/>
                </a:solidFill>
              </a:rPr>
              <a:t>3</a:t>
            </a:r>
            <a:r>
              <a:rPr lang="zh-TW" altLang="en-US" sz="3200" b="1" dirty="0">
                <a:solidFill>
                  <a:srgbClr val="FF0000"/>
                </a:solidFill>
              </a:rPr>
              <a:t>階段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endParaRPr lang="zh-TW" altLang="en-US" sz="3200" b="1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27585"/>
              </p:ext>
            </p:extLst>
          </p:nvPr>
        </p:nvGraphicFramePr>
        <p:xfrm>
          <a:off x="513723" y="1628801"/>
          <a:ext cx="8423935" cy="23094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08112"/>
                <a:gridCol w="2304256"/>
                <a:gridCol w="2304256"/>
                <a:gridCol w="2807311"/>
              </a:tblGrid>
              <a:tr h="10963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處理</a:t>
                      </a:r>
                      <a:r>
                        <a:rPr lang="zh-TW" sz="1800" kern="100" dirty="0" smtClean="0">
                          <a:effectLst/>
                        </a:rPr>
                        <a:t>組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第一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育苗期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(1~14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第二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育成期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(15~28</a:t>
                      </a:r>
                      <a:r>
                        <a:rPr lang="zh-TW" sz="1800" kern="100" dirty="0" smtClean="0">
                          <a:effectLst/>
                        </a:rPr>
                        <a:t>天</a:t>
                      </a:r>
                      <a:r>
                        <a:rPr lang="en-US" sz="1800" kern="100" dirty="0" smtClean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第三</a:t>
                      </a:r>
                      <a:r>
                        <a:rPr lang="zh-TW" sz="1800" kern="100" dirty="0" smtClean="0">
                          <a:effectLst/>
                        </a:rPr>
                        <a:t>階段</a:t>
                      </a:r>
                      <a:r>
                        <a:rPr lang="zh-TW" altLang="en-US" sz="2400" kern="100" dirty="0" smtClean="0">
                          <a:effectLst/>
                        </a:rPr>
                        <a:t>調質期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(29~35</a:t>
                      </a:r>
                      <a:r>
                        <a:rPr lang="zh-TW" sz="1800" kern="100" dirty="0">
                          <a:effectLst/>
                        </a:rPr>
                        <a:t>天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770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20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F230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D20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N1_E1.2_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F270</a:t>
                      </a:r>
                      <a:r>
                        <a:rPr lang="en-US" sz="2000" kern="100" dirty="0">
                          <a:effectLst/>
                        </a:rPr>
                        <a:t>_</a:t>
                      </a: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D16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E0.6_LRB</a:t>
                      </a:r>
                      <a:r>
                        <a:rPr lang="en-US" sz="2000" kern="100" dirty="0">
                          <a:effectLst/>
                        </a:rPr>
                        <a:t>_270_</a:t>
                      </a:r>
                      <a:r>
                        <a:rPr lang="en-US" sz="2000" b="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20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391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21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同上</a:t>
                      </a: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N1_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E0.2_LRB</a:t>
                      </a:r>
                      <a:r>
                        <a:rPr lang="en-US" sz="2000" kern="100" dirty="0">
                          <a:effectLst/>
                        </a:rPr>
                        <a:t>_270_</a:t>
                      </a: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13723" y="4133979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prstClr val="white"/>
                </a:solidFill>
              </a:rPr>
              <a:t>N1</a:t>
            </a:r>
            <a:r>
              <a:rPr lang="zh-TW" altLang="zh-TW" dirty="0">
                <a:solidFill>
                  <a:prstClr val="white"/>
                </a:solidFill>
              </a:rPr>
              <a:t>：迦南農場配方</a:t>
            </a:r>
          </a:p>
          <a:p>
            <a:r>
              <a:rPr lang="en-US" altLang="zh-TW" dirty="0">
                <a:solidFill>
                  <a:prstClr val="black"/>
                </a:solidFill>
              </a:rPr>
              <a:t>E</a:t>
            </a:r>
            <a:r>
              <a:rPr lang="zh-TW" altLang="zh-TW" dirty="0">
                <a:solidFill>
                  <a:prstClr val="black"/>
                </a:solidFill>
              </a:rPr>
              <a:t>：電導度值</a:t>
            </a:r>
            <a:r>
              <a:rPr lang="en-US" altLang="zh-TW" dirty="0">
                <a:solidFill>
                  <a:prstClr val="black"/>
                </a:solidFill>
              </a:rPr>
              <a:t> (mS/cm)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F</a:t>
            </a:r>
            <a:r>
              <a:rPr lang="zh-TW" altLang="zh-TW" dirty="0">
                <a:solidFill>
                  <a:prstClr val="black"/>
                </a:solidFill>
              </a:rPr>
              <a:t>：螢光燈管光量值值</a:t>
            </a:r>
            <a:r>
              <a:rPr lang="en-US" altLang="zh-TW" dirty="0">
                <a:solidFill>
                  <a:prstClr val="black"/>
                </a:solidFill>
              </a:rPr>
              <a:t> (3000K) (μmol/m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LX_Y</a:t>
            </a:r>
            <a:r>
              <a:rPr lang="zh-TW" altLang="zh-TW" dirty="0">
                <a:solidFill>
                  <a:prstClr val="black"/>
                </a:solidFill>
              </a:rPr>
              <a:t>：光質為</a:t>
            </a:r>
            <a:r>
              <a:rPr lang="en-US" altLang="zh-TW" dirty="0">
                <a:solidFill>
                  <a:prstClr val="black"/>
                </a:solidFill>
              </a:rPr>
              <a:t>X</a:t>
            </a:r>
            <a:r>
              <a:rPr lang="zh-TW" altLang="zh-TW" dirty="0">
                <a:solidFill>
                  <a:prstClr val="black"/>
                </a:solidFill>
              </a:rPr>
              <a:t>之</a:t>
            </a:r>
            <a:r>
              <a:rPr lang="en-US" altLang="zh-TW" dirty="0">
                <a:solidFill>
                  <a:prstClr val="black"/>
                </a:solidFill>
              </a:rPr>
              <a:t>LED</a:t>
            </a:r>
            <a:r>
              <a:rPr lang="zh-TW" altLang="zh-TW" dirty="0">
                <a:solidFill>
                  <a:prstClr val="black"/>
                </a:solidFill>
              </a:rPr>
              <a:t>燈管，光量值為</a:t>
            </a:r>
            <a:r>
              <a:rPr lang="en-US" altLang="zh-TW" dirty="0">
                <a:solidFill>
                  <a:prstClr val="black"/>
                </a:solidFill>
              </a:rPr>
              <a:t>Y (μmol/m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/s)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en-US" altLang="zh-TW" dirty="0">
                <a:solidFill>
                  <a:prstClr val="black"/>
                </a:solidFill>
              </a:rPr>
              <a:t>D</a:t>
            </a:r>
            <a:r>
              <a:rPr lang="zh-TW" altLang="zh-TW" dirty="0">
                <a:solidFill>
                  <a:prstClr val="black"/>
                </a:solidFill>
              </a:rPr>
              <a:t>：日累積光量值</a:t>
            </a:r>
            <a:r>
              <a:rPr lang="en-US" altLang="zh-TW" dirty="0">
                <a:solidFill>
                  <a:prstClr val="black"/>
                </a:solidFill>
              </a:rPr>
              <a:t> (mol/m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r>
              <a:rPr lang="en-US" altLang="zh-TW" dirty="0">
                <a:solidFill>
                  <a:prstClr val="black"/>
                </a:solidFill>
              </a:rPr>
              <a:t>/day)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zh-TW" altLang="zh-TW" dirty="0">
                <a:solidFill>
                  <a:prstClr val="black"/>
                </a:solidFill>
              </a:rPr>
              <a:t>第一階段</a:t>
            </a:r>
            <a:r>
              <a:rPr lang="en-US" altLang="zh-TW" dirty="0">
                <a:solidFill>
                  <a:prstClr val="black"/>
                </a:solidFill>
              </a:rPr>
              <a:t>(1~14</a:t>
            </a:r>
            <a:r>
              <a:rPr lang="zh-TW" altLang="zh-TW" dirty="0">
                <a:solidFill>
                  <a:prstClr val="black"/>
                </a:solidFill>
              </a:rPr>
              <a:t>天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r>
              <a:rPr lang="zh-TW" altLang="zh-TW" dirty="0">
                <a:solidFill>
                  <a:prstClr val="black"/>
                </a:solidFill>
              </a:rPr>
              <a:t>處理為</a:t>
            </a:r>
            <a:r>
              <a:rPr lang="en-US" altLang="zh-TW" dirty="0">
                <a:solidFill>
                  <a:prstClr val="black"/>
                </a:solidFill>
              </a:rPr>
              <a:t>N1_E1.2_F230_D20</a:t>
            </a:r>
            <a:endParaRPr lang="zh-TW" altLang="zh-TW" dirty="0">
              <a:solidFill>
                <a:prstClr val="black"/>
              </a:solidFill>
            </a:endParaRPr>
          </a:p>
          <a:p>
            <a:r>
              <a:rPr lang="zh-TW" altLang="zh-TW" dirty="0">
                <a:solidFill>
                  <a:prstClr val="black"/>
                </a:solidFill>
              </a:rPr>
              <a:t>第二階段</a:t>
            </a:r>
            <a:r>
              <a:rPr lang="en-US" altLang="zh-TW" dirty="0">
                <a:solidFill>
                  <a:prstClr val="black"/>
                </a:solidFill>
              </a:rPr>
              <a:t>(15~28</a:t>
            </a:r>
            <a:r>
              <a:rPr lang="zh-TW" altLang="zh-TW" dirty="0">
                <a:solidFill>
                  <a:prstClr val="black"/>
                </a:solidFill>
              </a:rPr>
              <a:t>天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r>
              <a:rPr lang="zh-TW" altLang="zh-TW" dirty="0">
                <a:solidFill>
                  <a:prstClr val="black"/>
                </a:solidFill>
              </a:rPr>
              <a:t>處理為</a:t>
            </a:r>
            <a:r>
              <a:rPr lang="en-US" altLang="zh-TW" dirty="0">
                <a:solidFill>
                  <a:prstClr val="black"/>
                </a:solidFill>
              </a:rPr>
              <a:t>N1_E1.2_F270_D16</a:t>
            </a:r>
            <a:endParaRPr lang="zh-TW" altLang="zh-TW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01953" y="2564904"/>
            <a:ext cx="562535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36295" y="2564904"/>
            <a:ext cx="1165657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64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-27384"/>
            <a:ext cx="9036496" cy="86409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PY</a:t>
            </a:r>
            <a:r>
              <a:rPr lang="zh-TW" altLang="en-US" dirty="0"/>
              <a:t>的計算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311882"/>
              </p:ext>
            </p:extLst>
          </p:nvPr>
        </p:nvGraphicFramePr>
        <p:xfrm>
          <a:off x="107504" y="764704"/>
          <a:ext cx="9036496" cy="34491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440160"/>
                <a:gridCol w="1440160"/>
                <a:gridCol w="2808312"/>
                <a:gridCol w="792088"/>
                <a:gridCol w="864096"/>
                <a:gridCol w="971600"/>
              </a:tblGrid>
              <a:tr h="50427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Treat-</a:t>
                      </a:r>
                      <a:r>
                        <a:rPr lang="en-US" altLang="zh-TW" sz="1600" kern="100" dirty="0" err="1" smtClean="0">
                          <a:effectLst/>
                        </a:rPr>
                        <a:t>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Stage 1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1~14)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Stage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15~28)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 smtClean="0">
                          <a:effectLst/>
                        </a:rPr>
                        <a:t>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29~35)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Total </a:t>
                      </a: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LI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Shoot FW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lt"/>
                          <a:ea typeface="標楷體"/>
                          <a:cs typeface="Times New Roman"/>
                        </a:rPr>
                        <a:t>PY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152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_E1.2_F230_D20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7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12.04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138.86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11.52</a:t>
                      </a:r>
                      <a:endParaRPr lang="zh-TW" sz="24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106.50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26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125.68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165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79.89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6.63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7903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N3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E0.1</a:t>
                      </a:r>
                      <a:r>
                        <a:rPr lang="en-US" sz="1600" kern="100" dirty="0">
                          <a:effectLst/>
                        </a:rPr>
                        <a:t>_F270_D16*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109.55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47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 smtClean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E1.2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91.89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1047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kumimoji="0" lang="en-US" sz="16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E0.6</a:t>
                      </a:r>
                      <a:r>
                        <a:rPr lang="en-US" sz="1600" kern="100" dirty="0">
                          <a:effectLst/>
                        </a:rPr>
                        <a:t>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85.16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58449" marR="584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308304" y="2636912"/>
            <a:ext cx="18356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4293096"/>
            <a:ext cx="6793451" cy="24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308304" y="1395523"/>
            <a:ext cx="183569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65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174736" y="938376"/>
            <a:ext cx="762000" cy="365760"/>
          </a:xfrm>
        </p:spPr>
        <p:txBody>
          <a:bodyPr/>
          <a:lstStyle/>
          <a:p>
            <a:fld id="{D34FCCC2-0D35-45F9-8B16-85385ED3DD60}" type="slidenum">
              <a:rPr lang="zh-TW" altLang="en-US" smtClean="0"/>
              <a:pPr/>
              <a:t>66</a:t>
            </a:fld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74132"/>
              </p:ext>
            </p:extLst>
          </p:nvPr>
        </p:nvGraphicFramePr>
        <p:xfrm>
          <a:off x="107504" y="1052736"/>
          <a:ext cx="9036496" cy="640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440160"/>
                <a:gridCol w="1440160"/>
                <a:gridCol w="2808312"/>
                <a:gridCol w="792088"/>
                <a:gridCol w="864096"/>
                <a:gridCol w="971600"/>
              </a:tblGrid>
              <a:tr h="50427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</a:rPr>
                        <a:t>Treat-</a:t>
                      </a:r>
                      <a:r>
                        <a:rPr lang="en-US" altLang="zh-TW" sz="1600" kern="100" dirty="0" err="1" smtClean="0">
                          <a:effectLst/>
                        </a:rPr>
                        <a:t>ments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</a:rPr>
                        <a:t>Stage 1</a:t>
                      </a:r>
                      <a:endParaRPr lang="zh-TW" sz="24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1~14)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Stage 2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15~28)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Stage</a:t>
                      </a:r>
                      <a:r>
                        <a:rPr lang="en-US" altLang="zh-TW" sz="1800" kern="100" baseline="0" dirty="0" smtClean="0">
                          <a:effectLst/>
                        </a:rPr>
                        <a:t> 3</a:t>
                      </a:r>
                      <a:endParaRPr lang="zh-TW" sz="1800" kern="100" dirty="0">
                        <a:effectLst/>
                      </a:endParaRPr>
                    </a:p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(</a:t>
                      </a:r>
                      <a:r>
                        <a:rPr lang="en-US" altLang="zh-TW" sz="1800" kern="100" dirty="0" smtClean="0">
                          <a:effectLst/>
                        </a:rPr>
                        <a:t>Day </a:t>
                      </a:r>
                      <a:r>
                        <a:rPr lang="en-US" sz="1800" kern="100" dirty="0" smtClean="0">
                          <a:effectLst/>
                        </a:rPr>
                        <a:t>29~35)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TLI/</a:t>
                      </a:r>
                      <a:r>
                        <a:rPr lang="en-US" altLang="zh-TW" sz="1600" kern="100" dirty="0" err="1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plt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Shoot FW/</a:t>
                      </a:r>
                      <a:r>
                        <a:rPr lang="en-US" altLang="zh-TW" sz="1800" kern="100" dirty="0" err="1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plt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PY</a:t>
                      </a:r>
                      <a:endParaRPr lang="zh-TW" sz="18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98416"/>
              </p:ext>
            </p:extLst>
          </p:nvPr>
        </p:nvGraphicFramePr>
        <p:xfrm>
          <a:off x="107504" y="1772816"/>
          <a:ext cx="9001000" cy="137387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440160"/>
                <a:gridCol w="1440160"/>
                <a:gridCol w="2808312"/>
                <a:gridCol w="798984"/>
                <a:gridCol w="857200"/>
                <a:gridCol w="936104"/>
              </a:tblGrid>
              <a:tr h="2880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00" dirty="0" smtClean="0">
                          <a:effectLst/>
                        </a:rPr>
                        <a:t>N1_E1.2_F230_D20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N1_E0.6</a:t>
                      </a:r>
                      <a:r>
                        <a:rPr lang="en-US" sz="1600" kern="100" dirty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0" indent="-2286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12.39</a:t>
                      </a:r>
                      <a:endParaRPr kumimoji="0"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136.5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2286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11.01</a:t>
                      </a:r>
                      <a:endParaRPr kumimoji="0" lang="zh-TW" sz="24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N2_E1.2</a:t>
                      </a:r>
                      <a:r>
                        <a:rPr lang="en-US" sz="1600" kern="100" dirty="0" smtClean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125.2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r>
                        <a:rPr lang="en-US" sz="1600" kern="100" dirty="0">
                          <a:effectLst/>
                        </a:rPr>
                        <a:t>_E1.2_F270_D16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112.4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N2_E0.6</a:t>
                      </a:r>
                      <a:r>
                        <a:rPr lang="en-US" sz="1600" kern="100" dirty="0">
                          <a:effectLst/>
                        </a:rPr>
                        <a:t>_F270_D17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</a:rPr>
                        <a:t>104.6</a:t>
                      </a:r>
                      <a:endParaRPr lang="zh-TW" sz="1600" b="1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415011"/>
              </p:ext>
            </p:extLst>
          </p:nvPr>
        </p:nvGraphicFramePr>
        <p:xfrm>
          <a:off x="107504" y="3212976"/>
          <a:ext cx="9001000" cy="8640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20080"/>
                <a:gridCol w="1440160"/>
                <a:gridCol w="1440160"/>
                <a:gridCol w="2819020"/>
                <a:gridCol w="804042"/>
                <a:gridCol w="888769"/>
                <a:gridCol w="888769"/>
              </a:tblGrid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N1_E1.2_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F230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D20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N1_E1.2_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F270</a:t>
                      </a:r>
                      <a:r>
                        <a:rPr lang="en-US" sz="1600" kern="100" dirty="0">
                          <a:effectLst/>
                        </a:rPr>
                        <a:t>_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D16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E0.6_LRB</a:t>
                      </a:r>
                      <a:r>
                        <a:rPr lang="en-US" sz="1600" kern="100" dirty="0">
                          <a:effectLst/>
                        </a:rPr>
                        <a:t>_270_</a:t>
                      </a: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16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12.39</a:t>
                      </a:r>
                      <a:endParaRPr lang="zh-TW" sz="28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159.5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-22860" algn="ctr">
                        <a:spcAft>
                          <a:spcPts val="0"/>
                        </a:spcAft>
                      </a:pPr>
                      <a:r>
                        <a:rPr lang="en-US" altLang="zh-TW" sz="24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12.87</a:t>
                      </a:r>
                      <a:endParaRPr lang="zh-TW" sz="2400" b="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21</a:t>
                      </a:r>
                      <a:endParaRPr lang="zh-TW" sz="1600" kern="100" dirty="0"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22860"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N1_</a:t>
                      </a:r>
                      <a:r>
                        <a:rPr lang="en-US" sz="1600" b="1" kern="100" dirty="0">
                          <a:solidFill>
                            <a:srgbClr val="FF0000"/>
                          </a:solidFill>
                          <a:effectLst/>
                        </a:rPr>
                        <a:t>E0.2_LRB</a:t>
                      </a:r>
                      <a:r>
                        <a:rPr lang="en-US" sz="1600" kern="100" dirty="0">
                          <a:effectLst/>
                        </a:rPr>
                        <a:t>_270_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D17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 smtClean="0">
                          <a:solidFill>
                            <a:schemeClr val="tx1"/>
                          </a:solidFill>
                        </a:rPr>
                        <a:t>104.2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99156"/>
              </p:ext>
            </p:extLst>
          </p:nvPr>
        </p:nvGraphicFramePr>
        <p:xfrm>
          <a:off x="97974" y="4149080"/>
          <a:ext cx="8938522" cy="1640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778"/>
                <a:gridCol w="2160240"/>
                <a:gridCol w="2232248"/>
                <a:gridCol w="2304256"/>
              </a:tblGrid>
              <a:tr h="46862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Treatment no.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Shoot FW/</a:t>
                      </a:r>
                      <a:r>
                        <a:rPr lang="en-US" altLang="zh-TW" sz="2000" dirty="0" err="1" smtClean="0"/>
                        <a:t>plt</a:t>
                      </a:r>
                      <a:r>
                        <a:rPr lang="en-US" altLang="zh-TW" sz="2000" dirty="0" smtClean="0"/>
                        <a:t>, g/</a:t>
                      </a:r>
                      <a:r>
                        <a:rPr lang="en-US" altLang="zh-TW" sz="2000" dirty="0" err="1" smtClean="0"/>
                        <a:t>plt</a:t>
                      </a:r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TLI/</a:t>
                      </a:r>
                      <a:r>
                        <a:rPr lang="en-US" altLang="zh-TW" sz="2400" dirty="0" err="1" smtClean="0"/>
                        <a:t>plt</a:t>
                      </a:r>
                      <a:r>
                        <a:rPr lang="en-US" altLang="zh-TW" sz="2400" dirty="0" smtClean="0"/>
                        <a:t>, </a:t>
                      </a:r>
                      <a:r>
                        <a:rPr lang="en-US" altLang="zh-TW" sz="2400" dirty="0" err="1" smtClean="0"/>
                        <a:t>mol</a:t>
                      </a:r>
                      <a:r>
                        <a:rPr lang="en-US" altLang="zh-TW" sz="2400" dirty="0" smtClean="0"/>
                        <a:t>/</a:t>
                      </a:r>
                      <a:r>
                        <a:rPr lang="en-US" altLang="zh-TW" sz="2400" dirty="0" err="1" smtClean="0"/>
                        <a:t>plt</a:t>
                      </a:r>
                      <a:r>
                        <a:rPr lang="en-US" altLang="zh-TW" sz="2400" dirty="0" smtClean="0"/>
                        <a:t> </a:t>
                      </a:r>
                      <a:endParaRPr lang="zh-TW" alt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PY</a:t>
                      </a:r>
                      <a:r>
                        <a:rPr lang="en-US" altLang="zh-TW" sz="2400" dirty="0" smtClean="0"/>
                        <a:t>,  g/</a:t>
                      </a:r>
                      <a:r>
                        <a:rPr lang="en-US" altLang="zh-TW" sz="2400" dirty="0" err="1" smtClean="0"/>
                        <a:t>mol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5857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The best: no. 20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159.5</a:t>
                      </a:r>
                      <a:endParaRPr lang="zh-TW" altLang="en-US" sz="2400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12.39</a:t>
                      </a:r>
                      <a:endParaRPr kumimoji="0" lang="zh-TW" altLang="en-US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12.87</a:t>
                      </a:r>
                      <a:endParaRPr lang="zh-TW" altLang="en-US" sz="3200" dirty="0"/>
                    </a:p>
                  </a:txBody>
                  <a:tcPr anchor="ctr"/>
                </a:tc>
              </a:tr>
              <a:tr h="5857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The worst: no. 4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79.89</a:t>
                      </a:r>
                      <a:endParaRPr lang="zh-TW" alt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12.04</a:t>
                      </a:r>
                      <a:endParaRPr lang="zh-TW" altLang="en-US" sz="2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6.63</a:t>
                      </a:r>
                      <a:endParaRPr lang="zh-TW" alt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707904" y="3219668"/>
            <a:ext cx="543609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7904" y="1700808"/>
            <a:ext cx="543609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002" y="6197242"/>
            <a:ext cx="375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 (12.87-6.63)/6.63 </a:t>
            </a:r>
            <a:r>
              <a:rPr lang="en-US" altLang="zh-TW" sz="2000" dirty="0">
                <a:solidFill>
                  <a:srgbClr val="FF0000"/>
                </a:solidFill>
              </a:rPr>
              <a:t>x 100 = </a:t>
            </a:r>
            <a:r>
              <a:rPr lang="en-US" altLang="zh-TW" sz="2000" dirty="0" smtClean="0">
                <a:solidFill>
                  <a:srgbClr val="FF0000"/>
                </a:solidFill>
              </a:rPr>
              <a:t>94.1 </a:t>
            </a:r>
            <a:r>
              <a:rPr lang="en-US" altLang="zh-TW" sz="2000" dirty="0">
                <a:solidFill>
                  <a:srgbClr val="FF0000"/>
                </a:solidFill>
              </a:rPr>
              <a:t>% </a:t>
            </a:r>
            <a:endParaRPr lang="zh-TW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1662" y="585699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prstClr val="black"/>
                </a:solidFill>
              </a:rPr>
              <a:t>The best vs. the worst:</a:t>
            </a:r>
            <a:endParaRPr lang="zh-TW" altLang="en-US" sz="2000" b="1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4704" y="1622108"/>
            <a:ext cx="551351" cy="20949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標題 11"/>
          <p:cNvSpPr>
            <a:spLocks noGrp="1"/>
          </p:cNvSpPr>
          <p:nvPr>
            <p:ph type="title"/>
          </p:nvPr>
        </p:nvSpPr>
        <p:spPr>
          <a:xfrm>
            <a:off x="317500" y="-14288"/>
            <a:ext cx="8229600" cy="1066801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最高 與</a:t>
            </a:r>
            <a:r>
              <a:rPr lang="en-US" altLang="zh-TW" dirty="0" smtClean="0"/>
              <a:t> </a:t>
            </a:r>
            <a:r>
              <a:rPr lang="zh-TW" altLang="en-US" dirty="0" smtClean="0"/>
              <a:t>最低 </a:t>
            </a:r>
            <a:r>
              <a:rPr lang="en-US" altLang="zh-TW" dirty="0"/>
              <a:t>P</a:t>
            </a:r>
            <a:r>
              <a:rPr lang="en-US" altLang="zh-TW" dirty="0" smtClean="0"/>
              <a:t>Y</a:t>
            </a:r>
            <a:r>
              <a:rPr lang="zh-TW" altLang="en-US" dirty="0" smtClean="0"/>
              <a:t>的比較</a:t>
            </a:r>
            <a:endParaRPr lang="zh-TW" altLang="en-US" dirty="0"/>
          </a:p>
        </p:txBody>
      </p:sp>
      <p:sp>
        <p:nvSpPr>
          <p:cNvPr id="19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anchor="b"/>
          <a:lstStyle>
            <a:defPPr>
              <a:defRPr lang="zh-TW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pPr/>
              <a:t>66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7" grpId="0"/>
      <p:bldP spid="14" grpId="0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18864" y="54868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P</a:t>
            </a:r>
            <a:r>
              <a:rPr lang="en-US" altLang="zh-TW" dirty="0" smtClean="0"/>
              <a:t>Y</a:t>
            </a:r>
            <a:r>
              <a:rPr lang="zh-TW" altLang="en-US" dirty="0" smtClean="0"/>
              <a:t>的比較：收穫前七天更換燈管 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r>
              <a:rPr lang="zh-TW" altLang="en-US" dirty="0" smtClean="0"/>
              <a:t>全程</a:t>
            </a:r>
            <a:r>
              <a:rPr lang="en-US" altLang="zh-TW" dirty="0" smtClean="0"/>
              <a:t>35 </a:t>
            </a:r>
            <a:r>
              <a:rPr lang="zh-TW" altLang="en-US" dirty="0" smtClean="0"/>
              <a:t>天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五週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只有收穫前七天 </a:t>
            </a:r>
            <a:r>
              <a:rPr lang="en-US" altLang="zh-TW" dirty="0" smtClean="0"/>
              <a:t>(</a:t>
            </a:r>
            <a:r>
              <a:rPr lang="zh-TW" altLang="en-US" dirty="0"/>
              <a:t>一週</a:t>
            </a:r>
            <a:r>
              <a:rPr lang="en-US" altLang="zh-TW" dirty="0" smtClean="0"/>
              <a:t>)</a:t>
            </a:r>
            <a:r>
              <a:rPr lang="zh-TW" altLang="en-US" dirty="0" smtClean="0"/>
              <a:t> 有差別：</a:t>
            </a:r>
            <a:r>
              <a:rPr lang="en-US" altLang="zh-TW" dirty="0" smtClean="0"/>
              <a:t>FL vs. RB</a:t>
            </a:r>
            <a:r>
              <a:rPr lang="zh-TW" altLang="en-US" dirty="0" smtClean="0"/>
              <a:t> </a:t>
            </a:r>
            <a:r>
              <a:rPr lang="en-US" altLang="zh-TW" dirty="0" smtClean="0"/>
              <a:t>LED 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鮮重 </a:t>
            </a:r>
            <a:r>
              <a:rPr lang="en-US" altLang="zh-TW" dirty="0" smtClean="0">
                <a:solidFill>
                  <a:srgbClr val="FF0000"/>
                </a:solidFill>
              </a:rPr>
              <a:t>16.9 % </a:t>
            </a:r>
            <a:r>
              <a:rPr lang="zh-TW" altLang="en-US" dirty="0" smtClean="0">
                <a:solidFill>
                  <a:srgbClr val="FF0000"/>
                </a:solidFill>
              </a:rPr>
              <a:t>差異 </a:t>
            </a:r>
            <a:r>
              <a:rPr lang="en-US" altLang="zh-TW" dirty="0" smtClean="0"/>
              <a:t>(RB LED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better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due to spectral difference)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356346"/>
              </p:ext>
            </p:extLst>
          </p:nvPr>
        </p:nvGraphicFramePr>
        <p:xfrm>
          <a:off x="251520" y="3713327"/>
          <a:ext cx="8748463" cy="2340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990"/>
                <a:gridCol w="2312093"/>
                <a:gridCol w="218711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處理組別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FW</a:t>
                      </a:r>
                    </a:p>
                    <a:p>
                      <a:pPr algn="ctr"/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鮮重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g/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TLI</a:t>
                      </a:r>
                    </a:p>
                    <a:p>
                      <a:pPr algn="ctr"/>
                      <a:r>
                        <a:rPr lang="en-US" altLang="zh-TW" sz="32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r>
                        <a:rPr lang="en-US" altLang="zh-TW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32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32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PY</a:t>
                      </a:r>
                      <a:endParaRPr lang="en-US" altLang="zh-TW" sz="36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3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g/</a:t>
                      </a:r>
                      <a:r>
                        <a:rPr lang="en-US" altLang="zh-TW" sz="36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mol</a:t>
                      </a:r>
                      <a:endParaRPr lang="zh-TW" altLang="en-US" sz="36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20. FL+FL+LED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159.5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12.39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12.87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16. FL+FL+FL</a:t>
                      </a:r>
                      <a:endParaRPr lang="zh-TW" altLang="en-US" sz="2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136.5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12.39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11.01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55576" y="608400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prstClr val="black"/>
                </a:solidFill>
              </a:rPr>
              <a:t>QY=</a:t>
            </a:r>
            <a:r>
              <a:rPr lang="zh-TW" altLang="en-US" dirty="0" smtClean="0">
                <a:solidFill>
                  <a:prstClr val="black"/>
                </a:solidFill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</a:rPr>
              <a:t>FW/TLI </a:t>
            </a:r>
            <a:r>
              <a:rPr lang="en-US" altLang="zh-TW" dirty="0">
                <a:solidFill>
                  <a:prstClr val="black"/>
                </a:solidFill>
              </a:rPr>
              <a:t>(in g/</a:t>
            </a:r>
            <a:r>
              <a:rPr lang="en-US" altLang="zh-TW" dirty="0" err="1">
                <a:solidFill>
                  <a:prstClr val="black"/>
                </a:solidFill>
              </a:rPr>
              <a:t>mol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896" y="1671191"/>
            <a:ext cx="52788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</a:rPr>
              <a:t>FL (3000 K</a:t>
            </a:r>
            <a:r>
              <a:rPr lang="zh-TW" altLang="en-US" sz="2400" dirty="0">
                <a:solidFill>
                  <a:prstClr val="white"/>
                </a:solidFill>
              </a:rPr>
              <a:t>色溫</a:t>
            </a:r>
            <a:r>
              <a:rPr lang="en-US" altLang="zh-TW" sz="2400" dirty="0">
                <a:solidFill>
                  <a:prstClr val="white"/>
                </a:solidFill>
              </a:rPr>
              <a:t>) vs. RB LED (R:B=9:1)</a:t>
            </a:r>
            <a:endParaRPr lang="zh-TW" altLang="en-US" sz="2400" dirty="0">
              <a:solidFill>
                <a:prstClr val="white"/>
              </a:solidFill>
            </a:endParaRPr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67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01502" y="692696"/>
            <a:ext cx="8618970" cy="91784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收穫前七天的燈管差異影響鮮重與硝酸鹽含量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2249424"/>
            <a:ext cx="8579296" cy="4325112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只有收穫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前七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天有差別：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 vs. RB LED </a:t>
            </a:r>
          </a:p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硝酸鹽 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8 % </a:t>
            </a:r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差異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(RB LED is better due to more RED)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862275"/>
              </p:ext>
            </p:extLst>
          </p:nvPr>
        </p:nvGraphicFramePr>
        <p:xfrm>
          <a:off x="373304" y="4149080"/>
          <a:ext cx="844716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641878"/>
                <a:gridCol w="328501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處理組別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鮮重 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g/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株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硝酸鹽 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ppm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20. FL+FL+LED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159 (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高者優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2291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低者優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16. FL+FL+FL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136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2475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3419872" y="1988840"/>
            <a:ext cx="52788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 (3000 K</a:t>
            </a:r>
            <a:r>
              <a:rPr lang="zh-TW" altLang="en-US" sz="2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色溫</a:t>
            </a:r>
            <a:r>
              <a:rPr lang="en-US" altLang="zh-TW" sz="2400" dirty="0">
                <a:solidFill>
                  <a:prstClr val="whit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vs. RB LED (R:B=9:1)</a:t>
            </a:r>
            <a:endParaRPr lang="zh-TW" altLang="en-US" sz="2400" dirty="0">
              <a:solidFill>
                <a:prstClr val="white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z="2400" smtClean="0">
                <a:solidFill>
                  <a:schemeClr val="tx1"/>
                </a:solidFill>
              </a:rPr>
              <a:t>68</a:t>
            </a:fld>
            <a:endParaRPr lang="zh-TW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2344382" y="1277258"/>
            <a:ext cx="4339550" cy="162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zh-TW" altLang="en-US" sz="3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營電比</a:t>
            </a:r>
            <a:endParaRPr lang="en-US" altLang="zh-TW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ctr"/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Profitability Index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8" y="126792"/>
            <a:ext cx="7886700" cy="874568"/>
          </a:xfrm>
        </p:spPr>
        <p:txBody>
          <a:bodyPr/>
          <a:lstStyle/>
          <a:p>
            <a:pPr algn="ctr"/>
            <a:r>
              <a:rPr lang="zh-TW" altLang="en-US" b="1" smtClean="0">
                <a:cs typeface="Times New Roman" panose="02020603050405020304" pitchFamily="18" charset="0"/>
              </a:rPr>
              <a:t>營電比 </a:t>
            </a:r>
            <a:r>
              <a:rPr lang="en-US" altLang="zh-TW" b="1" smtClean="0">
                <a:cs typeface="Times New Roman" panose="02020603050405020304" pitchFamily="18" charset="0"/>
              </a:rPr>
              <a:t>(</a:t>
            </a:r>
            <a:r>
              <a:rPr lang="en-US" altLang="zh-TW" b="1" dirty="0" smtClean="0">
                <a:cs typeface="Times New Roman" panose="02020603050405020304" pitchFamily="18" charset="0"/>
              </a:rPr>
              <a:t>PI)</a:t>
            </a:r>
            <a:endParaRPr lang="zh-TW" altLang="en-US" b="1" dirty="0"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F60E2-3460-4CFF-B87B-61B06DA1165A}" type="slidenum">
              <a:rPr lang="zh-TW" altLang="en-US" smtClean="0">
                <a:ea typeface="標楷體" panose="03000509000000000000" pitchFamily="65" charset="-120"/>
              </a:rPr>
              <a:t>69</a:t>
            </a:fld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02033" y="4969765"/>
            <a:ext cx="8398812" cy="154918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 (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EY x 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Price)/ 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Elec.Fee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fontAlgn="ctr"/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(g/kWh x 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/g) / (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$</a:t>
            </a:r>
            <a:r>
              <a:rPr lang="en-US" altLang="zh-TW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/kWh)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2555469" y="5917428"/>
            <a:ext cx="492903" cy="3570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519383" y="5911783"/>
            <a:ext cx="492903" cy="3570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099888" y="5805413"/>
            <a:ext cx="1054072" cy="46342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902493" y="5805413"/>
            <a:ext cx="1054072" cy="46342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439029" y="824998"/>
            <a:ext cx="7938570" cy="3946767"/>
            <a:chOff x="439029" y="824998"/>
            <a:chExt cx="7938570" cy="3946767"/>
          </a:xfrm>
        </p:grpSpPr>
        <p:grpSp>
          <p:nvGrpSpPr>
            <p:cNvPr id="27" name="群組 26"/>
            <p:cNvGrpSpPr/>
            <p:nvPr/>
          </p:nvGrpSpPr>
          <p:grpSpPr>
            <a:xfrm>
              <a:off x="6227456" y="824998"/>
              <a:ext cx="2150143" cy="2497387"/>
              <a:chOff x="6227456" y="824998"/>
              <a:chExt cx="2150143" cy="2497387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6227456" y="824998"/>
                <a:ext cx="2150143" cy="21071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橢圓 6"/>
              <p:cNvSpPr txBox="1"/>
              <p:nvPr/>
            </p:nvSpPr>
            <p:spPr>
              <a:xfrm>
                <a:off x="6394261" y="953788"/>
                <a:ext cx="1795045" cy="1802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600" kern="12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Price</a:t>
                </a:r>
                <a:endParaRPr lang="en-US" altLang="zh-TW" sz="36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($/g)</a:t>
                </a:r>
                <a:endParaRPr lang="zh-TW" altLang="en-US" sz="3200" kern="1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850936" y="2953053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作物售價</a:t>
                </a:r>
                <a:endParaRPr lang="zh-TW" altLang="en-US" dirty="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379916" y="2664644"/>
              <a:ext cx="2150143" cy="2107121"/>
              <a:chOff x="3379916" y="2664644"/>
              <a:chExt cx="2150143" cy="2107121"/>
            </a:xfrm>
          </p:grpSpPr>
          <p:sp>
            <p:nvSpPr>
              <p:cNvPr id="21" name="橢圓 20"/>
              <p:cNvSpPr/>
              <p:nvPr/>
            </p:nvSpPr>
            <p:spPr>
              <a:xfrm>
                <a:off x="3379916" y="2664644"/>
                <a:ext cx="2150143" cy="210712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橢圓 6"/>
              <p:cNvSpPr txBox="1"/>
              <p:nvPr/>
            </p:nvSpPr>
            <p:spPr>
              <a:xfrm>
                <a:off x="3590876" y="2784277"/>
                <a:ext cx="1795045" cy="1802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Elec.Fee</a:t>
                </a:r>
                <a:endParaRPr lang="en-US" altLang="zh-TW" sz="3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($/kWh)</a:t>
                </a:r>
                <a:endParaRPr lang="zh-TW" altLang="en-US" sz="32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152353" y="4301211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電費</a:t>
                </a:r>
                <a:endParaRPr lang="zh-TW" altLang="en-US" dirty="0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439029" y="824998"/>
              <a:ext cx="2309656" cy="2507736"/>
              <a:chOff x="439029" y="824998"/>
              <a:chExt cx="2309656" cy="250773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439029" y="824998"/>
                <a:ext cx="2309656" cy="2107121"/>
                <a:chOff x="3795434" y="219639"/>
                <a:chExt cx="1179879" cy="1151760"/>
              </a:xfrm>
            </p:grpSpPr>
            <p:sp>
              <p:nvSpPr>
                <p:cNvPr id="8" name="橢圓 7"/>
                <p:cNvSpPr/>
                <p:nvPr/>
              </p:nvSpPr>
              <p:spPr>
                <a:xfrm>
                  <a:off x="3795434" y="219639"/>
                  <a:ext cx="1179879" cy="1151760"/>
                </a:xfrm>
                <a:prstGeom prst="ellipse">
                  <a:avLst/>
                </a:prstGeom>
                <a:solidFill>
                  <a:srgbClr val="AA8495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" name="橢圓 6"/>
                <p:cNvSpPr txBox="1"/>
                <p:nvPr/>
              </p:nvSpPr>
              <p:spPr>
                <a:xfrm>
                  <a:off x="3909940" y="271154"/>
                  <a:ext cx="985021" cy="98502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5560" tIns="35560" rIns="35560" bIns="35560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3600" kern="1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EY</a:t>
                  </a:r>
                </a:p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altLang="zh-TW" sz="3200" dirty="0"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(g/kWh)</a:t>
                  </a:r>
                  <a:endParaRPr lang="zh-TW" altLang="en-US" sz="3200" kern="12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996920" y="296340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電力產能</a:t>
                </a:r>
                <a:endParaRPr lang="zh-TW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6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透過關鍵參數的微調，還可提升產能，進而降低單株折舊成本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954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7109" y="2923894"/>
            <a:ext cx="7977877" cy="37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55576" y="4059819"/>
            <a:ext cx="7977877" cy="37713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3645024"/>
            <a:ext cx="1098195" cy="37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98141" y="3645024"/>
            <a:ext cx="2136845" cy="377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403628" y="6076043"/>
            <a:ext cx="106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sym typeface="Wingdings" pitchFamily="2" charset="2"/>
              </a:rPr>
              <a:t>2.01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86375" y="5013176"/>
            <a:ext cx="114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sym typeface="Wingdings" pitchFamily="2" charset="2"/>
              </a:rPr>
              <a:t>6.37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49764" y="5508521"/>
            <a:ext cx="469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sum=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5.65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向右箭號 3"/>
          <p:cNvSpPr/>
          <p:nvPr/>
        </p:nvSpPr>
        <p:spPr>
          <a:xfrm rot="20137317">
            <a:off x="4250184" y="5293825"/>
            <a:ext cx="1102407" cy="423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393023">
            <a:off x="4250766" y="5973863"/>
            <a:ext cx="1102407" cy="4233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6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4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xmlns="" id="{5B320E88-19E5-1942-A81D-1B6F23E9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66" y="46870"/>
            <a:ext cx="7886700" cy="773879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2800" smtClean="0"/>
              <a:t>不同光質栽培不同芽菜的</a:t>
            </a:r>
            <a:r>
              <a:rPr kumimoji="1" lang="en-US" altLang="zh-TW" sz="2800" smtClean="0"/>
              <a:t>PY,EY </a:t>
            </a:r>
            <a:r>
              <a:rPr kumimoji="1" lang="zh-TW" altLang="en-US" sz="2800" smtClean="0"/>
              <a:t>與</a:t>
            </a:r>
            <a:r>
              <a:rPr kumimoji="1" lang="en-US" altLang="zh-TW" sz="2800" smtClean="0"/>
              <a:t>PI (</a:t>
            </a:r>
            <a:r>
              <a:rPr kumimoji="1" lang="zh-TW" altLang="en-US" sz="2800" smtClean="0"/>
              <a:t>營電比</a:t>
            </a:r>
            <a:r>
              <a:rPr kumimoji="1" lang="en-US" altLang="zh-TW" sz="2800" smtClean="0"/>
              <a:t>)</a:t>
            </a:r>
            <a:r>
              <a:rPr kumimoji="1" lang="zh-TW" altLang="en-US" sz="2800" smtClean="0"/>
              <a:t>比較</a:t>
            </a:r>
            <a:endParaRPr kumimoji="1"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9F93D87-2713-D242-B72A-41131F2F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6473" y="6356351"/>
            <a:ext cx="794904" cy="365125"/>
          </a:xfrm>
        </p:spPr>
        <p:txBody>
          <a:bodyPr/>
          <a:lstStyle/>
          <a:p>
            <a:fld id="{0119C5FD-B005-43BB-9B6D-2E4EC6814A9D}" type="slidenum">
              <a:rPr lang="zh-TW" altLang="en-US" smtClean="0">
                <a:solidFill>
                  <a:prstClr val="black"/>
                </a:solidFill>
              </a:rPr>
              <a:pPr/>
              <a:t>70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xmlns="" id="{3A9AF1FC-8748-B240-AAB2-21A249BDAF2B}"/>
              </a:ext>
            </a:extLst>
          </p:cNvPr>
          <p:cNvGraphicFramePr/>
          <p:nvPr>
            <p:extLst/>
          </p:nvPr>
        </p:nvGraphicFramePr>
        <p:xfrm>
          <a:off x="0" y="711906"/>
          <a:ext cx="8884228" cy="610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0" y="6274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d</a:t>
            </a:r>
            <a:r>
              <a:rPr lang="en-US" altLang="zh-TW" sz="2800" b="1" dirty="0" smtClean="0"/>
              <a:t>ifferent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Light Quality</a:t>
            </a:r>
            <a:r>
              <a:rPr lang="en-US" altLang="zh-TW" sz="36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/>
              <a:t>for different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Sprouts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47699" y="4121237"/>
            <a:ext cx="197046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PI values are shown by  the radius of the dots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00065" y="5201075"/>
            <a:ext cx="46878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圓點的半徑代表 </a:t>
            </a:r>
            <a:r>
              <a:rPr lang="en-US" altLang="zh-TW" sz="24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PI 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值的大小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7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33CB6C4B-3B4F-BF45-9246-E1067E01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5FD-B005-43BB-9B6D-2E4EC6814A9D}" type="slidenum">
              <a:rPr lang="zh-TW" altLang="en-US" smtClean="0">
                <a:solidFill>
                  <a:prstClr val="black"/>
                </a:solidFill>
              </a:rPr>
              <a:pPr/>
              <a:t>71</a:t>
            </a:fld>
            <a:endParaRPr lang="zh-TW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xmlns="" id="{D0812C53-AC0F-B443-94F4-9EF470CB7459}"/>
              </a:ext>
            </a:extLst>
          </p:cNvPr>
          <p:cNvGraphicFramePr/>
          <p:nvPr>
            <p:extLst/>
          </p:nvPr>
        </p:nvGraphicFramePr>
        <p:xfrm>
          <a:off x="530959" y="1088265"/>
          <a:ext cx="8082079" cy="526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標題 5">
            <a:extLst>
              <a:ext uri="{FF2B5EF4-FFF2-40B4-BE49-F238E27FC236}">
                <a16:creationId xmlns:a16="http://schemas.microsoft.com/office/drawing/2014/main" xmlns="" id="{5B320E88-19E5-1942-A81D-1B6F23E9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901521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zh-TW" altLang="en-US" sz="2800" smtClean="0"/>
              <a:t>不同光質栽培不同生菜與芝麻菜的</a:t>
            </a:r>
            <a:r>
              <a:rPr kumimoji="1" lang="en-US" altLang="zh-TW" sz="2800" smtClean="0"/>
              <a:t>PY,EY </a:t>
            </a:r>
            <a:r>
              <a:rPr kumimoji="1" lang="zh-TW" altLang="en-US" sz="2800" smtClean="0"/>
              <a:t>與</a:t>
            </a:r>
            <a:r>
              <a:rPr kumimoji="1" lang="en-US" altLang="zh-TW" sz="2800" smtClean="0"/>
              <a:t>PI</a:t>
            </a:r>
            <a:r>
              <a:rPr kumimoji="1" lang="zh-TW" altLang="en-US" sz="2800" smtClean="0"/>
              <a:t>比較</a:t>
            </a:r>
            <a:endParaRPr kumimoji="1"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1820" y="650553"/>
            <a:ext cx="862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d</a:t>
            </a:r>
            <a:r>
              <a:rPr lang="en-US" altLang="zh-TW" sz="2800" b="1" dirty="0" smtClean="0"/>
              <a:t>ifferent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L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ight </a:t>
            </a:r>
            <a:r>
              <a:rPr lang="en-US" altLang="zh-TW" sz="3200" b="1" dirty="0">
                <a:solidFill>
                  <a:srgbClr val="FF0000"/>
                </a:solidFill>
              </a:rPr>
              <a:t>Q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uality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/>
              <a:t>for different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>L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ettuce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&amp;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Rucola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845CC09-079B-C647-8D08-6D770389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0"/>
            <a:ext cx="8925059" cy="959647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3200" smtClean="0"/>
              <a:t>不同養液栽培不同生菜的</a:t>
            </a:r>
            <a:r>
              <a:rPr kumimoji="1" lang="en-US" altLang="zh-TW" sz="3200" smtClean="0"/>
              <a:t>PY,EY </a:t>
            </a:r>
            <a:r>
              <a:rPr kumimoji="1" lang="zh-TW" altLang="en-US" sz="3200" smtClean="0"/>
              <a:t>與</a:t>
            </a:r>
            <a:r>
              <a:rPr kumimoji="1" lang="en-US" altLang="zh-TW" sz="3200" smtClean="0"/>
              <a:t>PI</a:t>
            </a:r>
            <a:r>
              <a:rPr kumimoji="1" lang="zh-TW" altLang="en-US" sz="3200" smtClean="0"/>
              <a:t>比較</a:t>
            </a:r>
            <a:endParaRPr kumimoji="1" lang="zh-TW" altLang="en-US" sz="32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6D1F2511-A534-2B4B-A100-B2E715BF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C5FD-B005-43BB-9B6D-2E4EC6814A9D}" type="slidenum">
              <a:rPr lang="zh-TW" altLang="en-US" smtClean="0">
                <a:solidFill>
                  <a:prstClr val="black"/>
                </a:solidFill>
              </a:rPr>
              <a:pPr/>
              <a:t>72</a:t>
            </a:fld>
            <a:endParaRPr lang="zh-TW" altLang="en-US">
              <a:solidFill>
                <a:prstClr val="black"/>
              </a:solidFill>
            </a:endParaRPr>
          </a:p>
        </p:txBody>
      </p:sp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/>
          <p:nvPr>
            <p:extLst/>
          </p:nvPr>
        </p:nvGraphicFramePr>
        <p:xfrm>
          <a:off x="470079" y="1548629"/>
          <a:ext cx="8242478" cy="48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76895" y="667259"/>
            <a:ext cx="862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d</a:t>
            </a:r>
            <a:r>
              <a:rPr lang="en-US" altLang="zh-TW" sz="3200" b="1" dirty="0" smtClean="0"/>
              <a:t>ifferent </a:t>
            </a:r>
            <a:r>
              <a:rPr lang="en-US" altLang="zh-TW" sz="3200" b="1" dirty="0">
                <a:solidFill>
                  <a:srgbClr val="FF0000"/>
                </a:solidFill>
              </a:rPr>
              <a:t>N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utrient </a:t>
            </a:r>
            <a:r>
              <a:rPr lang="en-US" altLang="zh-TW" sz="3200" b="1" dirty="0">
                <a:solidFill>
                  <a:srgbClr val="FF0000"/>
                </a:solidFill>
              </a:rPr>
              <a:t>S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olution </a:t>
            </a:r>
            <a:r>
              <a:rPr lang="en-US" altLang="zh-TW" sz="3200" b="1" dirty="0" smtClean="0"/>
              <a:t>for differe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nt Lettuce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投資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工程經濟分析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t>73</a:t>
            </a:fld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9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局部資料  彙整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04800" y="1573782"/>
          <a:ext cx="8534400" cy="45222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880"/>
                <a:gridCol w="1112520"/>
                <a:gridCol w="609600"/>
                <a:gridCol w="1066800"/>
                <a:gridCol w="1219200"/>
                <a:gridCol w="990600"/>
                <a:gridCol w="914400"/>
                <a:gridCol w="914400"/>
              </a:tblGrid>
              <a:tr h="887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廠名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總面積 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栽培面積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</a:t>
                      </a:r>
                      <a:r>
                        <a:rPr lang="en-US" altLang="zh-TW" baseline="30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altLang="en-US" baseline="30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層數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產能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單位面積年產能 *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kg/m</a:t>
                      </a:r>
                      <a:r>
                        <a:rPr lang="en-US" altLang="zh-TW" baseline="30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/yr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造價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800" dirty="0" smtClean="0">
                          <a:latin typeface="標楷體"/>
                          <a:ea typeface="標楷體"/>
                          <a:cs typeface="Times New Roman" pitchFamily="18" charset="0"/>
                        </a:rPr>
                        <a:t>¥</a:t>
                      </a:r>
                      <a:endParaRPr lang="zh-TW" altLang="en-US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造價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1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400" dirty="0" smtClean="0">
                          <a:latin typeface="標楷體"/>
                          <a:ea typeface="標楷體"/>
                          <a:cs typeface="Times New Roman" pitchFamily="18" charset="0"/>
                        </a:rPr>
                        <a:t>¥</a:t>
                      </a:r>
                      <a:r>
                        <a:rPr lang="en-US" altLang="zh-TW" sz="1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4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株</a:t>
                      </a:r>
                      <a:endParaRPr lang="zh-TW" altLang="en-US" sz="14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造價</a:t>
                      </a:r>
                      <a:endParaRPr lang="en-US" altLang="zh-TW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en-US" altLang="zh-TW" sz="1600" dirty="0" smtClean="0">
                          <a:latin typeface="標楷體"/>
                          <a:ea typeface="標楷體"/>
                          <a:cs typeface="Times New Roman" pitchFamily="18" charset="0"/>
                        </a:rPr>
                        <a:t>¥/m</a:t>
                      </a:r>
                      <a:r>
                        <a:rPr lang="en-US" altLang="zh-TW" sz="1600" baseline="30000" dirty="0" smtClean="0">
                          <a:latin typeface="標楷體"/>
                          <a:ea typeface="標楷體"/>
                          <a:cs typeface="Times New Roman" pitchFamily="18" charset="0"/>
                        </a:rPr>
                        <a:t>2</a:t>
                      </a:r>
                      <a:endParaRPr lang="zh-TW" altLang="en-US" baseline="30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66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Green</a:t>
                      </a:r>
                      <a:r>
                        <a:rPr lang="en-US" altLang="zh-TW" sz="2000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Flavor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(66)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(166)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2178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7.26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177">
                <a:tc>
                  <a:txBody>
                    <a:bodyPr/>
                    <a:lstStyle/>
                    <a:p>
                      <a:r>
                        <a:rPr lang="en-US" altLang="zh-TW" sz="2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OoToya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(160)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(80)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5280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97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Urban Farm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546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(400)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Wingdings" pitchFamily="2" charset="2"/>
                        </a:rPr>
                        <a:t>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67 (91)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1.2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(30)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91">
                <a:tc>
                  <a:txBody>
                    <a:bodyPr/>
                    <a:lstStyle/>
                    <a:p>
                      <a:r>
                        <a:rPr lang="en-US" altLang="zh-TW" sz="2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Ozu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(500)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(110)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1.65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72">
                <a:tc>
                  <a:txBody>
                    <a:bodyPr/>
                    <a:lstStyle/>
                    <a:p>
                      <a:r>
                        <a:rPr lang="en-US" altLang="zh-TW" sz="2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Mirai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規劃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 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146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3.3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8.25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772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Fairy Angle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2870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8000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18.7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51.9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743">
                <a:tc>
                  <a:txBody>
                    <a:bodyPr/>
                    <a:lstStyle/>
                    <a:p>
                      <a:r>
                        <a:rPr lang="en-US" altLang="zh-TW" sz="2000" dirty="0" err="1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Mirai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規劃</a:t>
                      </a:r>
                      <a:r>
                        <a:rPr lang="en-US" altLang="zh-TW" sz="20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3000</a:t>
                      </a:r>
                      <a:endParaRPr lang="zh-TW" altLang="en-US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10000</a:t>
                      </a:r>
                      <a:endParaRPr lang="zh-TW" altLang="en-US" sz="18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122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9.9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億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9.9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33</a:t>
                      </a:r>
                      <a:endParaRPr lang="zh-TW" altLang="en-US" sz="1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23528" y="616530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* 假設每株 </a:t>
            </a:r>
            <a:r>
              <a:rPr lang="en-US" altLang="zh-TW" dirty="0" smtClean="0"/>
              <a:t>100 g</a:t>
            </a:r>
            <a:r>
              <a:rPr lang="zh-TW" altLang="en-US" dirty="0" smtClean="0"/>
              <a:t>，全年 </a:t>
            </a:r>
            <a:r>
              <a:rPr lang="en-US" altLang="zh-TW" dirty="0" smtClean="0"/>
              <a:t>365 </a:t>
            </a:r>
            <a:r>
              <a:rPr lang="zh-TW" altLang="en-US" dirty="0" smtClean="0"/>
              <a:t>天連續量產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9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6" y="980728"/>
            <a:ext cx="8736204" cy="40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544522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日本的設廠投資為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7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萬日圓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株，約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2.8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萬台幣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株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28183" y="260648"/>
            <a:ext cx="25749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售價：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0.3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7" y="865421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97" y="865421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23" y="867916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96" y="389225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706" y="138022"/>
            <a:ext cx="5386717" cy="5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76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228183" y="159023"/>
            <a:ext cx="25749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售價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0.3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5"/>
            <a:ext cx="8784976" cy="411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28183" y="260648"/>
            <a:ext cx="25749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售價：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0.5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51007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3860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3860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98" y="980728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11932"/>
            <a:ext cx="25749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78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228183" y="260648"/>
            <a:ext cx="25749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售價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0.5 NT$/g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標題 1"/>
          <p:cNvSpPr>
            <a:spLocks noGrp="1"/>
          </p:cNvSpPr>
          <p:nvPr>
            <p:ph type="title"/>
          </p:nvPr>
        </p:nvSpPr>
        <p:spPr>
          <a:xfrm>
            <a:off x="395536" y="2922850"/>
            <a:ext cx="4536503" cy="11430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¥360 for 120 g (1.2 NT$/g)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>¥198 for 60 g (1.32 NT$/g)  </a:t>
            </a:r>
            <a:endParaRPr lang="zh-TW" altLang="en-US" sz="2400" dirty="0" smtClean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0" y="3842362"/>
            <a:ext cx="3937138" cy="295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C661E-90A2-4058-B6CB-50575ED24369}" type="slidenum">
              <a:rPr lang="zh-TW" altLang="en-US" smtClean="0"/>
              <a:pPr>
                <a:defRPr/>
              </a:pPr>
              <a:t>79</a:t>
            </a:fld>
            <a:endParaRPr lang="en-US" altLang="zh-TW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932040" y="2966082"/>
            <a:ext cx="4067944" cy="6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sym typeface="BiauKai"/>
              </a:rPr>
              <a:t>70 NT$ for 50 g (1.4 NT$/g)</a:t>
            </a:r>
            <a:endParaRPr lang="en-US" altLang="zh-TW" sz="24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4" y="3697326"/>
            <a:ext cx="1800000" cy="6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8344" y="4280562"/>
            <a:ext cx="1800000" cy="24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My Videos &amp; Photos\My photos\Visiting\0000PF 考察\SOGO超市\DSC017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51" y="858416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y Videos &amp; Photos\My photos\Visiting\0000PF 考察\SOGO超市\DSC017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49" y="866508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My Videos &amp; Photos\My photos\Visiting\0000PF 考察\SOGO超市\DSC017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23" y="883761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My Videos &amp; Photos\My photos\Visiting\0000PF 考察\SOGO超市\DSC017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51" y="876049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268625" y="2514600"/>
            <a:ext cx="8964488" cy="698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sym typeface="BiauKai"/>
              </a:rPr>
              <a:t>199~249 NT$ for 142 g   (1.4~1.75 NT$/g)</a:t>
            </a:r>
            <a:endParaRPr lang="en-US" altLang="zh-TW" sz="2400" dirty="0" smtClean="0"/>
          </a:p>
        </p:txBody>
      </p:sp>
      <p:sp>
        <p:nvSpPr>
          <p:cNvPr id="2" name="圓角矩形 1"/>
          <p:cNvSpPr/>
          <p:nvPr/>
        </p:nvSpPr>
        <p:spPr>
          <a:xfrm>
            <a:off x="-29851" y="0"/>
            <a:ext cx="9282574" cy="8117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美國進口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日韓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植物工廠量產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生鮮萵苣產品超市售價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5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栽培系統配置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植株生長速率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植株含水率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(1-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乾溼重比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 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品質</a:t>
            </a:r>
            <a:endParaRPr lang="en-US" altLang="zh-TW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植株大小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距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高，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光源表面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溫度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光源至栽培板距離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植株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重量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收穫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數，累積光量</a:t>
            </a: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endParaRPr lang="en-US" altLang="zh-TW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7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 </a:t>
            </a:r>
            <a:r>
              <a:rPr lang="en-US" altLang="zh-TW" dirty="0"/>
              <a:t>vs. T5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915" y="3284984"/>
            <a:ext cx="6912768" cy="320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5" y="897260"/>
            <a:ext cx="69500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80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51520" y="188640"/>
            <a:ext cx="198002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成本：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株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03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LED</a:t>
            </a:r>
            <a:r>
              <a:rPr lang="zh-TW" altLang="en-US" dirty="0"/>
              <a:t> </a:t>
            </a:r>
            <a:r>
              <a:rPr lang="en-US" altLang="zh-TW" dirty="0"/>
              <a:t>vs. T5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" y="1556792"/>
            <a:ext cx="9011957" cy="456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1520" y="188640"/>
            <a:ext cx="198002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成本：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株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49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投資評估</a:t>
            </a:r>
            <a:r>
              <a:rPr lang="zh-TW" altLang="en-US" dirty="0"/>
              <a:t>補述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82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12776"/>
            <a:ext cx="89144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0702"/>
            <a:ext cx="39678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88" y="4499634"/>
            <a:ext cx="5021686" cy="152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向下箭號 5"/>
          <p:cNvSpPr/>
          <p:nvPr/>
        </p:nvSpPr>
        <p:spPr>
          <a:xfrm>
            <a:off x="2771800" y="3717032"/>
            <a:ext cx="14401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1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投資評估補述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83</a:t>
            </a:fld>
            <a:endParaRPr lang="zh-TW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8" y="2276873"/>
            <a:ext cx="8914518" cy="23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投資評估補述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84</a:t>
            </a:fld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14408" cy="34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773240" y="3467731"/>
            <a:ext cx="576064" cy="1329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41592" y="3175475"/>
            <a:ext cx="2880320" cy="275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58224" y="3503102"/>
            <a:ext cx="2863688" cy="16625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686688" y="2448005"/>
            <a:ext cx="693624" cy="47693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左右括弧 6"/>
          <p:cNvSpPr/>
          <p:nvPr/>
        </p:nvSpPr>
        <p:spPr>
          <a:xfrm>
            <a:off x="3349304" y="2924944"/>
            <a:ext cx="1510728" cy="2206193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3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投資評估補</a:t>
            </a:r>
            <a:r>
              <a:rPr lang="zh-TW" altLang="en-US" dirty="0" smtClean="0"/>
              <a:t>述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85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96581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446" y="332656"/>
            <a:ext cx="8229600" cy="1143000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作物生長速率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46" y="188640"/>
            <a:ext cx="4248472" cy="194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9"/>
            <a:ext cx="7463049" cy="41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135172" y="2996952"/>
            <a:ext cx="228916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948264" y="3501008"/>
            <a:ext cx="228916" cy="261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5273846" y="3284984"/>
            <a:ext cx="9116" cy="27363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7092280" y="4077072"/>
            <a:ext cx="0" cy="20162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695482" y="1041785"/>
            <a:ext cx="2124236" cy="250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11560" y="1560408"/>
            <a:ext cx="326991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天：年產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批次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天：年產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批次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後者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產量多出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44 %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2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3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2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都會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3907</Words>
  <Application>Microsoft Office PowerPoint</Application>
  <PresentationFormat>如螢幕大小 (4:3)</PresentationFormat>
  <Paragraphs>1137</Paragraphs>
  <Slides>85</Slides>
  <Notes>75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11</vt:i4>
      </vt:variant>
      <vt:variant>
        <vt:lpstr>投影片標題</vt:lpstr>
      </vt:variant>
      <vt:variant>
        <vt:i4>85</vt:i4>
      </vt:variant>
    </vt:vector>
  </HeadingPairs>
  <TitlesOfParts>
    <vt:vector size="108" baseType="lpstr">
      <vt:lpstr>BiauKai</vt:lpstr>
      <vt:lpstr>微軟正黑體</vt:lpstr>
      <vt:lpstr>新細明體</vt:lpstr>
      <vt:lpstr>標楷體</vt:lpstr>
      <vt:lpstr>Arial</vt:lpstr>
      <vt:lpstr>Calibri</vt:lpstr>
      <vt:lpstr>Cambria Math</vt:lpstr>
      <vt:lpstr>Georgia</vt:lpstr>
      <vt:lpstr>Symbol</vt:lpstr>
      <vt:lpstr>Times New Roman</vt:lpstr>
      <vt:lpstr>Wingdings</vt:lpstr>
      <vt:lpstr>Wingdings 2</vt:lpstr>
      <vt:lpstr>Office 佈景主題</vt:lpstr>
      <vt:lpstr>1_Office 佈景主題</vt:lpstr>
      <vt:lpstr>7_自訂設計</vt:lpstr>
      <vt:lpstr>都會</vt:lpstr>
      <vt:lpstr>1_都會</vt:lpstr>
      <vt:lpstr>2_都會</vt:lpstr>
      <vt:lpstr>3_都會</vt:lpstr>
      <vt:lpstr>4_都會</vt:lpstr>
      <vt:lpstr>5_都會</vt:lpstr>
      <vt:lpstr>6_都會</vt:lpstr>
      <vt:lpstr>3_Office 佈景主題</vt:lpstr>
      <vt:lpstr>PFAL 系統設計</vt:lpstr>
      <vt:lpstr>空間需求設計</vt:lpstr>
      <vt:lpstr>燈具需求設計</vt:lpstr>
      <vt:lpstr>高效能量產之關鍵 以 40 呎貨櫃為例</vt:lpstr>
      <vt:lpstr>單位面積的造價頗高，但也比日本便宜許多 (小於1/3)</vt:lpstr>
      <vt:lpstr>以產能來估算的 單株折舊成本並不高</vt:lpstr>
      <vt:lpstr>透過關鍵參數的微調，還可提升產能，進而降低單株折舊成本</vt:lpstr>
      <vt:lpstr>栽培系統配置</vt:lpstr>
      <vt:lpstr>作物生長速率</vt:lpstr>
      <vt:lpstr>PowerPoint 簡報</vt:lpstr>
      <vt:lpstr>地下部代表根系</vt:lpstr>
      <vt:lpstr>Spectral distribution of 3 LEDs</vt:lpstr>
      <vt:lpstr>Treatments of 3 LEDs</vt:lpstr>
      <vt:lpstr>PowerPoint 簡報</vt:lpstr>
      <vt:lpstr>含水率 = 1 -乾溼重比</vt:lpstr>
      <vt:lpstr>含水率</vt:lpstr>
      <vt:lpstr>含水率(含水倍數)差一點點， 乾重差異擴大20多倍</vt:lpstr>
      <vt:lpstr>株高，公分</vt:lpstr>
      <vt:lpstr>燈具高低隨植株高度調整</vt:lpstr>
      <vt:lpstr>株長，公分</vt:lpstr>
      <vt:lpstr>株寬，公分</vt:lpstr>
      <vt:lpstr>長 x 寬 x 高 (in cm)</vt:lpstr>
      <vt:lpstr>株距 vs. 栽培密度</vt:lpstr>
      <vt:lpstr>植株長寬決定株距</vt:lpstr>
      <vt:lpstr>隨植株大小分階段調整栽培密度</vt:lpstr>
      <vt:lpstr>隨人工成本與自動化程度調整階段數</vt:lpstr>
      <vt:lpstr>如何選光源：光照 vs. 耗電</vt:lpstr>
      <vt:lpstr>人工光源之性價比較</vt:lpstr>
      <vt:lpstr>詮興光電</vt:lpstr>
      <vt:lpstr>PowerPoint 簡報</vt:lpstr>
      <vt:lpstr>PowerPoint 簡報</vt:lpstr>
      <vt:lpstr>PowerPoint 簡報</vt:lpstr>
      <vt:lpstr>試算 (栽培區 50 cm * 30 cm)</vt:lpstr>
      <vt:lpstr>世晶綠能科技</vt:lpstr>
      <vt:lpstr>PowerPoint 簡報</vt:lpstr>
      <vt:lpstr>PowerPoint 簡報</vt:lpstr>
      <vt:lpstr>試算 (栽培區 180 cm * 110 cm)</vt:lpstr>
      <vt:lpstr>聚陽光能</vt:lpstr>
      <vt:lpstr>已知</vt:lpstr>
      <vt:lpstr>試算</vt:lpstr>
      <vt:lpstr>試算 (光盤 180 cm * 130 cm)</vt:lpstr>
      <vt:lpstr>PowerPoint 簡報</vt:lpstr>
      <vt:lpstr>PowerPoint 簡報</vt:lpstr>
      <vt:lpstr>性價比 = W 價比 x 光照效率</vt:lpstr>
      <vt:lpstr>栽培流程的訂定範例1</vt:lpstr>
      <vt:lpstr>栽培流程的訂定範例2</vt:lpstr>
      <vt:lpstr>環境參數設定 範例</vt:lpstr>
      <vt:lpstr>要種甚麼? 每株耗電狀況的量化</vt:lpstr>
      <vt:lpstr>PowerPoint 簡報</vt:lpstr>
      <vt:lpstr>栽培條件(z1)的標準化</vt:lpstr>
      <vt:lpstr>PowerPoint 簡報</vt:lpstr>
      <vt:lpstr>量化指標的訂定</vt:lpstr>
      <vt:lpstr>栽培全程 單株累計總光量 TLI的計算</vt:lpstr>
      <vt:lpstr>電力產能 EY (g/度)之評比 Energy Yield</vt:lpstr>
      <vt:lpstr>PY vs. EY: a powerful diagram for  Total Performance Evaluation  </vt:lpstr>
      <vt:lpstr>另一栽培條件(z2)</vt:lpstr>
      <vt:lpstr>兩栽培條件(z1 vs. z2)之比較</vt:lpstr>
      <vt:lpstr>參數代碼 N??_E??_F??_D??        N??_E??_L??_??_D??</vt:lpstr>
      <vt:lpstr>單位面積之日累積光量 (DLI  單位 mol/m2/day)</vt:lpstr>
      <vt:lpstr>1. 養液配方 (第2,3階段) 與養液濃度 (第3階段)</vt:lpstr>
      <vt:lpstr>2. 光質處理 (第3階段)</vt:lpstr>
      <vt:lpstr>3. 日累積光量 (DLI) (第3階段)</vt:lpstr>
      <vt:lpstr>4. 配方 (第2,3階段)、濃度 (第3階段)、日累積光量 (第3階段)</vt:lpstr>
      <vt:lpstr>5. 養液濃度、光質、日累積光量 (第3階段)</vt:lpstr>
      <vt:lpstr>PY的計算</vt:lpstr>
      <vt:lpstr>最高 與 最低 PY的比較</vt:lpstr>
      <vt:lpstr>PY的比較：收穫前七天更換燈管 </vt:lpstr>
      <vt:lpstr>收穫前七天的燈管差異影響鮮重與硝酸鹽含量</vt:lpstr>
      <vt:lpstr>營電比 (PI)</vt:lpstr>
      <vt:lpstr>不同光質栽培不同芽菜的PY,EY 與PI (營電比)比較</vt:lpstr>
      <vt:lpstr>不同光質栽培不同生菜與芝麻菜的PY,EY 與PI比較</vt:lpstr>
      <vt:lpstr>不同養液栽培不同生菜的PY,EY 與PI比較</vt:lpstr>
      <vt:lpstr>投資</vt:lpstr>
      <vt:lpstr>局部資料  彙整</vt:lpstr>
      <vt:lpstr>PowerPoint 簡報</vt:lpstr>
      <vt:lpstr>PowerPoint 簡報</vt:lpstr>
      <vt:lpstr>PowerPoint 簡報</vt:lpstr>
      <vt:lpstr>PowerPoint 簡報</vt:lpstr>
      <vt:lpstr>¥360 for 120 g (1.2 NT$/g) ¥198 for 60 g (1.32 NT$/g)  </vt:lpstr>
      <vt:lpstr>LED vs. T5</vt:lpstr>
      <vt:lpstr>LED vs. T5</vt:lpstr>
      <vt:lpstr>投資評估補述1</vt:lpstr>
      <vt:lpstr>投資評估補述2</vt:lpstr>
      <vt:lpstr>投資評估補述3</vt:lpstr>
      <vt:lpstr>投資評估補述4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PF_Key Technology</dc:title>
  <dc:creator>weifang</dc:creator>
  <cp:lastModifiedBy>Wei FANG</cp:lastModifiedBy>
  <cp:revision>123</cp:revision>
  <dcterms:created xsi:type="dcterms:W3CDTF">2012-01-06T05:56:01Z</dcterms:created>
  <dcterms:modified xsi:type="dcterms:W3CDTF">2020-01-08T15:21:09Z</dcterms:modified>
</cp:coreProperties>
</file>